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3" r:id="rId1"/>
  </p:sldMasterIdLst>
  <p:notesMasterIdLst>
    <p:notesMasterId r:id="rId26"/>
  </p:notesMasterIdLst>
  <p:sldIdLst>
    <p:sldId id="256" r:id="rId2"/>
    <p:sldId id="257" r:id="rId3"/>
    <p:sldId id="258" r:id="rId4"/>
    <p:sldId id="259" r:id="rId5"/>
    <p:sldId id="260" r:id="rId6"/>
    <p:sldId id="261" r:id="rId7"/>
    <p:sldId id="262" r:id="rId8"/>
    <p:sldId id="263" r:id="rId9"/>
    <p:sldId id="275" r:id="rId10"/>
    <p:sldId id="264" r:id="rId11"/>
    <p:sldId id="267" r:id="rId12"/>
    <p:sldId id="265" r:id="rId13"/>
    <p:sldId id="266" r:id="rId14"/>
    <p:sldId id="268" r:id="rId15"/>
    <p:sldId id="269" r:id="rId16"/>
    <p:sldId id="270" r:id="rId17"/>
    <p:sldId id="277" r:id="rId18"/>
    <p:sldId id="278" r:id="rId19"/>
    <p:sldId id="279" r:id="rId20"/>
    <p:sldId id="271" r:id="rId21"/>
    <p:sldId id="272" r:id="rId22"/>
    <p:sldId id="273" r:id="rId23"/>
    <p:sldId id="274" r:id="rId24"/>
    <p:sldId id="27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9" d="100"/>
          <a:sy n="79" d="100"/>
        </p:scale>
        <p:origin x="85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27F5A2-F4A1-443B-9291-B46FCB8D6532}" type="datetimeFigureOut">
              <a:rPr lang="en-US" smtClean="0"/>
              <a:t>6/23/2024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6D747D-AE69-4250-BAE7-F9A605001D1C}" type="slidenum">
              <a:rPr lang="en-US" smtClean="0"/>
              <a:t>‹#›</a:t>
            </a:fld>
            <a:endParaRPr lang="en-US"/>
          </a:p>
        </p:txBody>
      </p:sp>
    </p:spTree>
    <p:extLst>
      <p:ext uri="{BB962C8B-B14F-4D97-AF65-F5344CB8AC3E}">
        <p14:creationId xmlns:p14="http://schemas.microsoft.com/office/powerpoint/2010/main" val="479756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6D747D-AE69-4250-BAE7-F9A605001D1C}" type="slidenum">
              <a:rPr lang="en-US" smtClean="0"/>
              <a:t>4</a:t>
            </a:fld>
            <a:endParaRPr lang="en-US"/>
          </a:p>
        </p:txBody>
      </p:sp>
    </p:spTree>
    <p:extLst>
      <p:ext uri="{BB962C8B-B14F-4D97-AF65-F5344CB8AC3E}">
        <p14:creationId xmlns:p14="http://schemas.microsoft.com/office/powerpoint/2010/main" val="771005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08048B-57AF-4F53-BC84-8E0A1033FBEC}" type="datetimeFigureOut">
              <a:rPr lang="en-US" smtClean="0"/>
              <a:t>6/23/2024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4206062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08048B-57AF-4F53-BC84-8E0A1033FBEC}" type="datetimeFigureOut">
              <a:rPr lang="en-US" smtClean="0"/>
              <a:pPr/>
              <a:t>6/23/2024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346189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D208048B-57AF-4F53-BC84-8E0A1033FBEC}" type="datetimeFigureOut">
              <a:rPr lang="en-US" smtClean="0"/>
              <a:pPr/>
              <a:t>6/23/2024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1005045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D208048B-57AF-4F53-BC84-8E0A1033FBEC}" type="datetimeFigureOut">
              <a:rPr lang="en-US" smtClean="0"/>
              <a:pPr/>
              <a:t>6/23/2024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17917168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08048B-57AF-4F53-BC84-8E0A1033FBEC}" type="datetimeFigureOut">
              <a:rPr lang="en-US" smtClean="0"/>
              <a:t>6/23/2024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3750647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08048B-57AF-4F53-BC84-8E0A1033FBEC}" type="datetimeFigureOut">
              <a:rPr lang="en-US" smtClean="0"/>
              <a:t>6/23/2024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492390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08048B-57AF-4F53-BC84-8E0A1033FBEC}" type="datetimeFigureOut">
              <a:rPr lang="en-US" smtClean="0"/>
              <a:t>6/23/2024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812729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08048B-57AF-4F53-BC84-8E0A1033FBEC}" type="datetimeFigureOut">
              <a:rPr lang="en-US" smtClean="0"/>
              <a:t>6/23/2024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630780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08048B-57AF-4F53-BC84-8E0A1033FBEC}" type="datetimeFigureOut">
              <a:rPr lang="en-US" smtClean="0"/>
              <a:t>6/23/2024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9770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08048B-57AF-4F53-BC84-8E0A1033FBEC}" type="datetimeFigureOut">
              <a:rPr lang="en-US" smtClean="0"/>
              <a:t>6/23/2024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4040772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08048B-57AF-4F53-BC84-8E0A1033FBEC}" type="datetimeFigureOut">
              <a:rPr lang="en-US" smtClean="0"/>
              <a:t>6/23/2024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876292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08048B-57AF-4F53-BC84-8E0A1033FBEC}" type="datetimeFigureOut">
              <a:rPr lang="en-US" smtClean="0"/>
              <a:t>6/23/2024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604649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08048B-57AF-4F53-BC84-8E0A1033FBEC}" type="datetimeFigureOut">
              <a:rPr lang="en-US" smtClean="0"/>
              <a:t>6/23/2024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165745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D208048B-57AF-4F53-BC84-8E0A1033FBEC}" type="datetimeFigureOut">
              <a:rPr lang="en-US" smtClean="0"/>
              <a:pPr/>
              <a:t>6/23/2024</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296858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D208048B-57AF-4F53-BC84-8E0A1033FBEC}" type="datetimeFigureOut">
              <a:rPr lang="en-US" smtClean="0"/>
              <a:pPr/>
              <a:t>6/23/2024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1503782989"/>
      </p:ext>
    </p:extLst>
  </p:cSld>
  <p:clrMap bg1="dk1" tx1="lt1" bg2="dk2" tx2="lt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1" r:id="rId8"/>
    <p:sldLayoutId id="2147483952" r:id="rId9"/>
    <p:sldLayoutId id="2147483953" r:id="rId10"/>
    <p:sldLayoutId id="2147483954" r:id="rId11"/>
    <p:sldLayoutId id="2147483955" r:id="rId12"/>
    <p:sldLayoutId id="2147483956" r:id="rId13"/>
    <p:sldLayoutId id="2147483957"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5E87F-ABB5-3B9F-FCC6-ADF92A748049}"/>
              </a:ext>
            </a:extLst>
          </p:cNvPr>
          <p:cNvSpPr>
            <a:spLocks noGrp="1"/>
          </p:cNvSpPr>
          <p:nvPr>
            <p:ph type="ctrTitle"/>
          </p:nvPr>
        </p:nvSpPr>
        <p:spPr>
          <a:xfrm>
            <a:off x="457200" y="676656"/>
            <a:ext cx="3277432" cy="2347272"/>
          </a:xfrm>
        </p:spPr>
        <p:txBody>
          <a:bodyPr>
            <a:normAutofit fontScale="90000"/>
          </a:bodyPr>
          <a:lstStyle/>
          <a:p>
            <a:r>
              <a:rPr lang="en-US" dirty="0"/>
              <a:t>Amazon Sales Analysis</a:t>
            </a:r>
          </a:p>
        </p:txBody>
      </p:sp>
      <p:sp>
        <p:nvSpPr>
          <p:cNvPr id="3" name="Subtitle 2">
            <a:extLst>
              <a:ext uri="{FF2B5EF4-FFF2-40B4-BE49-F238E27FC236}">
                <a16:creationId xmlns:a16="http://schemas.microsoft.com/office/drawing/2014/main" id="{29953AEF-9B62-6050-1DC4-2D405172959A}"/>
              </a:ext>
            </a:extLst>
          </p:cNvPr>
          <p:cNvSpPr>
            <a:spLocks noGrp="1"/>
          </p:cNvSpPr>
          <p:nvPr>
            <p:ph type="subTitle" idx="1"/>
          </p:nvPr>
        </p:nvSpPr>
        <p:spPr>
          <a:xfrm>
            <a:off x="457200" y="3023928"/>
            <a:ext cx="3277432" cy="2347272"/>
          </a:xfrm>
        </p:spPr>
        <p:txBody>
          <a:bodyPr>
            <a:normAutofit/>
          </a:bodyPr>
          <a:lstStyle/>
          <a:p>
            <a:r>
              <a:rPr lang="en-US" dirty="0"/>
              <a:t>Name : Essam Alaa </a:t>
            </a:r>
          </a:p>
          <a:p>
            <a:r>
              <a:rPr lang="en-US" dirty="0"/>
              <a:t>Cairo University</a:t>
            </a:r>
          </a:p>
          <a:p>
            <a:r>
              <a:rPr lang="en-US" dirty="0"/>
              <a:t>Faculty Of computer and Artificial Intelligence</a:t>
            </a:r>
          </a:p>
          <a:p>
            <a:r>
              <a:rPr lang="en-US" dirty="0"/>
              <a:t>Data Science Dept</a:t>
            </a:r>
          </a:p>
          <a:p>
            <a:endParaRPr lang="en-US" dirty="0"/>
          </a:p>
        </p:txBody>
      </p:sp>
      <p:pic>
        <p:nvPicPr>
          <p:cNvPr id="4" name="Picture 3" descr="A colorful light bulb with business icons">
            <a:extLst>
              <a:ext uri="{FF2B5EF4-FFF2-40B4-BE49-F238E27FC236}">
                <a16:creationId xmlns:a16="http://schemas.microsoft.com/office/drawing/2014/main" id="{DB6C7517-B506-3E66-DC7A-7CEC27925DC3}"/>
              </a:ext>
            </a:extLst>
          </p:cNvPr>
          <p:cNvPicPr>
            <a:picLocks noChangeAspect="1"/>
          </p:cNvPicPr>
          <p:nvPr/>
        </p:nvPicPr>
        <p:blipFill rotWithShape="1">
          <a:blip r:embed="rId2"/>
          <a:srcRect l="6416" r="9531" b="1"/>
          <a:stretch/>
        </p:blipFill>
        <p:spPr>
          <a:xfrm>
            <a:off x="3957208" y="10"/>
            <a:ext cx="8234792" cy="6857990"/>
          </a:xfrm>
          <a:custGeom>
            <a:avLst/>
            <a:gdLst/>
            <a:ahLst/>
            <a:cxnLst/>
            <a:rect l="l" t="t" r="r" b="b"/>
            <a:pathLst>
              <a:path w="8234792" h="6821666">
                <a:moveTo>
                  <a:pt x="2322410" y="0"/>
                </a:moveTo>
                <a:lnTo>
                  <a:pt x="8234792" y="0"/>
                </a:lnTo>
                <a:lnTo>
                  <a:pt x="8234792" y="4503719"/>
                </a:lnTo>
                <a:lnTo>
                  <a:pt x="8215888" y="4629599"/>
                </a:lnTo>
                <a:cubicBezTo>
                  <a:pt x="8049795" y="5454493"/>
                  <a:pt x="7647096" y="6191792"/>
                  <a:pt x="7082996" y="6765066"/>
                </a:cubicBezTo>
                <a:lnTo>
                  <a:pt x="7021717" y="6821666"/>
                </a:lnTo>
                <a:lnTo>
                  <a:pt x="0" y="6821666"/>
                </a:lnTo>
                <a:lnTo>
                  <a:pt x="0" y="3790727"/>
                </a:lnTo>
                <a:cubicBezTo>
                  <a:pt x="0" y="2186928"/>
                  <a:pt x="879517" y="791919"/>
                  <a:pt x="2175128" y="76659"/>
                </a:cubicBezTo>
                <a:close/>
              </a:path>
            </a:pathLst>
          </a:custGeom>
        </p:spPr>
      </p:pic>
    </p:spTree>
    <p:extLst>
      <p:ext uri="{BB962C8B-B14F-4D97-AF65-F5344CB8AC3E}">
        <p14:creationId xmlns:p14="http://schemas.microsoft.com/office/powerpoint/2010/main" val="3368761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FCAC7-F7B3-CBE2-4176-3FA0534AC2EA}"/>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A215C3B3-FAC5-FA98-E7E3-E1D4BD3988A3}"/>
              </a:ext>
            </a:extLst>
          </p:cNvPr>
          <p:cNvSpPr>
            <a:spLocks noGrp="1"/>
          </p:cNvSpPr>
          <p:nvPr>
            <p:ph idx="1"/>
          </p:nvPr>
        </p:nvSpPr>
        <p:spPr>
          <a:xfrm>
            <a:off x="818712" y="3200400"/>
            <a:ext cx="10554574" cy="2658398"/>
          </a:xfrm>
        </p:spPr>
        <p:txBody>
          <a:bodyPr>
            <a:normAutofit fontScale="92500" lnSpcReduction="20000"/>
          </a:bodyPr>
          <a:lstStyle/>
          <a:p>
            <a:r>
              <a:rPr lang="en-US" dirty="0"/>
              <a:t>First ,  Columns </a:t>
            </a:r>
            <a:r>
              <a:rPr lang="en-US" b="0" dirty="0">
                <a:effectLst/>
              </a:rPr>
              <a:t>'currency','ship-country','fulfilled-by','Unnamed: 22’ will be dropped as they only contain one value</a:t>
            </a:r>
          </a:p>
          <a:p>
            <a:r>
              <a:rPr lang="en-US" dirty="0"/>
              <a:t>Columns </a:t>
            </a:r>
            <a:r>
              <a:rPr lang="en-US" b="0" dirty="0">
                <a:effectLst/>
                <a:latin typeface="Consolas" panose="020B0609020204030204" pitchFamily="49" charset="0"/>
              </a:rPr>
              <a:t>'ship-city', 'ship-state’ will be dropped and we will keep ‘ship-postal-code’ as the 3 columns refers to the same thing but with different hierarchies</a:t>
            </a:r>
          </a:p>
          <a:p>
            <a:r>
              <a:rPr lang="en-US" dirty="0">
                <a:latin typeface="Consolas" panose="020B0609020204030204" pitchFamily="49" charset="0"/>
              </a:rPr>
              <a:t>Columns ‘index’ ‘order-id’ will be dropped as they are key columns</a:t>
            </a:r>
          </a:p>
          <a:p>
            <a:r>
              <a:rPr lang="en-US" b="0" dirty="0">
                <a:effectLst/>
                <a:latin typeface="Consolas" panose="020B0609020204030204" pitchFamily="49" charset="0"/>
              </a:rPr>
              <a:t>Column data will be converted to datetime then we will extract Day , Month and Year from it then make a separate column for each</a:t>
            </a:r>
          </a:p>
          <a:p>
            <a:r>
              <a:rPr lang="en-US" b="0" dirty="0">
                <a:effectLst/>
                <a:latin typeface="Consolas" panose="020B0609020204030204" pitchFamily="49" charset="0"/>
              </a:rPr>
              <a:t>Then we will drop column date as we don’t need it and column year will be dropped since it contain only one value which is 2022</a:t>
            </a:r>
          </a:p>
          <a:p>
            <a:endParaRPr lang="en-US" b="0" dirty="0">
              <a:effectLst/>
            </a:endParaRPr>
          </a:p>
          <a:p>
            <a:endParaRPr lang="en-US" dirty="0"/>
          </a:p>
        </p:txBody>
      </p:sp>
    </p:spTree>
    <p:extLst>
      <p:ext uri="{BB962C8B-B14F-4D97-AF65-F5344CB8AC3E}">
        <p14:creationId xmlns:p14="http://schemas.microsoft.com/office/powerpoint/2010/main" val="4243749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9131B-AE9F-2EF1-EBCA-AE0A558D5F38}"/>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6319E25A-B978-760D-0558-EF5EA55A2861}"/>
              </a:ext>
            </a:extLst>
          </p:cNvPr>
          <p:cNvSpPr>
            <a:spLocks noGrp="1"/>
          </p:cNvSpPr>
          <p:nvPr>
            <p:ph idx="1"/>
          </p:nvPr>
        </p:nvSpPr>
        <p:spPr>
          <a:xfrm>
            <a:off x="457200" y="2096713"/>
            <a:ext cx="7685037" cy="4664010"/>
          </a:xfrm>
        </p:spPr>
        <p:txBody>
          <a:bodyPr/>
          <a:lstStyle/>
          <a:p>
            <a:r>
              <a:rPr lang="en-US" dirty="0"/>
              <a:t>The below Image shows the null values across different feature</a:t>
            </a:r>
          </a:p>
          <a:p>
            <a:r>
              <a:rPr lang="en-US" dirty="0"/>
              <a:t>Column Courier Status will be imputed using </a:t>
            </a:r>
            <a:r>
              <a:rPr lang="en-US" b="1" dirty="0"/>
              <a:t>"</a:t>
            </a:r>
            <a:r>
              <a:rPr lang="en-US" dirty="0"/>
              <a:t>probabilistic imputation" or "stochastic imputation.“ </a:t>
            </a:r>
          </a:p>
          <a:p>
            <a:r>
              <a:rPr lang="en-US" dirty="0"/>
              <a:t>Column Amount will be imputed Using Knn Imputer</a:t>
            </a:r>
          </a:p>
          <a:p>
            <a:r>
              <a:rPr lang="en-US" dirty="0"/>
              <a:t>Column ship-postal-code null values rows will be dropped </a:t>
            </a:r>
          </a:p>
          <a:p>
            <a:endParaRPr lang="en-US" dirty="0"/>
          </a:p>
          <a:p>
            <a:endParaRPr lang="en-US" dirty="0"/>
          </a:p>
        </p:txBody>
      </p:sp>
      <p:pic>
        <p:nvPicPr>
          <p:cNvPr id="7" name="Picture 6">
            <a:extLst>
              <a:ext uri="{FF2B5EF4-FFF2-40B4-BE49-F238E27FC236}">
                <a16:creationId xmlns:a16="http://schemas.microsoft.com/office/drawing/2014/main" id="{08F345A7-751B-78EF-1E89-B1473FECBF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4112" y="2991534"/>
            <a:ext cx="3011813" cy="2392784"/>
          </a:xfrm>
          <a:prstGeom prst="rect">
            <a:avLst/>
          </a:prstGeom>
        </p:spPr>
      </p:pic>
    </p:spTree>
    <p:extLst>
      <p:ext uri="{BB962C8B-B14F-4D97-AF65-F5344CB8AC3E}">
        <p14:creationId xmlns:p14="http://schemas.microsoft.com/office/powerpoint/2010/main" val="1667002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CDA8-E014-9802-8BDE-8CC07F726D96}"/>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517B3C79-55D2-3AE6-43D4-654714DB6CF6}"/>
              </a:ext>
            </a:extLst>
          </p:cNvPr>
          <p:cNvSpPr>
            <a:spLocks noGrp="1"/>
          </p:cNvSpPr>
          <p:nvPr>
            <p:ph idx="1"/>
          </p:nvPr>
        </p:nvSpPr>
        <p:spPr>
          <a:xfrm>
            <a:off x="1496168" y="1708893"/>
            <a:ext cx="10303481" cy="2289175"/>
          </a:xfrm>
        </p:spPr>
        <p:txBody>
          <a:bodyPr/>
          <a:lstStyle/>
          <a:p>
            <a:r>
              <a:rPr lang="en-US" dirty="0"/>
              <a:t>Column Amount will be imputed Using Knn Imputer</a:t>
            </a:r>
          </a:p>
          <a:p>
            <a:r>
              <a:rPr lang="en-US" dirty="0"/>
              <a:t>The 2 Graphs shows The distribution of column amount before and after imputation which is clear that the distribution of the column is almost preserved</a:t>
            </a:r>
          </a:p>
        </p:txBody>
      </p:sp>
      <p:pic>
        <p:nvPicPr>
          <p:cNvPr id="9" name="Picture 8">
            <a:extLst>
              <a:ext uri="{FF2B5EF4-FFF2-40B4-BE49-F238E27FC236}">
                <a16:creationId xmlns:a16="http://schemas.microsoft.com/office/drawing/2014/main" id="{F2490ACD-5557-5991-0BE5-5C71867CC7F9}"/>
              </a:ext>
            </a:extLst>
          </p:cNvPr>
          <p:cNvPicPr>
            <a:picLocks noChangeAspect="1"/>
          </p:cNvPicPr>
          <p:nvPr/>
        </p:nvPicPr>
        <p:blipFill>
          <a:blip r:embed="rId2"/>
          <a:stretch>
            <a:fillRect/>
          </a:stretch>
        </p:blipFill>
        <p:spPr>
          <a:xfrm>
            <a:off x="1081568" y="3571960"/>
            <a:ext cx="4020858" cy="3154294"/>
          </a:xfrm>
          <a:prstGeom prst="rect">
            <a:avLst/>
          </a:prstGeom>
        </p:spPr>
      </p:pic>
      <p:pic>
        <p:nvPicPr>
          <p:cNvPr id="13" name="Picture 12">
            <a:extLst>
              <a:ext uri="{FF2B5EF4-FFF2-40B4-BE49-F238E27FC236}">
                <a16:creationId xmlns:a16="http://schemas.microsoft.com/office/drawing/2014/main" id="{248120C4-9A2C-679D-2D48-CF612BA97C5B}"/>
              </a:ext>
            </a:extLst>
          </p:cNvPr>
          <p:cNvPicPr>
            <a:picLocks noChangeAspect="1"/>
          </p:cNvPicPr>
          <p:nvPr/>
        </p:nvPicPr>
        <p:blipFill>
          <a:blip r:embed="rId3"/>
          <a:stretch>
            <a:fillRect/>
          </a:stretch>
        </p:blipFill>
        <p:spPr>
          <a:xfrm>
            <a:off x="7185404" y="3571960"/>
            <a:ext cx="4020858" cy="3154294"/>
          </a:xfrm>
          <a:prstGeom prst="rect">
            <a:avLst/>
          </a:prstGeom>
        </p:spPr>
      </p:pic>
    </p:spTree>
    <p:extLst>
      <p:ext uri="{BB962C8B-B14F-4D97-AF65-F5344CB8AC3E}">
        <p14:creationId xmlns:p14="http://schemas.microsoft.com/office/powerpoint/2010/main" val="3368471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F9E0-C1C2-02BA-6ED5-E3F399FA6648}"/>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C2B2EE3B-CDEF-A0B5-FDC1-C879EA00160D}"/>
              </a:ext>
            </a:extLst>
          </p:cNvPr>
          <p:cNvSpPr>
            <a:spLocks noGrp="1"/>
          </p:cNvSpPr>
          <p:nvPr>
            <p:ph idx="1"/>
          </p:nvPr>
        </p:nvSpPr>
        <p:spPr>
          <a:xfrm>
            <a:off x="2083340" y="1901289"/>
            <a:ext cx="9113196" cy="2211354"/>
          </a:xfrm>
        </p:spPr>
        <p:txBody>
          <a:bodyPr/>
          <a:lstStyle/>
          <a:p>
            <a:r>
              <a:rPr lang="en-US" dirty="0"/>
              <a:t>Column Courier-status null values will be imputed using </a:t>
            </a:r>
            <a:r>
              <a:rPr lang="en-US" b="1" dirty="0"/>
              <a:t>"</a:t>
            </a:r>
            <a:r>
              <a:rPr lang="en-US" dirty="0"/>
              <a:t>probabilistic imputation" or "stochastic imputation.“ </a:t>
            </a:r>
          </a:p>
          <a:p>
            <a:r>
              <a:rPr lang="en-US" dirty="0"/>
              <a:t>Here is the distribution before and after the imputation</a:t>
            </a:r>
          </a:p>
        </p:txBody>
      </p:sp>
      <p:pic>
        <p:nvPicPr>
          <p:cNvPr id="5" name="Picture 4">
            <a:extLst>
              <a:ext uri="{FF2B5EF4-FFF2-40B4-BE49-F238E27FC236}">
                <a16:creationId xmlns:a16="http://schemas.microsoft.com/office/drawing/2014/main" id="{56604928-D41C-AF39-96B5-0F0A0EC411A3}"/>
              </a:ext>
            </a:extLst>
          </p:cNvPr>
          <p:cNvPicPr>
            <a:picLocks noChangeAspect="1"/>
          </p:cNvPicPr>
          <p:nvPr/>
        </p:nvPicPr>
        <p:blipFill>
          <a:blip r:embed="rId2"/>
          <a:stretch>
            <a:fillRect/>
          </a:stretch>
        </p:blipFill>
        <p:spPr>
          <a:xfrm>
            <a:off x="1151625" y="3851034"/>
            <a:ext cx="3538983" cy="2643038"/>
          </a:xfrm>
          <a:prstGeom prst="rect">
            <a:avLst/>
          </a:prstGeom>
        </p:spPr>
      </p:pic>
      <p:pic>
        <p:nvPicPr>
          <p:cNvPr id="7" name="Picture 6">
            <a:extLst>
              <a:ext uri="{FF2B5EF4-FFF2-40B4-BE49-F238E27FC236}">
                <a16:creationId xmlns:a16="http://schemas.microsoft.com/office/drawing/2014/main" id="{DEE3F02E-757C-98B3-4EBE-F05F69B3B847}"/>
              </a:ext>
            </a:extLst>
          </p:cNvPr>
          <p:cNvPicPr>
            <a:picLocks noChangeAspect="1"/>
          </p:cNvPicPr>
          <p:nvPr/>
        </p:nvPicPr>
        <p:blipFill>
          <a:blip r:embed="rId3"/>
          <a:stretch>
            <a:fillRect/>
          </a:stretch>
        </p:blipFill>
        <p:spPr>
          <a:xfrm>
            <a:off x="7591425" y="3767616"/>
            <a:ext cx="3762375" cy="2809875"/>
          </a:xfrm>
          <a:prstGeom prst="rect">
            <a:avLst/>
          </a:prstGeom>
        </p:spPr>
      </p:pic>
    </p:spTree>
    <p:extLst>
      <p:ext uri="{BB962C8B-B14F-4D97-AF65-F5344CB8AC3E}">
        <p14:creationId xmlns:p14="http://schemas.microsoft.com/office/powerpoint/2010/main" val="1060078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C1DD5-9AC8-454B-5397-51D90541104F}"/>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C2C9AA3D-DE75-7A54-84F9-1541E53CC39C}"/>
              </a:ext>
            </a:extLst>
          </p:cNvPr>
          <p:cNvSpPr>
            <a:spLocks noGrp="1"/>
          </p:cNvSpPr>
          <p:nvPr>
            <p:ph idx="1"/>
          </p:nvPr>
        </p:nvSpPr>
        <p:spPr/>
        <p:txBody>
          <a:bodyPr/>
          <a:lstStyle/>
          <a:p>
            <a:r>
              <a:rPr lang="en-US" dirty="0"/>
              <a:t>All Categorical Variables will be encoded Using label encoder</a:t>
            </a:r>
          </a:p>
          <a:p>
            <a:r>
              <a:rPr lang="en-US" dirty="0"/>
              <a:t>After all categorical data encoded , all data will be scaled using standard scaler even the encoded categorical data to ensure that all data will be within the same scale </a:t>
            </a:r>
          </a:p>
          <a:p>
            <a:r>
              <a:rPr lang="en-US" dirty="0"/>
              <a:t>Only courier status column will not be scaled as it is the target column</a:t>
            </a:r>
          </a:p>
        </p:txBody>
      </p:sp>
    </p:spTree>
    <p:extLst>
      <p:ext uri="{BB962C8B-B14F-4D97-AF65-F5344CB8AC3E}">
        <p14:creationId xmlns:p14="http://schemas.microsoft.com/office/powerpoint/2010/main" val="2830577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EBF0F-49E4-09CB-AAB2-9F68BFBBB43C}"/>
              </a:ext>
            </a:extLst>
          </p:cNvPr>
          <p:cNvSpPr>
            <a:spLocks noGrp="1"/>
          </p:cNvSpPr>
          <p:nvPr>
            <p:ph type="title"/>
          </p:nvPr>
        </p:nvSpPr>
        <p:spPr/>
        <p:txBody>
          <a:bodyPr/>
          <a:lstStyle/>
          <a:p>
            <a:r>
              <a:rPr lang="en-US" dirty="0"/>
              <a:t>Feature Selection</a:t>
            </a:r>
          </a:p>
        </p:txBody>
      </p:sp>
      <p:sp>
        <p:nvSpPr>
          <p:cNvPr id="3" name="Content Placeholder 2">
            <a:extLst>
              <a:ext uri="{FF2B5EF4-FFF2-40B4-BE49-F238E27FC236}">
                <a16:creationId xmlns:a16="http://schemas.microsoft.com/office/drawing/2014/main" id="{5AA2E784-35B8-EC7F-FFCF-F9A3AA9AFF87}"/>
              </a:ext>
            </a:extLst>
          </p:cNvPr>
          <p:cNvSpPr>
            <a:spLocks noGrp="1"/>
          </p:cNvSpPr>
          <p:nvPr>
            <p:ph idx="1"/>
          </p:nvPr>
        </p:nvSpPr>
        <p:spPr/>
        <p:txBody>
          <a:bodyPr/>
          <a:lstStyle/>
          <a:p>
            <a:r>
              <a:rPr lang="en-US" dirty="0"/>
              <a:t>We have used Forward Feature Selection on our data and its output was: </a:t>
            </a:r>
          </a:p>
          <a:p>
            <a:pPr lvl="1"/>
            <a:r>
              <a:rPr lang="en-US" b="0" dirty="0">
                <a:effectLst/>
              </a:rPr>
              <a:t>Selected features:('Status', 'Fulfilment', 'Sales Channel ', 'Style', 'SKU', 'Category', 'ASIN', 'Qty', 'Amount', 'ship-postal-code', 'B2B', 'Month', 'Day’)</a:t>
            </a:r>
          </a:p>
          <a:p>
            <a:pPr lvl="1"/>
            <a:r>
              <a:rPr lang="en-US" b="0" dirty="0">
                <a:effectLst/>
              </a:rPr>
              <a:t>Accuracy of the selected feature subset: 0.9920894326257302</a:t>
            </a:r>
          </a:p>
          <a:p>
            <a:pPr lvl="1"/>
            <a:r>
              <a:rPr lang="en-US" b="0" dirty="0">
                <a:effectLst/>
              </a:rPr>
              <a:t>Final accuracy on test set: 0.9915208231005869</a:t>
            </a:r>
          </a:p>
          <a:p>
            <a:pPr lvl="1"/>
            <a:endParaRPr lang="en-US" b="0" dirty="0">
              <a:solidFill>
                <a:srgbClr val="CCCCCC"/>
              </a:solidFill>
              <a:effectLst/>
            </a:endParaRPr>
          </a:p>
          <a:p>
            <a:endParaRPr lang="en-US" dirty="0"/>
          </a:p>
        </p:txBody>
      </p:sp>
    </p:spTree>
    <p:extLst>
      <p:ext uri="{BB962C8B-B14F-4D97-AF65-F5344CB8AC3E}">
        <p14:creationId xmlns:p14="http://schemas.microsoft.com/office/powerpoint/2010/main" val="1433897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103CA-DED6-2568-3B69-DE66FFC1A368}"/>
              </a:ext>
            </a:extLst>
          </p:cNvPr>
          <p:cNvSpPr>
            <a:spLocks noGrp="1"/>
          </p:cNvSpPr>
          <p:nvPr>
            <p:ph type="title"/>
          </p:nvPr>
        </p:nvSpPr>
        <p:spPr>
          <a:xfrm>
            <a:off x="810000" y="447188"/>
            <a:ext cx="10571998" cy="970450"/>
          </a:xfrm>
        </p:spPr>
        <p:txBody>
          <a:bodyPr>
            <a:normAutofit/>
          </a:bodyPr>
          <a:lstStyle/>
          <a:p>
            <a:r>
              <a:rPr lang="en-US" dirty="0"/>
              <a:t>Feature Selection</a:t>
            </a:r>
          </a:p>
        </p:txBody>
      </p:sp>
      <p:sp>
        <p:nvSpPr>
          <p:cNvPr id="3" name="Content Placeholder 2">
            <a:extLst>
              <a:ext uri="{FF2B5EF4-FFF2-40B4-BE49-F238E27FC236}">
                <a16:creationId xmlns:a16="http://schemas.microsoft.com/office/drawing/2014/main" id="{17A87A91-C589-577B-E0B6-6EA0CE20BD49}"/>
              </a:ext>
            </a:extLst>
          </p:cNvPr>
          <p:cNvSpPr>
            <a:spLocks noGrp="1"/>
          </p:cNvSpPr>
          <p:nvPr>
            <p:ph idx="1"/>
          </p:nvPr>
        </p:nvSpPr>
        <p:spPr>
          <a:xfrm>
            <a:off x="818713" y="2413000"/>
            <a:ext cx="3835583" cy="3632200"/>
          </a:xfrm>
        </p:spPr>
        <p:txBody>
          <a:bodyPr>
            <a:normAutofit/>
          </a:bodyPr>
          <a:lstStyle/>
          <a:p>
            <a:r>
              <a:rPr lang="en-US" sz="1600"/>
              <a:t>According to the following correlation matrix</a:t>
            </a:r>
          </a:p>
          <a:p>
            <a:r>
              <a:rPr lang="en-US" sz="1600" b="0">
                <a:effectLst/>
              </a:rPr>
              <a:t>Sku and style are nearly identical so one of them will be dropped</a:t>
            </a:r>
          </a:p>
          <a:p>
            <a:endParaRPr lang="en-US" sz="1600"/>
          </a:p>
        </p:txBody>
      </p:sp>
      <p:pic>
        <p:nvPicPr>
          <p:cNvPr id="5" name="Picture 4">
            <a:extLst>
              <a:ext uri="{FF2B5EF4-FFF2-40B4-BE49-F238E27FC236}">
                <a16:creationId xmlns:a16="http://schemas.microsoft.com/office/drawing/2014/main" id="{7AB892E8-F921-3B18-4521-6E639353C0A2}"/>
              </a:ext>
            </a:extLst>
          </p:cNvPr>
          <p:cNvPicPr>
            <a:picLocks noChangeAspect="1"/>
          </p:cNvPicPr>
          <p:nvPr/>
        </p:nvPicPr>
        <p:blipFill>
          <a:blip r:embed="rId2"/>
          <a:stretch>
            <a:fillRect/>
          </a:stretch>
        </p:blipFill>
        <p:spPr>
          <a:xfrm>
            <a:off x="6755810" y="2086625"/>
            <a:ext cx="5121662" cy="4558279"/>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15770459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CEE27-94F6-7511-AF80-D29F6216F73B}"/>
              </a:ext>
            </a:extLst>
          </p:cNvPr>
          <p:cNvSpPr>
            <a:spLocks noGrp="1"/>
          </p:cNvSpPr>
          <p:nvPr>
            <p:ph type="title"/>
          </p:nvPr>
        </p:nvSpPr>
        <p:spPr/>
        <p:txBody>
          <a:bodyPr/>
          <a:lstStyle/>
          <a:p>
            <a:r>
              <a:rPr lang="en-US" dirty="0"/>
              <a:t>Outlier Detection</a:t>
            </a:r>
          </a:p>
        </p:txBody>
      </p:sp>
      <p:sp>
        <p:nvSpPr>
          <p:cNvPr id="3" name="Content Placeholder 2">
            <a:extLst>
              <a:ext uri="{FF2B5EF4-FFF2-40B4-BE49-F238E27FC236}">
                <a16:creationId xmlns:a16="http://schemas.microsoft.com/office/drawing/2014/main" id="{AAA7DD46-0CFD-1874-545B-CAC50530552E}"/>
              </a:ext>
            </a:extLst>
          </p:cNvPr>
          <p:cNvSpPr>
            <a:spLocks noGrp="1"/>
          </p:cNvSpPr>
          <p:nvPr>
            <p:ph idx="1"/>
          </p:nvPr>
        </p:nvSpPr>
        <p:spPr/>
        <p:txBody>
          <a:bodyPr/>
          <a:lstStyle/>
          <a:p>
            <a:r>
              <a:rPr lang="en-US" dirty="0"/>
              <a:t>We are going to use clustering to identify outliers but first we will calculate the  </a:t>
            </a:r>
            <a:r>
              <a:rPr lang="en-US" dirty="0">
                <a:effectLst/>
                <a:highlight>
                  <a:srgbClr val="1F1F1F"/>
                </a:highlight>
              </a:rPr>
              <a:t>Hopkins statistic  to see how well the data rends to be in clusters then we will </a:t>
            </a:r>
            <a:r>
              <a:rPr lang="en-US" dirty="0">
                <a:highlight>
                  <a:srgbClr val="1F1F1F"/>
                </a:highlight>
              </a:rPr>
              <a:t>use the elbow method to identify the number of clusters </a:t>
            </a:r>
            <a:endParaRPr lang="en-US" dirty="0">
              <a:effectLst/>
              <a:highlight>
                <a:srgbClr val="1F1F1F"/>
              </a:highlight>
            </a:endParaRPr>
          </a:p>
          <a:p>
            <a:endParaRPr lang="en-US" dirty="0"/>
          </a:p>
        </p:txBody>
      </p:sp>
    </p:spTree>
    <p:extLst>
      <p:ext uri="{BB962C8B-B14F-4D97-AF65-F5344CB8AC3E}">
        <p14:creationId xmlns:p14="http://schemas.microsoft.com/office/powerpoint/2010/main" val="2051278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D8191-EA05-F0EE-CFD0-8354995190D0}"/>
              </a:ext>
            </a:extLst>
          </p:cNvPr>
          <p:cNvSpPr>
            <a:spLocks noGrp="1"/>
          </p:cNvSpPr>
          <p:nvPr>
            <p:ph type="title"/>
          </p:nvPr>
        </p:nvSpPr>
        <p:spPr/>
        <p:txBody>
          <a:bodyPr/>
          <a:lstStyle/>
          <a:p>
            <a:r>
              <a:rPr lang="en-US" dirty="0"/>
              <a:t>Outlier Detection</a:t>
            </a:r>
          </a:p>
        </p:txBody>
      </p:sp>
      <p:sp>
        <p:nvSpPr>
          <p:cNvPr id="3" name="Content Placeholder 2">
            <a:extLst>
              <a:ext uri="{FF2B5EF4-FFF2-40B4-BE49-F238E27FC236}">
                <a16:creationId xmlns:a16="http://schemas.microsoft.com/office/drawing/2014/main" id="{8613B88D-1150-A23F-E248-A4565AF4E44B}"/>
              </a:ext>
            </a:extLst>
          </p:cNvPr>
          <p:cNvSpPr>
            <a:spLocks noGrp="1"/>
          </p:cNvSpPr>
          <p:nvPr>
            <p:ph idx="1"/>
          </p:nvPr>
        </p:nvSpPr>
        <p:spPr>
          <a:xfrm>
            <a:off x="818712" y="2222288"/>
            <a:ext cx="10554574" cy="1900534"/>
          </a:xfrm>
        </p:spPr>
        <p:txBody>
          <a:bodyPr/>
          <a:lstStyle/>
          <a:p>
            <a:r>
              <a:rPr lang="en-US" b="0" dirty="0">
                <a:solidFill>
                  <a:srgbClr val="CCCCCC"/>
                </a:solidFill>
                <a:effectLst/>
                <a:highlight>
                  <a:srgbClr val="1F1F1F"/>
                </a:highlight>
              </a:rPr>
              <a:t>The Hopkins statistic is 0.891619922810035 which shows that the data has a good tend to be clustered</a:t>
            </a:r>
          </a:p>
          <a:p>
            <a:r>
              <a:rPr lang="en-US" dirty="0">
                <a:solidFill>
                  <a:srgbClr val="CCCCCC"/>
                </a:solidFill>
                <a:highlight>
                  <a:srgbClr val="1F1F1F"/>
                </a:highlight>
              </a:rPr>
              <a:t>The above graph for elbow method shows the number of k to be 6</a:t>
            </a:r>
            <a:endParaRPr lang="en-US" b="0" dirty="0">
              <a:solidFill>
                <a:srgbClr val="CCCCCC"/>
              </a:solidFill>
              <a:effectLst/>
              <a:highlight>
                <a:srgbClr val="1F1F1F"/>
              </a:highlight>
            </a:endParaRPr>
          </a:p>
          <a:p>
            <a:endParaRPr lang="en-US" dirty="0"/>
          </a:p>
        </p:txBody>
      </p:sp>
      <p:pic>
        <p:nvPicPr>
          <p:cNvPr id="5" name="Picture 4">
            <a:extLst>
              <a:ext uri="{FF2B5EF4-FFF2-40B4-BE49-F238E27FC236}">
                <a16:creationId xmlns:a16="http://schemas.microsoft.com/office/drawing/2014/main" id="{9BAE453E-0AE1-6720-E856-FCBA91B108A1}"/>
              </a:ext>
            </a:extLst>
          </p:cNvPr>
          <p:cNvPicPr>
            <a:picLocks noChangeAspect="1"/>
          </p:cNvPicPr>
          <p:nvPr/>
        </p:nvPicPr>
        <p:blipFill>
          <a:blip r:embed="rId2"/>
          <a:stretch>
            <a:fillRect/>
          </a:stretch>
        </p:blipFill>
        <p:spPr>
          <a:xfrm>
            <a:off x="2824552" y="3560323"/>
            <a:ext cx="5620064" cy="3064213"/>
          </a:xfrm>
          <a:prstGeom prst="rect">
            <a:avLst/>
          </a:prstGeom>
        </p:spPr>
      </p:pic>
    </p:spTree>
    <p:extLst>
      <p:ext uri="{BB962C8B-B14F-4D97-AF65-F5344CB8AC3E}">
        <p14:creationId xmlns:p14="http://schemas.microsoft.com/office/powerpoint/2010/main" val="3640707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983EA-11D5-6A6C-77CC-24C7C35E93AD}"/>
              </a:ext>
            </a:extLst>
          </p:cNvPr>
          <p:cNvSpPr>
            <a:spLocks noGrp="1"/>
          </p:cNvSpPr>
          <p:nvPr>
            <p:ph type="title"/>
          </p:nvPr>
        </p:nvSpPr>
        <p:spPr/>
        <p:txBody>
          <a:bodyPr/>
          <a:lstStyle/>
          <a:p>
            <a:r>
              <a:rPr lang="en-US" dirty="0"/>
              <a:t>Outlier Detection</a:t>
            </a:r>
          </a:p>
        </p:txBody>
      </p:sp>
      <p:sp>
        <p:nvSpPr>
          <p:cNvPr id="3" name="Content Placeholder 2">
            <a:extLst>
              <a:ext uri="{FF2B5EF4-FFF2-40B4-BE49-F238E27FC236}">
                <a16:creationId xmlns:a16="http://schemas.microsoft.com/office/drawing/2014/main" id="{E8A484EE-E8C0-F7EC-6F81-D4859CA58D57}"/>
              </a:ext>
            </a:extLst>
          </p:cNvPr>
          <p:cNvSpPr>
            <a:spLocks noGrp="1"/>
          </p:cNvSpPr>
          <p:nvPr>
            <p:ph idx="1"/>
          </p:nvPr>
        </p:nvSpPr>
        <p:spPr/>
        <p:txBody>
          <a:bodyPr/>
          <a:lstStyle/>
          <a:p>
            <a:r>
              <a:rPr lang="en-US" dirty="0"/>
              <a:t>The outliers are 4620 rows which will be deleted to make the classification process more robust</a:t>
            </a:r>
          </a:p>
        </p:txBody>
      </p:sp>
    </p:spTree>
    <p:extLst>
      <p:ext uri="{BB962C8B-B14F-4D97-AF65-F5344CB8AC3E}">
        <p14:creationId xmlns:p14="http://schemas.microsoft.com/office/powerpoint/2010/main" val="4158299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0B914-40FD-BB84-47F8-C158FECC1521}"/>
              </a:ext>
            </a:extLst>
          </p:cNvPr>
          <p:cNvSpPr>
            <a:spLocks noGrp="1"/>
          </p:cNvSpPr>
          <p:nvPr>
            <p:ph type="title"/>
          </p:nvPr>
        </p:nvSpPr>
        <p:spPr>
          <a:xfrm>
            <a:off x="535021" y="457394"/>
            <a:ext cx="6943725" cy="1325563"/>
          </a:xfrm>
        </p:spPr>
        <p:txBody>
          <a:bodyPr anchor="b">
            <a:normAutofit/>
          </a:bodyPr>
          <a:lstStyle/>
          <a:p>
            <a:r>
              <a:rPr lang="en-US" dirty="0"/>
              <a:t>Exploratory Data Analysis</a:t>
            </a:r>
          </a:p>
        </p:txBody>
      </p:sp>
      <p:sp>
        <p:nvSpPr>
          <p:cNvPr id="3" name="Content Placeholder 2">
            <a:extLst>
              <a:ext uri="{FF2B5EF4-FFF2-40B4-BE49-F238E27FC236}">
                <a16:creationId xmlns:a16="http://schemas.microsoft.com/office/drawing/2014/main" id="{6684968C-6439-5411-69C7-2BAF75662AC9}"/>
              </a:ext>
            </a:extLst>
          </p:cNvPr>
          <p:cNvSpPr>
            <a:spLocks noGrp="1"/>
          </p:cNvSpPr>
          <p:nvPr>
            <p:ph idx="1"/>
          </p:nvPr>
        </p:nvSpPr>
        <p:spPr>
          <a:xfrm>
            <a:off x="457200" y="2286000"/>
            <a:ext cx="6943725" cy="3875603"/>
          </a:xfrm>
        </p:spPr>
        <p:txBody>
          <a:bodyPr>
            <a:normAutofit fontScale="92500" lnSpcReduction="10000"/>
          </a:bodyPr>
          <a:lstStyle/>
          <a:p>
            <a:r>
              <a:rPr lang="en-US" dirty="0"/>
              <a:t>From The initial Inspection of the data, We concluded That the data is For Amazon sales in India, and it is from March to June year 2022</a:t>
            </a:r>
          </a:p>
          <a:p>
            <a:r>
              <a:rPr lang="en-US" dirty="0"/>
              <a:t>The Data Contains 24 Features and 128975 examples</a:t>
            </a:r>
          </a:p>
          <a:p>
            <a:r>
              <a:rPr lang="en-US" dirty="0"/>
              <a:t>The data has no duplicates </a:t>
            </a:r>
          </a:p>
          <a:p>
            <a:r>
              <a:rPr lang="en-US" dirty="0"/>
              <a:t>Numerical Features ‘Amount’ and ‘Qty’ need to be scaled as their range of values is different from each other</a:t>
            </a:r>
          </a:p>
          <a:p>
            <a:r>
              <a:rPr lang="en-US" dirty="0"/>
              <a:t>Presence Of categorical Features which need to be encoded</a:t>
            </a:r>
          </a:p>
          <a:p>
            <a:r>
              <a:rPr lang="en-US" dirty="0"/>
              <a:t>Some Categorical Features Such as ‘currency’ ‘ship-country’ ‘fulfilled-by’ and ‘Unnamed:22’ contains only 1 variable so they are not adding any information</a:t>
            </a:r>
          </a:p>
          <a:p>
            <a:endParaRPr lang="en-US" dirty="0">
              <a:latin typeface="Gill Sans Nova (Body)"/>
            </a:endParaRPr>
          </a:p>
        </p:txBody>
      </p:sp>
      <p:pic>
        <p:nvPicPr>
          <p:cNvPr id="15" name="Graphic 14" descr="Business Growth">
            <a:extLst>
              <a:ext uri="{FF2B5EF4-FFF2-40B4-BE49-F238E27FC236}">
                <a16:creationId xmlns:a16="http://schemas.microsoft.com/office/drawing/2014/main" id="{08517A28-24D7-A774-2F57-DF8E1B1CD69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34756" y="1854259"/>
            <a:ext cx="2625125" cy="2625125"/>
          </a:xfrm>
          <a:prstGeom prst="rect">
            <a:avLst/>
          </a:prstGeom>
        </p:spPr>
      </p:pic>
    </p:spTree>
    <p:extLst>
      <p:ext uri="{BB962C8B-B14F-4D97-AF65-F5344CB8AC3E}">
        <p14:creationId xmlns:p14="http://schemas.microsoft.com/office/powerpoint/2010/main" val="40505838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A8791-56D3-7D50-43E5-93CEE5DDA4E2}"/>
              </a:ext>
            </a:extLst>
          </p:cNvPr>
          <p:cNvSpPr>
            <a:spLocks noGrp="1"/>
          </p:cNvSpPr>
          <p:nvPr>
            <p:ph type="title"/>
          </p:nvPr>
        </p:nvSpPr>
        <p:spPr/>
        <p:txBody>
          <a:bodyPr/>
          <a:lstStyle/>
          <a:p>
            <a:r>
              <a:rPr lang="en-US" dirty="0"/>
              <a:t>Modeling</a:t>
            </a:r>
          </a:p>
        </p:txBody>
      </p:sp>
      <p:sp>
        <p:nvSpPr>
          <p:cNvPr id="3" name="Content Placeholder 2">
            <a:extLst>
              <a:ext uri="{FF2B5EF4-FFF2-40B4-BE49-F238E27FC236}">
                <a16:creationId xmlns:a16="http://schemas.microsoft.com/office/drawing/2014/main" id="{28400326-E327-34FF-5603-3609E949AE8C}"/>
              </a:ext>
            </a:extLst>
          </p:cNvPr>
          <p:cNvSpPr>
            <a:spLocks noGrp="1"/>
          </p:cNvSpPr>
          <p:nvPr>
            <p:ph idx="1"/>
          </p:nvPr>
        </p:nvSpPr>
        <p:spPr/>
        <p:txBody>
          <a:bodyPr>
            <a:normAutofit/>
          </a:bodyPr>
          <a:lstStyle/>
          <a:p>
            <a:r>
              <a:rPr lang="en-US" dirty="0"/>
              <a:t>Since we have an imbalanced target variable so we will use SMOTE Which is a resampling technique especially its an upgrade for the oversampling method</a:t>
            </a:r>
          </a:p>
          <a:p>
            <a:r>
              <a:rPr lang="en-US" dirty="0"/>
              <a:t>Then we will use Logistic regression to classify the data points </a:t>
            </a:r>
          </a:p>
          <a:p>
            <a:r>
              <a:rPr lang="en-US" dirty="0"/>
              <a:t>Our performance metrics will be </a:t>
            </a:r>
          </a:p>
          <a:p>
            <a:pPr lvl="1"/>
            <a:r>
              <a:rPr lang="en-US" dirty="0"/>
              <a:t>Confusion matrix</a:t>
            </a:r>
          </a:p>
          <a:p>
            <a:pPr lvl="1"/>
            <a:r>
              <a:rPr lang="en-US" dirty="0"/>
              <a:t>Precision </a:t>
            </a:r>
          </a:p>
          <a:p>
            <a:pPr lvl="1"/>
            <a:r>
              <a:rPr lang="en-US" dirty="0"/>
              <a:t>Recall</a:t>
            </a:r>
          </a:p>
          <a:p>
            <a:pPr lvl="1"/>
            <a:r>
              <a:rPr lang="en-US" dirty="0"/>
              <a:t>F1-score</a:t>
            </a:r>
          </a:p>
          <a:p>
            <a:r>
              <a:rPr lang="en-US" dirty="0"/>
              <a:t>Then we will use Cross validation to ensure the stability of the training process over the different folds </a:t>
            </a:r>
          </a:p>
        </p:txBody>
      </p:sp>
    </p:spTree>
    <p:extLst>
      <p:ext uri="{BB962C8B-B14F-4D97-AF65-F5344CB8AC3E}">
        <p14:creationId xmlns:p14="http://schemas.microsoft.com/office/powerpoint/2010/main" val="12256955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F7062-4D39-17EF-0747-A4C5157F748D}"/>
              </a:ext>
            </a:extLst>
          </p:cNvPr>
          <p:cNvSpPr>
            <a:spLocks noGrp="1"/>
          </p:cNvSpPr>
          <p:nvPr>
            <p:ph type="title"/>
          </p:nvPr>
        </p:nvSpPr>
        <p:spPr>
          <a:xfrm>
            <a:off x="457199" y="415278"/>
            <a:ext cx="7685037" cy="775740"/>
          </a:xfrm>
        </p:spPr>
        <p:txBody>
          <a:bodyPr/>
          <a:lstStyle/>
          <a:p>
            <a:r>
              <a:rPr lang="en-US" dirty="0"/>
              <a:t>Modeling</a:t>
            </a:r>
          </a:p>
        </p:txBody>
      </p:sp>
      <p:pic>
        <p:nvPicPr>
          <p:cNvPr id="5" name="Content Placeholder 4">
            <a:extLst>
              <a:ext uri="{FF2B5EF4-FFF2-40B4-BE49-F238E27FC236}">
                <a16:creationId xmlns:a16="http://schemas.microsoft.com/office/drawing/2014/main" id="{6088DB08-E3B8-494A-9D2D-76CBEB2CC064}"/>
              </a:ext>
            </a:extLst>
          </p:cNvPr>
          <p:cNvPicPr>
            <a:picLocks noGrp="1" noChangeAspect="1"/>
          </p:cNvPicPr>
          <p:nvPr>
            <p:ph idx="1"/>
          </p:nvPr>
        </p:nvPicPr>
        <p:blipFill>
          <a:blip r:embed="rId2"/>
          <a:stretch>
            <a:fillRect/>
          </a:stretch>
        </p:blipFill>
        <p:spPr>
          <a:xfrm>
            <a:off x="571330" y="2312421"/>
            <a:ext cx="4217922" cy="3359404"/>
          </a:xfrm>
        </p:spPr>
      </p:pic>
      <p:sp>
        <p:nvSpPr>
          <p:cNvPr id="7" name="TextBox 6">
            <a:extLst>
              <a:ext uri="{FF2B5EF4-FFF2-40B4-BE49-F238E27FC236}">
                <a16:creationId xmlns:a16="http://schemas.microsoft.com/office/drawing/2014/main" id="{D4D56C9A-9181-4188-D0F6-D80E58330368}"/>
              </a:ext>
            </a:extLst>
          </p:cNvPr>
          <p:cNvSpPr txBox="1"/>
          <p:nvPr/>
        </p:nvSpPr>
        <p:spPr>
          <a:xfrm>
            <a:off x="457199" y="5896768"/>
            <a:ext cx="4851425" cy="707886"/>
          </a:xfrm>
          <a:prstGeom prst="rect">
            <a:avLst/>
          </a:prstGeom>
          <a:noFill/>
        </p:spPr>
        <p:txBody>
          <a:bodyPr wrap="square">
            <a:spAutoFit/>
          </a:bodyPr>
          <a:lstStyle/>
          <a:p>
            <a:r>
              <a:rPr lang="en-US" sz="2000" b="0" i="0" dirty="0">
                <a:effectLst/>
              </a:rPr>
              <a:t>Precision (Test): 0.9643 Recall (Test): 0.9639 F1-score (Test): 0.9640</a:t>
            </a:r>
            <a:endParaRPr lang="en-US" sz="2000" dirty="0"/>
          </a:p>
        </p:txBody>
      </p:sp>
      <p:pic>
        <p:nvPicPr>
          <p:cNvPr id="9" name="Picture 8">
            <a:extLst>
              <a:ext uri="{FF2B5EF4-FFF2-40B4-BE49-F238E27FC236}">
                <a16:creationId xmlns:a16="http://schemas.microsoft.com/office/drawing/2014/main" id="{C81D0CD6-748C-9356-66D9-2B4C36DFEA6F}"/>
              </a:ext>
            </a:extLst>
          </p:cNvPr>
          <p:cNvPicPr>
            <a:picLocks noChangeAspect="1"/>
          </p:cNvPicPr>
          <p:nvPr/>
        </p:nvPicPr>
        <p:blipFill>
          <a:blip r:embed="rId3"/>
          <a:stretch>
            <a:fillRect/>
          </a:stretch>
        </p:blipFill>
        <p:spPr>
          <a:xfrm>
            <a:off x="7402750" y="2312421"/>
            <a:ext cx="3896027" cy="3359404"/>
          </a:xfrm>
          <a:prstGeom prst="rect">
            <a:avLst/>
          </a:prstGeom>
        </p:spPr>
      </p:pic>
      <p:sp>
        <p:nvSpPr>
          <p:cNvPr id="11" name="TextBox 10">
            <a:extLst>
              <a:ext uri="{FF2B5EF4-FFF2-40B4-BE49-F238E27FC236}">
                <a16:creationId xmlns:a16="http://schemas.microsoft.com/office/drawing/2014/main" id="{8F06720A-0DA3-E479-4FCA-30D7350565B8}"/>
              </a:ext>
            </a:extLst>
          </p:cNvPr>
          <p:cNvSpPr txBox="1"/>
          <p:nvPr/>
        </p:nvSpPr>
        <p:spPr>
          <a:xfrm>
            <a:off x="6018271" y="5896768"/>
            <a:ext cx="6096000" cy="707886"/>
          </a:xfrm>
          <a:prstGeom prst="rect">
            <a:avLst/>
          </a:prstGeom>
          <a:noFill/>
        </p:spPr>
        <p:txBody>
          <a:bodyPr wrap="square">
            <a:spAutoFit/>
          </a:bodyPr>
          <a:lstStyle/>
          <a:p>
            <a:r>
              <a:rPr lang="en-US" sz="2000" b="0" i="0" dirty="0">
                <a:effectLst/>
              </a:rPr>
              <a:t>Precision</a:t>
            </a:r>
            <a:r>
              <a:rPr lang="fr-FR" sz="2000" b="0" i="0" dirty="0">
                <a:effectLst/>
              </a:rPr>
              <a:t> (Train): 0.9638 </a:t>
            </a:r>
            <a:r>
              <a:rPr lang="en-US" sz="2000" b="0" i="0" dirty="0">
                <a:effectLst/>
              </a:rPr>
              <a:t>Recall</a:t>
            </a:r>
            <a:r>
              <a:rPr lang="fr-FR" sz="2000" b="0" i="0" dirty="0">
                <a:effectLst/>
              </a:rPr>
              <a:t> (Train): 0.9634 F1-score (Train): 0.9635</a:t>
            </a:r>
            <a:endParaRPr lang="en-US" sz="2000" dirty="0"/>
          </a:p>
        </p:txBody>
      </p:sp>
    </p:spTree>
    <p:extLst>
      <p:ext uri="{BB962C8B-B14F-4D97-AF65-F5344CB8AC3E}">
        <p14:creationId xmlns:p14="http://schemas.microsoft.com/office/powerpoint/2010/main" val="6750820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BA9F2-2470-85EC-9C38-14D4B178554A}"/>
              </a:ext>
            </a:extLst>
          </p:cNvPr>
          <p:cNvSpPr>
            <a:spLocks noGrp="1"/>
          </p:cNvSpPr>
          <p:nvPr>
            <p:ph type="title"/>
          </p:nvPr>
        </p:nvSpPr>
        <p:spPr/>
        <p:txBody>
          <a:bodyPr/>
          <a:lstStyle/>
          <a:p>
            <a:r>
              <a:rPr lang="en-US" dirty="0"/>
              <a:t>Modeling</a:t>
            </a:r>
          </a:p>
        </p:txBody>
      </p:sp>
      <p:sp>
        <p:nvSpPr>
          <p:cNvPr id="3" name="Content Placeholder 2">
            <a:extLst>
              <a:ext uri="{FF2B5EF4-FFF2-40B4-BE49-F238E27FC236}">
                <a16:creationId xmlns:a16="http://schemas.microsoft.com/office/drawing/2014/main" id="{FB518A9E-245C-9329-76A9-7D3041F92A9E}"/>
              </a:ext>
            </a:extLst>
          </p:cNvPr>
          <p:cNvSpPr>
            <a:spLocks noGrp="1"/>
          </p:cNvSpPr>
          <p:nvPr>
            <p:ph idx="1"/>
          </p:nvPr>
        </p:nvSpPr>
        <p:spPr>
          <a:xfrm>
            <a:off x="839756" y="3073940"/>
            <a:ext cx="10554574" cy="3103408"/>
          </a:xfrm>
        </p:spPr>
        <p:txBody>
          <a:bodyPr>
            <a:normAutofit fontScale="92500"/>
          </a:bodyPr>
          <a:lstStyle/>
          <a:p>
            <a:r>
              <a:rPr lang="en-US" b="0" dirty="0">
                <a:effectLst/>
              </a:rPr>
              <a:t>From the above result we conclude that The logistic regression model exhibits high precision, recall, and F1-score on both the training and test datasets, indicating excellent performance and minimal overfitting. The close alignment of performance metrics between the training and test sets further confirms the model's generalization capability.</a:t>
            </a:r>
          </a:p>
          <a:p>
            <a:pPr marL="0" indent="0">
              <a:buNone/>
            </a:pPr>
            <a:endParaRPr lang="en-US" b="0" dirty="0">
              <a:effectLst/>
            </a:endParaRPr>
          </a:p>
          <a:p>
            <a:r>
              <a:rPr lang="en-US" dirty="0"/>
              <a:t>We also computed the train and test loss to ensure there is no overfitting and the results are </a:t>
            </a:r>
          </a:p>
          <a:p>
            <a:pPr lvl="1"/>
            <a:r>
              <a:rPr lang="nb-NO" b="0" i="0" dirty="0">
                <a:effectLst/>
                <a:latin typeface="Consolas" panose="020B0609020204030204" pitchFamily="49" charset="0"/>
              </a:rPr>
              <a:t>Test Log Loss: 0.0672751293752297</a:t>
            </a:r>
          </a:p>
          <a:p>
            <a:pPr lvl="1"/>
            <a:r>
              <a:rPr lang="nb-NO" b="0" i="0" dirty="0">
                <a:effectLst/>
                <a:latin typeface="Consolas" panose="020B0609020204030204" pitchFamily="49" charset="0"/>
              </a:rPr>
              <a:t>Train Log Loss: 0.06816430072421226</a:t>
            </a:r>
          </a:p>
          <a:p>
            <a:pPr marL="457200" lvl="1" indent="0">
              <a:buNone/>
            </a:pPr>
            <a:r>
              <a:rPr lang="en-US" b="0" dirty="0">
                <a:effectLst/>
              </a:rPr>
              <a:t>The Loss difference is too low between train and test so there is no overfitting</a:t>
            </a:r>
          </a:p>
          <a:p>
            <a:pPr lvl="1"/>
            <a:endParaRPr lang="nb-NO" b="0" i="0" dirty="0">
              <a:solidFill>
                <a:srgbClr val="CCCCCC"/>
              </a:solidFill>
              <a:effectLst/>
              <a:latin typeface="Consolas" panose="020B0609020204030204" pitchFamily="49" charset="0"/>
            </a:endParaRPr>
          </a:p>
          <a:p>
            <a:pPr lvl="1"/>
            <a:endParaRPr lang="en-US" b="0" i="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41792611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1011D-F8C0-E14F-5A20-6B1E61988433}"/>
              </a:ext>
            </a:extLst>
          </p:cNvPr>
          <p:cNvSpPr>
            <a:spLocks noGrp="1"/>
          </p:cNvSpPr>
          <p:nvPr>
            <p:ph type="title"/>
          </p:nvPr>
        </p:nvSpPr>
        <p:spPr/>
        <p:txBody>
          <a:bodyPr/>
          <a:lstStyle/>
          <a:p>
            <a:r>
              <a:rPr lang="en-US" dirty="0"/>
              <a:t>Modeling</a:t>
            </a:r>
          </a:p>
        </p:txBody>
      </p:sp>
      <p:sp>
        <p:nvSpPr>
          <p:cNvPr id="3" name="Content Placeholder 2">
            <a:extLst>
              <a:ext uri="{FF2B5EF4-FFF2-40B4-BE49-F238E27FC236}">
                <a16:creationId xmlns:a16="http://schemas.microsoft.com/office/drawing/2014/main" id="{99FCB72F-6EEF-87E9-261B-E91CFCAFD50E}"/>
              </a:ext>
            </a:extLst>
          </p:cNvPr>
          <p:cNvSpPr>
            <a:spLocks noGrp="1"/>
          </p:cNvSpPr>
          <p:nvPr>
            <p:ph idx="1"/>
          </p:nvPr>
        </p:nvSpPr>
        <p:spPr>
          <a:xfrm>
            <a:off x="827424" y="2426568"/>
            <a:ext cx="10554574" cy="3636511"/>
          </a:xfrm>
        </p:spPr>
        <p:txBody>
          <a:bodyPr>
            <a:normAutofit/>
          </a:bodyPr>
          <a:lstStyle/>
          <a:p>
            <a:r>
              <a:rPr lang="en-US" dirty="0"/>
              <a:t>The Results of the cross-validation method is as follow</a:t>
            </a:r>
          </a:p>
          <a:p>
            <a:pPr lvl="1"/>
            <a:r>
              <a:rPr lang="en-US" b="0" i="0" dirty="0">
                <a:solidFill>
                  <a:schemeClr val="tx1">
                    <a:lumMod val="95000"/>
                    <a:lumOff val="5000"/>
                  </a:schemeClr>
                </a:solidFill>
                <a:effectLst/>
                <a:latin typeface="Consolas" panose="020B0609020204030204" pitchFamily="49" charset="0"/>
              </a:rPr>
              <a:t>Cross-Validation Results:</a:t>
            </a:r>
          </a:p>
          <a:p>
            <a:pPr lvl="1"/>
            <a:r>
              <a:rPr lang="en-US" b="0" i="0" dirty="0">
                <a:solidFill>
                  <a:schemeClr val="tx1">
                    <a:lumMod val="95000"/>
                    <a:lumOff val="5000"/>
                  </a:schemeClr>
                </a:solidFill>
                <a:effectLst/>
                <a:latin typeface="Consolas" panose="020B0609020204030204" pitchFamily="49" charset="0"/>
              </a:rPr>
              <a:t>Fold 1: Accuracy : 0.9636 Precision : 0.9639 Recall : 0.9636 F1-score : 0.9636</a:t>
            </a:r>
          </a:p>
          <a:p>
            <a:pPr lvl="1"/>
            <a:r>
              <a:rPr lang="en-US" b="0" i="0" dirty="0">
                <a:solidFill>
                  <a:schemeClr val="tx1">
                    <a:lumMod val="95000"/>
                    <a:lumOff val="5000"/>
                  </a:schemeClr>
                </a:solidFill>
                <a:effectLst/>
                <a:latin typeface="Consolas" panose="020B0609020204030204" pitchFamily="49" charset="0"/>
              </a:rPr>
              <a:t>Fold 2: Accuracy : 0.9632 Precision : 0.9635 Recall : 0.9632 F1-score : 0.9633 </a:t>
            </a:r>
          </a:p>
          <a:p>
            <a:pPr lvl="1"/>
            <a:r>
              <a:rPr lang="en-US" b="0" i="0" dirty="0">
                <a:solidFill>
                  <a:schemeClr val="tx1">
                    <a:lumMod val="95000"/>
                    <a:lumOff val="5000"/>
                  </a:schemeClr>
                </a:solidFill>
                <a:effectLst/>
                <a:latin typeface="Consolas" panose="020B0609020204030204" pitchFamily="49" charset="0"/>
              </a:rPr>
              <a:t>Fold 3: Accuracy : 0.9641 Precision : 0.9644 Recall : 0.9641 F1-score : 0.9641 </a:t>
            </a:r>
          </a:p>
          <a:p>
            <a:pPr lvl="1"/>
            <a:r>
              <a:rPr lang="en-US" b="0" i="0" dirty="0">
                <a:solidFill>
                  <a:schemeClr val="tx1">
                    <a:lumMod val="95000"/>
                    <a:lumOff val="5000"/>
                  </a:schemeClr>
                </a:solidFill>
                <a:effectLst/>
                <a:latin typeface="Consolas" panose="020B0609020204030204" pitchFamily="49" charset="0"/>
              </a:rPr>
              <a:t>Fold 4: Accuracy : 0.9633 Precision : 0.9638 Recall : 0.9633 F1-score : 0.9634 </a:t>
            </a:r>
          </a:p>
          <a:p>
            <a:pPr lvl="1"/>
            <a:r>
              <a:rPr lang="en-US" b="0" i="0" dirty="0">
                <a:solidFill>
                  <a:schemeClr val="tx1">
                    <a:lumMod val="95000"/>
                    <a:lumOff val="5000"/>
                  </a:schemeClr>
                </a:solidFill>
                <a:effectLst/>
                <a:latin typeface="Consolas" panose="020B0609020204030204" pitchFamily="49" charset="0"/>
              </a:rPr>
              <a:t>Fold 5: Accuracy : 0.9631 Precision : 0.9635 Recall : 0.9631 F1-score : 0.9631 </a:t>
            </a:r>
          </a:p>
          <a:p>
            <a:pPr lvl="1"/>
            <a:r>
              <a:rPr lang="en-US" b="0" i="0" dirty="0">
                <a:solidFill>
                  <a:schemeClr val="tx1">
                    <a:lumMod val="95000"/>
                    <a:lumOff val="5000"/>
                  </a:schemeClr>
                </a:solidFill>
                <a:effectLst/>
                <a:latin typeface="Consolas" panose="020B0609020204030204" pitchFamily="49" charset="0"/>
              </a:rPr>
              <a:t>Mean Scores: Accuracy : 0.9634 Precision : 0.9638 Recall : 0.9634 F1-score : 0.9635</a:t>
            </a:r>
          </a:p>
          <a:p>
            <a:pPr marL="457200" lvl="1" indent="0">
              <a:buNone/>
            </a:pPr>
            <a:r>
              <a:rPr lang="en-US" b="0" dirty="0">
                <a:solidFill>
                  <a:schemeClr val="tx1">
                    <a:lumMod val="95000"/>
                    <a:lumOff val="5000"/>
                  </a:schemeClr>
                </a:solidFill>
                <a:effectLst/>
              </a:rPr>
              <a:t>From the 5 folds we concluded that the stability of the training process across different folds</a:t>
            </a:r>
            <a:endParaRPr lang="en-US" b="0" i="0" dirty="0">
              <a:solidFill>
                <a:schemeClr val="tx1">
                  <a:lumMod val="95000"/>
                  <a:lumOff val="5000"/>
                </a:schemeClr>
              </a:solidFill>
              <a:effectLst/>
              <a:latin typeface="Consolas" panose="020B0609020204030204" pitchFamily="49" charset="0"/>
            </a:endParaRPr>
          </a:p>
          <a:p>
            <a:pPr lvl="1"/>
            <a:endParaRPr lang="en-US" dirty="0"/>
          </a:p>
        </p:txBody>
      </p:sp>
    </p:spTree>
    <p:extLst>
      <p:ext uri="{BB962C8B-B14F-4D97-AF65-F5344CB8AC3E}">
        <p14:creationId xmlns:p14="http://schemas.microsoft.com/office/powerpoint/2010/main" val="30585983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18">
            <a:extLst>
              <a:ext uri="{FF2B5EF4-FFF2-40B4-BE49-F238E27FC236}">
                <a16:creationId xmlns:a16="http://schemas.microsoft.com/office/drawing/2014/main" id="{12839A1C-34CB-4C3C-8531-CA67525FDE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EB1019-6E7C-763D-A8C3-F8B6E67F6F2C}"/>
              </a:ext>
            </a:extLst>
          </p:cNvPr>
          <p:cNvSpPr>
            <a:spLocks noGrp="1"/>
          </p:cNvSpPr>
          <p:nvPr>
            <p:ph type="title"/>
          </p:nvPr>
        </p:nvSpPr>
        <p:spPr>
          <a:xfrm>
            <a:off x="6095999" y="1032918"/>
            <a:ext cx="5452533" cy="4792165"/>
          </a:xfrm>
          <a:effectLst/>
        </p:spPr>
        <p:txBody>
          <a:bodyPr vert="horz" lIns="91440" tIns="45720" rIns="91440" bIns="45720" rtlCol="0" anchor="ctr">
            <a:normAutofit/>
          </a:bodyPr>
          <a:lstStyle/>
          <a:p>
            <a:r>
              <a:rPr lang="en-US" sz="6600"/>
              <a:t>END</a:t>
            </a:r>
          </a:p>
        </p:txBody>
      </p:sp>
      <p:sp useBgFill="1">
        <p:nvSpPr>
          <p:cNvPr id="21" name="Freeform: Shape 20">
            <a:extLst>
              <a:ext uri="{FF2B5EF4-FFF2-40B4-BE49-F238E27FC236}">
                <a16:creationId xmlns:a16="http://schemas.microsoft.com/office/drawing/2014/main" id="{FAC94EAF-F7F7-4727-AE69-A7036B4A5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011946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52D4C-4CC6-9AE3-A524-54A8F83F0D03}"/>
              </a:ext>
            </a:extLst>
          </p:cNvPr>
          <p:cNvSpPr>
            <a:spLocks noGrp="1"/>
          </p:cNvSpPr>
          <p:nvPr>
            <p:ph type="title"/>
          </p:nvPr>
        </p:nvSpPr>
        <p:spPr>
          <a:xfrm>
            <a:off x="457198" y="301752"/>
            <a:ext cx="6943725" cy="1325563"/>
          </a:xfrm>
        </p:spPr>
        <p:txBody>
          <a:bodyPr anchor="b">
            <a:normAutofit/>
          </a:bodyPr>
          <a:lstStyle/>
          <a:p>
            <a:r>
              <a:rPr lang="en-US" dirty="0"/>
              <a:t>Exploratory Data Analysis</a:t>
            </a:r>
          </a:p>
        </p:txBody>
      </p:sp>
      <p:sp>
        <p:nvSpPr>
          <p:cNvPr id="3" name="Content Placeholder 2">
            <a:extLst>
              <a:ext uri="{FF2B5EF4-FFF2-40B4-BE49-F238E27FC236}">
                <a16:creationId xmlns:a16="http://schemas.microsoft.com/office/drawing/2014/main" id="{BDA90450-90E5-E989-64CF-7A2E92C1A290}"/>
              </a:ext>
            </a:extLst>
          </p:cNvPr>
          <p:cNvSpPr>
            <a:spLocks noGrp="1"/>
          </p:cNvSpPr>
          <p:nvPr>
            <p:ph idx="1"/>
          </p:nvPr>
        </p:nvSpPr>
        <p:spPr>
          <a:xfrm>
            <a:off x="457199" y="2957209"/>
            <a:ext cx="6943725" cy="3258766"/>
          </a:xfrm>
        </p:spPr>
        <p:txBody>
          <a:bodyPr>
            <a:normAutofit fontScale="70000" lnSpcReduction="20000"/>
          </a:bodyPr>
          <a:lstStyle/>
          <a:p>
            <a:r>
              <a:rPr lang="en-US" sz="2200" dirty="0"/>
              <a:t>The data contains many null values across the different Features</a:t>
            </a:r>
          </a:p>
          <a:p>
            <a:r>
              <a:rPr lang="en-US" sz="2200" dirty="0"/>
              <a:t>Date column should be datetime not object</a:t>
            </a:r>
          </a:p>
          <a:p>
            <a:r>
              <a:rPr lang="en-US" sz="2200" dirty="0">
                <a:effectLst/>
              </a:rPr>
              <a:t>columns [ship-country , ship-city , ship-state , ship-postal-code] are considered as hierarchical features starting from country to postal-code , so we can keep the column with the lowest granularity which is postal code and drop the others   </a:t>
            </a:r>
          </a:p>
          <a:p>
            <a:r>
              <a:rPr lang="en-US" sz="2200" dirty="0">
                <a:effectLst/>
              </a:rPr>
              <a:t>column 'fulfilled-by' has 89698 null values which means that approximately 69.5% of the column is missing , so this column will be dropped as imputing it will be misleading , and also it contains only one variable </a:t>
            </a:r>
          </a:p>
          <a:p>
            <a:r>
              <a:rPr lang="en-US" sz="2200" dirty="0">
                <a:effectLst/>
              </a:rPr>
              <a:t>columns 'promotion-ids' has null values 49153  which will be dropped also due to large number of missing values</a:t>
            </a:r>
          </a:p>
          <a:p>
            <a:endParaRPr lang="en-US" sz="1700" b="1" dirty="0">
              <a:effectLst/>
            </a:endParaRPr>
          </a:p>
          <a:p>
            <a:endParaRPr lang="en-US" sz="1700" dirty="0">
              <a:latin typeface="+mj-lt"/>
            </a:endParaRPr>
          </a:p>
          <a:p>
            <a:pPr marL="0" indent="0">
              <a:buNone/>
            </a:pPr>
            <a:endParaRPr lang="en-US" sz="1700" dirty="0"/>
          </a:p>
        </p:txBody>
      </p:sp>
      <p:pic>
        <p:nvPicPr>
          <p:cNvPr id="6" name="Graphic 5" descr="Business Growth">
            <a:extLst>
              <a:ext uri="{FF2B5EF4-FFF2-40B4-BE49-F238E27FC236}">
                <a16:creationId xmlns:a16="http://schemas.microsoft.com/office/drawing/2014/main" id="{DC13AE9D-4C2F-155C-939C-FA42180610F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20641" y="1887542"/>
            <a:ext cx="2625125" cy="2625125"/>
          </a:xfrm>
          <a:prstGeom prst="rect">
            <a:avLst/>
          </a:prstGeom>
        </p:spPr>
      </p:pic>
    </p:spTree>
    <p:extLst>
      <p:ext uri="{BB962C8B-B14F-4D97-AF65-F5344CB8AC3E}">
        <p14:creationId xmlns:p14="http://schemas.microsoft.com/office/powerpoint/2010/main" val="633626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893A1-04D3-FC06-2B31-E7D4F1652482}"/>
              </a:ext>
            </a:extLst>
          </p:cNvPr>
          <p:cNvSpPr>
            <a:spLocks noGrp="1"/>
          </p:cNvSpPr>
          <p:nvPr>
            <p:ph type="title"/>
          </p:nvPr>
        </p:nvSpPr>
        <p:spPr/>
        <p:txBody>
          <a:bodyPr/>
          <a:lstStyle/>
          <a:p>
            <a:r>
              <a:rPr lang="en-US" dirty="0"/>
              <a:t>Data Visualization</a:t>
            </a:r>
          </a:p>
        </p:txBody>
      </p:sp>
      <p:sp>
        <p:nvSpPr>
          <p:cNvPr id="3" name="Content Placeholder 2">
            <a:extLst>
              <a:ext uri="{FF2B5EF4-FFF2-40B4-BE49-F238E27FC236}">
                <a16:creationId xmlns:a16="http://schemas.microsoft.com/office/drawing/2014/main" id="{942F4DF9-D8EF-2C07-9DE0-2AB936708E7A}"/>
              </a:ext>
            </a:extLst>
          </p:cNvPr>
          <p:cNvSpPr>
            <a:spLocks noGrp="1"/>
          </p:cNvSpPr>
          <p:nvPr>
            <p:ph idx="1"/>
          </p:nvPr>
        </p:nvSpPr>
        <p:spPr>
          <a:xfrm>
            <a:off x="342089" y="1806169"/>
            <a:ext cx="4074268" cy="4351338"/>
          </a:xfrm>
        </p:spPr>
        <p:txBody>
          <a:bodyPr/>
          <a:lstStyle/>
          <a:p>
            <a:r>
              <a:rPr lang="en-US" dirty="0"/>
              <a:t>From this Graph the need of Scaling the Two feature is clear </a:t>
            </a:r>
          </a:p>
        </p:txBody>
      </p:sp>
      <p:pic>
        <p:nvPicPr>
          <p:cNvPr id="8" name="Picture 7">
            <a:extLst>
              <a:ext uri="{FF2B5EF4-FFF2-40B4-BE49-F238E27FC236}">
                <a16:creationId xmlns:a16="http://schemas.microsoft.com/office/drawing/2014/main" id="{0E1FC499-633F-182A-45DB-646623CB4D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6357" y="2456582"/>
            <a:ext cx="7492799" cy="3700925"/>
          </a:xfrm>
          <a:prstGeom prst="rect">
            <a:avLst/>
          </a:prstGeom>
        </p:spPr>
      </p:pic>
    </p:spTree>
    <p:extLst>
      <p:ext uri="{BB962C8B-B14F-4D97-AF65-F5344CB8AC3E}">
        <p14:creationId xmlns:p14="http://schemas.microsoft.com/office/powerpoint/2010/main" val="1524618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4E79D-987A-BBCF-B7A8-EBABC71A46C5}"/>
              </a:ext>
            </a:extLst>
          </p:cNvPr>
          <p:cNvSpPr>
            <a:spLocks noGrp="1"/>
          </p:cNvSpPr>
          <p:nvPr>
            <p:ph type="title"/>
          </p:nvPr>
        </p:nvSpPr>
        <p:spPr/>
        <p:txBody>
          <a:bodyPr/>
          <a:lstStyle/>
          <a:p>
            <a:r>
              <a:rPr lang="en-US" dirty="0"/>
              <a:t>Data Visualization</a:t>
            </a:r>
          </a:p>
        </p:txBody>
      </p:sp>
      <p:sp>
        <p:nvSpPr>
          <p:cNvPr id="3" name="Content Placeholder 2">
            <a:extLst>
              <a:ext uri="{FF2B5EF4-FFF2-40B4-BE49-F238E27FC236}">
                <a16:creationId xmlns:a16="http://schemas.microsoft.com/office/drawing/2014/main" id="{A9989FD8-DF0A-7BDA-EA76-358C6F74CAAF}"/>
              </a:ext>
            </a:extLst>
          </p:cNvPr>
          <p:cNvSpPr>
            <a:spLocks noGrp="1"/>
          </p:cNvSpPr>
          <p:nvPr>
            <p:ph idx="1"/>
          </p:nvPr>
        </p:nvSpPr>
        <p:spPr>
          <a:xfrm>
            <a:off x="838200" y="1825625"/>
            <a:ext cx="4570379" cy="4351338"/>
          </a:xfrm>
        </p:spPr>
        <p:txBody>
          <a:bodyPr/>
          <a:lstStyle/>
          <a:p>
            <a:r>
              <a:rPr lang="en-US" dirty="0"/>
              <a:t>This graph Shows that Top Month in Sales is April which is True But it Shows that March is the lowest one which is misleading since the data collected from march is too small compared to the other Months, so it is expected to see March that low</a:t>
            </a:r>
          </a:p>
        </p:txBody>
      </p:sp>
      <p:pic>
        <p:nvPicPr>
          <p:cNvPr id="5" name="Picture 4">
            <a:extLst>
              <a:ext uri="{FF2B5EF4-FFF2-40B4-BE49-F238E27FC236}">
                <a16:creationId xmlns:a16="http://schemas.microsoft.com/office/drawing/2014/main" id="{A4669E66-A880-1654-315B-5A888C4F35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8774" y="2263009"/>
            <a:ext cx="5943600" cy="3476570"/>
          </a:xfrm>
          <a:prstGeom prst="rect">
            <a:avLst/>
          </a:prstGeom>
        </p:spPr>
      </p:pic>
    </p:spTree>
    <p:extLst>
      <p:ext uri="{BB962C8B-B14F-4D97-AF65-F5344CB8AC3E}">
        <p14:creationId xmlns:p14="http://schemas.microsoft.com/office/powerpoint/2010/main" val="3263336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650F1-90C2-3D3A-AFE6-82DC1EBA443B}"/>
              </a:ext>
            </a:extLst>
          </p:cNvPr>
          <p:cNvSpPr>
            <a:spLocks noGrp="1"/>
          </p:cNvSpPr>
          <p:nvPr>
            <p:ph type="title"/>
          </p:nvPr>
        </p:nvSpPr>
        <p:spPr/>
        <p:txBody>
          <a:bodyPr/>
          <a:lstStyle/>
          <a:p>
            <a:r>
              <a:rPr lang="en-US" dirty="0"/>
              <a:t>Data Visualization</a:t>
            </a:r>
          </a:p>
        </p:txBody>
      </p:sp>
      <p:sp>
        <p:nvSpPr>
          <p:cNvPr id="3" name="Content Placeholder 2">
            <a:extLst>
              <a:ext uri="{FF2B5EF4-FFF2-40B4-BE49-F238E27FC236}">
                <a16:creationId xmlns:a16="http://schemas.microsoft.com/office/drawing/2014/main" id="{168C88FA-7832-F9E6-C7D8-AF2792C7AA08}"/>
              </a:ext>
            </a:extLst>
          </p:cNvPr>
          <p:cNvSpPr>
            <a:spLocks noGrp="1"/>
          </p:cNvSpPr>
          <p:nvPr>
            <p:ph idx="1"/>
          </p:nvPr>
        </p:nvSpPr>
        <p:spPr>
          <a:xfrm>
            <a:off x="838200" y="1825625"/>
            <a:ext cx="3053043" cy="4351338"/>
          </a:xfrm>
        </p:spPr>
        <p:txBody>
          <a:bodyPr/>
          <a:lstStyle/>
          <a:p>
            <a:r>
              <a:rPr lang="en-US" dirty="0"/>
              <a:t>The Figure Shows how the Features value are distributed in column Fulfilment and Shipping service level</a:t>
            </a:r>
          </a:p>
          <a:p>
            <a:r>
              <a:rPr lang="en-US" dirty="0"/>
              <a:t>It also shows the top 10 states in sales</a:t>
            </a:r>
          </a:p>
        </p:txBody>
      </p:sp>
      <p:pic>
        <p:nvPicPr>
          <p:cNvPr id="5" name="Picture 4">
            <a:extLst>
              <a:ext uri="{FF2B5EF4-FFF2-40B4-BE49-F238E27FC236}">
                <a16:creationId xmlns:a16="http://schemas.microsoft.com/office/drawing/2014/main" id="{30F0E979-B322-6310-3C7D-A673652157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8217" y="2597284"/>
            <a:ext cx="8073783" cy="3037863"/>
          </a:xfrm>
          <a:prstGeom prst="rect">
            <a:avLst/>
          </a:prstGeom>
        </p:spPr>
      </p:pic>
    </p:spTree>
    <p:extLst>
      <p:ext uri="{BB962C8B-B14F-4D97-AF65-F5344CB8AC3E}">
        <p14:creationId xmlns:p14="http://schemas.microsoft.com/office/powerpoint/2010/main" val="506607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3130-4EF0-803F-75E6-CF9916D92B66}"/>
              </a:ext>
            </a:extLst>
          </p:cNvPr>
          <p:cNvSpPr>
            <a:spLocks noGrp="1"/>
          </p:cNvSpPr>
          <p:nvPr>
            <p:ph type="title"/>
          </p:nvPr>
        </p:nvSpPr>
        <p:spPr/>
        <p:txBody>
          <a:bodyPr/>
          <a:lstStyle/>
          <a:p>
            <a:r>
              <a:rPr lang="en-US" dirty="0"/>
              <a:t>Data Visualization</a:t>
            </a:r>
          </a:p>
        </p:txBody>
      </p:sp>
      <p:sp>
        <p:nvSpPr>
          <p:cNvPr id="3" name="Content Placeholder 2">
            <a:extLst>
              <a:ext uri="{FF2B5EF4-FFF2-40B4-BE49-F238E27FC236}">
                <a16:creationId xmlns:a16="http://schemas.microsoft.com/office/drawing/2014/main" id="{9F1C33F5-7090-B571-3F8B-2624F1E04E16}"/>
              </a:ext>
            </a:extLst>
          </p:cNvPr>
          <p:cNvSpPr>
            <a:spLocks noGrp="1"/>
          </p:cNvSpPr>
          <p:nvPr>
            <p:ph idx="1"/>
          </p:nvPr>
        </p:nvSpPr>
        <p:spPr>
          <a:xfrm>
            <a:off x="818712" y="2222287"/>
            <a:ext cx="10554574" cy="1610411"/>
          </a:xfrm>
        </p:spPr>
        <p:txBody>
          <a:bodyPr/>
          <a:lstStyle/>
          <a:p>
            <a:r>
              <a:rPr lang="en-US" dirty="0"/>
              <a:t>The graph here shows the distribution values for column Size , Status and courier status</a:t>
            </a:r>
          </a:p>
          <a:p>
            <a:r>
              <a:rPr lang="en-US" dirty="0"/>
              <a:t>It also showed us that we will need to use resampling Techniques in modeling phase due to the imbalanced target variable courier status</a:t>
            </a:r>
          </a:p>
        </p:txBody>
      </p:sp>
      <p:pic>
        <p:nvPicPr>
          <p:cNvPr id="5" name="Picture 4">
            <a:extLst>
              <a:ext uri="{FF2B5EF4-FFF2-40B4-BE49-F238E27FC236}">
                <a16:creationId xmlns:a16="http://schemas.microsoft.com/office/drawing/2014/main" id="{F607AAD9-FBD3-F6C4-AB8A-053FC5631B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9149" y="3677056"/>
            <a:ext cx="8784077" cy="2995211"/>
          </a:xfrm>
          <a:prstGeom prst="rect">
            <a:avLst/>
          </a:prstGeom>
        </p:spPr>
      </p:pic>
    </p:spTree>
    <p:extLst>
      <p:ext uri="{BB962C8B-B14F-4D97-AF65-F5344CB8AC3E}">
        <p14:creationId xmlns:p14="http://schemas.microsoft.com/office/powerpoint/2010/main" val="4124136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8492C-8756-7EC7-9F23-14034D76CF95}"/>
              </a:ext>
            </a:extLst>
          </p:cNvPr>
          <p:cNvSpPr>
            <a:spLocks noGrp="1"/>
          </p:cNvSpPr>
          <p:nvPr>
            <p:ph type="title"/>
          </p:nvPr>
        </p:nvSpPr>
        <p:spPr>
          <a:xfrm>
            <a:off x="838200" y="186058"/>
            <a:ext cx="10515600" cy="1325563"/>
          </a:xfrm>
        </p:spPr>
        <p:txBody>
          <a:bodyPr/>
          <a:lstStyle/>
          <a:p>
            <a:r>
              <a:rPr lang="en-US" dirty="0"/>
              <a:t>Dashboard For sales</a:t>
            </a:r>
          </a:p>
        </p:txBody>
      </p:sp>
      <p:sp>
        <p:nvSpPr>
          <p:cNvPr id="3" name="Content Placeholder 2">
            <a:extLst>
              <a:ext uri="{FF2B5EF4-FFF2-40B4-BE49-F238E27FC236}">
                <a16:creationId xmlns:a16="http://schemas.microsoft.com/office/drawing/2014/main" id="{B68E4CBA-DDBB-F824-59F3-4C90AA654F57}"/>
              </a:ext>
            </a:extLst>
          </p:cNvPr>
          <p:cNvSpPr>
            <a:spLocks noGrp="1"/>
          </p:cNvSpPr>
          <p:nvPr>
            <p:ph idx="1"/>
          </p:nvPr>
        </p:nvSpPr>
        <p:spPr>
          <a:xfrm>
            <a:off x="838200" y="1387881"/>
            <a:ext cx="10515600" cy="2474000"/>
          </a:xfrm>
        </p:spPr>
        <p:txBody>
          <a:bodyPr/>
          <a:lstStyle/>
          <a:p>
            <a:r>
              <a:rPr lang="en-US" dirty="0"/>
              <a:t>The following Graph Shows The Sales trend in Each Month across all days</a:t>
            </a:r>
          </a:p>
          <a:p>
            <a:r>
              <a:rPr lang="en-US" dirty="0"/>
              <a:t>It also shows that the data collected for march is on day 31 only  which justify why it has too low sales compared to the others</a:t>
            </a:r>
          </a:p>
        </p:txBody>
      </p:sp>
      <p:pic>
        <p:nvPicPr>
          <p:cNvPr id="5" name="Picture 4" descr="A screenshot of a graph&#10;&#10;Description automatically generated">
            <a:extLst>
              <a:ext uri="{FF2B5EF4-FFF2-40B4-BE49-F238E27FC236}">
                <a16:creationId xmlns:a16="http://schemas.microsoft.com/office/drawing/2014/main" id="{941E4F31-6DFA-96FB-A94C-498B6BCE26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5685" y="3289797"/>
            <a:ext cx="9192638" cy="3382145"/>
          </a:xfrm>
          <a:prstGeom prst="rect">
            <a:avLst/>
          </a:prstGeom>
        </p:spPr>
      </p:pic>
    </p:spTree>
    <p:extLst>
      <p:ext uri="{BB962C8B-B14F-4D97-AF65-F5344CB8AC3E}">
        <p14:creationId xmlns:p14="http://schemas.microsoft.com/office/powerpoint/2010/main" val="3736736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7679D-4945-DC46-EABD-E3BCB4840CDD}"/>
              </a:ext>
            </a:extLst>
          </p:cNvPr>
          <p:cNvSpPr>
            <a:spLocks noGrp="1"/>
          </p:cNvSpPr>
          <p:nvPr>
            <p:ph type="title"/>
          </p:nvPr>
        </p:nvSpPr>
        <p:spPr/>
        <p:txBody>
          <a:bodyPr/>
          <a:lstStyle/>
          <a:p>
            <a:r>
              <a:rPr lang="en-US" dirty="0"/>
              <a:t>Dashboard For sales</a:t>
            </a:r>
          </a:p>
        </p:txBody>
      </p:sp>
      <p:sp>
        <p:nvSpPr>
          <p:cNvPr id="3" name="Content Placeholder 2">
            <a:extLst>
              <a:ext uri="{FF2B5EF4-FFF2-40B4-BE49-F238E27FC236}">
                <a16:creationId xmlns:a16="http://schemas.microsoft.com/office/drawing/2014/main" id="{1FB2FE5F-FBA0-887C-FC10-3A2EB0991483}"/>
              </a:ext>
            </a:extLst>
          </p:cNvPr>
          <p:cNvSpPr>
            <a:spLocks noGrp="1"/>
          </p:cNvSpPr>
          <p:nvPr>
            <p:ph idx="1"/>
          </p:nvPr>
        </p:nvSpPr>
        <p:spPr>
          <a:xfrm>
            <a:off x="818712" y="2222288"/>
            <a:ext cx="10554574" cy="1055934"/>
          </a:xfrm>
        </p:spPr>
        <p:txBody>
          <a:bodyPr/>
          <a:lstStyle/>
          <a:p>
            <a:r>
              <a:rPr lang="en-US" dirty="0"/>
              <a:t>The following shows top 10 sales city and State in specific month (Its interactive as you can select the month from the drop down menu and it will display it)</a:t>
            </a:r>
          </a:p>
        </p:txBody>
      </p:sp>
      <p:pic>
        <p:nvPicPr>
          <p:cNvPr id="5" name="Picture 4" descr="A blue squares with text&#10;&#10;Description automatically generated">
            <a:extLst>
              <a:ext uri="{FF2B5EF4-FFF2-40B4-BE49-F238E27FC236}">
                <a16:creationId xmlns:a16="http://schemas.microsoft.com/office/drawing/2014/main" id="{6A5583DF-6A62-9388-3187-7B81D64DF0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9888" y="3509343"/>
            <a:ext cx="7821038" cy="3127268"/>
          </a:xfrm>
          <a:prstGeom prst="rect">
            <a:avLst/>
          </a:prstGeom>
        </p:spPr>
      </p:pic>
    </p:spTree>
    <p:extLst>
      <p:ext uri="{BB962C8B-B14F-4D97-AF65-F5344CB8AC3E}">
        <p14:creationId xmlns:p14="http://schemas.microsoft.com/office/powerpoint/2010/main" val="17387392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TM03457503[[fn=Quotable]]</Template>
  <TotalTime>236</TotalTime>
  <Words>1222</Words>
  <Application>Microsoft Office PowerPoint</Application>
  <PresentationFormat>Widescreen</PresentationFormat>
  <Paragraphs>101</Paragraphs>
  <Slides>24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Aptos</vt:lpstr>
      <vt:lpstr>Century Gothic</vt:lpstr>
      <vt:lpstr>Consolas</vt:lpstr>
      <vt:lpstr>Gill Sans Nova (Body)</vt:lpstr>
      <vt:lpstr>Wingdings 2</vt:lpstr>
      <vt:lpstr>Quotable</vt:lpstr>
      <vt:lpstr>Amazon Sales Analysis</vt:lpstr>
      <vt:lpstr>Exploratory Data Analysis</vt:lpstr>
      <vt:lpstr>Exploratory Data Analysis</vt:lpstr>
      <vt:lpstr>Data Visualization</vt:lpstr>
      <vt:lpstr>Data Visualization</vt:lpstr>
      <vt:lpstr>Data Visualization</vt:lpstr>
      <vt:lpstr>Data Visualization</vt:lpstr>
      <vt:lpstr>Dashboard For sales</vt:lpstr>
      <vt:lpstr>Dashboard For sales</vt:lpstr>
      <vt:lpstr>Data Preprocessing</vt:lpstr>
      <vt:lpstr>Data Preprocessing</vt:lpstr>
      <vt:lpstr>Data Preprocessing</vt:lpstr>
      <vt:lpstr>Data Preprocessing</vt:lpstr>
      <vt:lpstr>Data Preprocessing</vt:lpstr>
      <vt:lpstr>Feature Selection</vt:lpstr>
      <vt:lpstr>Feature Selection</vt:lpstr>
      <vt:lpstr>Outlier Detection</vt:lpstr>
      <vt:lpstr>Outlier Detection</vt:lpstr>
      <vt:lpstr>Outlier Detection</vt:lpstr>
      <vt:lpstr>Modeling</vt:lpstr>
      <vt:lpstr>Modeling</vt:lpstr>
      <vt:lpstr>Modeling</vt:lpstr>
      <vt:lpstr>Modeling</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عصام علاء نادى محمد حمزه</dc:creator>
  <cp:lastModifiedBy>عصام علاء نادى محمد حمزه</cp:lastModifiedBy>
  <cp:revision>64</cp:revision>
  <dcterms:created xsi:type="dcterms:W3CDTF">2024-06-21T19:08:28Z</dcterms:created>
  <dcterms:modified xsi:type="dcterms:W3CDTF">2024-06-23T12:39:36Z</dcterms:modified>
</cp:coreProperties>
</file>