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5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4/7/23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4/7/23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927192-8367-8DDD-FB91-4A13FF099E46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0" y="6751320"/>
            <a:ext cx="419100" cy="1066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EG" sz="7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C2 General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33C94-B90C-9CE2-8B44-D1684F3929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EG" dirty="0"/>
              <a:t>CI/CD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FD4D3D-9883-A4C9-EFA6-F92CFCCA4F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EG" dirty="0"/>
              <a:t>he power of automation</a:t>
            </a:r>
          </a:p>
        </p:txBody>
      </p:sp>
    </p:spTree>
    <p:extLst>
      <p:ext uri="{BB962C8B-B14F-4D97-AF65-F5344CB8AC3E}">
        <p14:creationId xmlns:p14="http://schemas.microsoft.com/office/powerpoint/2010/main" val="939199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A5016-1864-DB79-D2F7-707C6355E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EAEAEA"/>
                </a:solidFill>
                <a:effectLst/>
                <a:latin typeface="CenturyGothic"/>
              </a:rPr>
              <a:t>Conclusion </a:t>
            </a:r>
            <a:br>
              <a:rPr lang="en-US" dirty="0"/>
            </a:br>
            <a:endParaRPr lang="en-E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C38A2-0F57-57A8-2885-7286AA56B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  <a:latin typeface="+mj-lt"/>
              </a:rPr>
              <a:t>Based on AWS documentations </a:t>
            </a:r>
            <a:endParaRPr lang="en-US" dirty="0">
              <a:latin typeface="+mj-lt"/>
            </a:endParaRPr>
          </a:p>
          <a:p>
            <a:pPr lvl="1"/>
            <a:r>
              <a:rPr lang="en-US" sz="1800" dirty="0">
                <a:effectLst/>
                <a:latin typeface="+mj-lt"/>
              </a:rPr>
              <a:t>  Continuous integration and continuous delivery provide an ideal scenario for your organization’s application teams. Your developers simply push code to a repository and the code will be integrated, tested, deployed, tested again, merged with infrastructure, go through security and quality reviews, and be ready to deploy with extremely high confidence. </a:t>
            </a:r>
          </a:p>
          <a:p>
            <a:pPr lvl="1"/>
            <a:r>
              <a:rPr lang="en-US" sz="1800" dirty="0">
                <a:effectLst/>
                <a:latin typeface="+mj-lt"/>
              </a:rPr>
              <a:t>  When CI/CD is used, code quality is improved, and software updates are delivered quickly and with high confidence </a:t>
            </a:r>
          </a:p>
          <a:p>
            <a:endParaRPr lang="en-EG" dirty="0"/>
          </a:p>
        </p:txBody>
      </p:sp>
    </p:spTree>
    <p:extLst>
      <p:ext uri="{BB962C8B-B14F-4D97-AF65-F5344CB8AC3E}">
        <p14:creationId xmlns:p14="http://schemas.microsoft.com/office/powerpoint/2010/main" val="1380654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D30D8-E00E-A554-2EBE-49189F52C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EAEAEA"/>
                </a:solidFill>
                <a:effectLst/>
                <a:latin typeface="CenturyGothic"/>
              </a:rPr>
              <a:t>Continuous Integration</a:t>
            </a:r>
            <a:br>
              <a:rPr lang="en-US" dirty="0"/>
            </a:br>
            <a:endParaRPr lang="en-E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CBEA0-82FB-11A0-5B08-17E6278CA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1" dirty="0">
                <a:effectLst/>
                <a:latin typeface="CenturyGothic"/>
              </a:rPr>
              <a:t>CI is the process/practice of automating the code integration throw multiple contributors into a software project/feature. </a:t>
            </a:r>
            <a:endParaRPr lang="en-US" dirty="0"/>
          </a:p>
          <a:p>
            <a:r>
              <a:rPr lang="en-US" sz="1800" dirty="0">
                <a:effectLst/>
                <a:latin typeface="Wingdings3"/>
              </a:rPr>
              <a:t> </a:t>
            </a:r>
            <a:r>
              <a:rPr lang="en-US" sz="1800" dirty="0">
                <a:effectLst/>
                <a:latin typeface="CenturyGothic"/>
              </a:rPr>
              <a:t>Dev team members merge the code into same repository</a:t>
            </a:r>
          </a:p>
          <a:p>
            <a:r>
              <a:rPr lang="en-US" sz="1800" dirty="0">
                <a:effectLst/>
                <a:latin typeface="Wingdings3"/>
              </a:rPr>
              <a:t> </a:t>
            </a:r>
            <a:r>
              <a:rPr lang="en-US" sz="1800" dirty="0">
                <a:effectLst/>
                <a:latin typeface="CenturyGothic"/>
              </a:rPr>
              <a:t>Builds and TDDs runs, and the code correctness checked before integration. </a:t>
            </a:r>
            <a:endParaRPr lang="en-US" dirty="0"/>
          </a:p>
          <a:p>
            <a:r>
              <a:rPr lang="en-US" sz="1800" dirty="0">
                <a:effectLst/>
                <a:latin typeface="Wingdings3"/>
              </a:rPr>
              <a:t> </a:t>
            </a:r>
            <a:r>
              <a:rPr lang="en-US" sz="1800" dirty="0">
                <a:effectLst/>
                <a:latin typeface="CenturyGothic"/>
              </a:rPr>
              <a:t>Now days CI is an essential aspect of development and high- performance software teams. </a:t>
            </a:r>
            <a:endParaRPr lang="en-US" dirty="0"/>
          </a:p>
          <a:p>
            <a:endParaRPr lang="en-EG" dirty="0"/>
          </a:p>
        </p:txBody>
      </p:sp>
    </p:spTree>
    <p:extLst>
      <p:ext uri="{BB962C8B-B14F-4D97-AF65-F5344CB8AC3E}">
        <p14:creationId xmlns:p14="http://schemas.microsoft.com/office/powerpoint/2010/main" val="1235700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DEC4F-E90E-ABA1-7F2E-5D702C857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EAEAEA"/>
                </a:solidFill>
                <a:effectLst/>
                <a:latin typeface="CenturyGothic"/>
              </a:rPr>
              <a:t>CI Phases </a:t>
            </a:r>
            <a:br>
              <a:rPr lang="en-US" dirty="0"/>
            </a:br>
            <a:endParaRPr lang="en-EG" dirty="0"/>
          </a:p>
        </p:txBody>
      </p:sp>
      <p:pic>
        <p:nvPicPr>
          <p:cNvPr id="1026" name="Picture 2" descr="Continuous Integration fundamentals">
            <a:extLst>
              <a:ext uri="{FF2B5EF4-FFF2-40B4-BE49-F238E27FC236}">
                <a16:creationId xmlns:a16="http://schemas.microsoft.com/office/drawing/2014/main" id="{D181D86F-D25B-48F4-C1C6-325B9EEF031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231" y="1963021"/>
            <a:ext cx="7489769" cy="3226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0714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E2BD0-9538-5C47-A57B-2E40CB824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EAEAEA"/>
                </a:solidFill>
                <a:effectLst/>
                <a:latin typeface="CenturyGothic"/>
              </a:rPr>
              <a:t>Continuous Delivery </a:t>
            </a:r>
            <a:br>
              <a:rPr lang="en-US" dirty="0"/>
            </a:br>
            <a:endParaRPr lang="en-E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F215D-D42F-FA01-A5EE-76F2E77A2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Wingdings3"/>
              </a:rPr>
              <a:t> </a:t>
            </a:r>
            <a:r>
              <a:rPr lang="en-US" sz="1800" dirty="0">
                <a:effectLst/>
                <a:latin typeface="CenturyGothic"/>
              </a:rPr>
              <a:t>The term CI stands for “Continuous Delivery”</a:t>
            </a:r>
            <a:endParaRPr lang="en-US" dirty="0">
              <a:latin typeface="CenturyGothic"/>
            </a:endParaRPr>
          </a:p>
          <a:p>
            <a:r>
              <a:rPr lang="en-US" sz="1800" dirty="0">
                <a:effectLst/>
                <a:latin typeface="Wingdings3"/>
              </a:rPr>
              <a:t> </a:t>
            </a:r>
            <a:r>
              <a:rPr lang="en-US" sz="1800" dirty="0">
                <a:effectLst/>
                <a:latin typeface="CenturyGothic"/>
              </a:rPr>
              <a:t>CD is the process/practice to deliver and produce software features in short cycles allowing the software to be reliably released anytime. </a:t>
            </a:r>
            <a:endParaRPr lang="en-US" dirty="0"/>
          </a:p>
          <a:p>
            <a:r>
              <a:rPr lang="en-US" sz="1800" dirty="0">
                <a:effectLst/>
                <a:latin typeface="CenturyGothic"/>
              </a:rPr>
              <a:t>CD allowing the incremental updates into production which reduce unexpected performance problems, risk, time and cost. </a:t>
            </a:r>
            <a:endParaRPr lang="en-US" dirty="0"/>
          </a:p>
          <a:p>
            <a:endParaRPr lang="en-EG" dirty="0"/>
          </a:p>
        </p:txBody>
      </p:sp>
    </p:spTree>
    <p:extLst>
      <p:ext uri="{BB962C8B-B14F-4D97-AF65-F5344CB8AC3E}">
        <p14:creationId xmlns:p14="http://schemas.microsoft.com/office/powerpoint/2010/main" val="3501055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0AB18-78BE-75A4-6B4E-27652B0A8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EAEAEA"/>
                </a:solidFill>
                <a:effectLst/>
                <a:latin typeface="CenturyGothic"/>
              </a:rPr>
              <a:t>CD Phases </a:t>
            </a:r>
            <a:br>
              <a:rPr lang="en-US" dirty="0"/>
            </a:br>
            <a:endParaRPr lang="en-EG" dirty="0"/>
          </a:p>
        </p:txBody>
      </p:sp>
      <p:pic>
        <p:nvPicPr>
          <p:cNvPr id="2050" name="Picture 2" descr="The State of Mainframe Continuous Delivery">
            <a:extLst>
              <a:ext uri="{FF2B5EF4-FFF2-40B4-BE49-F238E27FC236}">
                <a16:creationId xmlns:a16="http://schemas.microsoft.com/office/drawing/2014/main" id="{51B5DEEE-4616-2F5B-149F-7105D190BAA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1631" y="245920"/>
            <a:ext cx="6281738" cy="3817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What Is Continuous Delivery? The Benefits and Best Practices - DZone DevOps">
            <a:extLst>
              <a:ext uri="{FF2B5EF4-FFF2-40B4-BE49-F238E27FC236}">
                <a16:creationId xmlns:a16="http://schemas.microsoft.com/office/drawing/2014/main" id="{741525C0-A4BC-FDDF-0984-8EED9CDFA1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7351" y="4193176"/>
            <a:ext cx="7405510" cy="2664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7525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D3F41-CD31-B282-2FA6-7EA26D4E3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EAEAEA"/>
                </a:solidFill>
                <a:effectLst/>
                <a:latin typeface="Calibri" panose="020F0502020204030204" pitchFamily="34" charset="0"/>
              </a:rPr>
              <a:t>Business Benefits of CI/CD </a:t>
            </a:r>
            <a:br>
              <a:rPr lang="en-US" dirty="0"/>
            </a:br>
            <a:endParaRPr lang="en-E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F7BF6-11C5-0A54-6BB8-1E7FF11F3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+mj-lt"/>
              </a:rPr>
              <a:t>Integrating CI &amp; CD provides the optimum solution for both integration and delivery. By providing high quality deployable artifacts </a:t>
            </a:r>
            <a:endParaRPr lang="en-US" dirty="0">
              <a:latin typeface="+mj-lt"/>
            </a:endParaRPr>
          </a:p>
          <a:p>
            <a:r>
              <a:rPr lang="en-US" sz="1800" dirty="0">
                <a:effectLst/>
                <a:latin typeface="+mj-lt"/>
              </a:rPr>
              <a:t> Accelerated Release Cycles </a:t>
            </a:r>
            <a:endParaRPr lang="en-US" dirty="0">
              <a:latin typeface="+mj-lt"/>
            </a:endParaRPr>
          </a:p>
          <a:p>
            <a:r>
              <a:rPr lang="en-US" sz="1800" dirty="0">
                <a:effectLst/>
                <a:latin typeface="+mj-lt"/>
              </a:rPr>
              <a:t> With ci/cd the development cycle is now visualized from commit to production. </a:t>
            </a:r>
            <a:endParaRPr lang="en-US" dirty="0">
              <a:latin typeface="+mj-lt"/>
            </a:endParaRPr>
          </a:p>
          <a:p>
            <a:r>
              <a:rPr lang="en-US" sz="1800" dirty="0">
                <a:effectLst/>
                <a:latin typeface="+mj-lt"/>
              </a:rPr>
              <a:t> Production releasing could be done multiple times after testing without considering compare the quality parameters. </a:t>
            </a:r>
            <a:endParaRPr lang="en-US" dirty="0">
              <a:latin typeface="+mj-lt"/>
            </a:endParaRPr>
          </a:p>
          <a:p>
            <a:endParaRPr lang="en-EG" dirty="0"/>
          </a:p>
        </p:txBody>
      </p:sp>
    </p:spTree>
    <p:extLst>
      <p:ext uri="{BB962C8B-B14F-4D97-AF65-F5344CB8AC3E}">
        <p14:creationId xmlns:p14="http://schemas.microsoft.com/office/powerpoint/2010/main" val="526444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79ED8-8452-1B8E-8F45-4141DF892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rgbClr val="EAEAEA"/>
                </a:solidFill>
                <a:effectLst/>
              </a:rPr>
              <a:t>Business Benefits of CI/CD </a:t>
            </a:r>
            <a:br>
              <a:rPr lang="en-US" sz="4000" dirty="0"/>
            </a:br>
            <a:r>
              <a:rPr lang="en-US" sz="4000" dirty="0"/>
              <a:t>(</a:t>
            </a:r>
            <a:r>
              <a:rPr lang="en-US" sz="4000" dirty="0" err="1"/>
              <a:t>cont</a:t>
            </a:r>
            <a:r>
              <a:rPr lang="en-US" sz="4000" dirty="0"/>
              <a:t>’)</a:t>
            </a:r>
            <a:endParaRPr lang="en-E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11769-8DF5-2D37-975B-DD9407CFB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LiberationSans"/>
              </a:rPr>
              <a:t>Make Revenue </a:t>
            </a:r>
          </a:p>
          <a:p>
            <a:pPr lvl="1"/>
            <a:r>
              <a:rPr lang="en-US" sz="1600" dirty="0">
                <a:effectLst/>
                <a:latin typeface="LiberationSans"/>
              </a:rPr>
              <a:t>Faster and More Frequent Production Deployments ensures more quicker releases. </a:t>
            </a:r>
          </a:p>
          <a:p>
            <a:pPr lvl="1"/>
            <a:r>
              <a:rPr lang="en-US" sz="1600" dirty="0">
                <a:effectLst/>
                <a:latin typeface="LiberationSans"/>
              </a:rPr>
              <a:t>Removal of manual checks before deployment means less time to market. </a:t>
            </a:r>
            <a:endParaRPr lang="en-US" dirty="0">
              <a:effectLst/>
            </a:endParaRPr>
          </a:p>
          <a:p>
            <a:pPr lvl="1"/>
            <a:endParaRPr lang="en-US" dirty="0">
              <a:effectLst/>
            </a:endParaRPr>
          </a:p>
          <a:p>
            <a:r>
              <a:rPr lang="en-US" sz="1800" dirty="0">
                <a:effectLst/>
                <a:latin typeface="LiberationSans"/>
              </a:rPr>
              <a:t>Protect Revenue </a:t>
            </a:r>
          </a:p>
          <a:p>
            <a:pPr lvl="1"/>
            <a:r>
              <a:rPr lang="en-US" dirty="0">
                <a:effectLst/>
                <a:latin typeface="LiberationSans"/>
              </a:rPr>
              <a:t>Automated smoke test reduces downtime due to deploy related crash or a major bug. </a:t>
            </a:r>
          </a:p>
          <a:p>
            <a:pPr lvl="1"/>
            <a:r>
              <a:rPr lang="en-US" dirty="0">
                <a:effectLst/>
                <a:latin typeface="LiberationSans"/>
              </a:rPr>
              <a:t>Automated rollback due to a job failure means a fast undo from production to working state. </a:t>
            </a:r>
            <a:endParaRPr lang="en-US" dirty="0">
              <a:effectLst/>
            </a:endParaRPr>
          </a:p>
          <a:p>
            <a:endParaRPr lang="en-US" dirty="0">
              <a:effectLst/>
            </a:endParaRPr>
          </a:p>
          <a:p>
            <a:endParaRPr lang="en-EG" dirty="0"/>
          </a:p>
        </p:txBody>
      </p:sp>
    </p:spTree>
    <p:extLst>
      <p:ext uri="{BB962C8B-B14F-4D97-AF65-F5344CB8AC3E}">
        <p14:creationId xmlns:p14="http://schemas.microsoft.com/office/powerpoint/2010/main" val="2710821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EE479-76AB-9B03-281B-A82840C66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rgbClr val="EAEAEA"/>
                </a:solidFill>
                <a:effectLst/>
              </a:rPr>
              <a:t>Business Benefits of CI/CD </a:t>
            </a:r>
            <a:br>
              <a:rPr lang="en-US" sz="2800" dirty="0"/>
            </a:br>
            <a:r>
              <a:rPr lang="en-US" sz="2800" dirty="0"/>
              <a:t>(</a:t>
            </a:r>
            <a:r>
              <a:rPr lang="en-US" sz="2800" dirty="0" err="1"/>
              <a:t>cont</a:t>
            </a:r>
            <a:r>
              <a:rPr lang="en-US" sz="2800" dirty="0"/>
              <a:t>’)</a:t>
            </a:r>
            <a:endParaRPr lang="en-EG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AF37C-BA87-C1CC-DF13-1DCF00787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1" dirty="0">
                <a:effectLst/>
                <a:latin typeface="+mj-lt"/>
              </a:rPr>
              <a:t>Detection &amp; Isolation </a:t>
            </a:r>
            <a:endParaRPr lang="en-US" b="1" dirty="0">
              <a:latin typeface="+mj-lt"/>
            </a:endParaRPr>
          </a:p>
          <a:p>
            <a:pPr lvl="1"/>
            <a:r>
              <a:rPr lang="en-US" dirty="0">
                <a:effectLst/>
                <a:latin typeface="+mj-lt"/>
              </a:rPr>
              <a:t>The small code batches is easier to be reviewed and rectified </a:t>
            </a:r>
            <a:endParaRPr lang="en-US" sz="1800" dirty="0">
              <a:latin typeface="+mj-lt"/>
            </a:endParaRPr>
          </a:p>
          <a:p>
            <a:pPr lvl="1"/>
            <a:r>
              <a:rPr lang="en-US" sz="1800" dirty="0">
                <a:latin typeface="+mj-lt"/>
              </a:rPr>
              <a:t>B</a:t>
            </a:r>
            <a:r>
              <a:rPr lang="en-US" sz="1800" dirty="0">
                <a:effectLst/>
                <a:latin typeface="+mj-lt"/>
              </a:rPr>
              <a:t>reakdowns and other critical issues can be limited by isolating bugs and vulnerabilities before damage spreading. </a:t>
            </a:r>
            <a:endParaRPr lang="en-US" dirty="0">
              <a:latin typeface="+mj-lt"/>
            </a:endParaRPr>
          </a:p>
          <a:p>
            <a:r>
              <a:rPr lang="en-US" sz="1800" b="1" dirty="0">
                <a:effectLst/>
                <a:latin typeface="+mj-lt"/>
              </a:rPr>
              <a:t>Cost Deduction </a:t>
            </a:r>
            <a:endParaRPr lang="en-US" b="1" dirty="0">
              <a:latin typeface="+mj-lt"/>
            </a:endParaRPr>
          </a:p>
          <a:p>
            <a:pPr lvl="1"/>
            <a:r>
              <a:rPr lang="en-US" dirty="0">
                <a:effectLst/>
                <a:latin typeface="+mj-lt"/>
              </a:rPr>
              <a:t> CI/CD is the perfect solution to shorten time to develop new project and market new feature and that meet the time to market goals of any successful entity. </a:t>
            </a:r>
            <a:endParaRPr lang="en-US" dirty="0">
              <a:latin typeface="+mj-lt"/>
            </a:endParaRPr>
          </a:p>
          <a:p>
            <a:endParaRPr lang="en-EG" dirty="0"/>
          </a:p>
        </p:txBody>
      </p:sp>
    </p:spTree>
    <p:extLst>
      <p:ext uri="{BB962C8B-B14F-4D97-AF65-F5344CB8AC3E}">
        <p14:creationId xmlns:p14="http://schemas.microsoft.com/office/powerpoint/2010/main" val="1453908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79ED8-8452-1B8E-8F45-4141DF892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rgbClr val="EAEAEA"/>
                </a:solidFill>
                <a:effectLst/>
              </a:rPr>
              <a:t>Business Benefits of CI/CD </a:t>
            </a:r>
            <a:br>
              <a:rPr lang="en-US" sz="4000" dirty="0"/>
            </a:br>
            <a:r>
              <a:rPr lang="en-US" sz="4000" dirty="0"/>
              <a:t>(</a:t>
            </a:r>
            <a:r>
              <a:rPr lang="en-US" sz="4000" dirty="0" err="1"/>
              <a:t>cont</a:t>
            </a:r>
            <a:r>
              <a:rPr lang="en-US" sz="4000" dirty="0"/>
              <a:t>’)</a:t>
            </a:r>
            <a:endParaRPr lang="en-E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11769-8DF5-2D37-975B-DD9407CFB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effectLst/>
                <a:latin typeface="LiberationSans"/>
              </a:rPr>
              <a:t>Reduction of non-critical defects in backlog </a:t>
            </a:r>
            <a:endParaRPr lang="en-US" dirty="0">
              <a:effectLst/>
            </a:endParaRPr>
          </a:p>
          <a:p>
            <a:pPr lvl="1"/>
            <a:r>
              <a:rPr lang="en-US" dirty="0">
                <a:latin typeface="LiberationSans"/>
              </a:rPr>
              <a:t>Since </a:t>
            </a:r>
            <a:r>
              <a:rPr lang="en-US" dirty="0">
                <a:effectLst/>
                <a:latin typeface="LiberationSans"/>
              </a:rPr>
              <a:t>CI/CD is a time and money saver, it gives developers time to fix older code and make it cleaner and more efficient. The idea that developers cannot only tackle the </a:t>
            </a:r>
            <a:r>
              <a:rPr lang="en-US">
                <a:effectLst/>
                <a:latin typeface="LiberationSans"/>
              </a:rPr>
              <a:t>backlog ,but </a:t>
            </a:r>
            <a:r>
              <a:rPr lang="en-US" dirty="0">
                <a:effectLst/>
                <a:latin typeface="LiberationSans"/>
              </a:rPr>
              <a:t>also work on non-critical defects, is a game -changer brought to teams by DevOps and CI/C </a:t>
            </a:r>
            <a:endParaRPr lang="en-US" dirty="0">
              <a:effectLst/>
            </a:endParaRPr>
          </a:p>
          <a:p>
            <a:r>
              <a:rPr lang="en-US" dirty="0">
                <a:latin typeface="LiberationSans"/>
              </a:rPr>
              <a:t>Fail Fast</a:t>
            </a:r>
            <a:endParaRPr lang="en-US" dirty="0">
              <a:effectLst/>
            </a:endParaRPr>
          </a:p>
          <a:p>
            <a:pPr lvl="1"/>
            <a:r>
              <a:rPr lang="en-US" dirty="0">
                <a:effectLst/>
                <a:latin typeface="LiberationSans"/>
              </a:rPr>
              <a:t>The faster we detect the errors, the faster we act and fix the issues even before it occurs on production, and that would save a lot of time debugging and testing and  also will save money. </a:t>
            </a:r>
            <a:endParaRPr lang="en-US" dirty="0">
              <a:effectLst/>
            </a:endParaRPr>
          </a:p>
          <a:p>
            <a:endParaRPr lang="en-US" dirty="0">
              <a:effectLst/>
            </a:endParaRPr>
          </a:p>
          <a:p>
            <a:endParaRPr lang="en-EG" dirty="0"/>
          </a:p>
        </p:txBody>
      </p:sp>
    </p:spTree>
    <p:extLst>
      <p:ext uri="{BB962C8B-B14F-4D97-AF65-F5344CB8AC3E}">
        <p14:creationId xmlns:p14="http://schemas.microsoft.com/office/powerpoint/2010/main" val="2345607520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87</TotalTime>
  <Words>546</Words>
  <Application>Microsoft Macintosh PowerPoint</Application>
  <PresentationFormat>Widescreen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Calibri</vt:lpstr>
      <vt:lpstr>Calibri Light</vt:lpstr>
      <vt:lpstr>CenturyGothic</vt:lpstr>
      <vt:lpstr>LiberationSans</vt:lpstr>
      <vt:lpstr>Rockwell</vt:lpstr>
      <vt:lpstr>Wingdings</vt:lpstr>
      <vt:lpstr>Wingdings3</vt:lpstr>
      <vt:lpstr>Atlas</vt:lpstr>
      <vt:lpstr>CI/CD</vt:lpstr>
      <vt:lpstr>Continuous Integration </vt:lpstr>
      <vt:lpstr>CI Phases  </vt:lpstr>
      <vt:lpstr>Continuous Delivery  </vt:lpstr>
      <vt:lpstr>CD Phases  </vt:lpstr>
      <vt:lpstr>Business Benefits of CI/CD  </vt:lpstr>
      <vt:lpstr>Business Benefits of CI/CD  (cont’)</vt:lpstr>
      <vt:lpstr>Business Benefits of CI/CD  (cont’)</vt:lpstr>
      <vt:lpstr>Business Benefits of CI/CD  (cont’)</vt:lpstr>
      <vt:lpstr>Conclusion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CI/CD</dc:title>
  <dc:creator>Esraa Magdy-Hafez, Vodafone</dc:creator>
  <cp:lastModifiedBy>Esraa Magdy-Hafez, Vodafone</cp:lastModifiedBy>
  <cp:revision>4</cp:revision>
  <dcterms:created xsi:type="dcterms:W3CDTF">2023-04-03T00:44:24Z</dcterms:created>
  <dcterms:modified xsi:type="dcterms:W3CDTF">2023-04-07T10:42:25Z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359f705-2ba0-454b-9cfc-6ce5bcaac040_Enabled">
    <vt:lpwstr>true</vt:lpwstr>
  </property>
  <property fmtid="{D5CDD505-2E9C-101B-9397-08002B2CF9AE}" pid="3" name="MSIP_Label_0359f705-2ba0-454b-9cfc-6ce5bcaac040_SetDate">
    <vt:lpwstr>2023-04-03T00:58:30Z</vt:lpwstr>
  </property>
  <property fmtid="{D5CDD505-2E9C-101B-9397-08002B2CF9AE}" pid="4" name="MSIP_Label_0359f705-2ba0-454b-9cfc-6ce5bcaac040_Method">
    <vt:lpwstr>Standard</vt:lpwstr>
  </property>
  <property fmtid="{D5CDD505-2E9C-101B-9397-08002B2CF9AE}" pid="5" name="MSIP_Label_0359f705-2ba0-454b-9cfc-6ce5bcaac040_Name">
    <vt:lpwstr>0359f705-2ba0-454b-9cfc-6ce5bcaac040</vt:lpwstr>
  </property>
  <property fmtid="{D5CDD505-2E9C-101B-9397-08002B2CF9AE}" pid="6" name="MSIP_Label_0359f705-2ba0-454b-9cfc-6ce5bcaac040_SiteId">
    <vt:lpwstr>68283f3b-8487-4c86-adb3-a5228f18b893</vt:lpwstr>
  </property>
  <property fmtid="{D5CDD505-2E9C-101B-9397-08002B2CF9AE}" pid="7" name="MSIP_Label_0359f705-2ba0-454b-9cfc-6ce5bcaac040_ActionId">
    <vt:lpwstr>14ec22f6-96cd-4c16-8d61-415ea384612b</vt:lpwstr>
  </property>
  <property fmtid="{D5CDD505-2E9C-101B-9397-08002B2CF9AE}" pid="8" name="MSIP_Label_0359f705-2ba0-454b-9cfc-6ce5bcaac040_ContentBits">
    <vt:lpwstr>2</vt:lpwstr>
  </property>
  <property fmtid="{D5CDD505-2E9C-101B-9397-08002B2CF9AE}" pid="9" name="ClassificationContentMarkingFooterLocations">
    <vt:lpwstr>Atlas:8</vt:lpwstr>
  </property>
  <property fmtid="{D5CDD505-2E9C-101B-9397-08002B2CF9AE}" pid="10" name="ClassificationContentMarkingFooterText">
    <vt:lpwstr>C2 General</vt:lpwstr>
  </property>
</Properties>
</file>