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0" r:id="rId3"/>
    <p:sldId id="270" r:id="rId4"/>
    <p:sldId id="279" r:id="rId5"/>
    <p:sldId id="280" r:id="rId6"/>
    <p:sldId id="282" r:id="rId7"/>
    <p:sldId id="283" r:id="rId8"/>
    <p:sldId id="284" r:id="rId9"/>
    <p:sldId id="285" r:id="rId10"/>
    <p:sldId id="294" r:id="rId11"/>
    <p:sldId id="286" r:id="rId12"/>
    <p:sldId id="291" r:id="rId13"/>
    <p:sldId id="289" r:id="rId14"/>
    <p:sldId id="292" r:id="rId15"/>
    <p:sldId id="293" r:id="rId1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82" autoAdjust="0"/>
    <p:restoredTop sz="99630" autoAdjust="0"/>
  </p:normalViewPr>
  <p:slideViewPr>
    <p:cSldViewPr>
      <p:cViewPr varScale="1">
        <p:scale>
          <a:sx n="75" d="100"/>
          <a:sy n="75" d="100"/>
        </p:scale>
        <p:origin x="-9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11/8/2009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11/8/2009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add author information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11/8/2009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FEC9D3F2-7140-49B9-866C-D21246A5836E}" type="datetime1">
              <a:rPr lang="en-US" smtClean="0"/>
              <a:pPr algn="r"/>
              <a:t>11/8/2009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CBEC585F-C108-48D6-9331-6628A0FBB73B}" type="datetime1">
              <a:rPr lang="en-US" smtClean="0"/>
              <a:pPr algn="r"/>
              <a:t>11/8/2009</a:t>
            </a:fld>
            <a:endParaRPr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7293A964-5F5E-47DC-ABD9-08A6A9FFD04F}" type="datetime1">
              <a:rPr lang="en-US" smtClean="0"/>
              <a:pPr algn="r"/>
              <a:t>11/8/2009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968C9C2A-D3B8-4543-8A47-F59C20C16D9A}" type="datetime1">
              <a:rPr lang="en-US" smtClean="0"/>
              <a:pPr algn="r"/>
              <a:t>11/8/2009</a:t>
            </a:fld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fld id="{29ED4C97-3C5D-482A-99AD-AD992C3024DE}" type="datetime1">
              <a:rPr lang="en-US" smtClean="0"/>
              <a:pPr algn="r"/>
              <a:t>11/8/2009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3EF8FEE9-63ED-4C1B-8C25-9B47C2DA1E72}" type="datetime1">
              <a:rPr lang="en-US" smtClean="0"/>
              <a:pPr algn="r"/>
              <a:t>11/8/2009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E8BD303E-7304-41BE-B693-A76D7275A3B0}" type="datetime1">
              <a:rPr lang="en-US" smtClean="0"/>
              <a:pPr algn="r"/>
              <a:t>11/8/2009</a:t>
            </a:fld>
            <a:endParaRPr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>
              <a:defRPr sz="1100"/>
            </a:lvl1pPr>
            <a:extLst/>
          </a:lstStyle>
          <a:p>
            <a:pPr algn="r"/>
            <a:fld id="{F17F374F-8F2E-42FC-B8C0-8EDFCA32CD96}" type="datetime1">
              <a:rPr lang="en-US" sz="1100" smtClean="0"/>
              <a:pPr algn="r"/>
              <a:t>11/8/2009</a:t>
            </a:fld>
            <a:endParaRPr lang="en-US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11/8/2009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F7F1F872-C5DE-403B-85F0-1024E6CA1886}" type="datetime1">
              <a:rPr lang="en-US" smtClean="0"/>
              <a:pPr algn="r"/>
              <a:t>11/8/2009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73B9D0E9-7F95-4423-9114-95494EF8154E}" type="datetime1">
              <a:rPr lang="en-US" smtClean="0"/>
              <a:pPr algn="r"/>
              <a:t>11/8/2009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2400"/>
            <a:ext cx="8077200" cy="45720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828FD173-2CB3-4214-8741-970D8D476901}" type="datetime1">
              <a:rPr lang="en-US" smtClean="0"/>
              <a:pPr algn="r"/>
              <a:t>11/8/2009</a:t>
            </a:fld>
            <a:endParaRPr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A1704A40-8D3B-4404-9986-2B5D36474D63}" type="datetime1">
              <a:rPr lang="en-US" smtClean="0"/>
              <a:pPr algn="r"/>
              <a:t>11/8/2009</a:t>
            </a:fld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DE3B91AD-F2C9-43CB-A84C-1D5C130F2509}" type="datetime1">
              <a:rPr lang="en-US" smtClean="0"/>
              <a:pPr algn="r"/>
              <a:t>11/8/2009</a:t>
            </a:fld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27D93220-918A-400D-B3FA-D8B22567DEBB}" type="datetime1">
              <a:rPr lang="en-US" smtClean="0"/>
              <a:pPr algn="r"/>
              <a:t>11/8/2009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CCD717AA-EA39-47F3-8A0A-15B3575EDB53}" type="datetime1">
              <a:rPr lang="en-US" smtClean="0"/>
              <a:pPr algn="r"/>
              <a:t>11/8/2009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/>
            </a:lvl1pPr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  <a:extLst/>
          </a:lstStyle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HC Research report automation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Last update ( </a:t>
            </a:r>
            <a:r>
              <a:rPr lang="en-US" dirty="0" smtClean="0"/>
              <a:t>8-11-2009)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819400"/>
            <a:ext cx="3790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>
                <a:solidFill>
                  <a:schemeClr val="bg1"/>
                </a:solidFill>
              </a:rPr>
              <a:t>iResearch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2007 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(1 or 2 ) Chart Place Holder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19716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76200" y="30205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438400" y="4154365"/>
            <a:ext cx="6096000" cy="270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1688592" y="5257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67000" y="5257800"/>
            <a:ext cx="5486400" cy="16002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 2007 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52400"/>
            <a:ext cx="80772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Format  (Existing) Table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153400" cy="216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H="1">
            <a:off x="1828800" y="1447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548" y="4038598"/>
            <a:ext cx="8093452" cy="838201"/>
          </a:xfrm>
          <a:prstGeom prst="rect">
            <a:avLst/>
          </a:prstGeom>
          <a:ln>
            <a:prstDash val="sys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2" name="Down Arrow 11"/>
          <p:cNvSpPr/>
          <p:nvPr/>
        </p:nvSpPr>
        <p:spPr>
          <a:xfrm>
            <a:off x="2819400" y="30480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2007 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Embed or Link Excel Selection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Step 1 : Open a saved Excel workbook and select a range of cells</a:t>
            </a:r>
          </a:p>
          <a:p>
            <a:r>
              <a:rPr lang="en-US" dirty="0" smtClean="0"/>
              <a:t>Step 2 : Open a Word document and place the cursor in the insertion place</a:t>
            </a:r>
          </a:p>
          <a:p>
            <a:r>
              <a:rPr lang="en-US" dirty="0" smtClean="0"/>
              <a:t>Step 3 : From HC tab, Select Excel Selection &gt; Embed here or Link Here</a:t>
            </a:r>
          </a:p>
          <a:p>
            <a:r>
              <a:rPr lang="en-US" dirty="0" smtClean="0"/>
              <a:t>Step 4 : To Edit the inserted range, select Worksheet Object &gt; Edit or Open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0200"/>
            <a:ext cx="21717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343400"/>
            <a:ext cx="2185655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1524000"/>
            <a:ext cx="36974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ight Arrow 18"/>
          <p:cNvSpPr/>
          <p:nvPr/>
        </p:nvSpPr>
        <p:spPr>
          <a:xfrm>
            <a:off x="1219200" y="3124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1524000" y="5029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105400" y="4876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457200" y="4191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excel 2007 add-in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excel add-in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iResearch</a:t>
            </a:r>
            <a:r>
              <a:rPr lang="en-US" dirty="0" smtClean="0"/>
              <a:t> Workbook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63150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9144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create an Excel workbook based on </a:t>
            </a:r>
            <a:r>
              <a:rPr lang="en-US" dirty="0" err="1" smtClean="0"/>
              <a:t>iResearch</a:t>
            </a:r>
            <a:r>
              <a:rPr lang="en-US" dirty="0" smtClean="0"/>
              <a:t> Colors, click on the New button under HC Tab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5814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automatically adjust the new workbook theme (colors and fonts)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962400"/>
            <a:ext cx="2024896" cy="355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4038600"/>
            <a:ext cx="17240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124200" y="4648200"/>
            <a:ext cx="1905000" cy="228600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excel 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Format a range of cells using </a:t>
            </a:r>
            <a:r>
              <a:rPr lang="en-US" dirty="0" err="1" smtClean="0"/>
              <a:t>iResearch</a:t>
            </a:r>
            <a:r>
              <a:rPr lang="en-US" dirty="0" smtClean="0"/>
              <a:t> Table Look and Feel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685800"/>
            <a:ext cx="3057525" cy="250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76600"/>
            <a:ext cx="19812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581400" y="3276600"/>
            <a:ext cx="4852988" cy="330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81000" y="914400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a range of cells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From Office Ribbon, switch to HC Tab and Click on </a:t>
            </a:r>
            <a:r>
              <a:rPr lang="en-US" b="1" dirty="0" smtClean="0"/>
              <a:t>Table Format </a:t>
            </a:r>
            <a:r>
              <a:rPr lang="en-US" dirty="0" smtClean="0"/>
              <a:t>&gt; </a:t>
            </a:r>
            <a:r>
              <a:rPr lang="en-US" b="1" dirty="0" smtClean="0"/>
              <a:t>Whole Table</a:t>
            </a:r>
            <a:br>
              <a:rPr lang="en-US" b="1" dirty="0" smtClean="0"/>
            </a:b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new sheet will be created and the </a:t>
            </a:r>
            <a:r>
              <a:rPr lang="en-US" dirty="0" err="1" smtClean="0"/>
              <a:t>iResearch</a:t>
            </a:r>
            <a:r>
              <a:rPr lang="en-US" dirty="0" smtClean="0"/>
              <a:t> look and feel will be applied on the new sheet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953000" y="2438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0" y="4419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657600" y="6096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04800" y="457196"/>
          <a:ext cx="8153399" cy="5753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43812"/>
                <a:gridCol w="509587"/>
              </a:tblGrid>
              <a:tr h="419141">
                <a:tc gridSpan="2">
                  <a:txBody>
                    <a:bodyPr/>
                    <a:lstStyle/>
                    <a:p>
                      <a:r>
                        <a:rPr lang="en-US" b="1" dirty="0" smtClean="0"/>
                        <a:t>Word 2007 add-in 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Report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 Paragraph 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  Table 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 Chart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 Contact Card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  Contact Sheet       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 (</a:t>
                      </a:r>
                      <a:r>
                        <a:rPr lang="en-US" sz="1400" baseline="0" dirty="0" smtClean="0"/>
                        <a:t> 1 or 2 ) Chart Place Holder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Format  (Existing) Table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Embed or Link Excel Selection 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 gridSpan="2">
                  <a:txBody>
                    <a:bodyPr/>
                    <a:lstStyle/>
                    <a:p>
                      <a:r>
                        <a:rPr lang="en-US" b="1" dirty="0" smtClean="0"/>
                        <a:t>Excel 2007 add-in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</a:t>
                      </a:r>
                      <a:r>
                        <a:rPr lang="en-US" sz="1400" dirty="0" err="1" smtClean="0"/>
                        <a:t>iResearch</a:t>
                      </a:r>
                      <a:r>
                        <a:rPr lang="en-US" sz="1400" dirty="0" smtClean="0"/>
                        <a:t> Workbook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234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Format a range of cells using </a:t>
                      </a:r>
                      <a:r>
                        <a:rPr lang="en-US" sz="1400" dirty="0" err="1" smtClean="0"/>
                        <a:t>iResearch</a:t>
                      </a:r>
                      <a:r>
                        <a:rPr lang="en-US" sz="1400" dirty="0" smtClean="0"/>
                        <a:t> Table Look and Feel 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Word 2007 add-in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2007 add-in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Report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43200" y="1752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85800"/>
            <a:ext cx="72390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1" y="3581400"/>
            <a:ext cx="2819400" cy="157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 flipH="1">
            <a:off x="7391400" y="838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flipH="1">
            <a:off x="1981200" y="1676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2853920">
            <a:off x="304800" y="3048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4200" y="4198918"/>
            <a:ext cx="4800600" cy="265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ight Arrow 16"/>
          <p:cNvSpPr/>
          <p:nvPr/>
        </p:nvSpPr>
        <p:spPr>
          <a:xfrm rot="2853920">
            <a:off x="2153326" y="51590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5-Point Star 13"/>
          <p:cNvSpPr/>
          <p:nvPr/>
        </p:nvSpPr>
        <p:spPr>
          <a:xfrm>
            <a:off x="1447800" y="4038600"/>
            <a:ext cx="76200" cy="76200"/>
          </a:xfrm>
          <a:prstGeom prst="star5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1447800" y="4191000"/>
            <a:ext cx="76200" cy="76200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1447800" y="4343400"/>
            <a:ext cx="76200" cy="762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4343400" y="5257800"/>
            <a:ext cx="76200" cy="76200"/>
          </a:xfrm>
          <a:prstGeom prst="star5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5867400" y="5105400"/>
            <a:ext cx="76200" cy="76200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6172200" y="5638800"/>
            <a:ext cx="76200" cy="762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1828800"/>
            <a:ext cx="152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2007 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Paragraph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685801"/>
            <a:ext cx="2362200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r="26688" b="16949"/>
          <a:stretch>
            <a:fillRect/>
          </a:stretch>
        </p:blipFill>
        <p:spPr bwMode="auto">
          <a:xfrm>
            <a:off x="3115650" y="2286000"/>
            <a:ext cx="41995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0" y="1524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286000" y="3581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29000" y="3581400"/>
            <a:ext cx="3733800" cy="23622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2007 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 Table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990600"/>
            <a:ext cx="23050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661988"/>
            <a:ext cx="2222006" cy="284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76200" y="1600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505200" y="1600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28600" y="3810000"/>
            <a:ext cx="79107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Down Arrow 13"/>
          <p:cNvSpPr/>
          <p:nvPr/>
        </p:nvSpPr>
        <p:spPr>
          <a:xfrm>
            <a:off x="5029200" y="26791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2007 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Chart  (Pie/Dual Pie/Line)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23717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76200" y="26395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429000"/>
            <a:ext cx="5600700" cy="282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 rot="2645740">
            <a:off x="2286000" y="2895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 2007 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52400"/>
            <a:ext cx="80772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Insert Contact Card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23717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048000"/>
            <a:ext cx="35242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76200" y="22585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038600" y="5257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2007 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 Contact Sheet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47700"/>
            <a:ext cx="23717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124200"/>
            <a:ext cx="565426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152400" y="22585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828800" y="4800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95600" y="3810000"/>
            <a:ext cx="5105400" cy="23622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291</Words>
  <Application>Microsoft Office PowerPoint</Application>
  <PresentationFormat>On-screen Show (4:3)</PresentationFormat>
  <Paragraphs>90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Pitchbook</vt:lpstr>
      <vt:lpstr>HC Research report automation</vt:lpstr>
      <vt:lpstr>Table of contents</vt:lpstr>
      <vt:lpstr>Word 2007 add-in</vt:lpstr>
      <vt:lpstr>Word 2007 add-in</vt:lpstr>
      <vt:lpstr>Word 2007 add-in</vt:lpstr>
      <vt:lpstr>Word 2007 add-in</vt:lpstr>
      <vt:lpstr>Word 2007 add-in</vt:lpstr>
      <vt:lpstr>Word 2007 add-in</vt:lpstr>
      <vt:lpstr>Word 2007 add-in</vt:lpstr>
      <vt:lpstr>Word 2007 add-in</vt:lpstr>
      <vt:lpstr>Word 2007 add-in</vt:lpstr>
      <vt:lpstr>Word 2007 add-in</vt:lpstr>
      <vt:lpstr>excel 2007 add-in</vt:lpstr>
      <vt:lpstr>excel add-in</vt:lpstr>
      <vt:lpstr>excel add-in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2009-06-02T22:10:09Z</dcterms:created>
  <dcterms:modified xsi:type="dcterms:W3CDTF">2009-11-08T05:46:55Z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