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69" r:id="rId2"/>
    <p:sldId id="256" r:id="rId3"/>
    <p:sldId id="257" r:id="rId4"/>
    <p:sldId id="271" r:id="rId5"/>
    <p:sldId id="270" r:id="rId6"/>
    <p:sldId id="272" r:id="rId7"/>
    <p:sldId id="262" r:id="rId8"/>
    <p:sldId id="265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24" autoAdjust="0"/>
  </p:normalViewPr>
  <p:slideViewPr>
    <p:cSldViewPr>
      <p:cViewPr varScale="1">
        <p:scale>
          <a:sx n="70" d="100"/>
          <a:sy n="70" d="100"/>
        </p:scale>
        <p:origin x="82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73F71-C037-4881-893C-97A85E3F67F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59BFE-D3E1-4B28-867F-E0428D90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26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59BFE-D3E1-4B28-867F-E0428D9063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47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Offline estimation at design</a:t>
            </a:r>
            <a:r>
              <a:rPr lang="en-US" baseline="0" dirty="0" smtClean="0"/>
              <a:t> time, therefore there is not optimum estimation for power consumption, if used online Estimation during the run time the payload would be used for longer time therefore “</a:t>
            </a:r>
            <a:r>
              <a:rPr lang="en-US" baseline="0" dirty="0" err="1" smtClean="0"/>
              <a:t>optimumim</a:t>
            </a:r>
            <a:r>
              <a:rPr lang="en-US" baseline="0" dirty="0" smtClean="0"/>
              <a:t> usage of the payload”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59BFE-D3E1-4B28-867F-E0428D9063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5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65BF-E256-4E46-A57D-2CEE7EC8334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40DF-F90D-4DBA-A51D-1A4751C455C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65BF-E256-4E46-A57D-2CEE7EC8334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40DF-F90D-4DBA-A51D-1A4751C455C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65BF-E256-4E46-A57D-2CEE7EC8334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40DF-F90D-4DBA-A51D-1A4751C455C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65BF-E256-4E46-A57D-2CEE7EC8334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40DF-F90D-4DBA-A51D-1A4751C455C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65BF-E256-4E46-A57D-2CEE7EC8334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40DF-F90D-4DBA-A51D-1A4751C455C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65BF-E256-4E46-A57D-2CEE7EC8334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40DF-F90D-4DBA-A51D-1A4751C455C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65BF-E256-4E46-A57D-2CEE7EC8334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40DF-F90D-4DBA-A51D-1A4751C455C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65BF-E256-4E46-A57D-2CEE7EC8334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40DF-F90D-4DBA-A51D-1A4751C455C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65BF-E256-4E46-A57D-2CEE7EC8334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40DF-F90D-4DBA-A51D-1A4751C455C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65BF-E256-4E46-A57D-2CEE7EC8334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40DF-F90D-4DBA-A51D-1A4751C455C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65BF-E256-4E46-A57D-2CEE7EC8334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40DF-F90D-4DBA-A51D-1A4751C455C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365BF-E256-4E46-A57D-2CEE7EC8334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A40DF-F90D-4DBA-A51D-1A4751C455C3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 descr="عرض Black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48" name="AutoShape 4" descr="عرض Black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50" name="AutoShape 6" descr="عرض Black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151" name="Picture 7" descr="C:\Users\Omnia Fawaz\Downloads\Bla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-243408"/>
            <a:ext cx="2304256" cy="2304256"/>
          </a:xfrm>
          <a:prstGeom prst="rect">
            <a:avLst/>
          </a:prstGeom>
          <a:noFill/>
        </p:spPr>
      </p:pic>
      <p:pic>
        <p:nvPicPr>
          <p:cNvPr id="8" name="Picture 2" descr="C:\Users\OMNIAF~1\AppData\Local\Temp\Rar$DRa0.917\final\logos\logo0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4077072"/>
            <a:ext cx="2304256" cy="2304256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0" y="1196752"/>
            <a:ext cx="9077036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Challenge:</a:t>
            </a:r>
            <a:br>
              <a:rPr lang="en-US" sz="3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3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 Spacecraft thermal power consumption</a:t>
            </a:r>
            <a:endParaRPr lang="en-US" sz="3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11760" y="3140968"/>
            <a:ext cx="47259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</a:t>
            </a:r>
            <a:r>
              <a:rPr lang="en-US" sz="3500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pace</a:t>
            </a:r>
            <a:r>
              <a:rPr lang="en-US" sz="3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</a:t>
            </a:r>
            <a:r>
              <a:rPr lang="en-US" sz="3500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ower</a:t>
            </a:r>
            <a:r>
              <a:rPr lang="en-US" sz="3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</a:t>
            </a:r>
            <a:r>
              <a:rPr lang="en-US" sz="3500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nventors</a:t>
            </a:r>
            <a:endParaRPr lang="en-US" sz="3500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</a:rPr>
              <a:t>2-Super Heated Reservoir (SHR)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96752"/>
            <a:ext cx="7772400" cy="5158808"/>
          </a:xfrm>
        </p:spPr>
        <p:txBody>
          <a:bodyPr/>
          <a:lstStyle/>
          <a:p>
            <a:r>
              <a:rPr lang="en-US" dirty="0" smtClean="0"/>
              <a:t>A fiber glass used to transfer produced radiation from the emitted material to the payloads which need heating out of reservoir, by temperature control systems.</a:t>
            </a:r>
          </a:p>
        </p:txBody>
      </p:sp>
      <p:pic>
        <p:nvPicPr>
          <p:cNvPr id="4098" name="Picture 2" descr="C:\Users\OMNIAF~1\AppData\Local\Temp\Rar$DRa0.518\final\high reflected\mat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212976"/>
            <a:ext cx="4512501" cy="3384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There are gates to control radiation transfer to-from the reservoir.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3717032"/>
            <a:ext cx="8424936" cy="144016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sz="30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</a:t>
            </a:r>
            <a:r>
              <a:rPr lang="en-GB" sz="3000" dirty="0" smtClean="0"/>
              <a:t> </a:t>
            </a:r>
            <a:r>
              <a:rPr lang="en-GB" sz="30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Produced </a:t>
            </a:r>
            <a:r>
              <a:rPr lang="en-GB" sz="3000" b="1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Power - Platform </a:t>
            </a:r>
            <a:r>
              <a:rPr lang="en-GB" sz="30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Power </a:t>
            </a:r>
            <a:r>
              <a:rPr lang="en-GB" sz="3000" b="1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-</a:t>
            </a:r>
            <a:r>
              <a:rPr lang="en-GB" sz="3000" dirty="0"/>
              <a:t> </a:t>
            </a:r>
            <a:r>
              <a:rPr lang="en-GB" sz="3000" b="1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Thermal </a:t>
            </a:r>
            <a:r>
              <a:rPr lang="en-GB" sz="30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Power</a:t>
            </a:r>
            <a:endParaRPr lang="en-GB" sz="3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39752" y="332656"/>
            <a:ext cx="45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SPI CHALLENGE !!</a:t>
            </a:r>
            <a:endParaRPr lang="en-GB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988840"/>
            <a:ext cx="86409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b="1" dirty="0"/>
              <a:t>Build an accurate model for thermal power </a:t>
            </a:r>
            <a:r>
              <a:rPr lang="en-GB" sz="2500" b="1" dirty="0" smtClean="0"/>
              <a:t>consumption </a:t>
            </a:r>
            <a:r>
              <a:rPr lang="en-GB" sz="2500" b="1" dirty="0"/>
              <a:t>that will increase the spacecraft science return</a:t>
            </a:r>
          </a:p>
        </p:txBody>
      </p:sp>
      <p:sp>
        <p:nvSpPr>
          <p:cNvPr id="2" name="Rectangle 1"/>
          <p:cNvSpPr/>
          <p:nvPr/>
        </p:nvSpPr>
        <p:spPr>
          <a:xfrm>
            <a:off x="3288026" y="3152001"/>
            <a:ext cx="2567947" cy="553998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GB" sz="30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Science Power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87824" y="174879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SPI MODEL</a:t>
            </a:r>
            <a:endParaRPr lang="en-GB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993772"/>
            <a:ext cx="6760889" cy="46307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1458" y="908274"/>
                <a:ext cx="3870176" cy="981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h𝑒𝑎𝑡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𝑜𝑢𝑡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𝐻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𝛼</m:t>
                    </m:r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𝑐𝑜𝑠</m:t>
                    </m:r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𝜑</m:t>
                    </m:r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)+</m:t>
                    </m:r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𝐻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𝛼</m:t>
                    </m:r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𝑠𝑖𝑛</m:t>
                    </m:r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𝜑</m:t>
                    </m:r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𝑜𝑢𝑡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m:t>𝜎𝜀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" y="908274"/>
                <a:ext cx="3870176" cy="981423"/>
              </a:xfrm>
              <a:prstGeom prst="rect">
                <a:avLst/>
              </a:prstGeom>
              <a:blipFill rotWithShape="0">
                <a:blip r:embed="rId3"/>
                <a:stretch>
                  <a:fillRect b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INNOVATIONS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303683" y="2420888"/>
            <a:ext cx="2536634" cy="1268317"/>
            <a:chOff x="6139238" y="3601026"/>
            <a:chExt cx="2536634" cy="1268317"/>
          </a:xfrm>
        </p:grpSpPr>
        <p:sp>
          <p:nvSpPr>
            <p:cNvPr id="5" name="Rectangle 4"/>
            <p:cNvSpPr/>
            <p:nvPr/>
          </p:nvSpPr>
          <p:spPr>
            <a:xfrm>
              <a:off x="6139238" y="3601026"/>
              <a:ext cx="2536634" cy="126831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139238" y="3601026"/>
              <a:ext cx="2536634" cy="12683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305" tIns="27305" rIns="27305" bIns="27305" numCol="1" spcCol="1270" anchor="ctr" anchorCtr="0">
              <a:noAutofit/>
            </a:bodyPr>
            <a:lstStyle/>
            <a:p>
              <a:pPr lvl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300" kern="1200" dirty="0" smtClean="0"/>
                <a:t>Online Model</a:t>
              </a:r>
              <a:endParaRPr lang="en-GB" sz="4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006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4517739" y="3111288"/>
            <a:ext cx="2374083" cy="82406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2031"/>
                </a:lnTo>
                <a:lnTo>
                  <a:pt x="2374083" y="412031"/>
                </a:lnTo>
                <a:lnTo>
                  <a:pt x="2374083" y="824062"/>
                </a:lnTo>
              </a:path>
            </a:pathLst>
          </a:custGeom>
          <a:noFill/>
        </p:spPr>
        <p:style>
          <a:lnRef idx="2">
            <a:schemeClr val="accent2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Freeform 4"/>
          <p:cNvSpPr/>
          <p:nvPr/>
        </p:nvSpPr>
        <p:spPr>
          <a:xfrm>
            <a:off x="2143656" y="3111288"/>
            <a:ext cx="2374083" cy="82406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374083" y="0"/>
                </a:moveTo>
                <a:lnTo>
                  <a:pt x="2374083" y="412031"/>
                </a:lnTo>
                <a:lnTo>
                  <a:pt x="0" y="412031"/>
                </a:lnTo>
                <a:lnTo>
                  <a:pt x="0" y="824062"/>
                </a:lnTo>
              </a:path>
            </a:pathLst>
          </a:custGeom>
          <a:noFill/>
        </p:spPr>
        <p:style>
          <a:lnRef idx="2">
            <a:schemeClr val="accent2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2555687" y="1149236"/>
            <a:ext cx="3924105" cy="1962052"/>
          </a:xfrm>
          <a:custGeom>
            <a:avLst/>
            <a:gdLst>
              <a:gd name="connsiteX0" fmla="*/ 0 w 3924105"/>
              <a:gd name="connsiteY0" fmla="*/ 0 h 1962052"/>
              <a:gd name="connsiteX1" fmla="*/ 3924105 w 3924105"/>
              <a:gd name="connsiteY1" fmla="*/ 0 h 1962052"/>
              <a:gd name="connsiteX2" fmla="*/ 3924105 w 3924105"/>
              <a:gd name="connsiteY2" fmla="*/ 1962052 h 1962052"/>
              <a:gd name="connsiteX3" fmla="*/ 0 w 3924105"/>
              <a:gd name="connsiteY3" fmla="*/ 1962052 h 1962052"/>
              <a:gd name="connsiteX4" fmla="*/ 0 w 3924105"/>
              <a:gd name="connsiteY4" fmla="*/ 0 h 196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4105" h="1962052">
                <a:moveTo>
                  <a:pt x="0" y="0"/>
                </a:moveTo>
                <a:lnTo>
                  <a:pt x="3924105" y="0"/>
                </a:lnTo>
                <a:lnTo>
                  <a:pt x="3924105" y="1962052"/>
                </a:lnTo>
                <a:lnTo>
                  <a:pt x="0" y="19620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" tIns="41275" rIns="41275" bIns="41275" numCol="1" spcCol="127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0" kern="1200" dirty="0" smtClean="0"/>
              <a:t>FUTURE WORK</a:t>
            </a:r>
            <a:endParaRPr lang="en-GB" sz="6500" kern="1200" dirty="0"/>
          </a:p>
        </p:txBody>
      </p:sp>
      <p:sp>
        <p:nvSpPr>
          <p:cNvPr id="7" name="Freeform 6"/>
          <p:cNvSpPr/>
          <p:nvPr/>
        </p:nvSpPr>
        <p:spPr>
          <a:xfrm>
            <a:off x="181603" y="3935351"/>
            <a:ext cx="3924105" cy="1962052"/>
          </a:xfrm>
          <a:custGeom>
            <a:avLst/>
            <a:gdLst>
              <a:gd name="connsiteX0" fmla="*/ 0 w 3924105"/>
              <a:gd name="connsiteY0" fmla="*/ 0 h 1962052"/>
              <a:gd name="connsiteX1" fmla="*/ 3924105 w 3924105"/>
              <a:gd name="connsiteY1" fmla="*/ 0 h 1962052"/>
              <a:gd name="connsiteX2" fmla="*/ 3924105 w 3924105"/>
              <a:gd name="connsiteY2" fmla="*/ 1962052 h 1962052"/>
              <a:gd name="connsiteX3" fmla="*/ 0 w 3924105"/>
              <a:gd name="connsiteY3" fmla="*/ 1962052 h 1962052"/>
              <a:gd name="connsiteX4" fmla="*/ 0 w 3924105"/>
              <a:gd name="connsiteY4" fmla="*/ 0 h 196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4105" h="1962052">
                <a:moveTo>
                  <a:pt x="0" y="0"/>
                </a:moveTo>
                <a:lnTo>
                  <a:pt x="3924105" y="0"/>
                </a:lnTo>
                <a:lnTo>
                  <a:pt x="3924105" y="1962052"/>
                </a:lnTo>
                <a:lnTo>
                  <a:pt x="0" y="19620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" tIns="41275" rIns="41275" bIns="41275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500" kern="1200" dirty="0" smtClean="0"/>
              <a:t>TEG</a:t>
            </a:r>
          </a:p>
        </p:txBody>
      </p:sp>
      <p:sp>
        <p:nvSpPr>
          <p:cNvPr id="8" name="Freeform 7"/>
          <p:cNvSpPr/>
          <p:nvPr/>
        </p:nvSpPr>
        <p:spPr>
          <a:xfrm>
            <a:off x="4929771" y="3935351"/>
            <a:ext cx="3924105" cy="1962052"/>
          </a:xfrm>
          <a:custGeom>
            <a:avLst/>
            <a:gdLst>
              <a:gd name="connsiteX0" fmla="*/ 0 w 3924105"/>
              <a:gd name="connsiteY0" fmla="*/ 0 h 1962052"/>
              <a:gd name="connsiteX1" fmla="*/ 3924105 w 3924105"/>
              <a:gd name="connsiteY1" fmla="*/ 0 h 1962052"/>
              <a:gd name="connsiteX2" fmla="*/ 3924105 w 3924105"/>
              <a:gd name="connsiteY2" fmla="*/ 1962052 h 1962052"/>
              <a:gd name="connsiteX3" fmla="*/ 0 w 3924105"/>
              <a:gd name="connsiteY3" fmla="*/ 1962052 h 1962052"/>
              <a:gd name="connsiteX4" fmla="*/ 0 w 3924105"/>
              <a:gd name="connsiteY4" fmla="*/ 0 h 196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4105" h="1962052">
                <a:moveTo>
                  <a:pt x="0" y="0"/>
                </a:moveTo>
                <a:lnTo>
                  <a:pt x="3924105" y="0"/>
                </a:lnTo>
                <a:lnTo>
                  <a:pt x="3924105" y="1962052"/>
                </a:lnTo>
                <a:lnTo>
                  <a:pt x="0" y="19620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" tIns="41275" rIns="41275" bIns="41275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500" kern="1200" dirty="0" smtClean="0"/>
              <a:t>Super Heat Reservoir </a:t>
            </a:r>
            <a:endParaRPr lang="en-GB" sz="6500" kern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5E-6 -0.5493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4517739" y="3111288"/>
            <a:ext cx="2374083" cy="82406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2031"/>
                </a:lnTo>
                <a:lnTo>
                  <a:pt x="2374083" y="412031"/>
                </a:lnTo>
                <a:lnTo>
                  <a:pt x="2374083" y="824062"/>
                </a:lnTo>
              </a:path>
            </a:pathLst>
          </a:custGeom>
          <a:noFill/>
        </p:spPr>
        <p:style>
          <a:lnRef idx="2">
            <a:schemeClr val="accent2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Freeform 4"/>
          <p:cNvSpPr/>
          <p:nvPr/>
        </p:nvSpPr>
        <p:spPr>
          <a:xfrm>
            <a:off x="2143656" y="3111288"/>
            <a:ext cx="2374083" cy="82406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374083" y="0"/>
                </a:moveTo>
                <a:lnTo>
                  <a:pt x="2374083" y="412031"/>
                </a:lnTo>
                <a:lnTo>
                  <a:pt x="0" y="412031"/>
                </a:lnTo>
                <a:lnTo>
                  <a:pt x="0" y="824062"/>
                </a:lnTo>
              </a:path>
            </a:pathLst>
          </a:custGeom>
          <a:noFill/>
        </p:spPr>
        <p:style>
          <a:lnRef idx="2">
            <a:schemeClr val="accent2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2555687" y="1149236"/>
            <a:ext cx="3924105" cy="1962052"/>
          </a:xfrm>
          <a:custGeom>
            <a:avLst/>
            <a:gdLst>
              <a:gd name="connsiteX0" fmla="*/ 0 w 3924105"/>
              <a:gd name="connsiteY0" fmla="*/ 0 h 1962052"/>
              <a:gd name="connsiteX1" fmla="*/ 3924105 w 3924105"/>
              <a:gd name="connsiteY1" fmla="*/ 0 h 1962052"/>
              <a:gd name="connsiteX2" fmla="*/ 3924105 w 3924105"/>
              <a:gd name="connsiteY2" fmla="*/ 1962052 h 1962052"/>
              <a:gd name="connsiteX3" fmla="*/ 0 w 3924105"/>
              <a:gd name="connsiteY3" fmla="*/ 1962052 h 1962052"/>
              <a:gd name="connsiteX4" fmla="*/ 0 w 3924105"/>
              <a:gd name="connsiteY4" fmla="*/ 0 h 196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4105" h="1962052">
                <a:moveTo>
                  <a:pt x="0" y="0"/>
                </a:moveTo>
                <a:lnTo>
                  <a:pt x="3924105" y="0"/>
                </a:lnTo>
                <a:lnTo>
                  <a:pt x="3924105" y="1962052"/>
                </a:lnTo>
                <a:lnTo>
                  <a:pt x="0" y="19620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" tIns="41275" rIns="41275" bIns="41275" numCol="1" spcCol="127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0" kern="1200" dirty="0" smtClean="0"/>
              <a:t>FUTURE WORK</a:t>
            </a:r>
            <a:endParaRPr lang="en-GB" sz="6500" kern="1200" dirty="0"/>
          </a:p>
        </p:txBody>
      </p:sp>
      <p:sp>
        <p:nvSpPr>
          <p:cNvPr id="7" name="Freeform 6"/>
          <p:cNvSpPr/>
          <p:nvPr/>
        </p:nvSpPr>
        <p:spPr>
          <a:xfrm>
            <a:off x="181603" y="3935351"/>
            <a:ext cx="3924105" cy="1962052"/>
          </a:xfrm>
          <a:custGeom>
            <a:avLst/>
            <a:gdLst>
              <a:gd name="connsiteX0" fmla="*/ 0 w 3924105"/>
              <a:gd name="connsiteY0" fmla="*/ 0 h 1962052"/>
              <a:gd name="connsiteX1" fmla="*/ 3924105 w 3924105"/>
              <a:gd name="connsiteY1" fmla="*/ 0 h 1962052"/>
              <a:gd name="connsiteX2" fmla="*/ 3924105 w 3924105"/>
              <a:gd name="connsiteY2" fmla="*/ 1962052 h 1962052"/>
              <a:gd name="connsiteX3" fmla="*/ 0 w 3924105"/>
              <a:gd name="connsiteY3" fmla="*/ 1962052 h 1962052"/>
              <a:gd name="connsiteX4" fmla="*/ 0 w 3924105"/>
              <a:gd name="connsiteY4" fmla="*/ 0 h 196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4105" h="1962052">
                <a:moveTo>
                  <a:pt x="0" y="0"/>
                </a:moveTo>
                <a:lnTo>
                  <a:pt x="3924105" y="0"/>
                </a:lnTo>
                <a:lnTo>
                  <a:pt x="3924105" y="1962052"/>
                </a:lnTo>
                <a:lnTo>
                  <a:pt x="0" y="19620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" tIns="41275" rIns="41275" bIns="41275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500" kern="1200" dirty="0" smtClean="0"/>
              <a:t>TEG</a:t>
            </a:r>
          </a:p>
        </p:txBody>
      </p:sp>
      <p:sp>
        <p:nvSpPr>
          <p:cNvPr id="8" name="Freeform 7"/>
          <p:cNvSpPr/>
          <p:nvPr/>
        </p:nvSpPr>
        <p:spPr>
          <a:xfrm>
            <a:off x="4929771" y="3935351"/>
            <a:ext cx="3924105" cy="1962052"/>
          </a:xfrm>
          <a:custGeom>
            <a:avLst/>
            <a:gdLst>
              <a:gd name="connsiteX0" fmla="*/ 0 w 3924105"/>
              <a:gd name="connsiteY0" fmla="*/ 0 h 1962052"/>
              <a:gd name="connsiteX1" fmla="*/ 3924105 w 3924105"/>
              <a:gd name="connsiteY1" fmla="*/ 0 h 1962052"/>
              <a:gd name="connsiteX2" fmla="*/ 3924105 w 3924105"/>
              <a:gd name="connsiteY2" fmla="*/ 1962052 h 1962052"/>
              <a:gd name="connsiteX3" fmla="*/ 0 w 3924105"/>
              <a:gd name="connsiteY3" fmla="*/ 1962052 h 1962052"/>
              <a:gd name="connsiteX4" fmla="*/ 0 w 3924105"/>
              <a:gd name="connsiteY4" fmla="*/ 0 h 196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4105" h="1962052">
                <a:moveTo>
                  <a:pt x="0" y="0"/>
                </a:moveTo>
                <a:lnTo>
                  <a:pt x="3924105" y="0"/>
                </a:lnTo>
                <a:lnTo>
                  <a:pt x="3924105" y="1962052"/>
                </a:lnTo>
                <a:lnTo>
                  <a:pt x="0" y="19620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" tIns="41275" rIns="41275" bIns="41275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500" kern="1200" dirty="0" smtClean="0"/>
              <a:t>Super Heat Reservoir </a:t>
            </a:r>
            <a:endParaRPr lang="en-GB" sz="6500" kern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13226"/>
          <a:stretch/>
        </p:blipFill>
        <p:spPr>
          <a:xfrm>
            <a:off x="-17054" y="257696"/>
            <a:ext cx="9893650" cy="64533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1840"/>
          <a:stretch/>
        </p:blipFill>
        <p:spPr>
          <a:xfrm>
            <a:off x="-1" y="254420"/>
            <a:ext cx="9760723" cy="64566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b="7604"/>
          <a:stretch/>
        </p:blipFill>
        <p:spPr>
          <a:xfrm>
            <a:off x="-17054" y="268620"/>
            <a:ext cx="9943434" cy="62567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54419"/>
            <a:ext cx="8676456" cy="650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1.85185E-6 L -0.25938 1.85185E-6 C -0.37605 1.85185E-6 -0.51927 -0.14699 -0.51927 -0.26597 L -0.51927 -0.53195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07" y="-2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</a:rPr>
              <a:t>2-Super Heated Reservoir (SHR)</a:t>
            </a:r>
            <a:endParaRPr lang="en-GB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40768"/>
            <a:ext cx="7772400" cy="5014792"/>
          </a:xfrm>
        </p:spPr>
        <p:txBody>
          <a:bodyPr/>
          <a:lstStyle/>
          <a:p>
            <a:r>
              <a:rPr lang="en-US" dirty="0" smtClean="0"/>
              <a:t>This is a new technique depends on a high </a:t>
            </a:r>
            <a:r>
              <a:rPr lang="en-US" dirty="0" err="1" smtClean="0"/>
              <a:t>absorbtion</a:t>
            </a:r>
            <a:r>
              <a:rPr lang="en-US" dirty="0" smtClean="0"/>
              <a:t> of the using material to collect a large wide of incident sunlight</a:t>
            </a:r>
            <a:r>
              <a:rPr lang="en-GB" dirty="0" smtClean="0"/>
              <a:t>.</a:t>
            </a:r>
            <a:endParaRPr lang="en-US" dirty="0" smtClean="0"/>
          </a:p>
        </p:txBody>
      </p:sp>
      <p:pic>
        <p:nvPicPr>
          <p:cNvPr id="1026" name="Picture 2" descr="C:\Users\OMNIAF~1\AppData\Local\Temp\Rar$DRa0.372\final\high reflected\mat1tex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799" y="3068960"/>
            <a:ext cx="4520051" cy="3390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</a:rPr>
              <a:t>2-Super Heated Reservoir (SHR)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Inside the reservoir there are elements of high absorption material which will work as a battery to save sunrays inside it till reach its max. temperature to radiate this rays again</a:t>
            </a:r>
            <a:r>
              <a:rPr lang="en-US" dirty="0" smtClean="0"/>
              <a:t>.</a:t>
            </a:r>
          </a:p>
        </p:txBody>
      </p:sp>
      <p:pic>
        <p:nvPicPr>
          <p:cNvPr id="2050" name="Picture 2" descr="C:\Users\OMNIAF~1\AppData\Local\Temp\Rar$DRa0.362\final\high reflected\mat5tex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3140968"/>
            <a:ext cx="4664067" cy="3498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</a:rPr>
              <a:t>2-Super Heated Reservoir (SHR)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96752"/>
            <a:ext cx="7772400" cy="515880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Sun rays will be collected in a collector of sunlight rays which will make reflects with different angles inside the reservoir.</a:t>
            </a:r>
          </a:p>
          <a:p>
            <a:r>
              <a:rPr lang="en-US" sz="2800" dirty="0" smtClean="0"/>
              <a:t>This reservoir made from high reflective material to reflect rays inside and outside.</a:t>
            </a:r>
          </a:p>
        </p:txBody>
      </p:sp>
      <p:pic>
        <p:nvPicPr>
          <p:cNvPr id="3074" name="Picture 2" descr="C:\Users\OMNIAF~1\AppData\Local\Temp\Rar$DRa0.260\final\high reflected\mat8tex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132856"/>
            <a:ext cx="6935568" cy="47251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248</Words>
  <Application>Microsoft Office PowerPoint</Application>
  <PresentationFormat>On-screen Show (4:3)</PresentationFormat>
  <Paragraphs>32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SPI INNOVATIONS</vt:lpstr>
      <vt:lpstr>PowerPoint Presentation</vt:lpstr>
      <vt:lpstr>PowerPoint Presentation</vt:lpstr>
      <vt:lpstr>2-Super Heated Reservoir (SHR)</vt:lpstr>
      <vt:lpstr>2-Super Heated Reservoir (SHR)</vt:lpstr>
      <vt:lpstr>2-Super Heated Reservoir (SHR)</vt:lpstr>
      <vt:lpstr>2-Super Heated Reservoir (SHR)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Omnia Fawaz</dc:creator>
  <cp:lastModifiedBy>Nesma</cp:lastModifiedBy>
  <cp:revision>8</cp:revision>
  <dcterms:created xsi:type="dcterms:W3CDTF">2015-04-12T06:34:47Z</dcterms:created>
  <dcterms:modified xsi:type="dcterms:W3CDTF">2015-04-12T11:01:09Z</dcterms:modified>
</cp:coreProperties>
</file>