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83" r:id="rId2"/>
    <p:sldId id="257" r:id="rId3"/>
    <p:sldId id="264" r:id="rId4"/>
    <p:sldId id="259" r:id="rId5"/>
    <p:sldId id="289" r:id="rId6"/>
    <p:sldId id="290" r:id="rId7"/>
    <p:sldId id="287" r:id="rId8"/>
    <p:sldId id="267" r:id="rId9"/>
    <p:sldId id="292" r:id="rId10"/>
    <p:sldId id="294" r:id="rId11"/>
    <p:sldId id="297" r:id="rId12"/>
    <p:sldId id="305" r:id="rId13"/>
    <p:sldId id="298" r:id="rId14"/>
    <p:sldId id="304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75986" autoAdjust="0"/>
  </p:normalViewPr>
  <p:slideViewPr>
    <p:cSldViewPr snapToGrid="0">
      <p:cViewPr varScale="1">
        <p:scale>
          <a:sx n="56" d="100"/>
          <a:sy n="56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55639-6AA6-4995-BB4B-87C14ABEAD8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6FA56A-81BC-48DA-B1ED-DE243823224B}">
      <dgm:prSet phldrT="[Texte]"/>
      <dgm:spPr/>
      <dgm:t>
        <a:bodyPr/>
        <a:lstStyle/>
        <a:p>
          <a:r>
            <a:rPr lang="fr-FR" dirty="0" smtClean="0"/>
            <a:t>View</a:t>
          </a:r>
          <a:endParaRPr lang="fr-FR" dirty="0"/>
        </a:p>
      </dgm:t>
    </dgm:pt>
    <dgm:pt modelId="{43751DD5-6D15-486E-98FE-655A3184CFB4}" type="parTrans" cxnId="{4FD072E5-C956-4579-8F14-9ABFFD478A6A}">
      <dgm:prSet/>
      <dgm:spPr/>
      <dgm:t>
        <a:bodyPr/>
        <a:lstStyle/>
        <a:p>
          <a:endParaRPr lang="fr-FR"/>
        </a:p>
      </dgm:t>
    </dgm:pt>
    <dgm:pt modelId="{13423F88-85B7-4144-BE12-F2A4B669D0BB}" type="sibTrans" cxnId="{4FD072E5-C956-4579-8F14-9ABFFD478A6A}">
      <dgm:prSet/>
      <dgm:spPr/>
      <dgm:t>
        <a:bodyPr/>
        <a:lstStyle/>
        <a:p>
          <a:endParaRPr lang="fr-FR"/>
        </a:p>
      </dgm:t>
    </dgm:pt>
    <dgm:pt modelId="{EEC56B70-0E59-48B8-AE97-EF070F5FE79D}">
      <dgm:prSet phldrT="[Texte]"/>
      <dgm:spPr/>
      <dgm:t>
        <a:bodyPr/>
        <a:lstStyle/>
        <a:p>
          <a:r>
            <a:rPr lang="fr-FR" dirty="0" smtClean="0"/>
            <a:t>Controller</a:t>
          </a:r>
          <a:endParaRPr lang="fr-FR" dirty="0"/>
        </a:p>
      </dgm:t>
    </dgm:pt>
    <dgm:pt modelId="{96BDAFA0-465E-4D31-BC43-AE98A6F9669F}" type="parTrans" cxnId="{4312A447-4CA9-4A91-8C04-C6771875CB4C}">
      <dgm:prSet/>
      <dgm:spPr/>
      <dgm:t>
        <a:bodyPr/>
        <a:lstStyle/>
        <a:p>
          <a:endParaRPr lang="fr-FR"/>
        </a:p>
      </dgm:t>
    </dgm:pt>
    <dgm:pt modelId="{9C15A4B7-82ED-4D46-99F6-0A7B52FC64E6}" type="sibTrans" cxnId="{4312A447-4CA9-4A91-8C04-C6771875CB4C}">
      <dgm:prSet/>
      <dgm:spPr/>
      <dgm:t>
        <a:bodyPr/>
        <a:lstStyle/>
        <a:p>
          <a:endParaRPr lang="fr-FR"/>
        </a:p>
      </dgm:t>
    </dgm:pt>
    <dgm:pt modelId="{82A750B8-B91D-4F0A-8393-AFCF800CB632}">
      <dgm:prSet phldrT="[Texte]"/>
      <dgm:spPr/>
      <dgm:t>
        <a:bodyPr/>
        <a:lstStyle/>
        <a:p>
          <a:r>
            <a:rPr lang="fr-FR" dirty="0" smtClean="0"/>
            <a:t>Model</a:t>
          </a:r>
          <a:endParaRPr lang="fr-FR" dirty="0"/>
        </a:p>
      </dgm:t>
    </dgm:pt>
    <dgm:pt modelId="{923499BF-5CBE-4612-A134-B7D2CD41A9A9}" type="parTrans" cxnId="{75134608-9006-48A8-AADC-5B344C4C2721}">
      <dgm:prSet/>
      <dgm:spPr/>
      <dgm:t>
        <a:bodyPr/>
        <a:lstStyle/>
        <a:p>
          <a:endParaRPr lang="fr-FR"/>
        </a:p>
      </dgm:t>
    </dgm:pt>
    <dgm:pt modelId="{03720107-EC98-4304-8325-BBC6B3B36D83}" type="sibTrans" cxnId="{75134608-9006-48A8-AADC-5B344C4C2721}">
      <dgm:prSet/>
      <dgm:spPr/>
      <dgm:t>
        <a:bodyPr/>
        <a:lstStyle/>
        <a:p>
          <a:endParaRPr lang="fr-FR"/>
        </a:p>
      </dgm:t>
    </dgm:pt>
    <dgm:pt modelId="{58C6C317-BF44-4743-8BE1-00F8C4FAF2E8}" type="pres">
      <dgm:prSet presAssocID="{18655639-6AA6-4995-BB4B-87C14ABEAD8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2F26A44-3B36-415D-AAB9-08A5CD5319D0}" type="pres">
      <dgm:prSet presAssocID="{1A6FA56A-81BC-48DA-B1ED-DE243823224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5449FA-4634-4323-A7D4-0DC707851A19}" type="pres">
      <dgm:prSet presAssocID="{1A6FA56A-81BC-48DA-B1ED-DE243823224B}" presName="spNode" presStyleCnt="0"/>
      <dgm:spPr/>
    </dgm:pt>
    <dgm:pt modelId="{299FC3A4-CC44-4B3D-AD71-469E82C8E25D}" type="pres">
      <dgm:prSet presAssocID="{13423F88-85B7-4144-BE12-F2A4B669D0BB}" presName="sibTrans" presStyleLbl="sibTrans1D1" presStyleIdx="0" presStyleCnt="3"/>
      <dgm:spPr/>
      <dgm:t>
        <a:bodyPr/>
        <a:lstStyle/>
        <a:p>
          <a:endParaRPr lang="fr-FR"/>
        </a:p>
      </dgm:t>
    </dgm:pt>
    <dgm:pt modelId="{7B9DAF7A-AD57-4F7A-9FCD-8911E10799DE}" type="pres">
      <dgm:prSet presAssocID="{EEC56B70-0E59-48B8-AE97-EF070F5FE7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8880AA-1E5A-4CA1-97EC-8CFAE0A34938}" type="pres">
      <dgm:prSet presAssocID="{EEC56B70-0E59-48B8-AE97-EF070F5FE79D}" presName="spNode" presStyleCnt="0"/>
      <dgm:spPr/>
    </dgm:pt>
    <dgm:pt modelId="{F3966656-DC94-450A-B380-1B34F4C84322}" type="pres">
      <dgm:prSet presAssocID="{9C15A4B7-82ED-4D46-99F6-0A7B52FC64E6}" presName="sibTrans" presStyleLbl="sibTrans1D1" presStyleIdx="1" presStyleCnt="3"/>
      <dgm:spPr/>
      <dgm:t>
        <a:bodyPr/>
        <a:lstStyle/>
        <a:p>
          <a:endParaRPr lang="fr-FR"/>
        </a:p>
      </dgm:t>
    </dgm:pt>
    <dgm:pt modelId="{A99D1534-29BB-44B4-B10E-2C822087F6EA}" type="pres">
      <dgm:prSet presAssocID="{82A750B8-B91D-4F0A-8393-AFCF800CB63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BE2EA7-0FAC-4F08-9BD6-9D77F7097902}" type="pres">
      <dgm:prSet presAssocID="{82A750B8-B91D-4F0A-8393-AFCF800CB632}" presName="spNode" presStyleCnt="0"/>
      <dgm:spPr/>
    </dgm:pt>
    <dgm:pt modelId="{91703E71-E734-4EB1-A98A-1FAC0F018E40}" type="pres">
      <dgm:prSet presAssocID="{03720107-EC98-4304-8325-BBC6B3B36D83}" presName="sibTrans" presStyleLbl="sibTrans1D1" presStyleIdx="2" presStyleCnt="3"/>
      <dgm:spPr/>
      <dgm:t>
        <a:bodyPr/>
        <a:lstStyle/>
        <a:p>
          <a:endParaRPr lang="fr-FR"/>
        </a:p>
      </dgm:t>
    </dgm:pt>
  </dgm:ptLst>
  <dgm:cxnLst>
    <dgm:cxn modelId="{4FD072E5-C956-4579-8F14-9ABFFD478A6A}" srcId="{18655639-6AA6-4995-BB4B-87C14ABEAD8D}" destId="{1A6FA56A-81BC-48DA-B1ED-DE243823224B}" srcOrd="0" destOrd="0" parTransId="{43751DD5-6D15-486E-98FE-655A3184CFB4}" sibTransId="{13423F88-85B7-4144-BE12-F2A4B669D0BB}"/>
    <dgm:cxn modelId="{75134608-9006-48A8-AADC-5B344C4C2721}" srcId="{18655639-6AA6-4995-BB4B-87C14ABEAD8D}" destId="{82A750B8-B91D-4F0A-8393-AFCF800CB632}" srcOrd="2" destOrd="0" parTransId="{923499BF-5CBE-4612-A134-B7D2CD41A9A9}" sibTransId="{03720107-EC98-4304-8325-BBC6B3B36D83}"/>
    <dgm:cxn modelId="{10331677-59D6-41E5-B11C-7806D3068A0C}" type="presOf" srcId="{13423F88-85B7-4144-BE12-F2A4B669D0BB}" destId="{299FC3A4-CC44-4B3D-AD71-469E82C8E25D}" srcOrd="0" destOrd="0" presId="urn:microsoft.com/office/officeart/2005/8/layout/cycle5"/>
    <dgm:cxn modelId="{1B737D5D-7EBA-454D-813D-E4CBCAC4DBEC}" type="presOf" srcId="{9C15A4B7-82ED-4D46-99F6-0A7B52FC64E6}" destId="{F3966656-DC94-450A-B380-1B34F4C84322}" srcOrd="0" destOrd="0" presId="urn:microsoft.com/office/officeart/2005/8/layout/cycle5"/>
    <dgm:cxn modelId="{9344FAF7-77C6-4639-A080-F99310105FC8}" type="presOf" srcId="{18655639-6AA6-4995-BB4B-87C14ABEAD8D}" destId="{58C6C317-BF44-4743-8BE1-00F8C4FAF2E8}" srcOrd="0" destOrd="0" presId="urn:microsoft.com/office/officeart/2005/8/layout/cycle5"/>
    <dgm:cxn modelId="{C832EB02-7231-4925-ADF5-47C5FBBDCEE7}" type="presOf" srcId="{EEC56B70-0E59-48B8-AE97-EF070F5FE79D}" destId="{7B9DAF7A-AD57-4F7A-9FCD-8911E10799DE}" srcOrd="0" destOrd="0" presId="urn:microsoft.com/office/officeart/2005/8/layout/cycle5"/>
    <dgm:cxn modelId="{CD08292A-1D9C-49F7-91A6-6950D37DACFF}" type="presOf" srcId="{03720107-EC98-4304-8325-BBC6B3B36D83}" destId="{91703E71-E734-4EB1-A98A-1FAC0F018E40}" srcOrd="0" destOrd="0" presId="urn:microsoft.com/office/officeart/2005/8/layout/cycle5"/>
    <dgm:cxn modelId="{E48610A6-D57B-4879-8A58-75D20E383997}" type="presOf" srcId="{82A750B8-B91D-4F0A-8393-AFCF800CB632}" destId="{A99D1534-29BB-44B4-B10E-2C822087F6EA}" srcOrd="0" destOrd="0" presId="urn:microsoft.com/office/officeart/2005/8/layout/cycle5"/>
    <dgm:cxn modelId="{4312A447-4CA9-4A91-8C04-C6771875CB4C}" srcId="{18655639-6AA6-4995-BB4B-87C14ABEAD8D}" destId="{EEC56B70-0E59-48B8-AE97-EF070F5FE79D}" srcOrd="1" destOrd="0" parTransId="{96BDAFA0-465E-4D31-BC43-AE98A6F9669F}" sibTransId="{9C15A4B7-82ED-4D46-99F6-0A7B52FC64E6}"/>
    <dgm:cxn modelId="{9B53632E-B7F5-483A-ACBE-C17994F3F8EF}" type="presOf" srcId="{1A6FA56A-81BC-48DA-B1ED-DE243823224B}" destId="{12F26A44-3B36-415D-AAB9-08A5CD5319D0}" srcOrd="0" destOrd="0" presId="urn:microsoft.com/office/officeart/2005/8/layout/cycle5"/>
    <dgm:cxn modelId="{AC030DC9-8C8E-43FC-9422-00271F071D5C}" type="presParOf" srcId="{58C6C317-BF44-4743-8BE1-00F8C4FAF2E8}" destId="{12F26A44-3B36-415D-AAB9-08A5CD5319D0}" srcOrd="0" destOrd="0" presId="urn:microsoft.com/office/officeart/2005/8/layout/cycle5"/>
    <dgm:cxn modelId="{890EF8CD-2086-4C03-BA29-516FBC18D3D0}" type="presParOf" srcId="{58C6C317-BF44-4743-8BE1-00F8C4FAF2E8}" destId="{435449FA-4634-4323-A7D4-0DC707851A19}" srcOrd="1" destOrd="0" presId="urn:microsoft.com/office/officeart/2005/8/layout/cycle5"/>
    <dgm:cxn modelId="{9325D0F8-CAD5-46A8-877E-4F8B894063F6}" type="presParOf" srcId="{58C6C317-BF44-4743-8BE1-00F8C4FAF2E8}" destId="{299FC3A4-CC44-4B3D-AD71-469E82C8E25D}" srcOrd="2" destOrd="0" presId="urn:microsoft.com/office/officeart/2005/8/layout/cycle5"/>
    <dgm:cxn modelId="{7AAEBB53-6087-4E06-B658-07FE4C791672}" type="presParOf" srcId="{58C6C317-BF44-4743-8BE1-00F8C4FAF2E8}" destId="{7B9DAF7A-AD57-4F7A-9FCD-8911E10799DE}" srcOrd="3" destOrd="0" presId="urn:microsoft.com/office/officeart/2005/8/layout/cycle5"/>
    <dgm:cxn modelId="{23C777F3-512C-49F6-8447-89BE4AFCF438}" type="presParOf" srcId="{58C6C317-BF44-4743-8BE1-00F8C4FAF2E8}" destId="{B18880AA-1E5A-4CA1-97EC-8CFAE0A34938}" srcOrd="4" destOrd="0" presId="urn:microsoft.com/office/officeart/2005/8/layout/cycle5"/>
    <dgm:cxn modelId="{458D2C5A-3BB6-4829-9CF5-24C1241C4A24}" type="presParOf" srcId="{58C6C317-BF44-4743-8BE1-00F8C4FAF2E8}" destId="{F3966656-DC94-450A-B380-1B34F4C84322}" srcOrd="5" destOrd="0" presId="urn:microsoft.com/office/officeart/2005/8/layout/cycle5"/>
    <dgm:cxn modelId="{3EBA30A6-7A0D-4B24-967A-86FCDDE48217}" type="presParOf" srcId="{58C6C317-BF44-4743-8BE1-00F8C4FAF2E8}" destId="{A99D1534-29BB-44B4-B10E-2C822087F6EA}" srcOrd="6" destOrd="0" presId="urn:microsoft.com/office/officeart/2005/8/layout/cycle5"/>
    <dgm:cxn modelId="{E150E4BC-8157-478B-8E84-9E220FBB2161}" type="presParOf" srcId="{58C6C317-BF44-4743-8BE1-00F8C4FAF2E8}" destId="{6EBE2EA7-0FAC-4F08-9BD6-9D77F7097902}" srcOrd="7" destOrd="0" presId="urn:microsoft.com/office/officeart/2005/8/layout/cycle5"/>
    <dgm:cxn modelId="{ECD6E7E7-C51E-44E1-89D3-90889700AEDE}" type="presParOf" srcId="{58C6C317-BF44-4743-8BE1-00F8C4FAF2E8}" destId="{91703E71-E734-4EB1-A98A-1FAC0F018E40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26A44-3B36-415D-AAB9-08A5CD5319D0}">
      <dsp:nvSpPr>
        <dsp:cNvPr id="0" name=""/>
        <dsp:cNvSpPr/>
      </dsp:nvSpPr>
      <dsp:spPr>
        <a:xfrm>
          <a:off x="2703834" y="722"/>
          <a:ext cx="1196330" cy="777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View</a:t>
          </a:r>
          <a:endParaRPr lang="fr-FR" sz="1800" kern="1200" dirty="0"/>
        </a:p>
      </dsp:txBody>
      <dsp:txXfrm>
        <a:off x="2741794" y="38682"/>
        <a:ext cx="1120410" cy="701694"/>
      </dsp:txXfrm>
    </dsp:sp>
    <dsp:sp modelId="{299FC3A4-CC44-4B3D-AD71-469E82C8E25D}">
      <dsp:nvSpPr>
        <dsp:cNvPr id="0" name=""/>
        <dsp:cNvSpPr/>
      </dsp:nvSpPr>
      <dsp:spPr>
        <a:xfrm>
          <a:off x="2265039" y="389529"/>
          <a:ext cx="2073920" cy="2073920"/>
        </a:xfrm>
        <a:custGeom>
          <a:avLst/>
          <a:gdLst/>
          <a:ahLst/>
          <a:cxnLst/>
          <a:rect l="0" t="0" r="0" b="0"/>
          <a:pathLst>
            <a:path>
              <a:moveTo>
                <a:pt x="1795653" y="330085"/>
              </a:moveTo>
              <a:arcTo wR="1036960" hR="1036960" stAng="19021498" swAng="230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DAF7A-AD57-4F7A-9FCD-8911E10799DE}">
      <dsp:nvSpPr>
        <dsp:cNvPr id="0" name=""/>
        <dsp:cNvSpPr/>
      </dsp:nvSpPr>
      <dsp:spPr>
        <a:xfrm>
          <a:off x="3601869" y="1556163"/>
          <a:ext cx="1196330" cy="777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Controller</a:t>
          </a:r>
          <a:endParaRPr lang="fr-FR" sz="1800" kern="1200" dirty="0"/>
        </a:p>
      </dsp:txBody>
      <dsp:txXfrm>
        <a:off x="3639829" y="1594123"/>
        <a:ext cx="1120410" cy="701694"/>
      </dsp:txXfrm>
    </dsp:sp>
    <dsp:sp modelId="{F3966656-DC94-450A-B380-1B34F4C84322}">
      <dsp:nvSpPr>
        <dsp:cNvPr id="0" name=""/>
        <dsp:cNvSpPr/>
      </dsp:nvSpPr>
      <dsp:spPr>
        <a:xfrm>
          <a:off x="2265039" y="389529"/>
          <a:ext cx="2073920" cy="2073920"/>
        </a:xfrm>
        <a:custGeom>
          <a:avLst/>
          <a:gdLst/>
          <a:ahLst/>
          <a:cxnLst/>
          <a:rect l="0" t="0" r="0" b="0"/>
          <a:pathLst>
            <a:path>
              <a:moveTo>
                <a:pt x="1355051" y="2023928"/>
              </a:moveTo>
              <a:arcTo wR="1036960" hR="1036960" stAng="4328180" swAng="21436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D1534-29BB-44B4-B10E-2C822087F6EA}">
      <dsp:nvSpPr>
        <dsp:cNvPr id="0" name=""/>
        <dsp:cNvSpPr/>
      </dsp:nvSpPr>
      <dsp:spPr>
        <a:xfrm>
          <a:off x="1805800" y="1556163"/>
          <a:ext cx="1196330" cy="777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Model</a:t>
          </a:r>
          <a:endParaRPr lang="fr-FR" sz="1800" kern="1200" dirty="0"/>
        </a:p>
      </dsp:txBody>
      <dsp:txXfrm>
        <a:off x="1843760" y="1594123"/>
        <a:ext cx="1120410" cy="701694"/>
      </dsp:txXfrm>
    </dsp:sp>
    <dsp:sp modelId="{91703E71-E734-4EB1-A98A-1FAC0F018E40}">
      <dsp:nvSpPr>
        <dsp:cNvPr id="0" name=""/>
        <dsp:cNvSpPr/>
      </dsp:nvSpPr>
      <dsp:spPr>
        <a:xfrm>
          <a:off x="2265039" y="389529"/>
          <a:ext cx="2073920" cy="2073920"/>
        </a:xfrm>
        <a:custGeom>
          <a:avLst/>
          <a:gdLst/>
          <a:ahLst/>
          <a:cxnLst/>
          <a:rect l="0" t="0" r="0" b="0"/>
          <a:pathLst>
            <a:path>
              <a:moveTo>
                <a:pt x="3358" y="953574"/>
              </a:moveTo>
              <a:arcTo wR="1036960" hR="1036960" stAng="11076741" swAng="23017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C2484-80E7-4B09-98A3-A567DFAA316C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A43CA-00A8-4E94-BD9B-AEEA6F3D56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81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72B5D-7A2A-40FE-8716-8FD5B835D880}" type="datetimeFigureOut">
              <a:rPr lang="fr-FR" smtClean="0"/>
              <a:t>28/03/2019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70D6B-543F-448E-84CB-66FC938EF6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0D6B-543F-448E-84CB-66FC938EF6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6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0D6B-543F-448E-84CB-66FC938EF6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6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0D6B-543F-448E-84CB-66FC938EF61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8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0D6B-543F-448E-84CB-66FC938EF61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1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18250" y="1639244"/>
            <a:ext cx="8988551" cy="1816287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E-Commerce </a:t>
            </a:r>
            <a:r>
              <a:rPr lang="fr-FR" sz="5400" dirty="0" smtClean="0"/>
              <a:t>JSP and Servlet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fr-FR" sz="5400" dirty="0"/>
              <a:t>(Mini Projet)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9217" y="5668034"/>
            <a:ext cx="4707953" cy="1008112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Réalisé par: </a:t>
            </a:r>
          </a:p>
          <a:p>
            <a:r>
              <a:rPr lang="en-US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houcine ES-SANHAJI</a:t>
            </a:r>
            <a:endParaRPr lang="fr-FR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8951892" y="5668034"/>
            <a:ext cx="4707953" cy="1008112"/>
          </a:xfrm>
          <a:prstGeom prst="rect">
            <a:avLst/>
          </a:prstGeom>
        </p:spPr>
        <p:txBody>
          <a:bodyPr vert="horz" lIns="45720" tIns="22860" rIns="45720" bIns="22860" rtlCol="0" anchor="t"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400"/>
              </a:spcBef>
              <a:buClr>
                <a:schemeClr val="accent1"/>
              </a:buClr>
              <a:buFont typeface="Wingdings 2" pitchFamily="18" charset="2"/>
              <a:buNone/>
              <a:defRPr sz="44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Wingdings 2" pitchFamily="18" charset="2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bg1"/>
                </a:solidFill>
              </a:rPr>
              <a:t>Encadré par:</a:t>
            </a:r>
          </a:p>
          <a:p>
            <a:r>
              <a:rPr lang="fr-FR" sz="2400" b="1" dirty="0">
                <a:solidFill>
                  <a:schemeClr val="bg1"/>
                </a:solidFill>
              </a:rPr>
              <a:t>Pr. </a:t>
            </a:r>
            <a:r>
              <a:rPr lang="fr-FR" sz="2400" b="1" dirty="0" smtClean="0">
                <a:solidFill>
                  <a:schemeClr val="bg1"/>
                </a:solidFill>
              </a:rPr>
              <a:t>Fahd KARAMI</a:t>
            </a:r>
            <a:endParaRPr lang="fr-FR" sz="2400" b="1" dirty="0">
              <a:solidFill>
                <a:schemeClr val="bg1"/>
              </a:solidFill>
            </a:endParaRPr>
          </a:p>
          <a:p>
            <a:endParaRPr lang="en-US" sz="22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88" y="330091"/>
            <a:ext cx="2912224" cy="110888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70" y="3909257"/>
            <a:ext cx="2397660" cy="17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6"/>
          <p:cNvSpPr/>
          <p:nvPr/>
        </p:nvSpPr>
        <p:spPr>
          <a:xfrm>
            <a:off x="20059" y="127000"/>
            <a:ext cx="620592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3- </a:t>
            </a:r>
            <a:r>
              <a:rPr lang="fr-FR" sz="2800" b="1" dirty="0" smtClean="0"/>
              <a:t>Les </a:t>
            </a:r>
            <a:r>
              <a:rPr lang="fr-FR" sz="2800" b="1" dirty="0"/>
              <a:t>langages de </a:t>
            </a:r>
            <a:r>
              <a:rPr lang="fr-FR" sz="2800" b="1" dirty="0" smtClean="0"/>
              <a:t>travails</a:t>
            </a:r>
            <a:endParaRPr lang="fr-FR" sz="2800" b="1" dirty="0"/>
          </a:p>
        </p:txBody>
      </p:sp>
      <p:pic>
        <p:nvPicPr>
          <p:cNvPr id="16" name="Picture 2" descr="Image associ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/>
          <a:stretch/>
        </p:blipFill>
        <p:spPr bwMode="auto">
          <a:xfrm>
            <a:off x="551371" y="1826031"/>
            <a:ext cx="2194809" cy="17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5"/>
          <a:stretch/>
        </p:blipFill>
        <p:spPr bwMode="auto">
          <a:xfrm>
            <a:off x="3597915" y="1826031"/>
            <a:ext cx="1975535" cy="16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15" y="3870342"/>
            <a:ext cx="2831933" cy="28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ésultat de recherche d'images pour &quot;UML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2" y="4008365"/>
            <a:ext cx="1722766" cy="172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ésultat de recherche d'images pour &quot;jsp logo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780" y="1315966"/>
            <a:ext cx="1138387" cy="210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ésultat de recherche d'images pour &quot;BOOTSTRAP PNG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85" y="1897402"/>
            <a:ext cx="1815721" cy="15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jsp logo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26" y="4008365"/>
            <a:ext cx="1535240" cy="15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Résultat de recherche d'images pour &quot;servlet logo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38" y="3495461"/>
            <a:ext cx="1975670" cy="197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6"/>
          <p:cNvSpPr/>
          <p:nvPr/>
        </p:nvSpPr>
        <p:spPr>
          <a:xfrm>
            <a:off x="20059" y="127000"/>
            <a:ext cx="620592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4</a:t>
            </a:r>
            <a:r>
              <a:rPr lang="fr-FR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</a:t>
            </a:r>
            <a:r>
              <a:rPr lang="fr-FR" sz="2800" b="1" dirty="0" smtClean="0"/>
              <a:t>Les </a:t>
            </a:r>
            <a:r>
              <a:rPr lang="fr-FR" sz="2800" b="1" dirty="0" smtClean="0"/>
              <a:t>notions</a:t>
            </a:r>
            <a:endParaRPr lang="fr-FR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8" y="1313282"/>
            <a:ext cx="5722789" cy="1342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548" y="1294445"/>
            <a:ext cx="4180758" cy="196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96" y="3439468"/>
            <a:ext cx="10411634" cy="994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96" y="4798993"/>
            <a:ext cx="5701722" cy="8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6"/>
          <p:cNvSpPr/>
          <p:nvPr/>
        </p:nvSpPr>
        <p:spPr>
          <a:xfrm>
            <a:off x="20059" y="127000"/>
            <a:ext cx="620592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3- </a:t>
            </a:r>
            <a:r>
              <a:rPr lang="fr-FR" sz="2800" b="1" dirty="0" smtClean="0"/>
              <a:t>Les </a:t>
            </a:r>
            <a:r>
              <a:rPr lang="fr-FR" sz="2800" b="1" dirty="0"/>
              <a:t>langages de </a:t>
            </a:r>
            <a:r>
              <a:rPr lang="fr-FR" sz="2800" b="1" dirty="0" smtClean="0"/>
              <a:t>travails</a:t>
            </a:r>
            <a:endParaRPr lang="fr-FR" sz="2800" b="1" dirty="0"/>
          </a:p>
        </p:txBody>
      </p:sp>
      <p:pic>
        <p:nvPicPr>
          <p:cNvPr id="6" name="Picture 10" descr="Résultat de recherche d'images pour &quot;MVC PHP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26" y="383596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/>
          <p:cNvGraphicFramePr/>
          <p:nvPr>
            <p:extLst/>
          </p:nvPr>
        </p:nvGraphicFramePr>
        <p:xfrm>
          <a:off x="6429076" y="3390900"/>
          <a:ext cx="6604000" cy="2607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9430352" y="451010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5761" y="1323396"/>
            <a:ext cx="7444451" cy="5196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endParaRPr lang="fr-FR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fr-F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MVC: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fr-F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Modèle-vue-contrôleur est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motif d'architecture logicielle destiné aux interfaces graphiques </a:t>
            </a:r>
            <a:r>
              <a:rPr lang="fr-F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très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populaire pour les applications web. Le motif est composé de trois types de </a:t>
            </a:r>
            <a:r>
              <a:rPr lang="fr-F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modules: </a:t>
            </a:r>
          </a:p>
          <a:p>
            <a:r>
              <a:rPr lang="fr-FR" sz="2000" dirty="0" smtClean="0"/>
              <a:t>		Un </a:t>
            </a:r>
            <a:r>
              <a:rPr lang="fr-FR" sz="2000" dirty="0"/>
              <a:t>modèle (Model) contient les données à afficher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		Une </a:t>
            </a:r>
            <a:r>
              <a:rPr lang="fr-FR" sz="2000" dirty="0"/>
              <a:t>vue (View) contient la présentation de l'interface graphique.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contrôleur (Controller) contient la logique concernant les actions effectuées par l'utilisateur</a:t>
            </a:r>
            <a:r>
              <a:rPr lang="fr-F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fr-FR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fr-FR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9" y="1169894"/>
            <a:ext cx="2998281" cy="4555126"/>
          </a:xfrm>
        </p:spPr>
        <p:txBody>
          <a:bodyPr/>
          <a:lstStyle/>
          <a:p>
            <a:pPr lvl="0" algn="ctr" defTabSz="800100">
              <a:spcAft>
                <a:spcPct val="35000"/>
              </a:spcAft>
            </a:pPr>
            <a:r>
              <a:rPr lang="fr-FR" dirty="0" smtClean="0"/>
              <a:t>III-Simulation </a:t>
            </a:r>
            <a:r>
              <a:rPr lang="fr-FR" dirty="0"/>
              <a:t>de l’application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55"/>
          <a:stretch/>
        </p:blipFill>
        <p:spPr>
          <a:xfrm>
            <a:off x="4192437" y="1402896"/>
            <a:ext cx="6952891" cy="3617678"/>
          </a:xfrm>
          <a:prstGeom prst="rect">
            <a:avLst/>
          </a:prstGeom>
        </p:spPr>
      </p:pic>
      <p:sp>
        <p:nvSpPr>
          <p:cNvPr id="5" name="Shape 265"/>
          <p:cNvSpPr/>
          <p:nvPr/>
        </p:nvSpPr>
        <p:spPr>
          <a:xfrm>
            <a:off x="3898900" y="1207785"/>
            <a:ext cx="7480300" cy="455801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06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iagonal 4"/>
          <p:cNvSpPr/>
          <p:nvPr/>
        </p:nvSpPr>
        <p:spPr>
          <a:xfrm>
            <a:off x="1962150" y="1238250"/>
            <a:ext cx="7829550" cy="413385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000" dirty="0" smtClean="0"/>
              <a:t>Conclusion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3232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63800" y="30099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Merci pour votre attention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352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PLAN </a:t>
            </a:r>
            <a:endParaRPr lang="fr-FR" sz="4400" dirty="0"/>
          </a:p>
        </p:txBody>
      </p:sp>
      <p:sp>
        <p:nvSpPr>
          <p:cNvPr id="6" name="Rectangle 5"/>
          <p:cNvSpPr/>
          <p:nvPr/>
        </p:nvSpPr>
        <p:spPr>
          <a:xfrm>
            <a:off x="4119282" y="1581056"/>
            <a:ext cx="7315200" cy="453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e 6"/>
          <p:cNvGrpSpPr/>
          <p:nvPr/>
        </p:nvGrpSpPr>
        <p:grpSpPr>
          <a:xfrm>
            <a:off x="4337124" y="1348496"/>
            <a:ext cx="5600251" cy="498240"/>
            <a:chOff x="365760" y="568037"/>
            <a:chExt cx="5120640" cy="531360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365760" y="568037"/>
              <a:ext cx="5120640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391699" y="593976"/>
              <a:ext cx="506876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3548" tIns="0" rIns="193548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smtClean="0"/>
                <a:t> Introduction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119282" y="2403137"/>
            <a:ext cx="7315200" cy="453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e 10"/>
          <p:cNvGrpSpPr/>
          <p:nvPr/>
        </p:nvGrpSpPr>
        <p:grpSpPr>
          <a:xfrm>
            <a:off x="4337124" y="2170577"/>
            <a:ext cx="5600251" cy="498240"/>
            <a:chOff x="365760" y="2200997"/>
            <a:chExt cx="5120640" cy="531360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365760" y="2200997"/>
              <a:ext cx="5120640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91699" y="2226936"/>
              <a:ext cx="506876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3548" tIns="0" rIns="193548" bIns="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dirty="0" smtClean="0"/>
                <a:t>I-Analyse </a:t>
              </a:r>
              <a:r>
                <a:rPr lang="fr-FR" dirty="0"/>
                <a:t>et </a:t>
              </a:r>
              <a:r>
                <a:rPr lang="fr-FR" dirty="0" smtClean="0"/>
                <a:t>conception</a:t>
              </a:r>
              <a:endParaRPr lang="fr-FR" sz="1800" kern="1200" dirty="0" smtClean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19282" y="3219617"/>
            <a:ext cx="7315200" cy="453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e 12"/>
          <p:cNvGrpSpPr/>
          <p:nvPr/>
        </p:nvGrpSpPr>
        <p:grpSpPr>
          <a:xfrm>
            <a:off x="4337124" y="2987057"/>
            <a:ext cx="5600251" cy="498240"/>
            <a:chOff x="365760" y="3017477"/>
            <a:chExt cx="5120640" cy="531360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365760" y="3017477"/>
              <a:ext cx="5120640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91699" y="3043416"/>
              <a:ext cx="506876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3548" tIns="0" rIns="193548" bIns="0" numCol="1" spcCol="1270" anchor="ctr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smtClean="0"/>
                <a:t>II- </a:t>
              </a:r>
              <a:r>
                <a:rPr lang="fr-FR" dirty="0"/>
                <a:t>Outils et  environnements de travail  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119282" y="4036097"/>
            <a:ext cx="7315200" cy="453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e 14"/>
          <p:cNvGrpSpPr/>
          <p:nvPr/>
        </p:nvGrpSpPr>
        <p:grpSpPr>
          <a:xfrm>
            <a:off x="4337124" y="3803537"/>
            <a:ext cx="5600251" cy="498240"/>
            <a:chOff x="365760" y="3833957"/>
            <a:chExt cx="5120640" cy="531360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365760" y="3833957"/>
              <a:ext cx="5120640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91699" y="3859896"/>
              <a:ext cx="506876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3548" tIns="0" rIns="193548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smtClean="0"/>
                <a:t>III-Simulation de l’application </a:t>
              </a:r>
              <a:endParaRPr lang="fr-FR" sz="1800" kern="1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119282" y="4842501"/>
            <a:ext cx="7315200" cy="453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e 26"/>
          <p:cNvGrpSpPr/>
          <p:nvPr/>
        </p:nvGrpSpPr>
        <p:grpSpPr>
          <a:xfrm>
            <a:off x="4337124" y="4609941"/>
            <a:ext cx="5600251" cy="498240"/>
            <a:chOff x="365760" y="3833957"/>
            <a:chExt cx="5120640" cy="531360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365760" y="3833957"/>
              <a:ext cx="5120640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391699" y="3859896"/>
              <a:ext cx="506876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3548" tIns="0" rIns="193548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 smtClean="0"/>
                <a:t>Conclusion  </a:t>
              </a:r>
              <a:endParaRPr lang="fr-FR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9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800100">
              <a:spcAft>
                <a:spcPct val="35000"/>
              </a:spcAft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583648" y="1716268"/>
            <a:ext cx="8222129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E-Commerce </a:t>
            </a:r>
            <a:r>
              <a:rPr lang="fr-FR" sz="2400" dirty="0"/>
              <a:t>basé au concept d’une boutique en ligne pour présenter un grand nombre de produits à des utilisateurs . </a:t>
            </a:r>
          </a:p>
          <a:p>
            <a:endParaRPr lang="fr-FR" sz="2400" dirty="0"/>
          </a:p>
          <a:p>
            <a:r>
              <a:rPr lang="fr-FR" sz="2400" dirty="0"/>
              <a:t>Le Site est développé en JAVA EE selon le modèle de conception MVC qui décrit comment le code d'une application doit être organisé .</a:t>
            </a:r>
          </a:p>
          <a:p>
            <a:endParaRPr lang="fr-FR" sz="2400" dirty="0"/>
          </a:p>
          <a:p>
            <a:r>
              <a:rPr lang="fr-FR" sz="2400" dirty="0"/>
              <a:t>Le patron MVC  s'impose à nous une architecture de développent manquent un peu de </a:t>
            </a:r>
            <a:r>
              <a:rPr lang="fr-FR" sz="2400" dirty="0" smtClean="0"/>
              <a:t>souplesse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897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9" y="1169894"/>
            <a:ext cx="2883981" cy="4555126"/>
          </a:xfrm>
        </p:spPr>
        <p:txBody>
          <a:bodyPr/>
          <a:lstStyle/>
          <a:p>
            <a:pPr lvl="0" algn="ctr" defTabSz="800100">
              <a:spcAft>
                <a:spcPct val="35000"/>
              </a:spcAft>
            </a:pPr>
            <a:r>
              <a:rPr lang="fr-FR" dirty="0" smtClean="0"/>
              <a:t>I. Analyse </a:t>
            </a:r>
            <a:r>
              <a:rPr lang="fr-FR" dirty="0"/>
              <a:t>et conception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fr-FR" b="1" dirty="0"/>
              <a:t>1- </a:t>
            </a:r>
            <a:r>
              <a:rPr lang="fr-FR" b="1" dirty="0" smtClean="0"/>
              <a:t>Diagramme de classe</a:t>
            </a:r>
          </a:p>
          <a:p>
            <a:r>
              <a:rPr lang="fr-FR" b="1" dirty="0" smtClean="0"/>
              <a:t>2- Base de donnée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891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423" y="1265175"/>
            <a:ext cx="11634377" cy="527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 </a:t>
            </a:r>
            <a:r>
              <a:rPr lang="en-US" sz="2400" b="1" dirty="0" err="1" smtClean="0"/>
              <a:t>Diagramme</a:t>
            </a:r>
            <a:r>
              <a:rPr lang="fr-FR" sz="2400" b="1" dirty="0" smtClean="0"/>
              <a:t> de </a:t>
            </a:r>
            <a:r>
              <a:rPr lang="en-US" sz="2400" b="1" dirty="0" err="1" smtClean="0"/>
              <a:t>classe</a:t>
            </a:r>
            <a:r>
              <a:rPr lang="fr-FR" sz="2400" b="1" dirty="0" smtClean="0"/>
              <a:t> </a:t>
            </a:r>
            <a:endParaRPr lang="fr-FR" sz="2400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/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fr-FR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rrondir un rectangle avec un coin du même côté 6"/>
          <p:cNvSpPr/>
          <p:nvPr/>
        </p:nvSpPr>
        <p:spPr>
          <a:xfrm>
            <a:off x="20059" y="104931"/>
            <a:ext cx="62059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I- </a:t>
            </a:r>
            <a:r>
              <a:rPr lang="fr-FR" sz="2800" dirty="0"/>
              <a:t>Analyse et conception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74" y="1521715"/>
            <a:ext cx="6804436" cy="47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0170" y="1247922"/>
            <a:ext cx="11634377" cy="527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 </a:t>
            </a:r>
            <a:r>
              <a:rPr lang="fr-FR" sz="2400" b="1" dirty="0" smtClean="0"/>
              <a:t>Base </a:t>
            </a:r>
            <a:r>
              <a:rPr lang="fr-FR" sz="2400" b="1" dirty="0"/>
              <a:t>de donnée</a:t>
            </a:r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 smtClean="0"/>
          </a:p>
          <a:p>
            <a:pPr lvl="0"/>
            <a:endParaRPr lang="en-US" sz="2000" b="1" dirty="0"/>
          </a:p>
          <a:p>
            <a:pPr lvl="0"/>
            <a:endParaRPr lang="en-US" sz="2000" b="1" dirty="0"/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fr-FR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rrondir un rectangle avec un coin du même côté 6"/>
          <p:cNvSpPr/>
          <p:nvPr/>
        </p:nvSpPr>
        <p:spPr>
          <a:xfrm>
            <a:off x="20059" y="104931"/>
            <a:ext cx="62059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I- </a:t>
            </a:r>
            <a:r>
              <a:rPr lang="fr-FR" sz="2800" dirty="0"/>
              <a:t>Analyse et conception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62" t="4420" r="1572" b="-4420"/>
          <a:stretch/>
        </p:blipFill>
        <p:spPr>
          <a:xfrm>
            <a:off x="293298" y="3226280"/>
            <a:ext cx="11490385" cy="31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819" y="1169894"/>
            <a:ext cx="3214181" cy="4555126"/>
          </a:xfrm>
        </p:spPr>
        <p:txBody>
          <a:bodyPr/>
          <a:lstStyle/>
          <a:p>
            <a:pPr algn="ctr"/>
            <a:r>
              <a:rPr lang="fr-FR" dirty="0" smtClean="0"/>
              <a:t>II- </a:t>
            </a:r>
            <a:r>
              <a:rPr lang="fr-FR" dirty="0"/>
              <a:t>Outils et environnements de travail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fr-FR" b="1" dirty="0" smtClean="0"/>
              <a:t>1- Les outils </a:t>
            </a:r>
            <a:r>
              <a:rPr lang="fr-FR" b="1" dirty="0"/>
              <a:t>de </a:t>
            </a:r>
            <a:r>
              <a:rPr lang="fr-FR" b="1" dirty="0" smtClean="0"/>
              <a:t>travails</a:t>
            </a:r>
          </a:p>
          <a:p>
            <a:r>
              <a:rPr lang="fr-FR" b="1" dirty="0" smtClean="0"/>
              <a:t>2-Base de données</a:t>
            </a:r>
          </a:p>
          <a:p>
            <a:r>
              <a:rPr lang="fr-FR" b="1" dirty="0" smtClean="0"/>
              <a:t>3-Les </a:t>
            </a:r>
            <a:r>
              <a:rPr lang="fr-FR" b="1" dirty="0"/>
              <a:t>langages de travails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128860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6"/>
          <p:cNvSpPr/>
          <p:nvPr/>
        </p:nvSpPr>
        <p:spPr>
          <a:xfrm>
            <a:off x="20059" y="127000"/>
            <a:ext cx="620592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1- </a:t>
            </a:r>
            <a:r>
              <a:rPr lang="fr-FR" sz="2800" b="1" dirty="0" smtClean="0"/>
              <a:t>Les </a:t>
            </a:r>
            <a:r>
              <a:rPr lang="fr-FR" sz="2800" b="1" dirty="0"/>
              <a:t>outils de </a:t>
            </a:r>
            <a:r>
              <a:rPr lang="fr-FR" sz="2800" b="1" dirty="0" smtClean="0"/>
              <a:t>travails</a:t>
            </a:r>
            <a:endParaRPr lang="fr-FR" sz="2800" b="1" dirty="0"/>
          </a:p>
        </p:txBody>
      </p:sp>
      <p:pic>
        <p:nvPicPr>
          <p:cNvPr id="2052" name="Picture 4" descr="Résultat de recherche d'images pour &quot;STAR UML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65" y="2072918"/>
            <a:ext cx="1990725" cy="76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XAMPP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01" y="4503876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8722769" y="2288851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:StarUML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389988" y="4733547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: XAMPP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384623" y="2270472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 : </a:t>
            </a:r>
            <a:r>
              <a:rPr lang="en-US" dirty="0" smtClean="0"/>
              <a:t>Apache Tomcat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22769" y="473354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IDE : Eclipse</a:t>
            </a:r>
            <a:endParaRPr lang="fr-FR" dirty="0"/>
          </a:p>
        </p:txBody>
      </p:sp>
      <p:sp>
        <p:nvSpPr>
          <p:cNvPr id="2" name="AutoShape 2" descr="Résultat de recherche d'images pour &quot;servle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6" descr="Résultat de recherche d'images pour &quot;tomca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" y="1382882"/>
            <a:ext cx="2004250" cy="200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eclipse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91" y="3842915"/>
            <a:ext cx="2448660" cy="17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6"/>
          <p:cNvSpPr/>
          <p:nvPr/>
        </p:nvSpPr>
        <p:spPr>
          <a:xfrm>
            <a:off x="20059" y="127000"/>
            <a:ext cx="620592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2- </a:t>
            </a:r>
            <a:r>
              <a:rPr lang="fr-FR" sz="2800" b="1" dirty="0" smtClean="0"/>
              <a:t>Base </a:t>
            </a:r>
            <a:r>
              <a:rPr lang="fr-FR" sz="2800" b="1" dirty="0"/>
              <a:t>de </a:t>
            </a:r>
            <a:r>
              <a:rPr lang="fr-FR" sz="2800" b="1" dirty="0" smtClean="0"/>
              <a:t>données</a:t>
            </a:r>
            <a:endParaRPr lang="fr-FR" sz="2800" b="1" dirty="0"/>
          </a:p>
        </p:txBody>
      </p:sp>
      <p:pic>
        <p:nvPicPr>
          <p:cNvPr id="2056" name="Picture 8" descr="Résultat de recherche d'images pour &quot;MYSQL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39" y="2446275"/>
            <a:ext cx="3571961" cy="357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36600" y="162058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Base de données :MYSQL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143000" y="2446275"/>
            <a:ext cx="6283239" cy="366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1000"/>
              </a:spcAft>
            </a:pP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système de gestion de base de données qui permet d’entreposer des données  de  manière structurée  permet d’accéder à l’information entre posée via un langage spécifique le SQL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un outil libre et gratuit développé par la communauté des programmeurs libres: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PHPMyAdmin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 permet l’administration aisée des bases de données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PHP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fr-F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5716</TotalTime>
  <Words>271</Words>
  <Application>Microsoft Office PowerPoint</Application>
  <PresentationFormat>Widescreen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Heiti Std R</vt:lpstr>
      <vt:lpstr>Calibri</vt:lpstr>
      <vt:lpstr>Corbel</vt:lpstr>
      <vt:lpstr>Times New Roman</vt:lpstr>
      <vt:lpstr>Wingdings</vt:lpstr>
      <vt:lpstr>Wingdings 2</vt:lpstr>
      <vt:lpstr>Cadre</vt:lpstr>
      <vt:lpstr>E-Commerce JSP and Servlet (Mini Projet)</vt:lpstr>
      <vt:lpstr>PLAN </vt:lpstr>
      <vt:lpstr>Introduction</vt:lpstr>
      <vt:lpstr>I. Analyse et conception</vt:lpstr>
      <vt:lpstr>PowerPoint Presentation</vt:lpstr>
      <vt:lpstr>PowerPoint Presentation</vt:lpstr>
      <vt:lpstr>II- Outils et environnements de travail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III-Simulation de l’application 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gestion de parc Informatique</dc:title>
  <dc:creator>RePack by Diakov</dc:creator>
  <cp:lastModifiedBy>El houcine Es-sanhaji</cp:lastModifiedBy>
  <cp:revision>158</cp:revision>
  <dcterms:created xsi:type="dcterms:W3CDTF">2015-06-04T20:55:29Z</dcterms:created>
  <dcterms:modified xsi:type="dcterms:W3CDTF">2019-03-28T18:05:54Z</dcterms:modified>
</cp:coreProperties>
</file>