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3"/>
  </p:notesMasterIdLst>
  <p:handoutMasterIdLst>
    <p:handoutMasterId r:id="rId24"/>
  </p:handoutMasterIdLst>
  <p:sldIdLst>
    <p:sldId id="283" r:id="rId2"/>
    <p:sldId id="257" r:id="rId3"/>
    <p:sldId id="264" r:id="rId4"/>
    <p:sldId id="260" r:id="rId5"/>
    <p:sldId id="284" r:id="rId6"/>
    <p:sldId id="259" r:id="rId7"/>
    <p:sldId id="285" r:id="rId8"/>
    <p:sldId id="288" r:id="rId9"/>
    <p:sldId id="291" r:id="rId10"/>
    <p:sldId id="286" r:id="rId11"/>
    <p:sldId id="289" r:id="rId12"/>
    <p:sldId id="290" r:id="rId13"/>
    <p:sldId id="287" r:id="rId14"/>
    <p:sldId id="267" r:id="rId15"/>
    <p:sldId id="292" r:id="rId16"/>
    <p:sldId id="294" r:id="rId17"/>
    <p:sldId id="296" r:id="rId18"/>
    <p:sldId id="297" r:id="rId19"/>
    <p:sldId id="298" r:id="rId20"/>
    <p:sldId id="301" r:id="rId21"/>
    <p:sldId id="30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75986" autoAdjust="0"/>
  </p:normalViewPr>
  <p:slideViewPr>
    <p:cSldViewPr snapToGrid="0">
      <p:cViewPr varScale="1">
        <p:scale>
          <a:sx n="56" d="100"/>
          <a:sy n="56" d="100"/>
        </p:scale>
        <p:origin x="1302" y="78"/>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655639-6AA6-4995-BB4B-87C14ABEAD8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fr-FR"/>
        </a:p>
      </dgm:t>
    </dgm:pt>
    <dgm:pt modelId="{1A6FA56A-81BC-48DA-B1ED-DE243823224B}">
      <dgm:prSet phldrT="[Texte]"/>
      <dgm:spPr/>
      <dgm:t>
        <a:bodyPr/>
        <a:lstStyle/>
        <a:p>
          <a:r>
            <a:rPr lang="fr-FR" dirty="0" smtClean="0"/>
            <a:t>View</a:t>
          </a:r>
          <a:endParaRPr lang="fr-FR" dirty="0"/>
        </a:p>
      </dgm:t>
    </dgm:pt>
    <dgm:pt modelId="{43751DD5-6D15-486E-98FE-655A3184CFB4}" type="parTrans" cxnId="{4FD072E5-C956-4579-8F14-9ABFFD478A6A}">
      <dgm:prSet/>
      <dgm:spPr/>
      <dgm:t>
        <a:bodyPr/>
        <a:lstStyle/>
        <a:p>
          <a:endParaRPr lang="fr-FR"/>
        </a:p>
      </dgm:t>
    </dgm:pt>
    <dgm:pt modelId="{13423F88-85B7-4144-BE12-F2A4B669D0BB}" type="sibTrans" cxnId="{4FD072E5-C956-4579-8F14-9ABFFD478A6A}">
      <dgm:prSet/>
      <dgm:spPr/>
      <dgm:t>
        <a:bodyPr/>
        <a:lstStyle/>
        <a:p>
          <a:endParaRPr lang="fr-FR"/>
        </a:p>
      </dgm:t>
    </dgm:pt>
    <dgm:pt modelId="{EEC56B70-0E59-48B8-AE97-EF070F5FE79D}">
      <dgm:prSet phldrT="[Texte]"/>
      <dgm:spPr/>
      <dgm:t>
        <a:bodyPr/>
        <a:lstStyle/>
        <a:p>
          <a:r>
            <a:rPr lang="fr-FR" dirty="0" smtClean="0"/>
            <a:t>Controller</a:t>
          </a:r>
          <a:endParaRPr lang="fr-FR" dirty="0"/>
        </a:p>
      </dgm:t>
    </dgm:pt>
    <dgm:pt modelId="{96BDAFA0-465E-4D31-BC43-AE98A6F9669F}" type="parTrans" cxnId="{4312A447-4CA9-4A91-8C04-C6771875CB4C}">
      <dgm:prSet/>
      <dgm:spPr/>
      <dgm:t>
        <a:bodyPr/>
        <a:lstStyle/>
        <a:p>
          <a:endParaRPr lang="fr-FR"/>
        </a:p>
      </dgm:t>
    </dgm:pt>
    <dgm:pt modelId="{9C15A4B7-82ED-4D46-99F6-0A7B52FC64E6}" type="sibTrans" cxnId="{4312A447-4CA9-4A91-8C04-C6771875CB4C}">
      <dgm:prSet/>
      <dgm:spPr/>
      <dgm:t>
        <a:bodyPr/>
        <a:lstStyle/>
        <a:p>
          <a:endParaRPr lang="fr-FR"/>
        </a:p>
      </dgm:t>
    </dgm:pt>
    <dgm:pt modelId="{82A750B8-B91D-4F0A-8393-AFCF800CB632}">
      <dgm:prSet phldrT="[Texte]"/>
      <dgm:spPr/>
      <dgm:t>
        <a:bodyPr/>
        <a:lstStyle/>
        <a:p>
          <a:r>
            <a:rPr lang="fr-FR" dirty="0" smtClean="0"/>
            <a:t>Model</a:t>
          </a:r>
          <a:endParaRPr lang="fr-FR" dirty="0"/>
        </a:p>
      </dgm:t>
    </dgm:pt>
    <dgm:pt modelId="{923499BF-5CBE-4612-A134-B7D2CD41A9A9}" type="parTrans" cxnId="{75134608-9006-48A8-AADC-5B344C4C2721}">
      <dgm:prSet/>
      <dgm:spPr/>
      <dgm:t>
        <a:bodyPr/>
        <a:lstStyle/>
        <a:p>
          <a:endParaRPr lang="fr-FR"/>
        </a:p>
      </dgm:t>
    </dgm:pt>
    <dgm:pt modelId="{03720107-EC98-4304-8325-BBC6B3B36D83}" type="sibTrans" cxnId="{75134608-9006-48A8-AADC-5B344C4C2721}">
      <dgm:prSet/>
      <dgm:spPr/>
      <dgm:t>
        <a:bodyPr/>
        <a:lstStyle/>
        <a:p>
          <a:endParaRPr lang="fr-FR"/>
        </a:p>
      </dgm:t>
    </dgm:pt>
    <dgm:pt modelId="{58C6C317-BF44-4743-8BE1-00F8C4FAF2E8}" type="pres">
      <dgm:prSet presAssocID="{18655639-6AA6-4995-BB4B-87C14ABEAD8D}" presName="cycle" presStyleCnt="0">
        <dgm:presLayoutVars>
          <dgm:dir/>
          <dgm:resizeHandles val="exact"/>
        </dgm:presLayoutVars>
      </dgm:prSet>
      <dgm:spPr/>
      <dgm:t>
        <a:bodyPr/>
        <a:lstStyle/>
        <a:p>
          <a:endParaRPr lang="fr-FR"/>
        </a:p>
      </dgm:t>
    </dgm:pt>
    <dgm:pt modelId="{12F26A44-3B36-415D-AAB9-08A5CD5319D0}" type="pres">
      <dgm:prSet presAssocID="{1A6FA56A-81BC-48DA-B1ED-DE243823224B}" presName="node" presStyleLbl="node1" presStyleIdx="0" presStyleCnt="3">
        <dgm:presLayoutVars>
          <dgm:bulletEnabled val="1"/>
        </dgm:presLayoutVars>
      </dgm:prSet>
      <dgm:spPr/>
      <dgm:t>
        <a:bodyPr/>
        <a:lstStyle/>
        <a:p>
          <a:endParaRPr lang="fr-FR"/>
        </a:p>
      </dgm:t>
    </dgm:pt>
    <dgm:pt modelId="{435449FA-4634-4323-A7D4-0DC707851A19}" type="pres">
      <dgm:prSet presAssocID="{1A6FA56A-81BC-48DA-B1ED-DE243823224B}" presName="spNode" presStyleCnt="0"/>
      <dgm:spPr/>
    </dgm:pt>
    <dgm:pt modelId="{299FC3A4-CC44-4B3D-AD71-469E82C8E25D}" type="pres">
      <dgm:prSet presAssocID="{13423F88-85B7-4144-BE12-F2A4B669D0BB}" presName="sibTrans" presStyleLbl="sibTrans1D1" presStyleIdx="0" presStyleCnt="3"/>
      <dgm:spPr/>
      <dgm:t>
        <a:bodyPr/>
        <a:lstStyle/>
        <a:p>
          <a:endParaRPr lang="fr-FR"/>
        </a:p>
      </dgm:t>
    </dgm:pt>
    <dgm:pt modelId="{7B9DAF7A-AD57-4F7A-9FCD-8911E10799DE}" type="pres">
      <dgm:prSet presAssocID="{EEC56B70-0E59-48B8-AE97-EF070F5FE79D}" presName="node" presStyleLbl="node1" presStyleIdx="1" presStyleCnt="3">
        <dgm:presLayoutVars>
          <dgm:bulletEnabled val="1"/>
        </dgm:presLayoutVars>
      </dgm:prSet>
      <dgm:spPr/>
      <dgm:t>
        <a:bodyPr/>
        <a:lstStyle/>
        <a:p>
          <a:endParaRPr lang="fr-FR"/>
        </a:p>
      </dgm:t>
    </dgm:pt>
    <dgm:pt modelId="{B18880AA-1E5A-4CA1-97EC-8CFAE0A34938}" type="pres">
      <dgm:prSet presAssocID="{EEC56B70-0E59-48B8-AE97-EF070F5FE79D}" presName="spNode" presStyleCnt="0"/>
      <dgm:spPr/>
    </dgm:pt>
    <dgm:pt modelId="{F3966656-DC94-450A-B380-1B34F4C84322}" type="pres">
      <dgm:prSet presAssocID="{9C15A4B7-82ED-4D46-99F6-0A7B52FC64E6}" presName="sibTrans" presStyleLbl="sibTrans1D1" presStyleIdx="1" presStyleCnt="3"/>
      <dgm:spPr/>
      <dgm:t>
        <a:bodyPr/>
        <a:lstStyle/>
        <a:p>
          <a:endParaRPr lang="fr-FR"/>
        </a:p>
      </dgm:t>
    </dgm:pt>
    <dgm:pt modelId="{A99D1534-29BB-44B4-B10E-2C822087F6EA}" type="pres">
      <dgm:prSet presAssocID="{82A750B8-B91D-4F0A-8393-AFCF800CB632}" presName="node" presStyleLbl="node1" presStyleIdx="2" presStyleCnt="3">
        <dgm:presLayoutVars>
          <dgm:bulletEnabled val="1"/>
        </dgm:presLayoutVars>
      </dgm:prSet>
      <dgm:spPr/>
      <dgm:t>
        <a:bodyPr/>
        <a:lstStyle/>
        <a:p>
          <a:endParaRPr lang="fr-FR"/>
        </a:p>
      </dgm:t>
    </dgm:pt>
    <dgm:pt modelId="{6EBE2EA7-0FAC-4F08-9BD6-9D77F7097902}" type="pres">
      <dgm:prSet presAssocID="{82A750B8-B91D-4F0A-8393-AFCF800CB632}" presName="spNode" presStyleCnt="0"/>
      <dgm:spPr/>
    </dgm:pt>
    <dgm:pt modelId="{91703E71-E734-4EB1-A98A-1FAC0F018E40}" type="pres">
      <dgm:prSet presAssocID="{03720107-EC98-4304-8325-BBC6B3B36D83}" presName="sibTrans" presStyleLbl="sibTrans1D1" presStyleIdx="2" presStyleCnt="3"/>
      <dgm:spPr/>
      <dgm:t>
        <a:bodyPr/>
        <a:lstStyle/>
        <a:p>
          <a:endParaRPr lang="fr-FR"/>
        </a:p>
      </dgm:t>
    </dgm:pt>
  </dgm:ptLst>
  <dgm:cxnLst>
    <dgm:cxn modelId="{1B737D5D-7EBA-454D-813D-E4CBCAC4DBEC}" type="presOf" srcId="{9C15A4B7-82ED-4D46-99F6-0A7B52FC64E6}" destId="{F3966656-DC94-450A-B380-1B34F4C84322}" srcOrd="0" destOrd="0" presId="urn:microsoft.com/office/officeart/2005/8/layout/cycle5"/>
    <dgm:cxn modelId="{9344FAF7-77C6-4639-A080-F99310105FC8}" type="presOf" srcId="{18655639-6AA6-4995-BB4B-87C14ABEAD8D}" destId="{58C6C317-BF44-4743-8BE1-00F8C4FAF2E8}" srcOrd="0" destOrd="0" presId="urn:microsoft.com/office/officeart/2005/8/layout/cycle5"/>
    <dgm:cxn modelId="{E48610A6-D57B-4879-8A58-75D20E383997}" type="presOf" srcId="{82A750B8-B91D-4F0A-8393-AFCF800CB632}" destId="{A99D1534-29BB-44B4-B10E-2C822087F6EA}" srcOrd="0" destOrd="0" presId="urn:microsoft.com/office/officeart/2005/8/layout/cycle5"/>
    <dgm:cxn modelId="{4312A447-4CA9-4A91-8C04-C6771875CB4C}" srcId="{18655639-6AA6-4995-BB4B-87C14ABEAD8D}" destId="{EEC56B70-0E59-48B8-AE97-EF070F5FE79D}" srcOrd="1" destOrd="0" parTransId="{96BDAFA0-465E-4D31-BC43-AE98A6F9669F}" sibTransId="{9C15A4B7-82ED-4D46-99F6-0A7B52FC64E6}"/>
    <dgm:cxn modelId="{9B53632E-B7F5-483A-ACBE-C17994F3F8EF}" type="presOf" srcId="{1A6FA56A-81BC-48DA-B1ED-DE243823224B}" destId="{12F26A44-3B36-415D-AAB9-08A5CD5319D0}" srcOrd="0" destOrd="0" presId="urn:microsoft.com/office/officeart/2005/8/layout/cycle5"/>
    <dgm:cxn modelId="{10331677-59D6-41E5-B11C-7806D3068A0C}" type="presOf" srcId="{13423F88-85B7-4144-BE12-F2A4B669D0BB}" destId="{299FC3A4-CC44-4B3D-AD71-469E82C8E25D}" srcOrd="0" destOrd="0" presId="urn:microsoft.com/office/officeart/2005/8/layout/cycle5"/>
    <dgm:cxn modelId="{C832EB02-7231-4925-ADF5-47C5FBBDCEE7}" type="presOf" srcId="{EEC56B70-0E59-48B8-AE97-EF070F5FE79D}" destId="{7B9DAF7A-AD57-4F7A-9FCD-8911E10799DE}" srcOrd="0" destOrd="0" presId="urn:microsoft.com/office/officeart/2005/8/layout/cycle5"/>
    <dgm:cxn modelId="{4FD072E5-C956-4579-8F14-9ABFFD478A6A}" srcId="{18655639-6AA6-4995-BB4B-87C14ABEAD8D}" destId="{1A6FA56A-81BC-48DA-B1ED-DE243823224B}" srcOrd="0" destOrd="0" parTransId="{43751DD5-6D15-486E-98FE-655A3184CFB4}" sibTransId="{13423F88-85B7-4144-BE12-F2A4B669D0BB}"/>
    <dgm:cxn modelId="{CD08292A-1D9C-49F7-91A6-6950D37DACFF}" type="presOf" srcId="{03720107-EC98-4304-8325-BBC6B3B36D83}" destId="{91703E71-E734-4EB1-A98A-1FAC0F018E40}" srcOrd="0" destOrd="0" presId="urn:microsoft.com/office/officeart/2005/8/layout/cycle5"/>
    <dgm:cxn modelId="{75134608-9006-48A8-AADC-5B344C4C2721}" srcId="{18655639-6AA6-4995-BB4B-87C14ABEAD8D}" destId="{82A750B8-B91D-4F0A-8393-AFCF800CB632}" srcOrd="2" destOrd="0" parTransId="{923499BF-5CBE-4612-A134-B7D2CD41A9A9}" sibTransId="{03720107-EC98-4304-8325-BBC6B3B36D83}"/>
    <dgm:cxn modelId="{AC030DC9-8C8E-43FC-9422-00271F071D5C}" type="presParOf" srcId="{58C6C317-BF44-4743-8BE1-00F8C4FAF2E8}" destId="{12F26A44-3B36-415D-AAB9-08A5CD5319D0}" srcOrd="0" destOrd="0" presId="urn:microsoft.com/office/officeart/2005/8/layout/cycle5"/>
    <dgm:cxn modelId="{890EF8CD-2086-4C03-BA29-516FBC18D3D0}" type="presParOf" srcId="{58C6C317-BF44-4743-8BE1-00F8C4FAF2E8}" destId="{435449FA-4634-4323-A7D4-0DC707851A19}" srcOrd="1" destOrd="0" presId="urn:microsoft.com/office/officeart/2005/8/layout/cycle5"/>
    <dgm:cxn modelId="{9325D0F8-CAD5-46A8-877E-4F8B894063F6}" type="presParOf" srcId="{58C6C317-BF44-4743-8BE1-00F8C4FAF2E8}" destId="{299FC3A4-CC44-4B3D-AD71-469E82C8E25D}" srcOrd="2" destOrd="0" presId="urn:microsoft.com/office/officeart/2005/8/layout/cycle5"/>
    <dgm:cxn modelId="{7AAEBB53-6087-4E06-B658-07FE4C791672}" type="presParOf" srcId="{58C6C317-BF44-4743-8BE1-00F8C4FAF2E8}" destId="{7B9DAF7A-AD57-4F7A-9FCD-8911E10799DE}" srcOrd="3" destOrd="0" presId="urn:microsoft.com/office/officeart/2005/8/layout/cycle5"/>
    <dgm:cxn modelId="{23C777F3-512C-49F6-8447-89BE4AFCF438}" type="presParOf" srcId="{58C6C317-BF44-4743-8BE1-00F8C4FAF2E8}" destId="{B18880AA-1E5A-4CA1-97EC-8CFAE0A34938}" srcOrd="4" destOrd="0" presId="urn:microsoft.com/office/officeart/2005/8/layout/cycle5"/>
    <dgm:cxn modelId="{458D2C5A-3BB6-4829-9CF5-24C1241C4A24}" type="presParOf" srcId="{58C6C317-BF44-4743-8BE1-00F8C4FAF2E8}" destId="{F3966656-DC94-450A-B380-1B34F4C84322}" srcOrd="5" destOrd="0" presId="urn:microsoft.com/office/officeart/2005/8/layout/cycle5"/>
    <dgm:cxn modelId="{3EBA30A6-7A0D-4B24-967A-86FCDDE48217}" type="presParOf" srcId="{58C6C317-BF44-4743-8BE1-00F8C4FAF2E8}" destId="{A99D1534-29BB-44B4-B10E-2C822087F6EA}" srcOrd="6" destOrd="0" presId="urn:microsoft.com/office/officeart/2005/8/layout/cycle5"/>
    <dgm:cxn modelId="{E150E4BC-8157-478B-8E84-9E220FBB2161}" type="presParOf" srcId="{58C6C317-BF44-4743-8BE1-00F8C4FAF2E8}" destId="{6EBE2EA7-0FAC-4F08-9BD6-9D77F7097902}" srcOrd="7" destOrd="0" presId="urn:microsoft.com/office/officeart/2005/8/layout/cycle5"/>
    <dgm:cxn modelId="{ECD6E7E7-C51E-44E1-89D3-90889700AEDE}" type="presParOf" srcId="{58C6C317-BF44-4743-8BE1-00F8C4FAF2E8}" destId="{91703E71-E734-4EB1-A98A-1FAC0F018E40}" srcOrd="8"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26A44-3B36-415D-AAB9-08A5CD5319D0}">
      <dsp:nvSpPr>
        <dsp:cNvPr id="0" name=""/>
        <dsp:cNvSpPr/>
      </dsp:nvSpPr>
      <dsp:spPr>
        <a:xfrm>
          <a:off x="2703834" y="722"/>
          <a:ext cx="1196330" cy="7776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View</a:t>
          </a:r>
          <a:endParaRPr lang="fr-FR" sz="1800" kern="1200" dirty="0"/>
        </a:p>
      </dsp:txBody>
      <dsp:txXfrm>
        <a:off x="2741794" y="38682"/>
        <a:ext cx="1120410" cy="701694"/>
      </dsp:txXfrm>
    </dsp:sp>
    <dsp:sp modelId="{299FC3A4-CC44-4B3D-AD71-469E82C8E25D}">
      <dsp:nvSpPr>
        <dsp:cNvPr id="0" name=""/>
        <dsp:cNvSpPr/>
      </dsp:nvSpPr>
      <dsp:spPr>
        <a:xfrm>
          <a:off x="2265039" y="389529"/>
          <a:ext cx="2073920" cy="2073920"/>
        </a:xfrm>
        <a:custGeom>
          <a:avLst/>
          <a:gdLst/>
          <a:ahLst/>
          <a:cxnLst/>
          <a:rect l="0" t="0" r="0" b="0"/>
          <a:pathLst>
            <a:path>
              <a:moveTo>
                <a:pt x="1795653" y="330085"/>
              </a:moveTo>
              <a:arcTo wR="1036960" hR="1036960" stAng="19021498" swAng="230176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B9DAF7A-AD57-4F7A-9FCD-8911E10799DE}">
      <dsp:nvSpPr>
        <dsp:cNvPr id="0" name=""/>
        <dsp:cNvSpPr/>
      </dsp:nvSpPr>
      <dsp:spPr>
        <a:xfrm>
          <a:off x="3601869" y="1556163"/>
          <a:ext cx="1196330" cy="7776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Controller</a:t>
          </a:r>
          <a:endParaRPr lang="fr-FR" sz="1800" kern="1200" dirty="0"/>
        </a:p>
      </dsp:txBody>
      <dsp:txXfrm>
        <a:off x="3639829" y="1594123"/>
        <a:ext cx="1120410" cy="701694"/>
      </dsp:txXfrm>
    </dsp:sp>
    <dsp:sp modelId="{F3966656-DC94-450A-B380-1B34F4C84322}">
      <dsp:nvSpPr>
        <dsp:cNvPr id="0" name=""/>
        <dsp:cNvSpPr/>
      </dsp:nvSpPr>
      <dsp:spPr>
        <a:xfrm>
          <a:off x="2265039" y="389529"/>
          <a:ext cx="2073920" cy="2073920"/>
        </a:xfrm>
        <a:custGeom>
          <a:avLst/>
          <a:gdLst/>
          <a:ahLst/>
          <a:cxnLst/>
          <a:rect l="0" t="0" r="0" b="0"/>
          <a:pathLst>
            <a:path>
              <a:moveTo>
                <a:pt x="1355051" y="2023928"/>
              </a:moveTo>
              <a:arcTo wR="1036960" hR="1036960" stAng="4328180" swAng="214364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99D1534-29BB-44B4-B10E-2C822087F6EA}">
      <dsp:nvSpPr>
        <dsp:cNvPr id="0" name=""/>
        <dsp:cNvSpPr/>
      </dsp:nvSpPr>
      <dsp:spPr>
        <a:xfrm>
          <a:off x="1805800" y="1556163"/>
          <a:ext cx="1196330" cy="77761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Model</a:t>
          </a:r>
          <a:endParaRPr lang="fr-FR" sz="1800" kern="1200" dirty="0"/>
        </a:p>
      </dsp:txBody>
      <dsp:txXfrm>
        <a:off x="1843760" y="1594123"/>
        <a:ext cx="1120410" cy="701694"/>
      </dsp:txXfrm>
    </dsp:sp>
    <dsp:sp modelId="{91703E71-E734-4EB1-A98A-1FAC0F018E40}">
      <dsp:nvSpPr>
        <dsp:cNvPr id="0" name=""/>
        <dsp:cNvSpPr/>
      </dsp:nvSpPr>
      <dsp:spPr>
        <a:xfrm>
          <a:off x="2265039" y="389529"/>
          <a:ext cx="2073920" cy="2073920"/>
        </a:xfrm>
        <a:custGeom>
          <a:avLst/>
          <a:gdLst/>
          <a:ahLst/>
          <a:cxnLst/>
          <a:rect l="0" t="0" r="0" b="0"/>
          <a:pathLst>
            <a:path>
              <a:moveTo>
                <a:pt x="3358" y="953574"/>
              </a:moveTo>
              <a:arcTo wR="1036960" hR="1036960" stAng="11076741" swAng="230176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C2484-80E7-4B09-98A3-A567DFAA316C}" type="datetimeFigureOut">
              <a:rPr lang="fr-FR" smtClean="0"/>
              <a:t>29/03/2018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CA43CA-00A8-4E94-BD9B-AEEA6F3D56C2}" type="slidenum">
              <a:rPr lang="fr-FR" smtClean="0"/>
              <a:t>‹N°›</a:t>
            </a:fld>
            <a:endParaRPr lang="fr-FR"/>
          </a:p>
        </p:txBody>
      </p:sp>
    </p:spTree>
    <p:extLst>
      <p:ext uri="{BB962C8B-B14F-4D97-AF65-F5344CB8AC3E}">
        <p14:creationId xmlns:p14="http://schemas.microsoft.com/office/powerpoint/2010/main" val="250181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72B5D-7A2A-40FE-8716-8FD5B835D880}" type="datetimeFigureOut">
              <a:rPr lang="fr-FR" smtClean="0"/>
              <a:t>28/03/2018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0D6B-543F-448E-84CB-66FC938EF617}" type="slidenum">
              <a:rPr lang="fr-FR" smtClean="0"/>
              <a:t>‹N°›</a:t>
            </a:fld>
            <a:endParaRPr lang="fr-FR"/>
          </a:p>
        </p:txBody>
      </p:sp>
    </p:spTree>
    <p:extLst>
      <p:ext uri="{BB962C8B-B14F-4D97-AF65-F5344CB8AC3E}">
        <p14:creationId xmlns:p14="http://schemas.microsoft.com/office/powerpoint/2010/main" val="16043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CA70D6B-543F-448E-84CB-66FC938EF617}" type="slidenum">
              <a:rPr lang="fr-FR" smtClean="0"/>
              <a:t>3</a:t>
            </a:fld>
            <a:endParaRPr lang="fr-FR"/>
          </a:p>
        </p:txBody>
      </p:sp>
    </p:spTree>
    <p:extLst>
      <p:ext uri="{BB962C8B-B14F-4D97-AF65-F5344CB8AC3E}">
        <p14:creationId xmlns:p14="http://schemas.microsoft.com/office/powerpoint/2010/main" val="20744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AJAX est une technologie qui permet de communiquer une page Web avec un serveur Web sans occasionner </a:t>
            </a:r>
          </a:p>
          <a:p>
            <a:r>
              <a:rPr lang="fr-FR" dirty="0" smtClean="0"/>
              <a:t>le rechargement de la page. C'est la raison pour laquelle JavaScript est utilisé, car c'est lui qui va se charger d'établir la connexion entre la page et le serveur, et traiter les données reçus.</a:t>
            </a:r>
          </a:p>
          <a:p>
            <a:r>
              <a:rPr lang="fr-FR" dirty="0" smtClean="0"/>
              <a:t>jQuery un librairie</a:t>
            </a:r>
            <a:r>
              <a:rPr lang="fr-FR" baseline="0" dirty="0" smtClean="0"/>
              <a:t> </a:t>
            </a:r>
            <a:r>
              <a:rPr lang="fr-FR" dirty="0" smtClean="0"/>
              <a:t>de </a:t>
            </a:r>
            <a:r>
              <a:rPr lang="fr-FR" dirty="0" err="1" smtClean="0"/>
              <a:t>javascript</a:t>
            </a:r>
            <a:r>
              <a:rPr lang="fr-FR" dirty="0" smtClean="0"/>
              <a:t> qui permet de traitée</a:t>
            </a:r>
            <a:r>
              <a:rPr lang="fr-FR" baseline="0" dirty="0" smtClean="0"/>
              <a:t> les </a:t>
            </a:r>
            <a:r>
              <a:rPr lang="fr-FR" dirty="0" smtClean="0"/>
              <a:t>« </a:t>
            </a:r>
            <a:r>
              <a:rPr lang="fr-FR" dirty="0" err="1" smtClean="0"/>
              <a:t>imputs</a:t>
            </a:r>
            <a:r>
              <a:rPr lang="fr-FR" dirty="0" smtClean="0"/>
              <a:t>» avant</a:t>
            </a:r>
            <a:r>
              <a:rPr lang="fr-FR" baseline="0" dirty="0" smtClean="0"/>
              <a:t> l’</a:t>
            </a:r>
            <a:r>
              <a:rPr lang="fr-FR" baseline="0" dirty="0" err="1" smtClean="0"/>
              <a:t>insirée</a:t>
            </a:r>
            <a:r>
              <a:rPr lang="fr-FR" baseline="0" dirty="0" smtClean="0"/>
              <a:t> dans la base de données</a:t>
            </a:r>
          </a:p>
          <a:p>
            <a:r>
              <a:rPr lang="fr-FR" baseline="0" dirty="0" smtClean="0"/>
              <a:t>Ajax un librairie de </a:t>
            </a:r>
            <a:r>
              <a:rPr lang="fr-FR" baseline="0" dirty="0" err="1" smtClean="0"/>
              <a:t>javascript</a:t>
            </a:r>
            <a:r>
              <a:rPr lang="fr-FR" baseline="0" dirty="0" smtClean="0"/>
              <a:t> qui permet de faire des appels asynchrones au serveur sans chargement de la page</a:t>
            </a:r>
          </a:p>
          <a:p>
            <a:r>
              <a:rPr lang="fr-FR" baseline="0" dirty="0" err="1" smtClean="0"/>
              <a:t>Bootstrap</a:t>
            </a:r>
            <a:r>
              <a:rPr lang="fr-FR" baseline="0" dirty="0" smtClean="0"/>
              <a:t> un </a:t>
            </a:r>
            <a:r>
              <a:rPr lang="fr-FR" baseline="0" dirty="0" err="1" smtClean="0"/>
              <a:t>framwork</a:t>
            </a:r>
            <a:r>
              <a:rPr lang="fr-FR" baseline="0" dirty="0" smtClean="0"/>
              <a:t> de cotée client  basée sur CSS qui permet de ajouter des styles a les </a:t>
            </a:r>
            <a:r>
              <a:rPr lang="fr-FR" baseline="0" dirty="0" err="1" smtClean="0"/>
              <a:t>views</a:t>
            </a:r>
            <a:r>
              <a:rPr lang="fr-FR" baseline="0" dirty="0" smtClean="0"/>
              <a:t> et permet de adaptée les pages avec toute les format de l’</a:t>
            </a:r>
            <a:r>
              <a:rPr lang="fr-FR" baseline="0" dirty="0" err="1" smtClean="0"/>
              <a:t>ecrone</a:t>
            </a:r>
            <a:r>
              <a:rPr lang="fr-FR" baseline="0" dirty="0" smtClean="0"/>
              <a:t> </a:t>
            </a:r>
          </a:p>
          <a:p>
            <a:endParaRPr lang="fr-FR" dirty="0"/>
          </a:p>
        </p:txBody>
      </p:sp>
      <p:sp>
        <p:nvSpPr>
          <p:cNvPr id="4" name="Espace réservé du numéro de diapositive 3"/>
          <p:cNvSpPr>
            <a:spLocks noGrp="1"/>
          </p:cNvSpPr>
          <p:nvPr>
            <p:ph type="sldNum" sz="quarter" idx="10"/>
          </p:nvPr>
        </p:nvSpPr>
        <p:spPr/>
        <p:txBody>
          <a:bodyPr/>
          <a:lstStyle/>
          <a:p>
            <a:fld id="{3CA70D6B-543F-448E-84CB-66FC938EF617}" type="slidenum">
              <a:rPr lang="fr-FR" smtClean="0"/>
              <a:t>17</a:t>
            </a:fld>
            <a:endParaRPr lang="fr-FR"/>
          </a:p>
        </p:txBody>
      </p:sp>
    </p:spTree>
    <p:extLst>
      <p:ext uri="{BB962C8B-B14F-4D97-AF65-F5344CB8AC3E}">
        <p14:creationId xmlns:p14="http://schemas.microsoft.com/office/powerpoint/2010/main" val="160100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Vue (</a:t>
            </a:r>
            <a:r>
              <a:rPr lang="fr-FR" dirty="0" err="1" smtClean="0"/>
              <a:t>View</a:t>
            </a:r>
            <a:r>
              <a:rPr lang="fr-FR" dirty="0" smtClean="0"/>
              <a:t>) </a:t>
            </a:r>
            <a:endParaRPr lang="fr-FR" dirty="0" smtClean="0"/>
          </a:p>
          <a:p>
            <a:endParaRPr lang="fr-FR" dirty="0" smtClean="0"/>
          </a:p>
          <a:p>
            <a:r>
              <a:rPr lang="fr-FR" dirty="0" smtClean="0"/>
              <a:t>C’est l’interface graphique avec lequel l’utilisateur interagit, elle concerne la présentation des données acquise et l’envoie des actions de l’utilisateur (click, taper, </a:t>
            </a:r>
            <a:r>
              <a:rPr lang="fr-FR" dirty="0" err="1" smtClean="0"/>
              <a:t>hover</a:t>
            </a:r>
            <a:r>
              <a:rPr lang="fr-FR" dirty="0" smtClean="0"/>
              <a:t> …) vers le contrôleur. </a:t>
            </a:r>
          </a:p>
          <a:p>
            <a:r>
              <a:rPr lang="fr-FR" dirty="0" smtClean="0"/>
              <a:t> </a:t>
            </a:r>
          </a:p>
          <a:p>
            <a:r>
              <a:rPr lang="fr-FR" dirty="0" smtClean="0"/>
              <a:t>La vue n’affect pas de traitement et se contente d’afficher le résultat des traitements affecter par le modèle. </a:t>
            </a:r>
          </a:p>
          <a:p>
            <a:r>
              <a:rPr lang="fr-FR" dirty="0" smtClean="0"/>
              <a:t>b. Modèle (Model) </a:t>
            </a:r>
          </a:p>
          <a:p>
            <a:r>
              <a:rPr lang="fr-FR" dirty="0" smtClean="0"/>
              <a:t> </a:t>
            </a:r>
          </a:p>
          <a:p>
            <a:r>
              <a:rPr lang="fr-FR" dirty="0" smtClean="0"/>
              <a:t>C’est la partie algorithmique, elle concerne le traitement de données et l’interaction avec des bases de données (insertion, suppression, modification). Et aussi la description des données par des classes. Le modèle ne s’occupe d’aucune partie de la présentation des données. </a:t>
            </a:r>
          </a:p>
          <a:p>
            <a:r>
              <a:rPr lang="fr-FR" dirty="0" smtClean="0"/>
              <a:t> </a:t>
            </a:r>
          </a:p>
          <a:p>
            <a:r>
              <a:rPr lang="fr-FR" dirty="0" smtClean="0"/>
              <a:t>c. Contrôleur (Controller) </a:t>
            </a:r>
          </a:p>
          <a:p>
            <a:r>
              <a:rPr lang="fr-FR" dirty="0" smtClean="0"/>
              <a:t> </a:t>
            </a:r>
          </a:p>
          <a:p>
            <a:r>
              <a:rPr lang="fr-FR" dirty="0" smtClean="0"/>
              <a:t>Le contrôleur est l’intermédiaire entre les vues et les modèles. Dans la pratique c’est ce qui permet de relier l’utilisateur avec l’interface qu’il demande. Il reçoit tout événement déclenché par ce dernier et enclenche l’action correspondante, s’il nécessite une modification de données le contrôleur la demande du modèle, il est aussi possible de rediriger vers un autre contrôleur.</a:t>
            </a:r>
            <a:endParaRPr lang="fr-FR" dirty="0"/>
          </a:p>
        </p:txBody>
      </p:sp>
      <p:sp>
        <p:nvSpPr>
          <p:cNvPr id="4" name="Espace réservé du numéro de diapositive 3"/>
          <p:cNvSpPr>
            <a:spLocks noGrp="1"/>
          </p:cNvSpPr>
          <p:nvPr>
            <p:ph type="sldNum" sz="quarter" idx="10"/>
          </p:nvPr>
        </p:nvSpPr>
        <p:spPr/>
        <p:txBody>
          <a:bodyPr/>
          <a:lstStyle/>
          <a:p>
            <a:fld id="{3CA70D6B-543F-448E-84CB-66FC938EF617}" type="slidenum">
              <a:rPr lang="fr-FR" smtClean="0"/>
              <a:t>18</a:t>
            </a:fld>
            <a:endParaRPr lang="fr-FR"/>
          </a:p>
        </p:txBody>
      </p:sp>
    </p:spTree>
    <p:extLst>
      <p:ext uri="{BB962C8B-B14F-4D97-AF65-F5344CB8AC3E}">
        <p14:creationId xmlns:p14="http://schemas.microsoft.com/office/powerpoint/2010/main" val="426628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3/28/2018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3/28/2018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18250" y="1639244"/>
            <a:ext cx="8988551" cy="1816287"/>
          </a:xfrm>
        </p:spPr>
        <p:txBody>
          <a:bodyPr>
            <a:normAutofit/>
          </a:bodyPr>
          <a:lstStyle/>
          <a:p>
            <a:pPr algn="ctr"/>
            <a:r>
              <a:rPr lang="fr-FR" sz="5400" dirty="0" smtClean="0"/>
              <a:t>Création d’une application web de gestion </a:t>
            </a:r>
            <a:r>
              <a:rPr lang="fr-FR" sz="5400" dirty="0" smtClean="0"/>
              <a:t>des conférences</a:t>
            </a:r>
            <a:endParaRPr lang="fr-FR" sz="5400" dirty="0"/>
          </a:p>
        </p:txBody>
      </p:sp>
      <p:sp>
        <p:nvSpPr>
          <p:cNvPr id="3" name="Sous-titre 2"/>
          <p:cNvSpPr>
            <a:spLocks noGrp="1"/>
          </p:cNvSpPr>
          <p:nvPr>
            <p:ph type="subTitle" idx="1"/>
          </p:nvPr>
        </p:nvSpPr>
        <p:spPr>
          <a:xfrm>
            <a:off x="189217" y="5668034"/>
            <a:ext cx="4707953" cy="1008112"/>
          </a:xfrm>
        </p:spPr>
        <p:txBody>
          <a:bodyPr>
            <a:normAutofit fontScale="77500" lnSpcReduction="20000"/>
          </a:bodyPr>
          <a:lstStyle/>
          <a:p>
            <a:r>
              <a:rPr lang="fr-FR" sz="2400" dirty="0">
                <a:solidFill>
                  <a:schemeClr val="bg1"/>
                </a:solidFill>
              </a:rPr>
              <a:t>Réalisé par: </a:t>
            </a:r>
          </a:p>
          <a:p>
            <a:r>
              <a:rPr lang="fr-FR" sz="2400" b="1" dirty="0">
                <a:solidFill>
                  <a:srgbClr val="FFFFFF"/>
                </a:solidFill>
                <a:latin typeface="Calibri" panose="020F0502020204030204" pitchFamily="34" charset="0"/>
                <a:cs typeface="Calibri" panose="020F0502020204030204" pitchFamily="34" charset="0"/>
              </a:rPr>
              <a:t>Abdelkarim ESSOUBAKI</a:t>
            </a:r>
            <a:endParaRPr lang="en-US" sz="2400" b="1" dirty="0">
              <a:solidFill>
                <a:srgbClr val="FFFFFF"/>
              </a:solidFill>
              <a:latin typeface="Calibri" panose="020F0502020204030204" pitchFamily="34" charset="0"/>
              <a:cs typeface="Calibri" panose="020F0502020204030204" pitchFamily="34" charset="0"/>
            </a:endParaRPr>
          </a:p>
          <a:p>
            <a:r>
              <a:rPr lang="en-US" sz="2400" b="1" dirty="0" smtClean="0">
                <a:solidFill>
                  <a:srgbClr val="FFFFFF"/>
                </a:solidFill>
                <a:latin typeface="Calibri" panose="020F0502020204030204" pitchFamily="34" charset="0"/>
                <a:cs typeface="Calibri" panose="020F0502020204030204" pitchFamily="34" charset="0"/>
              </a:rPr>
              <a:t>El </a:t>
            </a:r>
            <a:r>
              <a:rPr lang="en-US" sz="2400" b="1" dirty="0" err="1" smtClean="0">
                <a:solidFill>
                  <a:srgbClr val="FFFFFF"/>
                </a:solidFill>
                <a:latin typeface="Calibri" panose="020F0502020204030204" pitchFamily="34" charset="0"/>
                <a:cs typeface="Calibri" panose="020F0502020204030204" pitchFamily="34" charset="0"/>
              </a:rPr>
              <a:t>houcine</a:t>
            </a:r>
            <a:r>
              <a:rPr lang="en-US" sz="2400" b="1" dirty="0" smtClean="0">
                <a:solidFill>
                  <a:srgbClr val="FFFFFF"/>
                </a:solidFill>
                <a:latin typeface="Calibri" panose="020F0502020204030204" pitchFamily="34" charset="0"/>
                <a:cs typeface="Calibri" panose="020F0502020204030204" pitchFamily="34" charset="0"/>
              </a:rPr>
              <a:t> ES-SANHAJI</a:t>
            </a:r>
            <a:endParaRPr lang="fr-FR" sz="2400" b="1" dirty="0">
              <a:solidFill>
                <a:srgbClr val="FFFFFF"/>
              </a:solidFill>
              <a:latin typeface="Calibri" panose="020F0502020204030204" pitchFamily="34" charset="0"/>
              <a:cs typeface="Calibri" panose="020F0502020204030204" pitchFamily="34" charset="0"/>
            </a:endParaRPr>
          </a:p>
          <a:p>
            <a:endParaRPr lang="fr-FR" dirty="0" smtClean="0"/>
          </a:p>
          <a:p>
            <a:endParaRPr lang="en-US" dirty="0"/>
          </a:p>
        </p:txBody>
      </p:sp>
      <p:sp>
        <p:nvSpPr>
          <p:cNvPr id="7" name="Sous-titre 2"/>
          <p:cNvSpPr txBox="1">
            <a:spLocks/>
          </p:cNvSpPr>
          <p:nvPr/>
        </p:nvSpPr>
        <p:spPr>
          <a:xfrm>
            <a:off x="8951892" y="5668034"/>
            <a:ext cx="4707953" cy="1008112"/>
          </a:xfrm>
          <a:prstGeom prst="rect">
            <a:avLst/>
          </a:prstGeom>
        </p:spPr>
        <p:txBody>
          <a:bodyPr vert="horz" lIns="45720" tIns="22860" rIns="45720" bIns="22860" rtlCol="0" anchor="t">
            <a:normAutofit/>
          </a:bodyPr>
          <a:lstStyle>
            <a:lvl1pPr marL="0" indent="0" algn="l" defTabSz="1828800" rtl="0" eaLnBrk="1" latinLnBrk="0" hangingPunct="1">
              <a:lnSpc>
                <a:spcPct val="90000"/>
              </a:lnSpc>
              <a:spcBef>
                <a:spcPts val="2400"/>
              </a:spcBef>
              <a:buClr>
                <a:schemeClr val="accent1"/>
              </a:buClr>
              <a:buFont typeface="Wingdings 2" pitchFamily="18" charset="2"/>
              <a:buNone/>
              <a:defRPr sz="4400" kern="1200" cap="none" spc="0" baseline="0">
                <a:solidFill>
                  <a:schemeClr val="accent1">
                    <a:lumMod val="20000"/>
                    <a:lumOff val="80000"/>
                  </a:schemeClr>
                </a:solidFill>
                <a:latin typeface="+mn-lt"/>
                <a:ea typeface="+mn-ea"/>
                <a:cs typeface="+mn-cs"/>
              </a:defRPr>
            </a:lvl1pPr>
            <a:lvl2pPr marL="914400" indent="0" algn="ctr" defTabSz="1828800" rtl="0" eaLnBrk="1" latinLnBrk="0" hangingPunct="1">
              <a:lnSpc>
                <a:spcPct val="90000"/>
              </a:lnSpc>
              <a:spcBef>
                <a:spcPts val="500"/>
              </a:spcBef>
              <a:spcAft>
                <a:spcPts val="500"/>
              </a:spcAft>
              <a:buClr>
                <a:schemeClr val="accent1"/>
              </a:buClr>
              <a:buFont typeface="Wingdings 2" pitchFamily="18" charset="2"/>
              <a:buNone/>
              <a:defRPr sz="4400" kern="1200">
                <a:solidFill>
                  <a:schemeClr val="tx1">
                    <a:lumMod val="65000"/>
                    <a:lumOff val="35000"/>
                  </a:schemeClr>
                </a:solidFill>
                <a:latin typeface="+mn-lt"/>
                <a:ea typeface="+mn-ea"/>
                <a:cs typeface="+mn-cs"/>
              </a:defRPr>
            </a:lvl2pPr>
            <a:lvl3pPr marL="1828800" indent="0" algn="ctr" defTabSz="1828800" rtl="0" eaLnBrk="1" latinLnBrk="0" hangingPunct="1">
              <a:lnSpc>
                <a:spcPct val="90000"/>
              </a:lnSpc>
              <a:spcBef>
                <a:spcPts val="500"/>
              </a:spcBef>
              <a:spcAft>
                <a:spcPts val="500"/>
              </a:spcAft>
              <a:buClr>
                <a:schemeClr val="accent1"/>
              </a:buClr>
              <a:buFont typeface="Wingdings 2" pitchFamily="18" charset="2"/>
              <a:buNone/>
              <a:defRPr sz="4400" kern="1200">
                <a:solidFill>
                  <a:schemeClr val="tx1">
                    <a:lumMod val="65000"/>
                    <a:lumOff val="35000"/>
                  </a:schemeClr>
                </a:solidFill>
                <a:latin typeface="+mn-lt"/>
                <a:ea typeface="+mn-ea"/>
                <a:cs typeface="+mn-cs"/>
              </a:defRPr>
            </a:lvl3pPr>
            <a:lvl4pPr marL="2743200" indent="0" algn="ctr" defTabSz="1828800" rtl="0" eaLnBrk="1" latinLnBrk="0" hangingPunct="1">
              <a:lnSpc>
                <a:spcPct val="90000"/>
              </a:lnSpc>
              <a:spcBef>
                <a:spcPts val="500"/>
              </a:spcBef>
              <a:spcAft>
                <a:spcPts val="500"/>
              </a:spcAft>
              <a:buClr>
                <a:schemeClr val="accent1"/>
              </a:buClr>
              <a:buFont typeface="Wingdings 2" pitchFamily="18" charset="2"/>
              <a:buNone/>
              <a:defRPr sz="4000" kern="1200">
                <a:solidFill>
                  <a:schemeClr val="tx1">
                    <a:lumMod val="65000"/>
                    <a:lumOff val="35000"/>
                  </a:schemeClr>
                </a:solidFill>
                <a:latin typeface="+mn-lt"/>
                <a:ea typeface="+mn-ea"/>
                <a:cs typeface="+mn-cs"/>
              </a:defRPr>
            </a:lvl4pPr>
            <a:lvl5pPr marL="3657600" indent="0" algn="ctr" defTabSz="1828800" rtl="0" eaLnBrk="1" latinLnBrk="0" hangingPunct="1">
              <a:lnSpc>
                <a:spcPct val="90000"/>
              </a:lnSpc>
              <a:spcBef>
                <a:spcPts val="500"/>
              </a:spcBef>
              <a:spcAft>
                <a:spcPts val="500"/>
              </a:spcAft>
              <a:buClr>
                <a:schemeClr val="accent1"/>
              </a:buClr>
              <a:buFont typeface="Wingdings 2" pitchFamily="18" charset="2"/>
              <a:buNone/>
              <a:defRPr sz="4000" kern="1200">
                <a:solidFill>
                  <a:schemeClr val="tx1">
                    <a:lumMod val="65000"/>
                    <a:lumOff val="35000"/>
                  </a:schemeClr>
                </a:solidFill>
                <a:latin typeface="+mn-lt"/>
                <a:ea typeface="+mn-ea"/>
                <a:cs typeface="+mn-cs"/>
              </a:defRPr>
            </a:lvl5pPr>
            <a:lvl6pPr marL="4572000" indent="0" algn="ctr" defTabSz="1828800" rtl="0" eaLnBrk="1" latinLnBrk="0" hangingPunct="1">
              <a:lnSpc>
                <a:spcPct val="90000"/>
              </a:lnSpc>
              <a:spcBef>
                <a:spcPts val="500"/>
              </a:spcBef>
              <a:spcAft>
                <a:spcPts val="500"/>
              </a:spcAft>
              <a:buClr>
                <a:schemeClr val="accent1"/>
              </a:buClr>
              <a:buFont typeface="Wingdings 2" pitchFamily="18" charset="2"/>
              <a:buNone/>
              <a:defRPr sz="4000" kern="1200">
                <a:solidFill>
                  <a:schemeClr val="tx1">
                    <a:lumMod val="65000"/>
                    <a:lumOff val="35000"/>
                  </a:schemeClr>
                </a:solidFill>
                <a:latin typeface="+mn-lt"/>
                <a:ea typeface="+mn-ea"/>
                <a:cs typeface="+mn-cs"/>
              </a:defRPr>
            </a:lvl6pPr>
            <a:lvl7pPr marL="5486400" indent="0" algn="ctr" defTabSz="1828800" rtl="0" eaLnBrk="1" latinLnBrk="0" hangingPunct="1">
              <a:lnSpc>
                <a:spcPct val="90000"/>
              </a:lnSpc>
              <a:spcBef>
                <a:spcPts val="500"/>
              </a:spcBef>
              <a:spcAft>
                <a:spcPts val="500"/>
              </a:spcAft>
              <a:buClr>
                <a:schemeClr val="accent1"/>
              </a:buClr>
              <a:buFont typeface="Wingdings 2" pitchFamily="18" charset="2"/>
              <a:buNone/>
              <a:defRPr sz="4000" kern="1200">
                <a:solidFill>
                  <a:schemeClr val="tx1">
                    <a:lumMod val="65000"/>
                    <a:lumOff val="35000"/>
                  </a:schemeClr>
                </a:solidFill>
                <a:latin typeface="+mn-lt"/>
                <a:ea typeface="+mn-ea"/>
                <a:cs typeface="+mn-cs"/>
              </a:defRPr>
            </a:lvl7pPr>
            <a:lvl8pPr marL="6400800" indent="0" algn="ctr" defTabSz="1828800" rtl="0" eaLnBrk="1" latinLnBrk="0" hangingPunct="1">
              <a:lnSpc>
                <a:spcPct val="90000"/>
              </a:lnSpc>
              <a:spcBef>
                <a:spcPts val="500"/>
              </a:spcBef>
              <a:spcAft>
                <a:spcPts val="500"/>
              </a:spcAft>
              <a:buClr>
                <a:schemeClr val="accent1"/>
              </a:buClr>
              <a:buFont typeface="Wingdings 2" pitchFamily="18" charset="2"/>
              <a:buNone/>
              <a:defRPr sz="4000" kern="1200">
                <a:solidFill>
                  <a:schemeClr val="tx1">
                    <a:lumMod val="65000"/>
                    <a:lumOff val="35000"/>
                  </a:schemeClr>
                </a:solidFill>
                <a:latin typeface="+mn-lt"/>
                <a:ea typeface="+mn-ea"/>
                <a:cs typeface="+mn-cs"/>
              </a:defRPr>
            </a:lvl8pPr>
            <a:lvl9pPr marL="7315200" indent="0" algn="ctr" defTabSz="1828800" rtl="0" eaLnBrk="1" latinLnBrk="0" hangingPunct="1">
              <a:lnSpc>
                <a:spcPct val="90000"/>
              </a:lnSpc>
              <a:spcBef>
                <a:spcPts val="500"/>
              </a:spcBef>
              <a:spcAft>
                <a:spcPts val="500"/>
              </a:spcAft>
              <a:buClr>
                <a:schemeClr val="accent1"/>
              </a:buClr>
              <a:buFont typeface="Wingdings 2" pitchFamily="18" charset="2"/>
              <a:buNone/>
              <a:defRPr sz="4000" kern="1200">
                <a:solidFill>
                  <a:schemeClr val="tx1">
                    <a:lumMod val="65000"/>
                    <a:lumOff val="35000"/>
                  </a:schemeClr>
                </a:solidFill>
                <a:latin typeface="+mn-lt"/>
                <a:ea typeface="+mn-ea"/>
                <a:cs typeface="+mn-cs"/>
              </a:defRPr>
            </a:lvl9pPr>
          </a:lstStyle>
          <a:p>
            <a:r>
              <a:rPr lang="fr-FR" sz="1800" dirty="0">
                <a:solidFill>
                  <a:schemeClr val="bg1"/>
                </a:solidFill>
              </a:rPr>
              <a:t>Encadré par:</a:t>
            </a:r>
          </a:p>
          <a:p>
            <a:r>
              <a:rPr lang="fr-FR" sz="2400" b="1" dirty="0">
                <a:solidFill>
                  <a:schemeClr val="bg1"/>
                </a:solidFill>
              </a:rPr>
              <a:t>Pr. Said BENKIRANE</a:t>
            </a:r>
          </a:p>
          <a:p>
            <a:endParaRPr lang="en-US" sz="2200"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888" y="330091"/>
            <a:ext cx="2912224" cy="1108885"/>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170" y="3909257"/>
            <a:ext cx="2397660" cy="1723917"/>
          </a:xfrm>
          <a:prstGeom prst="rect">
            <a:avLst/>
          </a:prstGeom>
        </p:spPr>
      </p:pic>
    </p:spTree>
    <p:extLst>
      <p:ext uri="{BB962C8B-B14F-4D97-AF65-F5344CB8AC3E}">
        <p14:creationId xmlns:p14="http://schemas.microsoft.com/office/powerpoint/2010/main" val="373232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23" y="1366775"/>
            <a:ext cx="11634377" cy="53660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b="1" dirty="0" smtClean="0">
                <a:latin typeface="Calibri" panose="020F0502020204030204" pitchFamily="34" charset="0"/>
                <a:ea typeface="Calibri" panose="020F0502020204030204" pitchFamily="34" charset="0"/>
                <a:cs typeface="Times New Roman" panose="02020603050405020304" pitchFamily="18" charset="0"/>
              </a:rPr>
              <a:t>2- </a:t>
            </a:r>
            <a:r>
              <a:rPr lang="fr-FR" sz="2400" b="1" dirty="0"/>
              <a:t>Phase de </a:t>
            </a:r>
            <a:r>
              <a:rPr lang="fr-FR" sz="2400" b="1" dirty="0" smtClean="0"/>
              <a:t>conception (suite)</a:t>
            </a:r>
            <a:endParaRPr lang="fr-FR" sz="2400" dirty="0"/>
          </a:p>
          <a:p>
            <a:endParaRPr lang="fr-FR" sz="2400" b="1" dirty="0"/>
          </a:p>
          <a:p>
            <a:pPr lvl="0"/>
            <a:r>
              <a:rPr lang="en-US" b="1" dirty="0" err="1" smtClean="0"/>
              <a:t>Diagramme</a:t>
            </a:r>
            <a:r>
              <a:rPr lang="en-US" b="1" dirty="0" smtClean="0"/>
              <a:t> de </a:t>
            </a:r>
            <a:r>
              <a:rPr lang="en-US" b="1" dirty="0" err="1"/>
              <a:t>cas</a:t>
            </a:r>
            <a:r>
              <a:rPr lang="en-US" b="1" dirty="0"/>
              <a:t> </a:t>
            </a:r>
            <a:r>
              <a:rPr lang="en-US" b="1" dirty="0" err="1" smtClean="0"/>
              <a:t>d’utilisation</a:t>
            </a:r>
            <a:r>
              <a:rPr lang="en-US" b="1" dirty="0" smtClean="0"/>
              <a:t> :</a:t>
            </a:r>
          </a:p>
          <a:p>
            <a:pPr lvl="0"/>
            <a:endParaRPr lang="en-US" b="1" dirty="0"/>
          </a:p>
          <a:p>
            <a:pPr marL="742950" lvl="1" indent="-285750">
              <a:buFont typeface="Wingdings" panose="05000000000000000000" pitchFamily="2" charset="2"/>
              <a:buChar char="Ø"/>
            </a:pPr>
            <a:r>
              <a:rPr lang="en-US" sz="2000" dirty="0" err="1" smtClean="0"/>
              <a:t>Itération</a:t>
            </a:r>
            <a:r>
              <a:rPr lang="en-US" sz="2000" dirty="0" smtClean="0"/>
              <a:t> 2:</a:t>
            </a:r>
            <a:endParaRPr lang="en-US" sz="24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a:p>
          <a:p>
            <a:pPr marL="742950" lvl="1" indent="-285750">
              <a:lnSpc>
                <a:spcPct val="115000"/>
              </a:lnSpc>
              <a:spcAft>
                <a:spcPts val="1000"/>
              </a:spcAft>
              <a:buFont typeface="Wingdings" panose="05000000000000000000" pitchFamily="2" charset="2"/>
              <a:buChar char="§"/>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III- Analyse et conception</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5" y="2409825"/>
            <a:ext cx="7334250" cy="3486150"/>
          </a:xfrm>
          <a:prstGeom prst="rect">
            <a:avLst/>
          </a:prstGeom>
        </p:spPr>
      </p:pic>
    </p:spTree>
    <p:extLst>
      <p:ext uri="{BB962C8B-B14F-4D97-AF65-F5344CB8AC3E}">
        <p14:creationId xmlns:p14="http://schemas.microsoft.com/office/powerpoint/2010/main" val="318255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23" y="1265175"/>
            <a:ext cx="11634377" cy="53011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b="1" dirty="0" smtClean="0">
                <a:latin typeface="Calibri" panose="020F0502020204030204" pitchFamily="34" charset="0"/>
                <a:ea typeface="Calibri" panose="020F0502020204030204" pitchFamily="34" charset="0"/>
                <a:cs typeface="Times New Roman" panose="02020603050405020304" pitchFamily="18" charset="0"/>
              </a:rPr>
              <a:t>2- </a:t>
            </a:r>
            <a:r>
              <a:rPr lang="fr-FR" sz="2400" b="1" dirty="0"/>
              <a:t>Phase de </a:t>
            </a:r>
            <a:r>
              <a:rPr lang="fr-FR" sz="2400" b="1" dirty="0" smtClean="0"/>
              <a:t>conception (suite)</a:t>
            </a:r>
            <a:endParaRPr lang="fr-FR" sz="2400" dirty="0"/>
          </a:p>
          <a:p>
            <a:endParaRPr lang="fr-FR" sz="2400" b="1" dirty="0"/>
          </a:p>
          <a:p>
            <a:pPr lvl="0"/>
            <a:r>
              <a:rPr lang="en-US" b="1" dirty="0" err="1" smtClean="0"/>
              <a:t>Diagramme</a:t>
            </a:r>
            <a:r>
              <a:rPr lang="en-US" b="1" dirty="0" smtClean="0"/>
              <a:t> de </a:t>
            </a:r>
            <a:r>
              <a:rPr lang="en-US" b="1" dirty="0" err="1" smtClean="0"/>
              <a:t>classe</a:t>
            </a:r>
            <a:r>
              <a:rPr lang="en-US" b="1" dirty="0" smtClean="0"/>
              <a:t>:</a:t>
            </a:r>
          </a:p>
          <a:p>
            <a:pPr marL="800100" lvl="1" indent="-342900">
              <a:buFont typeface="Wingdings" panose="05000000000000000000" pitchFamily="2" charset="2"/>
              <a:buChar char="Ø"/>
            </a:pPr>
            <a:endParaRPr lang="en-US" sz="2000" b="1" dirty="0"/>
          </a:p>
          <a:p>
            <a:pPr marL="800100" lvl="1" indent="-342900">
              <a:buFont typeface="Wingdings" panose="05000000000000000000" pitchFamily="2" charset="2"/>
              <a:buChar char="Ø"/>
            </a:pPr>
            <a:r>
              <a:rPr lang="en-US" sz="2000" dirty="0" err="1" smtClean="0"/>
              <a:t>Itération</a:t>
            </a:r>
            <a:r>
              <a:rPr lang="en-US" sz="2000" dirty="0" smtClean="0"/>
              <a:t> 1:</a:t>
            </a:r>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a:p>
          <a:p>
            <a:pPr marL="742950" lvl="1" indent="-285750">
              <a:lnSpc>
                <a:spcPct val="115000"/>
              </a:lnSpc>
              <a:spcAft>
                <a:spcPts val="1000"/>
              </a:spcAft>
              <a:buFont typeface="Wingdings" panose="05000000000000000000" pitchFamily="2" charset="2"/>
              <a:buChar char="§"/>
            </a:pP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endParaRPr lang="fr-FR" sz="105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III- Analyse et conception</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700" y="1320429"/>
            <a:ext cx="6870699" cy="5484871"/>
          </a:xfrm>
          <a:prstGeom prst="rect">
            <a:avLst/>
          </a:prstGeom>
        </p:spPr>
      </p:pic>
    </p:spTree>
    <p:extLst>
      <p:ext uri="{BB962C8B-B14F-4D97-AF65-F5344CB8AC3E}">
        <p14:creationId xmlns:p14="http://schemas.microsoft.com/office/powerpoint/2010/main" val="1300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23" y="1265175"/>
            <a:ext cx="11634377" cy="53011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b="1" dirty="0" smtClean="0">
                <a:latin typeface="Calibri" panose="020F0502020204030204" pitchFamily="34" charset="0"/>
                <a:ea typeface="Calibri" panose="020F0502020204030204" pitchFamily="34" charset="0"/>
                <a:cs typeface="Times New Roman" panose="02020603050405020304" pitchFamily="18" charset="0"/>
              </a:rPr>
              <a:t>2- </a:t>
            </a:r>
            <a:r>
              <a:rPr lang="fr-FR" sz="2400" b="1" dirty="0"/>
              <a:t>Phase de </a:t>
            </a:r>
            <a:r>
              <a:rPr lang="fr-FR" sz="2400" b="1" dirty="0" smtClean="0"/>
              <a:t>conception (suite)</a:t>
            </a:r>
            <a:endParaRPr lang="fr-FR" sz="2400" dirty="0"/>
          </a:p>
          <a:p>
            <a:endParaRPr lang="fr-FR" sz="2400" b="1" dirty="0"/>
          </a:p>
          <a:p>
            <a:pPr lvl="0"/>
            <a:r>
              <a:rPr lang="en-US" b="1" dirty="0" err="1" smtClean="0"/>
              <a:t>Diagramme</a:t>
            </a:r>
            <a:r>
              <a:rPr lang="en-US" b="1" dirty="0" smtClean="0"/>
              <a:t> de </a:t>
            </a:r>
            <a:r>
              <a:rPr lang="en-US" b="1" dirty="0" err="1" smtClean="0"/>
              <a:t>classe</a:t>
            </a:r>
            <a:r>
              <a:rPr lang="en-US" b="1" dirty="0" smtClean="0"/>
              <a:t>:</a:t>
            </a:r>
          </a:p>
          <a:p>
            <a:pPr marL="800100" lvl="1" indent="-342900">
              <a:buFont typeface="Wingdings" panose="05000000000000000000" pitchFamily="2" charset="2"/>
              <a:buChar char="Ø"/>
            </a:pPr>
            <a:endParaRPr lang="en-US" sz="2000" b="1" dirty="0"/>
          </a:p>
          <a:p>
            <a:pPr marL="800100" lvl="1" indent="-342900">
              <a:buFont typeface="Wingdings" panose="05000000000000000000" pitchFamily="2" charset="2"/>
              <a:buChar char="Ø"/>
            </a:pPr>
            <a:r>
              <a:rPr lang="en-US" sz="2000" dirty="0" err="1" smtClean="0"/>
              <a:t>Itération</a:t>
            </a:r>
            <a:r>
              <a:rPr lang="en-US" sz="2000" dirty="0" smtClean="0"/>
              <a:t> 2:</a:t>
            </a:r>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a:p>
          <a:p>
            <a:pPr marL="742950" lvl="1" indent="-285750">
              <a:lnSpc>
                <a:spcPct val="115000"/>
              </a:lnSpc>
              <a:spcAft>
                <a:spcPts val="1000"/>
              </a:spcAft>
              <a:buFont typeface="Wingdings" panose="05000000000000000000" pitchFamily="2" charset="2"/>
              <a:buChar char="§"/>
            </a:pP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endParaRPr lang="fr-FR" sz="105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III- Analyse et conception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375" y="1290575"/>
            <a:ext cx="6985910" cy="5592825"/>
          </a:xfrm>
          <a:prstGeom prst="rect">
            <a:avLst/>
          </a:prstGeom>
        </p:spPr>
      </p:pic>
    </p:spTree>
    <p:extLst>
      <p:ext uri="{BB962C8B-B14F-4D97-AF65-F5344CB8AC3E}">
        <p14:creationId xmlns:p14="http://schemas.microsoft.com/office/powerpoint/2010/main" val="2894146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819" y="1169894"/>
            <a:ext cx="3214181" cy="4555126"/>
          </a:xfrm>
        </p:spPr>
        <p:txBody>
          <a:bodyPr/>
          <a:lstStyle/>
          <a:p>
            <a:pPr algn="ctr"/>
            <a:r>
              <a:rPr lang="fr-FR" dirty="0"/>
              <a:t>IV- Outils et environnements de travail</a:t>
            </a:r>
          </a:p>
        </p:txBody>
      </p:sp>
      <p:sp>
        <p:nvSpPr>
          <p:cNvPr id="18" name="Espace réservé du contenu 2"/>
          <p:cNvSpPr>
            <a:spLocks noGrp="1"/>
          </p:cNvSpPr>
          <p:nvPr>
            <p:ph idx="1"/>
          </p:nvPr>
        </p:nvSpPr>
        <p:spPr>
          <a:xfrm>
            <a:off x="3869268" y="864108"/>
            <a:ext cx="7315200" cy="5120640"/>
          </a:xfrm>
        </p:spPr>
        <p:txBody>
          <a:bodyPr/>
          <a:lstStyle/>
          <a:p>
            <a:r>
              <a:rPr lang="fr-FR" b="1" dirty="0" smtClean="0"/>
              <a:t>1- Les outils </a:t>
            </a:r>
            <a:r>
              <a:rPr lang="fr-FR" b="1" dirty="0"/>
              <a:t>de </a:t>
            </a:r>
            <a:r>
              <a:rPr lang="fr-FR" b="1" dirty="0" smtClean="0"/>
              <a:t>travails</a:t>
            </a:r>
            <a:endParaRPr lang="fr-FR" b="1" dirty="0" smtClean="0"/>
          </a:p>
          <a:p>
            <a:r>
              <a:rPr lang="fr-FR" b="1" dirty="0" smtClean="0"/>
              <a:t>2-Base de </a:t>
            </a:r>
            <a:r>
              <a:rPr lang="fr-FR" b="1" dirty="0" smtClean="0"/>
              <a:t>données</a:t>
            </a:r>
            <a:endParaRPr lang="fr-FR" b="1" dirty="0" smtClean="0"/>
          </a:p>
          <a:p>
            <a:r>
              <a:rPr lang="fr-FR" b="1" dirty="0" smtClean="0"/>
              <a:t>3-Les </a:t>
            </a:r>
            <a:r>
              <a:rPr lang="fr-FR" b="1" dirty="0"/>
              <a:t>langages de travails</a:t>
            </a:r>
            <a:endParaRPr lang="fr-FR" b="1" dirty="0" smtClean="0"/>
          </a:p>
        </p:txBody>
      </p:sp>
    </p:spTree>
    <p:extLst>
      <p:ext uri="{BB962C8B-B14F-4D97-AF65-F5344CB8AC3E}">
        <p14:creationId xmlns:p14="http://schemas.microsoft.com/office/powerpoint/2010/main" val="21288604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Arrondir un rectangle avec un coin du même côté 6"/>
          <p:cNvSpPr/>
          <p:nvPr/>
        </p:nvSpPr>
        <p:spPr>
          <a:xfrm>
            <a:off x="20059" y="127000"/>
            <a:ext cx="620592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latin typeface="Adobe Heiti Std R" panose="020B0400000000000000" pitchFamily="34" charset="-128"/>
                <a:ea typeface="Adobe Heiti Std R" panose="020B0400000000000000" pitchFamily="34" charset="-128"/>
              </a:rPr>
              <a:t>1- </a:t>
            </a:r>
            <a:r>
              <a:rPr lang="fr-FR" sz="2800" b="1" dirty="0" smtClean="0"/>
              <a:t>Les </a:t>
            </a:r>
            <a:r>
              <a:rPr lang="fr-FR" sz="2800" b="1" dirty="0"/>
              <a:t>outils de </a:t>
            </a:r>
            <a:r>
              <a:rPr lang="fr-FR" sz="2800" b="1" dirty="0" smtClean="0"/>
              <a:t>travails</a:t>
            </a:r>
            <a:endParaRPr lang="fr-FR" sz="2800" b="1" dirty="0"/>
          </a:p>
        </p:txBody>
      </p:sp>
      <p:pic>
        <p:nvPicPr>
          <p:cNvPr id="2052" name="Picture 4" descr="Résultat de recherche d'images pour &quot;STAR UML LOGO P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265" y="2072918"/>
            <a:ext cx="1990725" cy="7644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ésultat de recherche d'images pour &quot;XAMPP LOGO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501" y="4503876"/>
            <a:ext cx="828675" cy="828675"/>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p:cNvSpPr txBox="1"/>
          <p:nvPr/>
        </p:nvSpPr>
        <p:spPr>
          <a:xfrm>
            <a:off x="8722769" y="2288851"/>
            <a:ext cx="1895071" cy="369332"/>
          </a:xfrm>
          <a:prstGeom prst="rect">
            <a:avLst/>
          </a:prstGeom>
          <a:noFill/>
        </p:spPr>
        <p:txBody>
          <a:bodyPr wrap="none" rtlCol="0">
            <a:spAutoFit/>
          </a:bodyPr>
          <a:lstStyle/>
          <a:p>
            <a:r>
              <a:rPr lang="fr-FR" dirty="0" smtClean="0"/>
              <a:t>Logiciel :StarUML</a:t>
            </a:r>
            <a:endParaRPr lang="fr-FR" dirty="0"/>
          </a:p>
        </p:txBody>
      </p:sp>
      <p:sp>
        <p:nvSpPr>
          <p:cNvPr id="28" name="ZoneTexte 27"/>
          <p:cNvSpPr txBox="1"/>
          <p:nvPr/>
        </p:nvSpPr>
        <p:spPr>
          <a:xfrm>
            <a:off x="2389988" y="4733547"/>
            <a:ext cx="1802225" cy="369332"/>
          </a:xfrm>
          <a:prstGeom prst="rect">
            <a:avLst/>
          </a:prstGeom>
          <a:noFill/>
        </p:spPr>
        <p:txBody>
          <a:bodyPr wrap="none" rtlCol="0">
            <a:spAutoFit/>
          </a:bodyPr>
          <a:lstStyle/>
          <a:p>
            <a:r>
              <a:rPr lang="fr-FR" dirty="0" smtClean="0"/>
              <a:t>Serveur : XAMPP</a:t>
            </a:r>
            <a:endParaRPr lang="fr-FR" dirty="0"/>
          </a:p>
        </p:txBody>
      </p:sp>
      <p:pic>
        <p:nvPicPr>
          <p:cNvPr id="2060" name="Picture 12" descr="Résultat de recherche d'images pour &quot;Sublim text PNG log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661" y="1786531"/>
            <a:ext cx="1373973" cy="1373973"/>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2384623" y="2270472"/>
            <a:ext cx="2256515" cy="369332"/>
          </a:xfrm>
          <a:prstGeom prst="rect">
            <a:avLst/>
          </a:prstGeom>
          <a:noFill/>
        </p:spPr>
        <p:txBody>
          <a:bodyPr wrap="none" rtlCol="0">
            <a:spAutoFit/>
          </a:bodyPr>
          <a:lstStyle/>
          <a:p>
            <a:r>
              <a:rPr lang="fr-FR" dirty="0" smtClean="0"/>
              <a:t>Editeur : </a:t>
            </a:r>
            <a:r>
              <a:rPr lang="en-US" dirty="0" smtClean="0"/>
              <a:t>Sublime Text</a:t>
            </a:r>
            <a:endParaRPr lang="fr-FR" dirty="0"/>
          </a:p>
        </p:txBody>
      </p:sp>
      <p:pic>
        <p:nvPicPr>
          <p:cNvPr id="1026" name="Picture 2" descr="RÃ©sultat de recherche d'images pour &quot;photoshop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607" y="4503876"/>
            <a:ext cx="887020" cy="88702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7972115" y="4733547"/>
            <a:ext cx="2122697" cy="369332"/>
          </a:xfrm>
          <a:prstGeom prst="rect">
            <a:avLst/>
          </a:prstGeom>
          <a:noFill/>
        </p:spPr>
        <p:txBody>
          <a:bodyPr wrap="none" rtlCol="0">
            <a:spAutoFit/>
          </a:bodyPr>
          <a:lstStyle/>
          <a:p>
            <a:r>
              <a:rPr lang="fr-FR" dirty="0" smtClean="0"/>
              <a:t>Logiciel : Photoshop</a:t>
            </a:r>
            <a:endParaRPr lang="fr-FR" dirty="0"/>
          </a:p>
        </p:txBody>
      </p:sp>
    </p:spTree>
    <p:extLst>
      <p:ext uri="{BB962C8B-B14F-4D97-AF65-F5344CB8AC3E}">
        <p14:creationId xmlns:p14="http://schemas.microsoft.com/office/powerpoint/2010/main" val="19572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6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5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p:bldP spid="28" grpId="0"/>
      <p:bldP spid="2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Arrondir un rectangle avec un coin du même côté 6"/>
          <p:cNvSpPr/>
          <p:nvPr/>
        </p:nvSpPr>
        <p:spPr>
          <a:xfrm>
            <a:off x="20059" y="127000"/>
            <a:ext cx="620592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latin typeface="Adobe Heiti Std R" panose="020B0400000000000000" pitchFamily="34" charset="-128"/>
                <a:ea typeface="Adobe Heiti Std R" panose="020B0400000000000000" pitchFamily="34" charset="-128"/>
              </a:rPr>
              <a:t>2- </a:t>
            </a:r>
            <a:r>
              <a:rPr lang="fr-FR" sz="2800" b="1" dirty="0" smtClean="0"/>
              <a:t>Base </a:t>
            </a:r>
            <a:r>
              <a:rPr lang="fr-FR" sz="2800" b="1" dirty="0"/>
              <a:t>de </a:t>
            </a:r>
            <a:r>
              <a:rPr lang="fr-FR" sz="2800" b="1" dirty="0" smtClean="0"/>
              <a:t>données</a:t>
            </a:r>
            <a:endParaRPr lang="fr-FR" sz="2800" b="1" dirty="0"/>
          </a:p>
        </p:txBody>
      </p:sp>
      <p:pic>
        <p:nvPicPr>
          <p:cNvPr id="2056" name="Picture 8" descr="Résultat de recherche d'images pour &quot;MYSQL P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239" y="2446275"/>
            <a:ext cx="3571961" cy="3578882"/>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736600" y="1620587"/>
            <a:ext cx="2640466" cy="369332"/>
          </a:xfrm>
          <a:prstGeom prst="rect">
            <a:avLst/>
          </a:prstGeom>
          <a:noFill/>
        </p:spPr>
        <p:txBody>
          <a:bodyPr wrap="none" rtlCol="0">
            <a:spAutoFit/>
          </a:bodyPr>
          <a:lstStyle/>
          <a:p>
            <a:r>
              <a:rPr lang="fr-FR" dirty="0" smtClean="0"/>
              <a:t>Base de données :MYSQL</a:t>
            </a:r>
            <a:endParaRPr lang="fr-FR" dirty="0"/>
          </a:p>
        </p:txBody>
      </p:sp>
      <p:sp>
        <p:nvSpPr>
          <p:cNvPr id="15" name="Rectangle 14"/>
          <p:cNvSpPr/>
          <p:nvPr/>
        </p:nvSpPr>
        <p:spPr>
          <a:xfrm>
            <a:off x="1143000" y="2446275"/>
            <a:ext cx="6283239" cy="36625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lnSpc>
                <a:spcPct val="115000"/>
              </a:lnSpc>
              <a:spcAft>
                <a:spcPts val="1000"/>
              </a:spcAft>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fr-FR" dirty="0" smtClean="0">
                <a:latin typeface="Calibri" panose="020F0502020204030204" pitchFamily="34" charset="0"/>
                <a:ea typeface="Calibri" panose="020F0502020204030204" pitchFamily="34" charset="0"/>
                <a:cs typeface="Times New Roman" panose="02020603050405020304" pitchFamily="18" charset="0"/>
              </a:rPr>
              <a:t>Est </a:t>
            </a:r>
            <a:r>
              <a:rPr lang="fr-FR" dirty="0">
                <a:latin typeface="Calibri" panose="020F0502020204030204" pitchFamily="34" charset="0"/>
                <a:ea typeface="Calibri" panose="020F0502020204030204" pitchFamily="34" charset="0"/>
                <a:cs typeface="Times New Roman" panose="02020603050405020304" pitchFamily="18" charset="0"/>
              </a:rPr>
              <a:t>un système de gestion de base de données qui permet d’entreposer des données  de  manière structurée  permet d’accéder à l’information entre posée via un langage spécifique le SQL</a:t>
            </a:r>
            <a:r>
              <a:rPr lang="fr-FR" dirty="0" smtClean="0">
                <a:latin typeface="Calibri" panose="020F0502020204030204" pitchFamily="34" charset="0"/>
                <a:ea typeface="Calibri" panose="020F0502020204030204" pitchFamily="34" charset="0"/>
                <a:cs typeface="Times New Roman" panose="02020603050405020304" pitchFamily="18" charset="0"/>
              </a:rPr>
              <a:t>.</a:t>
            </a:r>
          </a:p>
          <a:p>
            <a:pPr lvl="1">
              <a:lnSpc>
                <a:spcPct val="115000"/>
              </a:lnSpc>
              <a:spcAft>
                <a:spcPts val="1000"/>
              </a:spcAft>
            </a:pPr>
            <a:r>
              <a:rPr lang="fr-FR" dirty="0" smtClean="0">
                <a:latin typeface="Calibri" panose="020F0502020204030204" pitchFamily="34" charset="0"/>
                <a:ea typeface="Calibri" panose="020F0502020204030204" pitchFamily="34" charset="0"/>
                <a:cs typeface="Times New Roman" panose="02020603050405020304" pitchFamily="18" charset="0"/>
              </a:rPr>
              <a:t>Il </a:t>
            </a:r>
            <a:r>
              <a:rPr lang="fr-FR" dirty="0">
                <a:latin typeface="Calibri" panose="020F0502020204030204" pitchFamily="34" charset="0"/>
                <a:ea typeface="Calibri" panose="020F0502020204030204" pitchFamily="34" charset="0"/>
                <a:cs typeface="Times New Roman" panose="02020603050405020304" pitchFamily="18" charset="0"/>
              </a:rPr>
              <a:t>existe un outil libre et gratuit développé par la communauté des programmeurs libres: </a:t>
            </a:r>
            <a:r>
              <a:rPr lang="fr-FR" dirty="0" smtClean="0">
                <a:latin typeface="Calibri" panose="020F0502020204030204" pitchFamily="34" charset="0"/>
                <a:ea typeface="Calibri" panose="020F0502020204030204" pitchFamily="34" charset="0"/>
                <a:cs typeface="Times New Roman" panose="02020603050405020304" pitchFamily="18" charset="0"/>
              </a:rPr>
              <a:t>PHPMyAdmin </a:t>
            </a:r>
            <a:r>
              <a:rPr lang="fr-FR" dirty="0">
                <a:latin typeface="Calibri" panose="020F0502020204030204" pitchFamily="34" charset="0"/>
                <a:ea typeface="Calibri" panose="020F0502020204030204" pitchFamily="34" charset="0"/>
                <a:cs typeface="Times New Roman" panose="02020603050405020304" pitchFamily="18" charset="0"/>
              </a:rPr>
              <a:t>qui permet l’administration aisée des bases de données </a:t>
            </a:r>
            <a:r>
              <a:rPr lang="fr-FR" dirty="0" smtClean="0">
                <a:latin typeface="Calibri" panose="020F0502020204030204" pitchFamily="34" charset="0"/>
                <a:ea typeface="Calibri" panose="020F0502020204030204" pitchFamily="34" charset="0"/>
                <a:cs typeface="Times New Roman" panose="02020603050405020304" pitchFamily="18" charset="0"/>
              </a:rPr>
              <a:t>MySQL </a:t>
            </a:r>
            <a:r>
              <a:rPr lang="fr-FR" dirty="0">
                <a:latin typeface="Calibri" panose="020F0502020204030204" pitchFamily="34" charset="0"/>
                <a:ea typeface="Calibri" panose="020F0502020204030204" pitchFamily="34" charset="0"/>
                <a:cs typeface="Times New Roman" panose="02020603050405020304" pitchFamily="18" charset="0"/>
              </a:rPr>
              <a:t>avec PHP</a:t>
            </a:r>
            <a:r>
              <a:rPr lang="fr-FR" dirty="0" smtClean="0">
                <a:latin typeface="Calibri" panose="020F0502020204030204" pitchFamily="34" charset="0"/>
                <a:ea typeface="Calibri" panose="020F0502020204030204" pitchFamily="34" charset="0"/>
                <a:cs typeface="Times New Roman" panose="02020603050405020304" pitchFamily="18" charset="0"/>
              </a:rPr>
              <a:t>.</a:t>
            </a:r>
          </a:p>
          <a:p>
            <a:pPr lvl="1">
              <a:lnSpc>
                <a:spcPct val="115000"/>
              </a:lnSpc>
              <a:spcAft>
                <a:spcPts val="1000"/>
              </a:spcAft>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641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Arrondir un rectangle avec un coin du même côté 6"/>
          <p:cNvSpPr/>
          <p:nvPr/>
        </p:nvSpPr>
        <p:spPr>
          <a:xfrm>
            <a:off x="20059" y="127000"/>
            <a:ext cx="620592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latin typeface="Adobe Heiti Std R" panose="020B0400000000000000" pitchFamily="34" charset="-128"/>
                <a:ea typeface="Adobe Heiti Std R" panose="020B0400000000000000" pitchFamily="34" charset="-128"/>
              </a:rPr>
              <a:t>3- </a:t>
            </a:r>
            <a:r>
              <a:rPr lang="fr-FR" sz="2800" b="1" dirty="0" smtClean="0"/>
              <a:t>Les </a:t>
            </a:r>
            <a:r>
              <a:rPr lang="fr-FR" sz="2800" b="1" dirty="0"/>
              <a:t>langages de </a:t>
            </a:r>
            <a:r>
              <a:rPr lang="fr-FR" sz="2800" b="1" dirty="0" smtClean="0"/>
              <a:t>travails</a:t>
            </a:r>
            <a:endParaRPr lang="fr-FR" sz="2800" b="1" dirty="0"/>
          </a:p>
        </p:txBody>
      </p:sp>
      <p:pic>
        <p:nvPicPr>
          <p:cNvPr id="16" name="Picture 2" descr="Image associée"/>
          <p:cNvPicPr>
            <a:picLocks noChangeAspect="1" noChangeArrowheads="1"/>
          </p:cNvPicPr>
          <p:nvPr/>
        </p:nvPicPr>
        <p:blipFill rotWithShape="1">
          <a:blip r:embed="rId2">
            <a:extLst>
              <a:ext uri="{28A0092B-C50C-407E-A947-70E740481C1C}">
                <a14:useLocalDpi xmlns:a14="http://schemas.microsoft.com/office/drawing/2010/main" val="0"/>
              </a:ext>
            </a:extLst>
          </a:blip>
          <a:srcRect t="18522"/>
          <a:stretch/>
        </p:blipFill>
        <p:spPr bwMode="auto">
          <a:xfrm>
            <a:off x="2103457" y="1826031"/>
            <a:ext cx="2194809" cy="178828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associée"/>
          <p:cNvPicPr>
            <a:picLocks noChangeAspect="1" noChangeArrowheads="1"/>
          </p:cNvPicPr>
          <p:nvPr/>
        </p:nvPicPr>
        <p:blipFill rotWithShape="1">
          <a:blip r:embed="rId3">
            <a:extLst>
              <a:ext uri="{28A0092B-C50C-407E-A947-70E740481C1C}">
                <a14:useLocalDpi xmlns:a14="http://schemas.microsoft.com/office/drawing/2010/main" val="0"/>
              </a:ext>
            </a:extLst>
          </a:blip>
          <a:srcRect t="15495"/>
          <a:stretch/>
        </p:blipFill>
        <p:spPr bwMode="auto">
          <a:xfrm>
            <a:off x="4960889" y="1826031"/>
            <a:ext cx="1975535" cy="16694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7367" y="1825615"/>
            <a:ext cx="3181718" cy="17887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associé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5987" y="4008365"/>
            <a:ext cx="2831933" cy="2849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ésultat de recherche d'images pour &quot;UML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521" y="4191266"/>
            <a:ext cx="1722766" cy="172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58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194" name="Picture 2" descr="Résultat de recherche d'images pour &quot;ajaxform&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56" y="3071020"/>
            <a:ext cx="1453610" cy="109020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14" name="Arrondir un rectangle avec un coin du même côté 6"/>
          <p:cNvSpPr/>
          <p:nvPr/>
        </p:nvSpPr>
        <p:spPr>
          <a:xfrm>
            <a:off x="20059" y="127000"/>
            <a:ext cx="620592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latin typeface="Adobe Heiti Std R" panose="020B0400000000000000" pitchFamily="34" charset="-128"/>
                <a:ea typeface="Adobe Heiti Std R" panose="020B0400000000000000" pitchFamily="34" charset="-128"/>
              </a:rPr>
              <a:t>3- </a:t>
            </a:r>
            <a:r>
              <a:rPr lang="fr-FR" sz="2800" b="1" dirty="0" smtClean="0"/>
              <a:t>Les </a:t>
            </a:r>
            <a:r>
              <a:rPr lang="fr-FR" sz="2800" b="1" dirty="0"/>
              <a:t>langages de </a:t>
            </a:r>
            <a:r>
              <a:rPr lang="fr-FR" sz="2800" b="1" dirty="0" smtClean="0"/>
              <a:t>travails</a:t>
            </a:r>
            <a:endParaRPr lang="fr-FR" sz="2800" b="1" dirty="0"/>
          </a:p>
        </p:txBody>
      </p:sp>
      <p:pic>
        <p:nvPicPr>
          <p:cNvPr id="10" name="Picture 8"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718" y="927100"/>
            <a:ext cx="1684204" cy="16842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Résultat de recherche d'images pour &quot;AJAX PNG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247" y="3623576"/>
            <a:ext cx="1682133" cy="807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e recherche d'images pour &quot;BOOTSTRAP PNG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923" y="5033433"/>
            <a:ext cx="1815721" cy="152668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3285181" y="1735004"/>
            <a:ext cx="8487719" cy="646331"/>
          </a:xfrm>
          <a:prstGeom prst="rect">
            <a:avLst/>
          </a:prstGeom>
          <a:noFill/>
        </p:spPr>
        <p:txBody>
          <a:bodyPr wrap="square" rtlCol="0">
            <a:spAutoFit/>
          </a:bodyPr>
          <a:lstStyle/>
          <a:p>
            <a:r>
              <a:rPr lang="fr-FR" dirty="0"/>
              <a:t>JQuery est une bibliothèque JavaScript libre et </a:t>
            </a:r>
            <a:r>
              <a:rPr lang="fr-FR" dirty="0" err="1"/>
              <a:t>multi-plateforme</a:t>
            </a:r>
            <a:r>
              <a:rPr lang="fr-FR" dirty="0"/>
              <a:t> créée pour </a:t>
            </a:r>
            <a:r>
              <a:rPr lang="fr-FR" dirty="0" smtClean="0"/>
              <a:t>faciliter</a:t>
            </a:r>
          </a:p>
          <a:p>
            <a:r>
              <a:rPr lang="fr-FR" dirty="0" smtClean="0"/>
              <a:t> </a:t>
            </a:r>
            <a:r>
              <a:rPr lang="fr-FR" dirty="0"/>
              <a:t>l'écriture de scripts côté client dans le code HTML des pages</a:t>
            </a:r>
            <a:r>
              <a:rPr lang="fr-FR" dirty="0" smtClean="0"/>
              <a:t>.</a:t>
            </a:r>
          </a:p>
        </p:txBody>
      </p:sp>
      <p:sp>
        <p:nvSpPr>
          <p:cNvPr id="15" name="ZoneTexte 14"/>
          <p:cNvSpPr txBox="1"/>
          <p:nvPr/>
        </p:nvSpPr>
        <p:spPr>
          <a:xfrm>
            <a:off x="3188783" y="5200214"/>
            <a:ext cx="8487719" cy="1477328"/>
          </a:xfrm>
          <a:prstGeom prst="rect">
            <a:avLst/>
          </a:prstGeom>
          <a:noFill/>
        </p:spPr>
        <p:txBody>
          <a:bodyPr wrap="square" rtlCol="0">
            <a:spAutoFit/>
          </a:bodyPr>
          <a:lstStyle/>
          <a:p>
            <a:pPr algn="justLow"/>
            <a:r>
              <a:rPr lang="fr-FR" dirty="0" smtClean="0"/>
              <a:t>est </a:t>
            </a:r>
            <a:r>
              <a:rPr lang="fr-FR" dirty="0"/>
              <a:t>une collection d'outils utile à la création de sites et d'applications web. C'est un </a:t>
            </a:r>
            <a:r>
              <a:rPr lang="fr-FR" dirty="0" smtClean="0"/>
              <a:t>ensemble qui </a:t>
            </a:r>
            <a:r>
              <a:rPr lang="fr-FR" dirty="0"/>
              <a:t>contient des codes HTML et CSS, des formulaires, boutons, outils de navigation et autres </a:t>
            </a:r>
            <a:endParaRPr lang="fr-FR" dirty="0" smtClean="0"/>
          </a:p>
          <a:p>
            <a:pPr algn="justLow"/>
            <a:r>
              <a:rPr lang="fr-FR" dirty="0" smtClean="0"/>
              <a:t>éléments </a:t>
            </a:r>
            <a:r>
              <a:rPr lang="fr-FR" dirty="0"/>
              <a:t>interactifs, ainsi que des extensions JavaScript en option. C'est l'un des projets les </a:t>
            </a:r>
            <a:r>
              <a:rPr lang="fr-FR" dirty="0" smtClean="0"/>
              <a:t>plus </a:t>
            </a:r>
            <a:r>
              <a:rPr lang="fr-FR" dirty="0"/>
              <a:t>populaires sur la plate-forme de gestion de développement GitHub.</a:t>
            </a:r>
          </a:p>
        </p:txBody>
      </p:sp>
      <p:sp>
        <p:nvSpPr>
          <p:cNvPr id="20" name="ZoneTexte 19"/>
          <p:cNvSpPr txBox="1"/>
          <p:nvPr/>
        </p:nvSpPr>
        <p:spPr>
          <a:xfrm>
            <a:off x="3285181" y="3180969"/>
            <a:ext cx="8487719" cy="1200329"/>
          </a:xfrm>
          <a:prstGeom prst="rect">
            <a:avLst/>
          </a:prstGeom>
          <a:noFill/>
        </p:spPr>
        <p:txBody>
          <a:bodyPr wrap="square" rtlCol="0">
            <a:spAutoFit/>
          </a:bodyPr>
          <a:lstStyle/>
          <a:p>
            <a:r>
              <a:rPr lang="fr-FR" dirty="0" smtClean="0"/>
              <a:t>Ajax </a:t>
            </a:r>
            <a:r>
              <a:rPr lang="fr-FR" dirty="0"/>
              <a:t>est un concept qui permet de faire des appels asynchrones au serveur depuis le client. Il s'agit d'une combinaison de technologies telles que JavaScript, CSS, XML, le DOM et le XMLHttpRequest dans le but de réaliser des applications Web qui offrent une maniabilité et un confort d'utilisation </a:t>
            </a:r>
            <a:r>
              <a:rPr lang="fr-FR" dirty="0" smtClean="0"/>
              <a:t>supérieur.</a:t>
            </a:r>
          </a:p>
        </p:txBody>
      </p:sp>
    </p:spTree>
    <p:extLst>
      <p:ext uri="{BB962C8B-B14F-4D97-AF65-F5344CB8AC3E}">
        <p14:creationId xmlns:p14="http://schemas.microsoft.com/office/powerpoint/2010/main" val="4020669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Arrondir un rectangle avec un coin du même côté 6"/>
          <p:cNvSpPr/>
          <p:nvPr/>
        </p:nvSpPr>
        <p:spPr>
          <a:xfrm>
            <a:off x="20059" y="127000"/>
            <a:ext cx="620592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smtClean="0">
                <a:latin typeface="Adobe Heiti Std R" panose="020B0400000000000000" pitchFamily="34" charset="-128"/>
                <a:ea typeface="Adobe Heiti Std R" panose="020B0400000000000000" pitchFamily="34" charset="-128"/>
              </a:rPr>
              <a:t>3- </a:t>
            </a:r>
            <a:r>
              <a:rPr lang="fr-FR" sz="2800" b="1" dirty="0" smtClean="0"/>
              <a:t>Les </a:t>
            </a:r>
            <a:r>
              <a:rPr lang="fr-FR" sz="2800" b="1" dirty="0"/>
              <a:t>langages de </a:t>
            </a:r>
            <a:r>
              <a:rPr lang="fr-FR" sz="2800" b="1" dirty="0" smtClean="0"/>
              <a:t>travails</a:t>
            </a:r>
            <a:endParaRPr lang="fr-FR" sz="2800" b="1" dirty="0"/>
          </a:p>
        </p:txBody>
      </p:sp>
      <p:pic>
        <p:nvPicPr>
          <p:cNvPr id="6" name="Picture 10" descr="Résultat de recherche d'images pour &quot;MVC PHP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326" y="383596"/>
            <a:ext cx="2857500" cy="2286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p:cNvGraphicFramePr/>
          <p:nvPr>
            <p:extLst>
              <p:ext uri="{D42A27DB-BD31-4B8C-83A1-F6EECF244321}">
                <p14:modId xmlns:p14="http://schemas.microsoft.com/office/powerpoint/2010/main" val="1588115465"/>
              </p:ext>
            </p:extLst>
          </p:nvPr>
        </p:nvGraphicFramePr>
        <p:xfrm>
          <a:off x="6429076" y="3390900"/>
          <a:ext cx="6604000" cy="2607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ZoneTexte 3"/>
          <p:cNvSpPr txBox="1"/>
          <p:nvPr/>
        </p:nvSpPr>
        <p:spPr>
          <a:xfrm>
            <a:off x="9430352" y="4510100"/>
            <a:ext cx="601447" cy="369332"/>
          </a:xfrm>
          <a:prstGeom prst="rect">
            <a:avLst/>
          </a:prstGeom>
          <a:noFill/>
        </p:spPr>
        <p:txBody>
          <a:bodyPr wrap="none" rtlCol="0">
            <a:spAutoFit/>
          </a:bodyPr>
          <a:lstStyle/>
          <a:p>
            <a:r>
              <a:rPr lang="fr-FR" dirty="0" smtClean="0"/>
              <a:t>PHP</a:t>
            </a:r>
            <a:endParaRPr lang="fr-FR" dirty="0"/>
          </a:p>
        </p:txBody>
      </p:sp>
      <p:sp>
        <p:nvSpPr>
          <p:cNvPr id="13" name="Rectangle 12"/>
          <p:cNvSpPr/>
          <p:nvPr/>
        </p:nvSpPr>
        <p:spPr>
          <a:xfrm>
            <a:off x="365761" y="1323396"/>
            <a:ext cx="7444451" cy="52383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1">
              <a:lnSpc>
                <a:spcPct val="115000"/>
              </a:lnSpc>
              <a:spcAft>
                <a:spcPts val="1000"/>
              </a:spcAft>
            </a:pPr>
            <a:r>
              <a:rPr lang="fr-FR" b="1" dirty="0" smtClean="0">
                <a:latin typeface="Calibri" panose="020F0502020204030204" pitchFamily="34" charset="0"/>
                <a:ea typeface="Calibri" panose="020F0502020204030204" pitchFamily="34" charset="0"/>
                <a:cs typeface="Times New Roman" panose="02020603050405020304" pitchFamily="18" charset="0"/>
              </a:rPr>
              <a:t>PHP:</a:t>
            </a:r>
          </a:p>
          <a:p>
            <a:pPr lvl="1">
              <a:lnSpc>
                <a:spcPct val="115000"/>
              </a:lnSpc>
              <a:spcAft>
                <a:spcPts val="1000"/>
              </a:spcAft>
            </a:pPr>
            <a:r>
              <a:rPr lang="fr-FR" dirty="0">
                <a:latin typeface="Calibri" panose="020F0502020204030204" pitchFamily="34" charset="0"/>
                <a:ea typeface="Calibri" panose="020F0502020204030204" pitchFamily="34" charset="0"/>
                <a:cs typeface="Times New Roman" panose="02020603050405020304" pitchFamily="18" charset="0"/>
              </a:rPr>
              <a:t>PHP (Personale Home Page Hyper Text Processor): est un langage interprété exécuté du côté serveur, il permet  de produire des pages Web dynamiques, générées à la demande, via un serveur </a:t>
            </a:r>
            <a:r>
              <a:rPr lang="fr-FR" dirty="0" smtClean="0">
                <a:latin typeface="Calibri" panose="020F0502020204030204" pitchFamily="34" charset="0"/>
                <a:ea typeface="Calibri" panose="020F0502020204030204" pitchFamily="34" charset="0"/>
                <a:cs typeface="Times New Roman" panose="02020603050405020304" pitchFamily="18" charset="0"/>
              </a:rPr>
              <a:t>HTTP.</a:t>
            </a:r>
          </a:p>
          <a:p>
            <a:pPr lvl="1">
              <a:lnSpc>
                <a:spcPct val="115000"/>
              </a:lnSpc>
              <a:spcAft>
                <a:spcPts val="1000"/>
              </a:spcAft>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fr-FR" b="1" dirty="0" smtClean="0">
                <a:latin typeface="Calibri" panose="020F0502020204030204" pitchFamily="34" charset="0"/>
                <a:ea typeface="Calibri" panose="020F0502020204030204" pitchFamily="34" charset="0"/>
                <a:cs typeface="Times New Roman" panose="02020603050405020304" pitchFamily="18" charset="0"/>
              </a:rPr>
              <a:t>Architecture MVC:</a:t>
            </a:r>
          </a:p>
          <a:p>
            <a:pPr lvl="1">
              <a:lnSpc>
                <a:spcPct val="115000"/>
              </a:lnSpc>
              <a:spcAft>
                <a:spcPts val="1000"/>
              </a:spcAft>
            </a:pPr>
            <a:r>
              <a:rPr lang="fr-FR" dirty="0" smtClean="0">
                <a:latin typeface="Calibri" panose="020F0502020204030204" pitchFamily="34" charset="0"/>
                <a:ea typeface="Calibri" panose="020F0502020204030204" pitchFamily="34" charset="0"/>
                <a:cs typeface="Times New Roman" panose="02020603050405020304" pitchFamily="18" charset="0"/>
              </a:rPr>
              <a:t>Modèle-vue-contrôleur est </a:t>
            </a:r>
            <a:r>
              <a:rPr lang="fr-FR" dirty="0">
                <a:latin typeface="Calibri" panose="020F0502020204030204" pitchFamily="34" charset="0"/>
                <a:ea typeface="Calibri" panose="020F0502020204030204" pitchFamily="34" charset="0"/>
                <a:cs typeface="Times New Roman" panose="02020603050405020304" pitchFamily="18" charset="0"/>
              </a:rPr>
              <a:t>un motif d'architecture logicielle destiné aux interfaces graphiques </a:t>
            </a:r>
            <a:r>
              <a:rPr lang="fr-FR" dirty="0" smtClean="0">
                <a:latin typeface="Calibri" panose="020F0502020204030204" pitchFamily="34" charset="0"/>
                <a:ea typeface="Calibri" panose="020F0502020204030204" pitchFamily="34" charset="0"/>
                <a:cs typeface="Times New Roman" panose="02020603050405020304" pitchFamily="18" charset="0"/>
              </a:rPr>
              <a:t>très </a:t>
            </a:r>
            <a:r>
              <a:rPr lang="fr-FR" dirty="0">
                <a:latin typeface="Calibri" panose="020F0502020204030204" pitchFamily="34" charset="0"/>
                <a:ea typeface="Calibri" panose="020F0502020204030204" pitchFamily="34" charset="0"/>
                <a:cs typeface="Times New Roman" panose="02020603050405020304" pitchFamily="18" charset="0"/>
              </a:rPr>
              <a:t>populaire pour les applications web. Le motif est composé de trois types de </a:t>
            </a:r>
            <a:r>
              <a:rPr lang="fr-FR" dirty="0" smtClean="0">
                <a:latin typeface="Calibri" panose="020F0502020204030204" pitchFamily="34" charset="0"/>
                <a:ea typeface="Calibri" panose="020F0502020204030204" pitchFamily="34" charset="0"/>
                <a:cs typeface="Times New Roman" panose="02020603050405020304" pitchFamily="18" charset="0"/>
              </a:rPr>
              <a:t>modules: </a:t>
            </a:r>
          </a:p>
          <a:p>
            <a:r>
              <a:rPr lang="fr-FR" dirty="0" smtClean="0"/>
              <a:t>		Un </a:t>
            </a:r>
            <a:r>
              <a:rPr lang="fr-FR" dirty="0"/>
              <a:t>modèle (Model) contient les données à afficher</a:t>
            </a:r>
            <a:r>
              <a:rPr lang="fr-FR" dirty="0" smtClean="0"/>
              <a:t>.</a:t>
            </a:r>
          </a:p>
          <a:p>
            <a:r>
              <a:rPr lang="fr-FR" dirty="0" smtClean="0"/>
              <a:t>		Une </a:t>
            </a:r>
            <a:r>
              <a:rPr lang="fr-FR" dirty="0"/>
              <a:t>vue (View) contient la présentation de l'interface graphique.</a:t>
            </a:r>
          </a:p>
          <a:p>
            <a:pPr lvl="1">
              <a:lnSpc>
                <a:spcPct val="115000"/>
              </a:lnSpc>
              <a:spcAft>
                <a:spcPts val="1000"/>
              </a:spcAf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smtClean="0">
                <a:latin typeface="Calibri" panose="020F0502020204030204" pitchFamily="34" charset="0"/>
                <a:ea typeface="Calibri" panose="020F0502020204030204" pitchFamily="34" charset="0"/>
                <a:cs typeface="Times New Roman" panose="02020603050405020304" pitchFamily="18" charset="0"/>
              </a:rPr>
              <a:t>Un </a:t>
            </a:r>
            <a:r>
              <a:rPr lang="fr-FR" dirty="0">
                <a:latin typeface="Calibri" panose="020F0502020204030204" pitchFamily="34" charset="0"/>
                <a:ea typeface="Calibri" panose="020F0502020204030204" pitchFamily="34" charset="0"/>
                <a:cs typeface="Times New Roman" panose="02020603050405020304" pitchFamily="18" charset="0"/>
              </a:rPr>
              <a:t>contrôleur (Controller) contient la logique concernant les actions effectuées par l'utilisateur</a:t>
            </a:r>
            <a:r>
              <a:rPr lang="fr-FR" dirty="0" smtClean="0">
                <a:latin typeface="Calibri" panose="020F0502020204030204" pitchFamily="34" charset="0"/>
                <a:ea typeface="Calibri" panose="020F0502020204030204" pitchFamily="34" charset="0"/>
                <a:cs typeface="Times New Roman" panose="02020603050405020304" pitchFamily="18" charset="0"/>
              </a:rPr>
              <a:t>.</a:t>
            </a:r>
          </a:p>
          <a:p>
            <a:pPr lvl="1">
              <a:lnSpc>
                <a:spcPct val="115000"/>
              </a:lnSpc>
              <a:spcAft>
                <a:spcPts val="1000"/>
              </a:spcAft>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3594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2919" y="1169894"/>
            <a:ext cx="2998281" cy="4555126"/>
          </a:xfrm>
        </p:spPr>
        <p:txBody>
          <a:bodyPr/>
          <a:lstStyle/>
          <a:p>
            <a:pPr lvl="0" algn="ctr" defTabSz="800100">
              <a:spcAft>
                <a:spcPct val="35000"/>
              </a:spcAft>
            </a:pPr>
            <a:r>
              <a:rPr lang="fr-FR" dirty="0"/>
              <a:t>V-Simulation de l’application </a:t>
            </a:r>
          </a:p>
        </p:txBody>
      </p:sp>
      <p:pic>
        <p:nvPicPr>
          <p:cNvPr id="1026" name="Picture 2" descr="LAST2"/>
          <p:cNvPicPr>
            <a:picLocks noChangeAspect="1" noChangeArrowheads="1"/>
          </p:cNvPicPr>
          <p:nvPr/>
        </p:nvPicPr>
        <p:blipFill>
          <a:blip r:embed="rId2">
            <a:extLst>
              <a:ext uri="{28A0092B-C50C-407E-A947-70E740481C1C}">
                <a14:useLocalDpi xmlns:a14="http://schemas.microsoft.com/office/drawing/2010/main" val="0"/>
              </a:ext>
            </a:extLst>
          </a:blip>
          <a:srcRect l="13385" t="20131" r="11870" b="8458"/>
          <a:stretch>
            <a:fillRect/>
          </a:stretch>
        </p:blipFill>
        <p:spPr bwMode="auto">
          <a:xfrm>
            <a:off x="3155666" y="1169894"/>
            <a:ext cx="8899273" cy="487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306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t>PLAN </a:t>
            </a:r>
            <a:endParaRPr lang="fr-FR" sz="4400" dirty="0"/>
          </a:p>
        </p:txBody>
      </p:sp>
      <p:sp>
        <p:nvSpPr>
          <p:cNvPr id="6" name="Rectangle 5"/>
          <p:cNvSpPr/>
          <p:nvPr/>
        </p:nvSpPr>
        <p:spPr>
          <a:xfrm>
            <a:off x="4119282" y="1581056"/>
            <a:ext cx="7315200"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7" name="Groupe 6"/>
          <p:cNvGrpSpPr/>
          <p:nvPr/>
        </p:nvGrpSpPr>
        <p:grpSpPr>
          <a:xfrm>
            <a:off x="4337124" y="1348496"/>
            <a:ext cx="5600251" cy="498240"/>
            <a:chOff x="365760" y="568037"/>
            <a:chExt cx="5120640" cy="531360"/>
          </a:xfrm>
        </p:grpSpPr>
        <p:sp>
          <p:nvSpPr>
            <p:cNvPr id="24" name="Rectangle à coins arrondis 23"/>
            <p:cNvSpPr/>
            <p:nvPr/>
          </p:nvSpPr>
          <p:spPr>
            <a:xfrm>
              <a:off x="365760" y="568037"/>
              <a:ext cx="512064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24"/>
            <p:cNvSpPr/>
            <p:nvPr/>
          </p:nvSpPr>
          <p:spPr>
            <a:xfrm>
              <a:off x="391699" y="593976"/>
              <a:ext cx="506876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48" tIns="0" rIns="193548" bIns="0" numCol="1" spcCol="1270" anchor="ctr" anchorCtr="0">
              <a:noAutofit/>
            </a:bodyPr>
            <a:lstStyle/>
            <a:p>
              <a:pPr lvl="0" algn="l" defTabSz="800100">
                <a:lnSpc>
                  <a:spcPct val="90000"/>
                </a:lnSpc>
                <a:spcBef>
                  <a:spcPct val="0"/>
                </a:spcBef>
                <a:spcAft>
                  <a:spcPct val="35000"/>
                </a:spcAft>
              </a:pPr>
              <a:r>
                <a:rPr lang="fr-FR" sz="1800" kern="1200" dirty="0" smtClean="0"/>
                <a:t> </a:t>
              </a:r>
              <a:r>
                <a:rPr lang="fr-FR" sz="1800" kern="1200" dirty="0" smtClean="0"/>
                <a:t>Introduction</a:t>
              </a:r>
            </a:p>
          </p:txBody>
        </p:sp>
      </p:grpSp>
      <p:sp>
        <p:nvSpPr>
          <p:cNvPr id="8" name="Rectangle 7"/>
          <p:cNvSpPr/>
          <p:nvPr/>
        </p:nvSpPr>
        <p:spPr>
          <a:xfrm>
            <a:off x="4119282" y="2397536"/>
            <a:ext cx="7315200"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9" name="Groupe 8"/>
          <p:cNvGrpSpPr/>
          <p:nvPr/>
        </p:nvGrpSpPr>
        <p:grpSpPr>
          <a:xfrm>
            <a:off x="4337124" y="2164976"/>
            <a:ext cx="5600251" cy="498240"/>
            <a:chOff x="365760" y="1384517"/>
            <a:chExt cx="5120640" cy="531360"/>
          </a:xfrm>
        </p:grpSpPr>
        <p:sp>
          <p:nvSpPr>
            <p:cNvPr id="22" name="Rectangle à coins arrondis 21"/>
            <p:cNvSpPr/>
            <p:nvPr/>
          </p:nvSpPr>
          <p:spPr>
            <a:xfrm>
              <a:off x="365760" y="1384517"/>
              <a:ext cx="512064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391699" y="1410456"/>
              <a:ext cx="506876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48" tIns="0" rIns="193548" bIns="0" numCol="1" spcCol="1270" anchor="ctr" anchorCtr="0">
              <a:noAutofit/>
            </a:bodyPr>
            <a:lstStyle/>
            <a:p>
              <a:pPr lvl="0" algn="l" defTabSz="800100">
                <a:lnSpc>
                  <a:spcPct val="90000"/>
                </a:lnSpc>
                <a:spcBef>
                  <a:spcPct val="0"/>
                </a:spcBef>
                <a:spcAft>
                  <a:spcPct val="35000"/>
                </a:spcAft>
              </a:pPr>
              <a:r>
                <a:rPr lang="fr-FR" dirty="0" smtClean="0"/>
                <a:t>I-Cahier </a:t>
              </a:r>
              <a:r>
                <a:rPr lang="fr-FR" dirty="0" smtClean="0"/>
                <a:t>de charge </a:t>
              </a:r>
              <a:r>
                <a:rPr lang="fr-FR" sz="1800" kern="1200" dirty="0" smtClean="0"/>
                <a:t> </a:t>
              </a:r>
            </a:p>
          </p:txBody>
        </p:sp>
      </p:grpSp>
      <p:sp>
        <p:nvSpPr>
          <p:cNvPr id="10" name="Rectangle 9"/>
          <p:cNvSpPr/>
          <p:nvPr/>
        </p:nvSpPr>
        <p:spPr>
          <a:xfrm>
            <a:off x="4119282" y="3214016"/>
            <a:ext cx="7315200"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1" name="Groupe 10"/>
          <p:cNvGrpSpPr/>
          <p:nvPr/>
        </p:nvGrpSpPr>
        <p:grpSpPr>
          <a:xfrm>
            <a:off x="4337124" y="2981456"/>
            <a:ext cx="5600251" cy="498240"/>
            <a:chOff x="365760" y="2200997"/>
            <a:chExt cx="5120640" cy="531360"/>
          </a:xfrm>
        </p:grpSpPr>
        <p:sp>
          <p:nvSpPr>
            <p:cNvPr id="20" name="Rectangle à coins arrondis 19"/>
            <p:cNvSpPr/>
            <p:nvPr/>
          </p:nvSpPr>
          <p:spPr>
            <a:xfrm>
              <a:off x="365760" y="2200997"/>
              <a:ext cx="512064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20"/>
            <p:cNvSpPr/>
            <p:nvPr/>
          </p:nvSpPr>
          <p:spPr>
            <a:xfrm>
              <a:off x="391699" y="2226936"/>
              <a:ext cx="506876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48" tIns="0" rIns="193548" bIns="0" numCol="1" spcCol="1270" anchor="ctr" anchorCtr="0">
              <a:noAutofit/>
            </a:bodyPr>
            <a:lstStyle/>
            <a:p>
              <a:pPr lvl="0" defTabSz="800100">
                <a:lnSpc>
                  <a:spcPct val="90000"/>
                </a:lnSpc>
                <a:spcBef>
                  <a:spcPct val="0"/>
                </a:spcBef>
                <a:spcAft>
                  <a:spcPct val="35000"/>
                </a:spcAft>
              </a:pPr>
              <a:r>
                <a:rPr lang="fr-FR" dirty="0" smtClean="0"/>
                <a:t>II-Analyse </a:t>
              </a:r>
              <a:r>
                <a:rPr lang="fr-FR" dirty="0"/>
                <a:t>et </a:t>
              </a:r>
              <a:r>
                <a:rPr lang="fr-FR" dirty="0" smtClean="0"/>
                <a:t>conception</a:t>
              </a:r>
              <a:endParaRPr lang="fr-FR" sz="1800" kern="1200" dirty="0" smtClean="0"/>
            </a:p>
          </p:txBody>
        </p:sp>
      </p:grpSp>
      <p:sp>
        <p:nvSpPr>
          <p:cNvPr id="12" name="Rectangle 11"/>
          <p:cNvSpPr/>
          <p:nvPr/>
        </p:nvSpPr>
        <p:spPr>
          <a:xfrm>
            <a:off x="4119282" y="4030496"/>
            <a:ext cx="7315200"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oupe 12"/>
          <p:cNvGrpSpPr/>
          <p:nvPr/>
        </p:nvGrpSpPr>
        <p:grpSpPr>
          <a:xfrm>
            <a:off x="4337124" y="3797936"/>
            <a:ext cx="5600251" cy="498240"/>
            <a:chOff x="365760" y="3017477"/>
            <a:chExt cx="5120640" cy="531360"/>
          </a:xfrm>
        </p:grpSpPr>
        <p:sp>
          <p:nvSpPr>
            <p:cNvPr id="18" name="Rectangle à coins arrondis 17"/>
            <p:cNvSpPr/>
            <p:nvPr/>
          </p:nvSpPr>
          <p:spPr>
            <a:xfrm>
              <a:off x="365760" y="3017477"/>
              <a:ext cx="512064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18"/>
            <p:cNvSpPr/>
            <p:nvPr/>
          </p:nvSpPr>
          <p:spPr>
            <a:xfrm>
              <a:off x="391699" y="3043416"/>
              <a:ext cx="506876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48" tIns="0" rIns="193548" bIns="0" numCol="1" spcCol="1270" anchor="ctr" anchorCtr="0">
              <a:noAutofit/>
            </a:bodyPr>
            <a:lstStyle/>
            <a:p>
              <a:pPr defTabSz="800100">
                <a:lnSpc>
                  <a:spcPct val="90000"/>
                </a:lnSpc>
                <a:spcBef>
                  <a:spcPct val="0"/>
                </a:spcBef>
                <a:spcAft>
                  <a:spcPct val="35000"/>
                </a:spcAft>
              </a:pPr>
              <a:r>
                <a:rPr lang="fr-FR" sz="1800" kern="1200" dirty="0" smtClean="0"/>
                <a:t>III- </a:t>
              </a:r>
              <a:r>
                <a:rPr lang="fr-FR" dirty="0"/>
                <a:t>Outils et  environnements de travail  </a:t>
              </a:r>
            </a:p>
          </p:txBody>
        </p:sp>
      </p:grpSp>
      <p:sp>
        <p:nvSpPr>
          <p:cNvPr id="14" name="Rectangle 13"/>
          <p:cNvSpPr/>
          <p:nvPr/>
        </p:nvSpPr>
        <p:spPr>
          <a:xfrm>
            <a:off x="4119282" y="4846976"/>
            <a:ext cx="7315200"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5" name="Groupe 14"/>
          <p:cNvGrpSpPr/>
          <p:nvPr/>
        </p:nvGrpSpPr>
        <p:grpSpPr>
          <a:xfrm>
            <a:off x="4337124" y="4614416"/>
            <a:ext cx="5600251" cy="498240"/>
            <a:chOff x="365760" y="3833957"/>
            <a:chExt cx="5120640" cy="531360"/>
          </a:xfrm>
        </p:grpSpPr>
        <p:sp>
          <p:nvSpPr>
            <p:cNvPr id="16" name="Rectangle à coins arrondis 15"/>
            <p:cNvSpPr/>
            <p:nvPr/>
          </p:nvSpPr>
          <p:spPr>
            <a:xfrm>
              <a:off x="365760" y="3833957"/>
              <a:ext cx="512064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391699" y="3859896"/>
              <a:ext cx="506876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48" tIns="0" rIns="193548" bIns="0" numCol="1" spcCol="1270" anchor="ctr" anchorCtr="0">
              <a:noAutofit/>
            </a:bodyPr>
            <a:lstStyle/>
            <a:p>
              <a:pPr lvl="0" algn="l" defTabSz="800100">
                <a:lnSpc>
                  <a:spcPct val="90000"/>
                </a:lnSpc>
                <a:spcBef>
                  <a:spcPct val="0"/>
                </a:spcBef>
                <a:spcAft>
                  <a:spcPct val="35000"/>
                </a:spcAft>
              </a:pPr>
              <a:r>
                <a:rPr lang="fr-FR" sz="1800" kern="1200" dirty="0" smtClean="0"/>
                <a:t>IV-Simulation </a:t>
              </a:r>
              <a:r>
                <a:rPr lang="fr-FR" sz="1800" kern="1200" dirty="0" smtClean="0"/>
                <a:t>de l’application </a:t>
              </a:r>
              <a:endParaRPr lang="fr-FR" sz="1800" kern="1200" dirty="0"/>
            </a:p>
          </p:txBody>
        </p:sp>
      </p:grpSp>
      <p:sp>
        <p:nvSpPr>
          <p:cNvPr id="26" name="Rectangle 25"/>
          <p:cNvSpPr/>
          <p:nvPr/>
        </p:nvSpPr>
        <p:spPr>
          <a:xfrm>
            <a:off x="4119282" y="5653380"/>
            <a:ext cx="7315200"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7" name="Groupe 26"/>
          <p:cNvGrpSpPr/>
          <p:nvPr/>
        </p:nvGrpSpPr>
        <p:grpSpPr>
          <a:xfrm>
            <a:off x="4337124" y="5420820"/>
            <a:ext cx="5600251" cy="498240"/>
            <a:chOff x="365760" y="3833957"/>
            <a:chExt cx="5120640" cy="531360"/>
          </a:xfrm>
        </p:grpSpPr>
        <p:sp>
          <p:nvSpPr>
            <p:cNvPr id="28" name="Rectangle à coins arrondis 27"/>
            <p:cNvSpPr/>
            <p:nvPr/>
          </p:nvSpPr>
          <p:spPr>
            <a:xfrm>
              <a:off x="365760" y="3833957"/>
              <a:ext cx="512064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28"/>
            <p:cNvSpPr/>
            <p:nvPr/>
          </p:nvSpPr>
          <p:spPr>
            <a:xfrm>
              <a:off x="391699" y="3859896"/>
              <a:ext cx="506876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3548" tIns="0" rIns="193548" bIns="0" numCol="1" spcCol="1270" anchor="ctr" anchorCtr="0">
              <a:noAutofit/>
            </a:bodyPr>
            <a:lstStyle/>
            <a:p>
              <a:pPr lvl="0" algn="l" defTabSz="800100">
                <a:lnSpc>
                  <a:spcPct val="90000"/>
                </a:lnSpc>
                <a:spcBef>
                  <a:spcPct val="0"/>
                </a:spcBef>
                <a:spcAft>
                  <a:spcPct val="35000"/>
                </a:spcAft>
              </a:pPr>
              <a:r>
                <a:rPr lang="fr-FR" sz="1800" kern="1200" dirty="0" smtClean="0"/>
                <a:t>Conclusion  </a:t>
              </a:r>
              <a:endParaRPr lang="fr-FR" sz="1800" kern="1200" dirty="0"/>
            </a:p>
          </p:txBody>
        </p:sp>
      </p:grpSp>
    </p:spTree>
    <p:extLst>
      <p:ext uri="{BB962C8B-B14F-4D97-AF65-F5344CB8AC3E}">
        <p14:creationId xmlns:p14="http://schemas.microsoft.com/office/powerpoint/2010/main" val="383197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defTabSz="800100">
              <a:spcAft>
                <a:spcPct val="35000"/>
              </a:spcAft>
            </a:pPr>
            <a:r>
              <a:rPr lang="fr-FR" dirty="0" smtClean="0"/>
              <a:t>VI-Conclusion</a:t>
            </a:r>
            <a:endParaRPr lang="fr-FR" dirty="0"/>
          </a:p>
        </p:txBody>
      </p:sp>
      <p:sp>
        <p:nvSpPr>
          <p:cNvPr id="6" name="Espace réservé du contenu 2"/>
          <p:cNvSpPr>
            <a:spLocks noGrp="1"/>
          </p:cNvSpPr>
          <p:nvPr>
            <p:ph idx="1"/>
          </p:nvPr>
        </p:nvSpPr>
        <p:spPr>
          <a:xfrm>
            <a:off x="3869268" y="864108"/>
            <a:ext cx="7315200" cy="5120640"/>
          </a:xfrm>
        </p:spPr>
        <p:txBody>
          <a:bodyPr>
            <a:normAutofit/>
          </a:bodyPr>
          <a:lstStyle/>
          <a:p>
            <a:pPr marL="0" indent="0">
              <a:buNone/>
            </a:pPr>
            <a:r>
              <a:rPr lang="fr-FR" sz="2800" dirty="0"/>
              <a:t>Ce travail effectué dans le cadre de notre projet de fin d’études était pour nous une opportunité pour mettre en pratique nos connaissances en informatique, développer notre savoir-faire, en réalisant un système de gestion d’absence.</a:t>
            </a:r>
            <a:endParaRPr lang="fr-FR" sz="2800" dirty="0" smtClean="0"/>
          </a:p>
        </p:txBody>
      </p:sp>
    </p:spTree>
    <p:extLst>
      <p:ext uri="{BB962C8B-B14F-4D97-AF65-F5344CB8AC3E}">
        <p14:creationId xmlns:p14="http://schemas.microsoft.com/office/powerpoint/2010/main" val="134745791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2463800" y="3009900"/>
            <a:ext cx="6875600" cy="830997"/>
          </a:xfrm>
          <a:prstGeom prst="rect">
            <a:avLst/>
          </a:prstGeom>
          <a:noFill/>
        </p:spPr>
        <p:txBody>
          <a:bodyPr wrap="none" rtlCol="0">
            <a:spAutoFit/>
          </a:bodyPr>
          <a:lstStyle/>
          <a:p>
            <a:r>
              <a:rPr lang="fr-FR" sz="4800" dirty="0" smtClean="0"/>
              <a:t>Merci pour votre attention</a:t>
            </a:r>
            <a:endParaRPr lang="fr-FR" sz="4800" dirty="0"/>
          </a:p>
        </p:txBody>
      </p:sp>
    </p:spTree>
    <p:extLst>
      <p:ext uri="{BB962C8B-B14F-4D97-AF65-F5344CB8AC3E}">
        <p14:creationId xmlns:p14="http://schemas.microsoft.com/office/powerpoint/2010/main" val="103521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defTabSz="800100">
              <a:spcAft>
                <a:spcPct val="35000"/>
              </a:spcAft>
            </a:pPr>
            <a:r>
              <a:rPr lang="fr-FR" dirty="0" smtClean="0"/>
              <a:t>I-Introduction</a:t>
            </a:r>
            <a:endParaRPr lang="fr-FR" dirty="0"/>
          </a:p>
        </p:txBody>
      </p:sp>
      <p:sp>
        <p:nvSpPr>
          <p:cNvPr id="4" name="Rectangle 3"/>
          <p:cNvSpPr/>
          <p:nvPr/>
        </p:nvSpPr>
        <p:spPr>
          <a:xfrm>
            <a:off x="3704417" y="1121452"/>
            <a:ext cx="8222129" cy="38382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spcAft>
                <a:spcPts val="1000"/>
              </a:spcAft>
            </a:pPr>
            <a:r>
              <a:rPr lang="fr-FR" dirty="0" smtClean="0">
                <a:latin typeface="Calibri" panose="020F0502020204030204" pitchFamily="34" charset="0"/>
                <a:ea typeface="Calibri" panose="020F0502020204030204" pitchFamily="34" charset="0"/>
                <a:cs typeface="Times New Roman" panose="02020603050405020304" pitchFamily="18" charset="0"/>
              </a:rPr>
              <a:t>Ce </a:t>
            </a:r>
            <a:r>
              <a:rPr lang="fr-FR" dirty="0" smtClean="0">
                <a:latin typeface="Calibri" panose="020F0502020204030204" pitchFamily="34" charset="0"/>
                <a:ea typeface="Calibri" panose="020F0502020204030204" pitchFamily="34" charset="0"/>
                <a:cs typeface="Times New Roman" panose="02020603050405020304" pitchFamily="18" charset="0"/>
              </a:rPr>
              <a:t>projet </a:t>
            </a:r>
            <a:r>
              <a:rPr lang="fr-FR" dirty="0" smtClean="0">
                <a:latin typeface="Calibri" panose="020F0502020204030204" pitchFamily="34" charset="0"/>
                <a:ea typeface="Calibri" panose="020F0502020204030204" pitchFamily="34" charset="0"/>
                <a:cs typeface="Times New Roman" panose="02020603050405020304" pitchFamily="18" charset="0"/>
              </a:rPr>
              <a:t>de fin d’</a:t>
            </a:r>
            <a:r>
              <a:rPr lang="fr-FR" dirty="0">
                <a:latin typeface="Calibri" panose="020F0502020204030204" pitchFamily="34" charset="0"/>
                <a:ea typeface="Calibri" panose="020F0502020204030204" pitchFamily="34" charset="0"/>
                <a:cs typeface="Times New Roman" panose="02020603050405020304" pitchFamily="18" charset="0"/>
              </a:rPr>
              <a:t>é</a:t>
            </a:r>
            <a:r>
              <a:rPr lang="fr-FR" dirty="0" smtClean="0">
                <a:latin typeface="Calibri" panose="020F0502020204030204" pitchFamily="34" charset="0"/>
                <a:ea typeface="Calibri" panose="020F0502020204030204" pitchFamily="34" charset="0"/>
                <a:cs typeface="Times New Roman" panose="02020603050405020304" pitchFamily="18" charset="0"/>
              </a:rPr>
              <a:t>tude </a:t>
            </a:r>
            <a:r>
              <a:rPr lang="fr-FR" dirty="0" smtClean="0">
                <a:latin typeface="Calibri" panose="020F0502020204030204" pitchFamily="34" charset="0"/>
                <a:ea typeface="Calibri" panose="020F0502020204030204" pitchFamily="34" charset="0"/>
                <a:cs typeface="Times New Roman" panose="02020603050405020304" pitchFamily="18" charset="0"/>
              </a:rPr>
              <a:t>est</a:t>
            </a:r>
            <a:r>
              <a:rPr lang="fr-FR" dirty="0" smtClean="0">
                <a:latin typeface="Calibri" panose="020F0502020204030204" pitchFamily="34" charset="0"/>
                <a:ea typeface="Calibri" panose="020F0502020204030204" pitchFamily="34" charset="0"/>
                <a:cs typeface="Times New Roman" panose="02020603050405020304" pitchFamily="18" charset="0"/>
              </a:rPr>
              <a:t> pour le but de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
            </a:pPr>
            <a:r>
              <a:rPr lang="fr-FR" dirty="0" smtClean="0">
                <a:latin typeface="Calibri" panose="020F0502020204030204" pitchFamily="34" charset="0"/>
                <a:ea typeface="Calibri" panose="020F0502020204030204" pitchFamily="34" charset="0"/>
                <a:cs typeface="Times New Roman" panose="02020603050405020304" pitchFamily="18" charset="0"/>
              </a:rPr>
              <a:t>Facilite la participation d’un utilisateur au conférence.</a:t>
            </a:r>
          </a:p>
          <a:p>
            <a:pPr lvl="1">
              <a:lnSpc>
                <a:spcPct val="115000"/>
              </a:lnSpc>
              <a:spcAft>
                <a:spcPts val="10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
            </a:pPr>
            <a:r>
              <a:rPr lang="fr-FR" dirty="0" smtClean="0">
                <a:solidFill>
                  <a:schemeClr val="tx1"/>
                </a:solidFill>
              </a:rPr>
              <a:t>Assurer </a:t>
            </a:r>
            <a:r>
              <a:rPr lang="fr-FR" dirty="0">
                <a:solidFill>
                  <a:schemeClr val="tx1"/>
                </a:solidFill>
              </a:rPr>
              <a:t>une </a:t>
            </a:r>
            <a:r>
              <a:rPr lang="fr-FR" dirty="0" smtClean="0">
                <a:solidFill>
                  <a:schemeClr val="tx1"/>
                </a:solidFill>
              </a:rPr>
              <a:t>bonne </a:t>
            </a:r>
            <a:r>
              <a:rPr lang="fr-FR" dirty="0" smtClean="0">
                <a:solidFill>
                  <a:schemeClr val="tx1"/>
                </a:solidFill>
              </a:rPr>
              <a:t>organisation d’une </a:t>
            </a:r>
            <a:r>
              <a:rPr lang="fr-FR" dirty="0" smtClean="0">
                <a:solidFill>
                  <a:schemeClr val="tx1"/>
                </a:solidFill>
              </a:rPr>
              <a:t>conférence.</a:t>
            </a:r>
            <a:endParaRPr lang="en-US" dirty="0">
              <a:solidFill>
                <a:schemeClr val="tx1"/>
              </a:solidFill>
            </a:endParaRPr>
          </a:p>
          <a:p>
            <a:pPr lvl="1">
              <a:lnSpc>
                <a:spcPct val="115000"/>
              </a:lnSpc>
              <a:spcAft>
                <a:spcPts val="1000"/>
              </a:spcAft>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
            </a:pPr>
            <a:r>
              <a:rPr lang="fr-FR" dirty="0" smtClean="0">
                <a:latin typeface="Calibri" panose="020F0502020204030204" pitchFamily="34" charset="0"/>
                <a:ea typeface="Calibri" panose="020F0502020204030204" pitchFamily="34" charset="0"/>
                <a:cs typeface="Times New Roman" panose="02020603050405020304" pitchFamily="18" charset="0"/>
              </a:rPr>
              <a:t>Simplifier </a:t>
            </a:r>
            <a:r>
              <a:rPr lang="fr-FR" dirty="0">
                <a:latin typeface="Calibri" panose="020F0502020204030204" pitchFamily="34" charset="0"/>
                <a:ea typeface="Calibri" panose="020F0502020204030204" pitchFamily="34" charset="0"/>
                <a:cs typeface="Times New Roman" panose="02020603050405020304" pitchFamily="18" charset="0"/>
              </a:rPr>
              <a:t>le contact entre </a:t>
            </a:r>
            <a:r>
              <a:rPr lang="fr-FR" dirty="0" smtClean="0">
                <a:latin typeface="Calibri" panose="020F0502020204030204" pitchFamily="34" charset="0"/>
                <a:ea typeface="Calibri" panose="020F0502020204030204" pitchFamily="34" charset="0"/>
                <a:cs typeface="Times New Roman" panose="02020603050405020304" pitchFamily="18" charset="0"/>
              </a:rPr>
              <a:t>l’utilisateur et l’administration pour </a:t>
            </a:r>
            <a:r>
              <a:rPr lang="fr-FR" dirty="0" smtClean="0">
                <a:latin typeface="Calibri" panose="020F0502020204030204" pitchFamily="34" charset="0"/>
                <a:ea typeface="Calibri" panose="020F0502020204030204" pitchFamily="34" charset="0"/>
                <a:cs typeface="Times New Roman" panose="02020603050405020304" pitchFamily="18" charset="0"/>
              </a:rPr>
              <a:t>une </a:t>
            </a:r>
            <a:r>
              <a:rPr lang="fr-FR" dirty="0" smtClean="0">
                <a:latin typeface="Calibri" panose="020F0502020204030204" pitchFamily="34" charset="0"/>
                <a:ea typeface="Calibri" panose="020F0502020204030204" pitchFamily="34" charset="0"/>
                <a:cs typeface="Times New Roman" panose="02020603050405020304" pitchFamily="18" charset="0"/>
              </a:rPr>
              <a:t>question ou explication. </a:t>
            </a:r>
          </a:p>
          <a:p>
            <a:pPr lvl="1">
              <a:lnSpc>
                <a:spcPct val="115000"/>
              </a:lnSpc>
              <a:spcAft>
                <a:spcPts val="1000"/>
              </a:spcAft>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Wingdings" panose="05000000000000000000" pitchFamily="2" charset="2"/>
              <a:buChar char="§"/>
            </a:pPr>
            <a:r>
              <a:rPr lang="fr-FR" dirty="0" smtClean="0">
                <a:latin typeface="Calibri" panose="020F0502020204030204" pitchFamily="34" charset="0"/>
                <a:ea typeface="Calibri" panose="020F0502020204030204" pitchFamily="34" charset="0"/>
                <a:cs typeface="Times New Roman" panose="02020603050405020304" pitchFamily="18" charset="0"/>
              </a:rPr>
              <a:t>Mise </a:t>
            </a:r>
            <a:r>
              <a:rPr lang="fr-FR" dirty="0">
                <a:latin typeface="Calibri" panose="020F0502020204030204" pitchFamily="34" charset="0"/>
                <a:ea typeface="Calibri" panose="020F0502020204030204" pitchFamily="34" charset="0"/>
                <a:cs typeface="Times New Roman" panose="02020603050405020304" pitchFamily="18" charset="0"/>
              </a:rPr>
              <a:t>en œuvre des outils de développement </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971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II-Cahier de charge </a:t>
            </a:r>
            <a:endParaRPr lang="fr-FR" dirty="0"/>
          </a:p>
        </p:txBody>
      </p:sp>
      <p:sp>
        <p:nvSpPr>
          <p:cNvPr id="3" name="Espace réservé du contenu 2"/>
          <p:cNvSpPr>
            <a:spLocks noGrp="1"/>
          </p:cNvSpPr>
          <p:nvPr>
            <p:ph idx="1"/>
          </p:nvPr>
        </p:nvSpPr>
        <p:spPr/>
        <p:txBody>
          <a:bodyPr/>
          <a:lstStyle/>
          <a:p>
            <a:r>
              <a:rPr lang="fr-FR" b="1" dirty="0" smtClean="0"/>
              <a:t>Règles de gestion </a:t>
            </a:r>
            <a:endParaRPr lang="fr-FR" b="1" dirty="0"/>
          </a:p>
        </p:txBody>
      </p:sp>
    </p:spTree>
    <p:extLst>
      <p:ext uri="{BB962C8B-B14F-4D97-AF65-F5344CB8AC3E}">
        <p14:creationId xmlns:p14="http://schemas.microsoft.com/office/powerpoint/2010/main" val="303475342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Règles </a:t>
            </a:r>
            <a:r>
              <a:rPr lang="fr-FR" sz="2800" dirty="0"/>
              <a:t>de gestion</a:t>
            </a:r>
          </a:p>
        </p:txBody>
      </p:sp>
      <p:grpSp>
        <p:nvGrpSpPr>
          <p:cNvPr id="6" name="Group 1"/>
          <p:cNvGrpSpPr/>
          <p:nvPr/>
        </p:nvGrpSpPr>
        <p:grpSpPr>
          <a:xfrm>
            <a:off x="342044" y="2489339"/>
            <a:ext cx="3677797" cy="3310596"/>
            <a:chOff x="978251" y="2023404"/>
            <a:chExt cx="3410454" cy="3310596"/>
          </a:xfrm>
        </p:grpSpPr>
        <p:sp>
          <p:nvSpPr>
            <p:cNvPr id="8" name="Content Placeholder 10"/>
            <p:cNvSpPr txBox="1">
              <a:spLocks/>
            </p:cNvSpPr>
            <p:nvPr/>
          </p:nvSpPr>
          <p:spPr>
            <a:xfrm>
              <a:off x="985079" y="2895600"/>
              <a:ext cx="3403626" cy="2438400"/>
            </a:xfrm>
            <a:prstGeom prst="rect">
              <a:avLst/>
            </a:prstGeom>
          </p:spPr>
          <p:txBody>
            <a:bodyPr>
              <a:normAutofit/>
            </a:bodyPr>
            <a:lstStyle/>
            <a:p>
              <a:pPr marL="288925" indent="-288925">
                <a:lnSpc>
                  <a:spcPct val="130000"/>
                </a:lnSpc>
                <a:spcBef>
                  <a:spcPct val="20000"/>
                </a:spcBef>
                <a:buClr>
                  <a:schemeClr val="tx2"/>
                </a:buClr>
                <a:buSzPct val="100000"/>
                <a:buFont typeface="Arial" charset="0"/>
                <a:buChar char="●"/>
              </a:pPr>
              <a:r>
                <a:rPr lang="en-US" dirty="0" smtClean="0"/>
                <a:t>Authentication  et inscription.</a:t>
              </a:r>
              <a:r>
                <a:rPr lang="en-US" sz="1800" dirty="0" smtClean="0">
                  <a:solidFill>
                    <a:prstClr val="black">
                      <a:lumMod val="75000"/>
                      <a:lumOff val="25000"/>
                    </a:prstClr>
                  </a:solidFill>
                  <a:latin typeface="Arial" pitchFamily="34" charset="0"/>
                  <a:cs typeface="Arial" pitchFamily="34" charset="0"/>
                </a:rPr>
                <a:t> </a:t>
              </a:r>
              <a:endParaRPr lang="en-US" sz="1800" dirty="0">
                <a:solidFill>
                  <a:prstClr val="black">
                    <a:lumMod val="75000"/>
                    <a:lumOff val="25000"/>
                  </a:prstClr>
                </a:solidFill>
                <a:latin typeface="Arial" pitchFamily="34" charset="0"/>
                <a:cs typeface="Arial" pitchFamily="34" charset="0"/>
              </a:endParaRPr>
            </a:p>
            <a:p>
              <a:pPr marL="288925" indent="-288925">
                <a:lnSpc>
                  <a:spcPct val="130000"/>
                </a:lnSpc>
                <a:spcBef>
                  <a:spcPct val="20000"/>
                </a:spcBef>
                <a:buClr>
                  <a:schemeClr val="tx2"/>
                </a:buClr>
                <a:buSzPct val="100000"/>
                <a:buFont typeface="Arial" panose="020B0604020202020204" pitchFamily="34" charset="0"/>
                <a:buChar char="●"/>
              </a:pPr>
              <a:r>
                <a:rPr lang="en-US" sz="1800" dirty="0" smtClean="0">
                  <a:solidFill>
                    <a:prstClr val="black">
                      <a:lumMod val="75000"/>
                      <a:lumOff val="25000"/>
                    </a:prstClr>
                  </a:solidFill>
                  <a:latin typeface="Arial" pitchFamily="34" charset="0"/>
                  <a:cs typeface="Arial" pitchFamily="34" charset="0"/>
                </a:rPr>
                <a:t>L’envoie des messages.</a:t>
              </a:r>
              <a:endParaRPr lang="en-US" sz="1800" dirty="0">
                <a:solidFill>
                  <a:prstClr val="black">
                    <a:lumMod val="75000"/>
                    <a:lumOff val="25000"/>
                  </a:prstClr>
                </a:solidFill>
                <a:latin typeface="Arial" pitchFamily="34" charset="0"/>
                <a:cs typeface="Arial" pitchFamily="34" charset="0"/>
              </a:endParaRPr>
            </a:p>
            <a:p>
              <a:pPr marL="288925" indent="-288925">
                <a:lnSpc>
                  <a:spcPct val="130000"/>
                </a:lnSpc>
                <a:spcBef>
                  <a:spcPct val="20000"/>
                </a:spcBef>
                <a:buClr>
                  <a:schemeClr val="tx2"/>
                </a:buClr>
                <a:buSzPct val="100000"/>
                <a:buFont typeface="Arial" panose="020B0604020202020204" pitchFamily="34" charset="0"/>
                <a:buChar char="●"/>
              </a:pPr>
              <a:r>
                <a:rPr lang="fr-FR" dirty="0">
                  <a:solidFill>
                    <a:prstClr val="black">
                      <a:lumMod val="75000"/>
                      <a:lumOff val="25000"/>
                    </a:prstClr>
                  </a:solidFill>
                  <a:latin typeface="Arial" pitchFamily="34" charset="0"/>
                  <a:cs typeface="Arial" pitchFamily="34" charset="0"/>
                </a:rPr>
                <a:t>Visualisation des informations sur </a:t>
              </a:r>
              <a:r>
                <a:rPr lang="fr-FR" dirty="0" smtClean="0">
                  <a:solidFill>
                    <a:prstClr val="black">
                      <a:lumMod val="75000"/>
                      <a:lumOff val="25000"/>
                    </a:prstClr>
                  </a:solidFill>
                  <a:latin typeface="Arial" pitchFamily="34" charset="0"/>
                  <a:cs typeface="Arial" pitchFamily="34" charset="0"/>
                </a:rPr>
                <a:t>l’application</a:t>
              </a:r>
              <a:r>
                <a:rPr lang="en-US" sz="1800" dirty="0" smtClean="0">
                  <a:solidFill>
                    <a:prstClr val="black">
                      <a:lumMod val="75000"/>
                      <a:lumOff val="25000"/>
                    </a:prstClr>
                  </a:solidFill>
                  <a:latin typeface="Arial" pitchFamily="34" charset="0"/>
                  <a:cs typeface="Arial" pitchFamily="34" charset="0"/>
                </a:rPr>
                <a:t>.</a:t>
              </a:r>
              <a:endParaRPr lang="en-US" sz="1800" dirty="0">
                <a:solidFill>
                  <a:prstClr val="black">
                    <a:lumMod val="75000"/>
                    <a:lumOff val="25000"/>
                  </a:prstClr>
                </a:solidFill>
                <a:latin typeface="Arial" pitchFamily="34" charset="0"/>
                <a:cs typeface="Arial" pitchFamily="34" charset="0"/>
              </a:endParaRPr>
            </a:p>
          </p:txBody>
        </p:sp>
        <p:grpSp>
          <p:nvGrpSpPr>
            <p:cNvPr id="9" name="Group 31"/>
            <p:cNvGrpSpPr/>
            <p:nvPr/>
          </p:nvGrpSpPr>
          <p:grpSpPr>
            <a:xfrm>
              <a:off x="978251" y="2023404"/>
              <a:ext cx="3351418" cy="739279"/>
              <a:chOff x="2116976" y="1572064"/>
              <a:chExt cx="3351418" cy="739279"/>
            </a:xfrm>
          </p:grpSpPr>
          <p:sp>
            <p:nvSpPr>
              <p:cNvPr id="10" name="Isosceles Triangle 29"/>
              <p:cNvSpPr/>
              <p:nvPr/>
            </p:nvSpPr>
            <p:spPr>
              <a:xfrm rot="12041857">
                <a:off x="2116976" y="1652937"/>
                <a:ext cx="493805" cy="6584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2250416" y="1572064"/>
                <a:ext cx="3217978" cy="533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fr-FR" b="1" dirty="0" smtClean="0"/>
                  <a:t>UTILISATEUR :</a:t>
                </a:r>
                <a:endParaRPr lang="en-US" sz="1800" dirty="0">
                  <a:solidFill>
                    <a:prstClr val="white"/>
                  </a:solidFill>
                  <a:latin typeface="Arial" pitchFamily="34" charset="0"/>
                  <a:cs typeface="Arial" pitchFamily="34" charset="0"/>
                </a:endParaRPr>
              </a:p>
            </p:txBody>
          </p:sp>
        </p:grpSp>
      </p:grpSp>
      <p:grpSp>
        <p:nvGrpSpPr>
          <p:cNvPr id="12" name="Group 3"/>
          <p:cNvGrpSpPr/>
          <p:nvPr/>
        </p:nvGrpSpPr>
        <p:grpSpPr>
          <a:xfrm>
            <a:off x="4150950" y="2480604"/>
            <a:ext cx="3814254" cy="3310596"/>
            <a:chOff x="4460004" y="2023404"/>
            <a:chExt cx="3410454" cy="3310596"/>
          </a:xfrm>
        </p:grpSpPr>
        <p:sp>
          <p:nvSpPr>
            <p:cNvPr id="13" name="Content Placeholder 10"/>
            <p:cNvSpPr txBox="1">
              <a:spLocks/>
            </p:cNvSpPr>
            <p:nvPr/>
          </p:nvSpPr>
          <p:spPr>
            <a:xfrm>
              <a:off x="4466832" y="2895600"/>
              <a:ext cx="3403626" cy="2438400"/>
            </a:xfrm>
            <a:prstGeom prst="rect">
              <a:avLst/>
            </a:prstGeom>
          </p:spPr>
          <p:txBody>
            <a:bodyPr>
              <a:normAutofit/>
            </a:bodyPr>
            <a:lstStyle/>
            <a:p>
              <a:pPr marL="288925" indent="-288925">
                <a:lnSpc>
                  <a:spcPct val="130000"/>
                </a:lnSpc>
                <a:spcBef>
                  <a:spcPct val="20000"/>
                </a:spcBef>
                <a:buClr>
                  <a:schemeClr val="tx2"/>
                </a:buClr>
                <a:buSzPct val="100000"/>
                <a:buFont typeface="Arial" panose="020B0604020202020204" pitchFamily="34" charset="0"/>
                <a:buChar char="●"/>
              </a:pPr>
              <a:r>
                <a:rPr lang="fr-FR" dirty="0" smtClean="0">
                  <a:solidFill>
                    <a:prstClr val="black">
                      <a:lumMod val="75000"/>
                      <a:lumOff val="25000"/>
                    </a:prstClr>
                  </a:solidFill>
                  <a:latin typeface="Arial" pitchFamily="34" charset="0"/>
                  <a:cs typeface="Arial" pitchFamily="34" charset="0"/>
                </a:rPr>
                <a:t>L’envoie des fichiers (</a:t>
              </a:r>
              <a:r>
                <a:rPr lang="fr-FR" dirty="0" err="1" smtClean="0">
                  <a:solidFill>
                    <a:prstClr val="black">
                      <a:lumMod val="75000"/>
                      <a:lumOff val="25000"/>
                    </a:prstClr>
                  </a:solidFill>
                  <a:latin typeface="Arial" pitchFamily="34" charset="0"/>
                  <a:cs typeface="Arial" pitchFamily="34" charset="0"/>
                </a:rPr>
                <a:t>pdf</a:t>
              </a:r>
              <a:r>
                <a:rPr lang="fr-FR" dirty="0" smtClean="0">
                  <a:solidFill>
                    <a:prstClr val="black">
                      <a:lumMod val="75000"/>
                      <a:lumOff val="25000"/>
                    </a:prstClr>
                  </a:solidFill>
                  <a:latin typeface="Arial" pitchFamily="34" charset="0"/>
                  <a:cs typeface="Arial" pitchFamily="34" charset="0"/>
                </a:rPr>
                <a:t>)</a:t>
              </a:r>
            </a:p>
            <a:p>
              <a:pPr marL="288925" indent="-288925">
                <a:lnSpc>
                  <a:spcPct val="130000"/>
                </a:lnSpc>
                <a:spcBef>
                  <a:spcPct val="20000"/>
                </a:spcBef>
                <a:buClr>
                  <a:schemeClr val="tx2"/>
                </a:buClr>
                <a:buSzPct val="100000"/>
                <a:buFont typeface="Arial" panose="020B0604020202020204" pitchFamily="34" charset="0"/>
                <a:buChar char="●"/>
              </a:pPr>
              <a:r>
                <a:rPr lang="fr-FR" dirty="0" smtClean="0">
                  <a:solidFill>
                    <a:prstClr val="black">
                      <a:lumMod val="75000"/>
                      <a:lumOff val="25000"/>
                    </a:prstClr>
                  </a:solidFill>
                  <a:latin typeface="Arial" pitchFamily="34" charset="0"/>
                  <a:cs typeface="Arial" pitchFamily="34" charset="0"/>
                </a:rPr>
                <a:t>Registration de ces informations d’authentification. </a:t>
              </a:r>
            </a:p>
          </p:txBody>
        </p:sp>
        <p:grpSp>
          <p:nvGrpSpPr>
            <p:cNvPr id="14" name="Group 35"/>
            <p:cNvGrpSpPr/>
            <p:nvPr/>
          </p:nvGrpSpPr>
          <p:grpSpPr>
            <a:xfrm>
              <a:off x="4460004" y="2023404"/>
              <a:ext cx="3410454" cy="739279"/>
              <a:chOff x="2116976" y="1572064"/>
              <a:chExt cx="3410454" cy="739279"/>
            </a:xfrm>
            <a:solidFill>
              <a:schemeClr val="tx2">
                <a:lumMod val="75000"/>
              </a:schemeClr>
            </a:solidFill>
          </p:grpSpPr>
          <p:sp>
            <p:nvSpPr>
              <p:cNvPr id="15" name="Isosceles Triangle 36"/>
              <p:cNvSpPr/>
              <p:nvPr/>
            </p:nvSpPr>
            <p:spPr>
              <a:xfrm rot="12041857">
                <a:off x="2116976" y="1652937"/>
                <a:ext cx="493805" cy="6584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2250416" y="1572064"/>
                <a:ext cx="3277014"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fr-FR" b="1" dirty="0" smtClean="0"/>
                  <a:t>AUTEUR</a:t>
                </a:r>
                <a:r>
                  <a:rPr lang="fr-FR" b="1" dirty="0"/>
                  <a:t> :</a:t>
                </a:r>
                <a:r>
                  <a:rPr lang="fr-FR" dirty="0"/>
                  <a:t> </a:t>
                </a:r>
                <a:r>
                  <a:rPr lang="en-US" sz="1800" dirty="0" smtClean="0">
                    <a:solidFill>
                      <a:prstClr val="white"/>
                    </a:solidFill>
                    <a:latin typeface="Arial" pitchFamily="34" charset="0"/>
                    <a:cs typeface="Arial" pitchFamily="34" charset="0"/>
                  </a:rPr>
                  <a:t> </a:t>
                </a:r>
                <a:endParaRPr lang="en-US" sz="1800" dirty="0">
                  <a:solidFill>
                    <a:prstClr val="white"/>
                  </a:solidFill>
                  <a:latin typeface="Arial" pitchFamily="34" charset="0"/>
                  <a:cs typeface="Arial" pitchFamily="34" charset="0"/>
                </a:endParaRPr>
              </a:p>
            </p:txBody>
          </p:sp>
        </p:grpSp>
      </p:grpSp>
      <p:grpSp>
        <p:nvGrpSpPr>
          <p:cNvPr id="17" name="Group 5"/>
          <p:cNvGrpSpPr/>
          <p:nvPr/>
        </p:nvGrpSpPr>
        <p:grpSpPr>
          <a:xfrm>
            <a:off x="8159246" y="2480604"/>
            <a:ext cx="3649662" cy="3310596"/>
            <a:chOff x="7941758" y="2023404"/>
            <a:chExt cx="3410454" cy="3310596"/>
          </a:xfrm>
        </p:grpSpPr>
        <p:sp>
          <p:nvSpPr>
            <p:cNvPr id="18" name="Content Placeholder 10"/>
            <p:cNvSpPr txBox="1">
              <a:spLocks/>
            </p:cNvSpPr>
            <p:nvPr/>
          </p:nvSpPr>
          <p:spPr>
            <a:xfrm>
              <a:off x="7948586" y="2895600"/>
              <a:ext cx="3403626" cy="2438400"/>
            </a:xfrm>
            <a:prstGeom prst="rect">
              <a:avLst/>
            </a:prstGeom>
          </p:spPr>
          <p:txBody>
            <a:bodyPr>
              <a:normAutofit lnSpcReduction="10000"/>
            </a:bodyPr>
            <a:lstStyle/>
            <a:p>
              <a:pPr marL="288925" indent="-288925">
                <a:lnSpc>
                  <a:spcPct val="130000"/>
                </a:lnSpc>
                <a:spcBef>
                  <a:spcPct val="20000"/>
                </a:spcBef>
                <a:buClr>
                  <a:srgbClr val="111111"/>
                </a:buClr>
                <a:buSzPct val="100000"/>
                <a:buFont typeface="Arial" panose="020B0604020202020204" pitchFamily="34" charset="0"/>
                <a:buChar char="●"/>
              </a:pPr>
              <a:r>
                <a:rPr lang="fr-FR" sz="1800" dirty="0" smtClean="0">
                  <a:solidFill>
                    <a:prstClr val="black">
                      <a:lumMod val="75000"/>
                      <a:lumOff val="25000"/>
                    </a:prstClr>
                  </a:solidFill>
                  <a:latin typeface="Arial" pitchFamily="34" charset="0"/>
                  <a:cs typeface="Arial" pitchFamily="34" charset="0"/>
                </a:rPr>
                <a:t>Gestion des auteurs.</a:t>
              </a:r>
            </a:p>
            <a:p>
              <a:pPr marL="288925" indent="-288925">
                <a:lnSpc>
                  <a:spcPct val="130000"/>
                </a:lnSpc>
                <a:spcBef>
                  <a:spcPct val="20000"/>
                </a:spcBef>
                <a:buClr>
                  <a:srgbClr val="111111"/>
                </a:buClr>
                <a:buSzPct val="100000"/>
                <a:buFont typeface="Arial" panose="020B0604020202020204" pitchFamily="34" charset="0"/>
                <a:buChar char="●"/>
              </a:pPr>
              <a:r>
                <a:rPr lang="fr-FR" sz="1800" dirty="0" smtClean="0">
                  <a:solidFill>
                    <a:prstClr val="black">
                      <a:lumMod val="75000"/>
                      <a:lumOff val="25000"/>
                    </a:prstClr>
                  </a:solidFill>
                  <a:latin typeface="Arial" pitchFamily="34" charset="0"/>
                  <a:cs typeface="Arial" pitchFamily="34" charset="0"/>
                </a:rPr>
                <a:t>Gestion de comité et les </a:t>
              </a:r>
              <a:r>
                <a:rPr lang="fr-FR" sz="1800" dirty="0" err="1" smtClean="0">
                  <a:solidFill>
                    <a:prstClr val="black">
                      <a:lumMod val="75000"/>
                      <a:lumOff val="25000"/>
                    </a:prstClr>
                  </a:solidFill>
                  <a:latin typeface="Arial" pitchFamily="34" charset="0"/>
                  <a:cs typeface="Arial" pitchFamily="34" charset="0"/>
                </a:rPr>
                <a:t>présentants</a:t>
              </a:r>
              <a:r>
                <a:rPr lang="fr-FR" sz="1800" dirty="0" smtClean="0">
                  <a:solidFill>
                    <a:prstClr val="black">
                      <a:lumMod val="75000"/>
                      <a:lumOff val="25000"/>
                    </a:prstClr>
                  </a:solidFill>
                  <a:latin typeface="Arial" pitchFamily="34" charset="0"/>
                  <a:cs typeface="Arial" pitchFamily="34" charset="0"/>
                </a:rPr>
                <a:t>.</a:t>
              </a:r>
            </a:p>
            <a:p>
              <a:pPr marL="288925" indent="-288925">
                <a:lnSpc>
                  <a:spcPct val="130000"/>
                </a:lnSpc>
                <a:spcBef>
                  <a:spcPct val="20000"/>
                </a:spcBef>
                <a:buClr>
                  <a:srgbClr val="111111"/>
                </a:buClr>
                <a:buSzPct val="100000"/>
                <a:buFont typeface="Arial" panose="020B0604020202020204" pitchFamily="34" charset="0"/>
                <a:buChar char="●"/>
              </a:pPr>
              <a:r>
                <a:rPr lang="fr-FR" dirty="0" smtClean="0">
                  <a:solidFill>
                    <a:prstClr val="black">
                      <a:lumMod val="75000"/>
                      <a:lumOff val="25000"/>
                    </a:prstClr>
                  </a:solidFill>
                  <a:latin typeface="Arial" pitchFamily="34" charset="0"/>
                  <a:cs typeface="Arial" pitchFamily="34" charset="0"/>
                </a:rPr>
                <a:t>Gestion des </a:t>
              </a:r>
              <a:r>
                <a:rPr lang="fr-FR" dirty="0" err="1" smtClean="0">
                  <a:solidFill>
                    <a:prstClr val="black">
                      <a:lumMod val="75000"/>
                      <a:lumOff val="25000"/>
                    </a:prstClr>
                  </a:solidFill>
                  <a:latin typeface="Arial" pitchFamily="34" charset="0"/>
                  <a:cs typeface="Arial" pitchFamily="34" charset="0"/>
                </a:rPr>
                <a:t>admins</a:t>
              </a:r>
              <a:r>
                <a:rPr lang="fr-FR" dirty="0" smtClean="0">
                  <a:solidFill>
                    <a:prstClr val="black">
                      <a:lumMod val="75000"/>
                      <a:lumOff val="25000"/>
                    </a:prstClr>
                  </a:solidFill>
                  <a:latin typeface="Arial" pitchFamily="34" charset="0"/>
                  <a:cs typeface="Arial" pitchFamily="34" charset="0"/>
                </a:rPr>
                <a:t>.</a:t>
              </a:r>
              <a:endParaRPr lang="fr-FR" sz="1800" dirty="0" smtClean="0">
                <a:solidFill>
                  <a:prstClr val="black">
                    <a:lumMod val="75000"/>
                    <a:lumOff val="25000"/>
                  </a:prstClr>
                </a:solidFill>
                <a:latin typeface="Arial" pitchFamily="34" charset="0"/>
                <a:cs typeface="Arial" pitchFamily="34" charset="0"/>
              </a:endParaRPr>
            </a:p>
            <a:p>
              <a:pPr marL="288925" indent="-288925">
                <a:lnSpc>
                  <a:spcPct val="130000"/>
                </a:lnSpc>
                <a:spcBef>
                  <a:spcPct val="20000"/>
                </a:spcBef>
                <a:buClr>
                  <a:srgbClr val="111111"/>
                </a:buClr>
                <a:buSzPct val="100000"/>
                <a:buFont typeface="Arial" panose="020B0604020202020204" pitchFamily="34" charset="0"/>
                <a:buChar char="●"/>
              </a:pPr>
              <a:r>
                <a:rPr lang="fr-FR" sz="1800" dirty="0" smtClean="0">
                  <a:solidFill>
                    <a:prstClr val="black">
                      <a:lumMod val="75000"/>
                      <a:lumOff val="25000"/>
                    </a:prstClr>
                  </a:solidFill>
                  <a:latin typeface="Arial" pitchFamily="34" charset="0"/>
                  <a:cs typeface="Arial" pitchFamily="34" charset="0"/>
                </a:rPr>
                <a:t>Gestion des fichiers.</a:t>
              </a:r>
            </a:p>
            <a:p>
              <a:pPr marL="288925" indent="-288925">
                <a:lnSpc>
                  <a:spcPct val="130000"/>
                </a:lnSpc>
                <a:spcBef>
                  <a:spcPct val="20000"/>
                </a:spcBef>
                <a:buClr>
                  <a:srgbClr val="111111"/>
                </a:buClr>
                <a:buSzPct val="100000"/>
                <a:buFont typeface="Arial" panose="020B0604020202020204" pitchFamily="34" charset="0"/>
                <a:buChar char="●"/>
              </a:pPr>
              <a:r>
                <a:rPr lang="fr-FR" dirty="0" smtClean="0">
                  <a:solidFill>
                    <a:prstClr val="black">
                      <a:lumMod val="75000"/>
                      <a:lumOff val="25000"/>
                    </a:prstClr>
                  </a:solidFill>
                  <a:latin typeface="Arial" pitchFamily="34" charset="0"/>
                  <a:cs typeface="Arial" pitchFamily="34" charset="0"/>
                </a:rPr>
                <a:t>Modification de </a:t>
              </a:r>
              <a:r>
                <a:rPr lang="fr-FR" dirty="0" err="1" smtClean="0">
                  <a:solidFill>
                    <a:prstClr val="black">
                      <a:lumMod val="75000"/>
                      <a:lumOff val="25000"/>
                    </a:prstClr>
                  </a:solidFill>
                  <a:latin typeface="Arial" pitchFamily="34" charset="0"/>
                  <a:cs typeface="Arial" pitchFamily="34" charset="0"/>
                </a:rPr>
                <a:t>conference</a:t>
              </a:r>
              <a:r>
                <a:rPr lang="fr-FR" dirty="0" smtClean="0">
                  <a:solidFill>
                    <a:prstClr val="black">
                      <a:lumMod val="75000"/>
                      <a:lumOff val="25000"/>
                    </a:prstClr>
                  </a:solidFill>
                  <a:latin typeface="Arial" pitchFamily="34" charset="0"/>
                  <a:cs typeface="Arial" pitchFamily="34" charset="0"/>
                </a:rPr>
                <a:t>.</a:t>
              </a:r>
              <a:endParaRPr lang="fr-FR" sz="1800" dirty="0">
                <a:solidFill>
                  <a:prstClr val="black">
                    <a:lumMod val="75000"/>
                    <a:lumOff val="25000"/>
                  </a:prstClr>
                </a:solidFill>
                <a:latin typeface="Arial" pitchFamily="34" charset="0"/>
                <a:cs typeface="Arial" pitchFamily="34" charset="0"/>
              </a:endParaRPr>
            </a:p>
          </p:txBody>
        </p:sp>
        <p:grpSp>
          <p:nvGrpSpPr>
            <p:cNvPr id="19" name="Group 47"/>
            <p:cNvGrpSpPr/>
            <p:nvPr/>
          </p:nvGrpSpPr>
          <p:grpSpPr>
            <a:xfrm>
              <a:off x="7941758" y="2023404"/>
              <a:ext cx="3410454" cy="739279"/>
              <a:chOff x="2116976" y="1572064"/>
              <a:chExt cx="3410454" cy="739279"/>
            </a:xfrm>
          </p:grpSpPr>
          <p:sp>
            <p:nvSpPr>
              <p:cNvPr id="20" name="Isosceles Triangle 48"/>
              <p:cNvSpPr/>
              <p:nvPr/>
            </p:nvSpPr>
            <p:spPr>
              <a:xfrm rot="12041857">
                <a:off x="2116976" y="1652937"/>
                <a:ext cx="493805" cy="658406"/>
              </a:xfrm>
              <a:prstGeom prst="triangl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2250416" y="1572064"/>
                <a:ext cx="3277014" cy="533400"/>
              </a:xfrm>
              <a:prstGeom prst="rect">
                <a:avLst/>
              </a:prstGeom>
              <a:solidFill>
                <a:schemeClr val="tx1">
                  <a:lumMod val="85000"/>
                  <a:lumOff val="15000"/>
                </a:schemeClr>
              </a:solidFill>
              <a:ln>
                <a:noFill/>
              </a:ln>
            </p:spPr>
            <p:style>
              <a:lnRef idx="3">
                <a:schemeClr val="lt1"/>
              </a:lnRef>
              <a:fillRef idx="1">
                <a:schemeClr val="dk1"/>
              </a:fillRef>
              <a:effectRef idx="1">
                <a:schemeClr val="dk1"/>
              </a:effectRef>
              <a:fontRef idx="minor">
                <a:schemeClr val="lt1"/>
              </a:fontRef>
            </p:style>
            <p:txBody>
              <a:bodyPr lIns="274320" rtlCol="0" anchor="ctr"/>
              <a:lstStyle/>
              <a:p>
                <a:r>
                  <a:rPr lang="en-US" sz="1800" dirty="0" smtClean="0">
                    <a:solidFill>
                      <a:prstClr val="white"/>
                    </a:solidFill>
                    <a:latin typeface="Arial" pitchFamily="34" charset="0"/>
                    <a:cs typeface="Arial" pitchFamily="34" charset="0"/>
                  </a:rPr>
                  <a:t>ADMIN :</a:t>
                </a:r>
                <a:endParaRPr lang="en-US" sz="1800" dirty="0">
                  <a:solidFill>
                    <a:prstClr val="white"/>
                  </a:solidFill>
                  <a:latin typeface="Arial" pitchFamily="34" charset="0"/>
                  <a:cs typeface="Arial" pitchFamily="34" charset="0"/>
                </a:endParaRPr>
              </a:p>
            </p:txBody>
          </p:sp>
        </p:grpSp>
      </p:grpSp>
    </p:spTree>
    <p:extLst>
      <p:ext uri="{BB962C8B-B14F-4D97-AF65-F5344CB8AC3E}">
        <p14:creationId xmlns:p14="http://schemas.microsoft.com/office/powerpoint/2010/main" val="345258331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2919" y="1169894"/>
            <a:ext cx="2883981" cy="4555126"/>
          </a:xfrm>
        </p:spPr>
        <p:txBody>
          <a:bodyPr/>
          <a:lstStyle/>
          <a:p>
            <a:pPr lvl="0" algn="ctr" defTabSz="800100">
              <a:spcAft>
                <a:spcPct val="35000"/>
              </a:spcAft>
            </a:pPr>
            <a:r>
              <a:rPr lang="fr-FR" dirty="0" smtClean="0"/>
              <a:t>III. Analyse </a:t>
            </a:r>
            <a:r>
              <a:rPr lang="fr-FR" dirty="0"/>
              <a:t>et conception</a:t>
            </a:r>
          </a:p>
        </p:txBody>
      </p:sp>
      <p:sp>
        <p:nvSpPr>
          <p:cNvPr id="18" name="Espace réservé du contenu 2"/>
          <p:cNvSpPr>
            <a:spLocks noGrp="1"/>
          </p:cNvSpPr>
          <p:nvPr>
            <p:ph idx="1"/>
          </p:nvPr>
        </p:nvSpPr>
        <p:spPr>
          <a:xfrm>
            <a:off x="3869268" y="864108"/>
            <a:ext cx="7315200" cy="5120640"/>
          </a:xfrm>
        </p:spPr>
        <p:txBody>
          <a:bodyPr/>
          <a:lstStyle/>
          <a:p>
            <a:r>
              <a:rPr lang="fr-FR" b="1" dirty="0"/>
              <a:t>1- Phase </a:t>
            </a:r>
            <a:r>
              <a:rPr lang="fr-FR" b="1" dirty="0" smtClean="0"/>
              <a:t>d’</a:t>
            </a:r>
            <a:r>
              <a:rPr lang="fr-FR" b="1" dirty="0" err="1" smtClean="0"/>
              <a:t>inception</a:t>
            </a:r>
            <a:endParaRPr lang="fr-FR" b="1" dirty="0" smtClean="0"/>
          </a:p>
          <a:p>
            <a:r>
              <a:rPr lang="fr-FR" b="1" dirty="0" smtClean="0"/>
              <a:t>2- Phase de conception</a:t>
            </a:r>
            <a:endParaRPr lang="fr-FR" dirty="0" smtClean="0"/>
          </a:p>
        </p:txBody>
      </p:sp>
    </p:spTree>
    <p:extLst>
      <p:ext uri="{BB962C8B-B14F-4D97-AF65-F5344CB8AC3E}">
        <p14:creationId xmlns:p14="http://schemas.microsoft.com/office/powerpoint/2010/main" val="3388915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412" y="1509503"/>
            <a:ext cx="5106577" cy="486287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smtClean="0">
                <a:latin typeface="Calibri" panose="020F0502020204030204" pitchFamily="34" charset="0"/>
                <a:ea typeface="Calibri" panose="020F0502020204030204" pitchFamily="34" charset="0"/>
                <a:cs typeface="Times New Roman" panose="02020603050405020304" pitchFamily="18" charset="0"/>
              </a:rPr>
              <a:t>1- </a:t>
            </a:r>
            <a:r>
              <a:rPr lang="fr-FR" sz="2000" b="1" dirty="0"/>
              <a:t>Phase </a:t>
            </a:r>
            <a:r>
              <a:rPr lang="fr-FR" sz="2000" b="1" dirty="0" smtClean="0"/>
              <a:t>d’</a:t>
            </a:r>
            <a:r>
              <a:rPr lang="fr-FR" sz="2000" b="1" dirty="0" err="1" smtClean="0"/>
              <a:t>inception</a:t>
            </a:r>
            <a:r>
              <a:rPr lang="fr-FR" sz="2000" b="1" dirty="0" smtClean="0"/>
              <a:t>:</a:t>
            </a:r>
          </a:p>
          <a:p>
            <a:endParaRPr lang="fr-FR" sz="2000" b="1" dirty="0"/>
          </a:p>
          <a:p>
            <a:pPr lvl="0"/>
            <a:r>
              <a:rPr lang="fr-FR" b="1" dirty="0"/>
              <a:t>Les fonctionnalités principale de projet :</a:t>
            </a:r>
            <a:endParaRPr lang="en-US" b="1" dirty="0"/>
          </a:p>
          <a:p>
            <a:pPr marL="742950" lvl="1" indent="-285750">
              <a:buFont typeface="Arial" panose="020B0604020202020204" pitchFamily="34" charset="0"/>
              <a:buChar char="•"/>
            </a:pPr>
            <a:r>
              <a:rPr lang="fr-FR" dirty="0"/>
              <a:t>Gestion des participants : </a:t>
            </a:r>
            <a:r>
              <a:rPr lang="fr-FR" dirty="0" smtClean="0"/>
              <a:t>Modifier/Supprimer </a:t>
            </a:r>
            <a:r>
              <a:rPr lang="fr-FR" dirty="0"/>
              <a:t>tous les participants</a:t>
            </a:r>
            <a:endParaRPr lang="en-US" dirty="0"/>
          </a:p>
          <a:p>
            <a:pPr marL="742950" lvl="1" indent="-285750">
              <a:buFont typeface="Arial" panose="020B0604020202020204" pitchFamily="34" charset="0"/>
              <a:buChar char="•"/>
            </a:pPr>
            <a:r>
              <a:rPr lang="fr-FR" dirty="0"/>
              <a:t>Gestion des fichiers : L’utilisateur peut envoyer des fichiers à l’administration.</a:t>
            </a:r>
            <a:endParaRPr lang="en-US" dirty="0"/>
          </a:p>
          <a:p>
            <a:pPr marL="742950" lvl="1" indent="-285750">
              <a:buFont typeface="Arial" panose="020B0604020202020204" pitchFamily="34" charset="0"/>
              <a:buChar char="•"/>
            </a:pPr>
            <a:r>
              <a:rPr lang="fr-FR" dirty="0"/>
              <a:t>Gestion des messages : L’utilisateur peut envoyer des messages à l’administration. L’admin peut supprimer les messages et les répondre.</a:t>
            </a:r>
            <a:endParaRPr lang="en-US" dirty="0"/>
          </a:p>
          <a:p>
            <a:pPr marL="742950" lvl="1" indent="-285750">
              <a:buFont typeface="Arial" panose="020B0604020202020204" pitchFamily="34" charset="0"/>
              <a:buChar char="•"/>
            </a:pPr>
            <a:r>
              <a:rPr lang="fr-FR" dirty="0"/>
              <a:t>Gestion des </a:t>
            </a:r>
            <a:r>
              <a:rPr lang="fr-FR" dirty="0" err="1" smtClean="0"/>
              <a:t>admins</a:t>
            </a:r>
            <a:r>
              <a:rPr lang="fr-FR" dirty="0" smtClean="0"/>
              <a:t> </a:t>
            </a:r>
            <a:r>
              <a:rPr lang="fr-FR" dirty="0"/>
              <a:t>(administration).</a:t>
            </a:r>
            <a:endParaRPr lang="en-US" dirty="0"/>
          </a:p>
          <a:p>
            <a:pPr marL="742950" lvl="1" indent="-285750">
              <a:buFont typeface="Arial" panose="020B0604020202020204" pitchFamily="34" charset="0"/>
              <a:buChar char="•"/>
            </a:pPr>
            <a:r>
              <a:rPr lang="fr-FR" dirty="0"/>
              <a:t>Gestion d’</a:t>
            </a:r>
            <a:r>
              <a:rPr lang="fr-FR" dirty="0" err="1"/>
              <a:t>apages</a:t>
            </a:r>
            <a:r>
              <a:rPr lang="fr-FR" dirty="0"/>
              <a:t> </a:t>
            </a:r>
            <a:r>
              <a:rPr lang="fr-FR" dirty="0" smtClean="0"/>
              <a:t>d’</a:t>
            </a:r>
            <a:r>
              <a:rPr lang="fr-FR" dirty="0" err="1" smtClean="0"/>
              <a:t>acceuil</a:t>
            </a:r>
            <a:r>
              <a:rPr lang="fr-FR" dirty="0"/>
              <a:t> : L’admin peut modifier le contenu de la page HOME, comme le titre de </a:t>
            </a:r>
            <a:r>
              <a:rPr lang="fr-FR" dirty="0" err="1"/>
              <a:t>conference</a:t>
            </a:r>
            <a:r>
              <a:rPr lang="fr-FR" dirty="0"/>
              <a:t>, la date, les participants,...etc</a:t>
            </a:r>
            <a:r>
              <a:rPr lang="fr-FR" dirty="0" smtClean="0"/>
              <a:t>.</a:t>
            </a:r>
          </a:p>
          <a:p>
            <a:pPr lvl="1"/>
            <a:endParaRPr lang="en-US" dirty="0"/>
          </a:p>
        </p:txBody>
      </p:sp>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III- Analyse et conception</a:t>
            </a:r>
          </a:p>
        </p:txBody>
      </p:sp>
      <p:graphicFrame>
        <p:nvGraphicFramePr>
          <p:cNvPr id="2" name="Tableau 1"/>
          <p:cNvGraphicFramePr>
            <a:graphicFrameLocks noGrp="1"/>
          </p:cNvGraphicFramePr>
          <p:nvPr>
            <p:extLst>
              <p:ext uri="{D42A27DB-BD31-4B8C-83A1-F6EECF244321}">
                <p14:modId xmlns:p14="http://schemas.microsoft.com/office/powerpoint/2010/main" val="1520737414"/>
              </p:ext>
            </p:extLst>
          </p:nvPr>
        </p:nvGraphicFramePr>
        <p:xfrm>
          <a:off x="5437822" y="1379476"/>
          <a:ext cx="6627177" cy="5122924"/>
        </p:xfrm>
        <a:graphic>
          <a:graphicData uri="http://schemas.openxmlformats.org/drawingml/2006/table">
            <a:tbl>
              <a:tblPr firstRow="1" firstCol="1" bandRow="1">
                <a:tableStyleId>{5C22544A-7EE6-4342-B048-85BDC9FD1C3A}</a:tableStyleId>
              </a:tblPr>
              <a:tblGrid>
                <a:gridCol w="508499">
                  <a:extLst>
                    <a:ext uri="{9D8B030D-6E8A-4147-A177-3AD203B41FA5}">
                      <a16:colId xmlns:a16="http://schemas.microsoft.com/office/drawing/2014/main" val="2901240763"/>
                    </a:ext>
                  </a:extLst>
                </a:gridCol>
                <a:gridCol w="3195016">
                  <a:extLst>
                    <a:ext uri="{9D8B030D-6E8A-4147-A177-3AD203B41FA5}">
                      <a16:colId xmlns:a16="http://schemas.microsoft.com/office/drawing/2014/main" val="1465023030"/>
                    </a:ext>
                  </a:extLst>
                </a:gridCol>
                <a:gridCol w="1461831">
                  <a:extLst>
                    <a:ext uri="{9D8B030D-6E8A-4147-A177-3AD203B41FA5}">
                      <a16:colId xmlns:a16="http://schemas.microsoft.com/office/drawing/2014/main" val="2245738065"/>
                    </a:ext>
                  </a:extLst>
                </a:gridCol>
                <a:gridCol w="1461831">
                  <a:extLst>
                    <a:ext uri="{9D8B030D-6E8A-4147-A177-3AD203B41FA5}">
                      <a16:colId xmlns:a16="http://schemas.microsoft.com/office/drawing/2014/main" val="2671310834"/>
                    </a:ext>
                  </a:extLst>
                </a:gridCol>
              </a:tblGrid>
              <a:tr h="464616">
                <a:tc>
                  <a:txBody>
                    <a:bodyPr/>
                    <a:lstStyle/>
                    <a:p>
                      <a:pPr marL="0" marR="0" algn="ctr">
                        <a:lnSpc>
                          <a:spcPct val="150000"/>
                        </a:lnSpc>
                        <a:spcBef>
                          <a:spcPts val="0"/>
                        </a:spcBef>
                        <a:spcAft>
                          <a:spcPts val="0"/>
                        </a:spcAft>
                      </a:pPr>
                      <a:r>
                        <a:rPr lang="fr-FR"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600"/>
                        </a:spcBef>
                        <a:spcAft>
                          <a:spcPts val="0"/>
                        </a:spcAft>
                      </a:pPr>
                      <a:r>
                        <a:rPr lang="fr-FR" sz="1600" dirty="0">
                          <a:effectLst/>
                        </a:rPr>
                        <a:t>Cas d’utilisation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600"/>
                        </a:spcBef>
                        <a:spcAft>
                          <a:spcPts val="0"/>
                        </a:spcAft>
                      </a:pPr>
                      <a:r>
                        <a:rPr lang="fr-FR" sz="1600" dirty="0">
                          <a:effectLst/>
                        </a:rPr>
                        <a:t>Priorité</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600"/>
                        </a:spcBef>
                        <a:spcAft>
                          <a:spcPts val="0"/>
                        </a:spcAft>
                      </a:pPr>
                      <a:r>
                        <a:rPr lang="fr-FR" sz="1600" dirty="0">
                          <a:effectLst/>
                        </a:rPr>
                        <a:t>Incrément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7530458"/>
                  </a:ext>
                </a:extLst>
              </a:tr>
              <a:tr h="441908">
                <a:tc rowSpan="4">
                  <a:txBody>
                    <a:bodyPr/>
                    <a:lstStyle/>
                    <a:p>
                      <a:pPr marL="71755" marR="71755" algn="just">
                        <a:lnSpc>
                          <a:spcPct val="150000"/>
                        </a:lnSpc>
                        <a:spcBef>
                          <a:spcPts val="0"/>
                        </a:spcBef>
                        <a:spcAft>
                          <a:spcPts val="0"/>
                        </a:spcAft>
                      </a:pPr>
                      <a:r>
                        <a:rPr lang="fr-FR" sz="1200" dirty="0">
                          <a:effectLst/>
                        </a:rPr>
                        <a:t>     Coté Utilisateur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vert="vert270"/>
                </a:tc>
                <a:tc>
                  <a:txBody>
                    <a:bodyPr/>
                    <a:lstStyle/>
                    <a:p>
                      <a:pPr marL="0" marR="0" algn="just">
                        <a:lnSpc>
                          <a:spcPct val="150000"/>
                        </a:lnSpc>
                        <a:spcBef>
                          <a:spcPts val="0"/>
                        </a:spcBef>
                        <a:spcAft>
                          <a:spcPts val="0"/>
                        </a:spcAft>
                      </a:pPr>
                      <a:r>
                        <a:rPr lang="fr-FR" sz="1600" dirty="0">
                          <a:effectLst/>
                        </a:rPr>
                        <a:t>Envoyer des messages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Bas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551601"/>
                  </a:ext>
                </a:extLst>
              </a:tr>
              <a:tr h="494746">
                <a:tc vMerge="1">
                  <a:txBody>
                    <a:bodyPr/>
                    <a:lstStyle/>
                    <a:p>
                      <a:endParaRPr lang="fr-FR"/>
                    </a:p>
                  </a:txBody>
                  <a:tcPr/>
                </a:tc>
                <a:tc>
                  <a:txBody>
                    <a:bodyPr/>
                    <a:lstStyle/>
                    <a:p>
                      <a:pPr marL="0" marR="0" algn="just">
                        <a:lnSpc>
                          <a:spcPct val="150000"/>
                        </a:lnSpc>
                        <a:spcBef>
                          <a:spcPts val="0"/>
                        </a:spcBef>
                        <a:spcAft>
                          <a:spcPts val="0"/>
                        </a:spcAft>
                      </a:pPr>
                      <a:r>
                        <a:rPr lang="fr-FR" sz="1600" dirty="0">
                          <a:effectLst/>
                        </a:rPr>
                        <a:t>Authentification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Haute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1672675"/>
                  </a:ext>
                </a:extLst>
              </a:tr>
              <a:tr h="529156">
                <a:tc vMerge="1">
                  <a:txBody>
                    <a:bodyPr/>
                    <a:lstStyle/>
                    <a:p>
                      <a:endParaRPr lang="fr-FR"/>
                    </a:p>
                  </a:txBody>
                  <a:tcPr/>
                </a:tc>
                <a:tc>
                  <a:txBody>
                    <a:bodyPr/>
                    <a:lstStyle/>
                    <a:p>
                      <a:pPr marL="0" marR="0" algn="just">
                        <a:lnSpc>
                          <a:spcPct val="150000"/>
                        </a:lnSpc>
                        <a:spcBef>
                          <a:spcPts val="0"/>
                        </a:spcBef>
                        <a:spcAft>
                          <a:spcPts val="0"/>
                        </a:spcAft>
                      </a:pPr>
                      <a:r>
                        <a:rPr lang="fr-FR" sz="1600" dirty="0">
                          <a:effectLst/>
                        </a:rPr>
                        <a:t>Inscription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Haute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92129035"/>
                  </a:ext>
                </a:extLst>
              </a:tr>
              <a:tr h="556685">
                <a:tc vMerge="1">
                  <a:txBody>
                    <a:bodyPr/>
                    <a:lstStyle/>
                    <a:p>
                      <a:endParaRPr lang="fr-FR"/>
                    </a:p>
                  </a:txBody>
                  <a:tcPr/>
                </a:tc>
                <a:tc>
                  <a:txBody>
                    <a:bodyPr/>
                    <a:lstStyle/>
                    <a:p>
                      <a:pPr marL="0" marR="0" algn="just">
                        <a:lnSpc>
                          <a:spcPct val="150000"/>
                        </a:lnSpc>
                        <a:spcBef>
                          <a:spcPts val="0"/>
                        </a:spcBef>
                        <a:spcAft>
                          <a:spcPts val="0"/>
                        </a:spcAft>
                      </a:pPr>
                      <a:r>
                        <a:rPr lang="fr-FR" sz="1600">
                          <a:effectLst/>
                        </a:rPr>
                        <a:t>Envoyer des fichiers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Haute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065632"/>
                  </a:ext>
                </a:extLst>
              </a:tr>
              <a:tr h="474100">
                <a:tc rowSpan="5">
                  <a:txBody>
                    <a:bodyPr/>
                    <a:lstStyle/>
                    <a:p>
                      <a:pPr marL="71755" marR="71755" algn="ctr">
                        <a:lnSpc>
                          <a:spcPct val="150000"/>
                        </a:lnSpc>
                        <a:spcBef>
                          <a:spcPts val="0"/>
                        </a:spcBef>
                        <a:spcAft>
                          <a:spcPts val="0"/>
                        </a:spcAft>
                      </a:pPr>
                      <a:r>
                        <a:rPr lang="fr-FR" sz="1200" dirty="0">
                          <a:effectLst/>
                        </a:rPr>
                        <a:t>Coté Admin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vert="vert270"/>
                </a:tc>
                <a:tc>
                  <a:txBody>
                    <a:bodyPr/>
                    <a:lstStyle/>
                    <a:p>
                      <a:pPr marL="0" marR="0" algn="just">
                        <a:lnSpc>
                          <a:spcPct val="150000"/>
                        </a:lnSpc>
                        <a:spcBef>
                          <a:spcPts val="0"/>
                        </a:spcBef>
                        <a:spcAft>
                          <a:spcPts val="0"/>
                        </a:spcAft>
                      </a:pPr>
                      <a:r>
                        <a:rPr lang="fr-FR" sz="1600">
                          <a:effectLst/>
                        </a:rPr>
                        <a:t>Gestion des fichiers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Haute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4327390"/>
                  </a:ext>
                </a:extLst>
              </a:tr>
              <a:tr h="542920">
                <a:tc vMerge="1">
                  <a:txBody>
                    <a:bodyPr/>
                    <a:lstStyle/>
                    <a:p>
                      <a:endParaRPr lang="fr-FR"/>
                    </a:p>
                  </a:txBody>
                  <a:tcPr/>
                </a:tc>
                <a:tc>
                  <a:txBody>
                    <a:bodyPr/>
                    <a:lstStyle/>
                    <a:p>
                      <a:pPr marL="0" marR="0" algn="just">
                        <a:lnSpc>
                          <a:spcPct val="150000"/>
                        </a:lnSpc>
                        <a:spcBef>
                          <a:spcPts val="0"/>
                        </a:spcBef>
                        <a:spcAft>
                          <a:spcPts val="0"/>
                        </a:spcAft>
                      </a:pPr>
                      <a:r>
                        <a:rPr lang="fr-FR" sz="1600">
                          <a:effectLst/>
                        </a:rPr>
                        <a:t>Gestion des participants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Haute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5631550"/>
                  </a:ext>
                </a:extLst>
              </a:tr>
              <a:tr h="542920">
                <a:tc vMerge="1">
                  <a:txBody>
                    <a:bodyPr/>
                    <a:lstStyle/>
                    <a:p>
                      <a:endParaRPr lang="fr-FR"/>
                    </a:p>
                  </a:txBody>
                  <a:tcPr/>
                </a:tc>
                <a:tc>
                  <a:txBody>
                    <a:bodyPr/>
                    <a:lstStyle/>
                    <a:p>
                      <a:pPr marL="0" marR="0" algn="just">
                        <a:lnSpc>
                          <a:spcPct val="150000"/>
                        </a:lnSpc>
                        <a:spcBef>
                          <a:spcPts val="0"/>
                        </a:spcBef>
                        <a:spcAft>
                          <a:spcPts val="0"/>
                        </a:spcAft>
                      </a:pPr>
                      <a:r>
                        <a:rPr lang="fr-FR" sz="1600">
                          <a:effectLst/>
                        </a:rPr>
                        <a:t>Gestion des messages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Bas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9396945"/>
                  </a:ext>
                </a:extLst>
              </a:tr>
              <a:tr h="542920">
                <a:tc vMerge="1">
                  <a:txBody>
                    <a:bodyPr/>
                    <a:lstStyle/>
                    <a:p>
                      <a:endParaRPr lang="fr-FR"/>
                    </a:p>
                  </a:txBody>
                  <a:tcPr/>
                </a:tc>
                <a:tc>
                  <a:txBody>
                    <a:bodyPr/>
                    <a:lstStyle/>
                    <a:p>
                      <a:pPr marL="0" marR="0" algn="just">
                        <a:lnSpc>
                          <a:spcPct val="150000"/>
                        </a:lnSpc>
                        <a:spcBef>
                          <a:spcPts val="0"/>
                        </a:spcBef>
                        <a:spcAft>
                          <a:spcPts val="0"/>
                        </a:spcAft>
                      </a:pPr>
                      <a:r>
                        <a:rPr lang="fr-FR" sz="1600" dirty="0">
                          <a:effectLst/>
                        </a:rPr>
                        <a:t>Modifier le compte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Bas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8886797"/>
                  </a:ext>
                </a:extLst>
              </a:tr>
              <a:tr h="532953">
                <a:tc vMerge="1">
                  <a:txBody>
                    <a:bodyPr/>
                    <a:lstStyle/>
                    <a:p>
                      <a:endParaRPr lang="fr-FR"/>
                    </a:p>
                  </a:txBody>
                  <a:tcPr/>
                </a:tc>
                <a:tc>
                  <a:txBody>
                    <a:bodyPr/>
                    <a:lstStyle/>
                    <a:p>
                      <a:pPr marL="0" marR="0" algn="just">
                        <a:lnSpc>
                          <a:spcPct val="150000"/>
                        </a:lnSpc>
                        <a:spcBef>
                          <a:spcPts val="0"/>
                        </a:spcBef>
                        <a:spcAft>
                          <a:spcPts val="0"/>
                        </a:spcAft>
                      </a:pPr>
                      <a:r>
                        <a:rPr lang="fr-FR" sz="1600" dirty="0">
                          <a:effectLst/>
                        </a:rPr>
                        <a:t>Gestion des </a:t>
                      </a:r>
                      <a:r>
                        <a:rPr lang="fr-FR" sz="1600" dirty="0" err="1">
                          <a:effectLst/>
                        </a:rPr>
                        <a:t>admins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a:effectLst/>
                        </a:rPr>
                        <a:t>Moyenne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fr-FR" sz="1600" dirty="0">
                          <a:effectLst/>
                        </a:rPr>
                        <a:t>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9047681"/>
                  </a:ext>
                </a:extLst>
              </a:tr>
            </a:tbl>
          </a:graphicData>
        </a:graphic>
      </p:graphicFrame>
    </p:spTree>
    <p:extLst>
      <p:ext uri="{BB962C8B-B14F-4D97-AF65-F5344CB8AC3E}">
        <p14:creationId xmlns:p14="http://schemas.microsoft.com/office/powerpoint/2010/main" val="19449085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23" y="1366775"/>
            <a:ext cx="11634377" cy="53968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b="1" dirty="0">
                <a:latin typeface="Calibri" panose="020F0502020204030204" pitchFamily="34" charset="0"/>
                <a:ea typeface="Calibri" panose="020F0502020204030204" pitchFamily="34" charset="0"/>
                <a:cs typeface="Times New Roman" panose="02020603050405020304" pitchFamily="18" charset="0"/>
              </a:rPr>
              <a:t>1- </a:t>
            </a:r>
            <a:r>
              <a:rPr lang="fr-FR" sz="2400" b="1" dirty="0"/>
              <a:t>Phase </a:t>
            </a:r>
            <a:r>
              <a:rPr lang="fr-FR" sz="2400" b="1" dirty="0" smtClean="0"/>
              <a:t>d’</a:t>
            </a:r>
            <a:r>
              <a:rPr lang="fr-FR" sz="2400" b="1" dirty="0" err="1" smtClean="0"/>
              <a:t>inciption</a:t>
            </a:r>
            <a:r>
              <a:rPr lang="fr-FR" sz="2400" b="1" dirty="0" smtClean="0"/>
              <a:t> (suite):</a:t>
            </a:r>
            <a:endParaRPr lang="fr-FR" sz="2400" b="1" dirty="0"/>
          </a:p>
          <a:p>
            <a:endParaRPr lang="fr-FR" sz="2400" b="1" dirty="0"/>
          </a:p>
          <a:p>
            <a:pPr lvl="0"/>
            <a:r>
              <a:rPr lang="en-US" b="1" dirty="0"/>
              <a:t>Les </a:t>
            </a:r>
            <a:r>
              <a:rPr lang="fr-FR" b="1" dirty="0" smtClean="0"/>
              <a:t>acteurs</a:t>
            </a:r>
            <a:r>
              <a:rPr lang="en-US" b="1" dirty="0" smtClean="0"/>
              <a:t> </a:t>
            </a:r>
            <a:r>
              <a:rPr lang="en-US" b="1" dirty="0"/>
              <a:t>du projet </a:t>
            </a:r>
            <a:r>
              <a:rPr lang="fr-FR" sz="2000" b="1" dirty="0" smtClean="0"/>
              <a:t>:</a:t>
            </a:r>
          </a:p>
          <a:p>
            <a:pPr marL="800100" lvl="1" indent="-342900">
              <a:buFont typeface="Arial" panose="020B0604020202020204" pitchFamily="34" charset="0"/>
              <a:buChar char="•"/>
            </a:pPr>
            <a:endParaRPr lang="fr-FR" sz="2000" b="1" dirty="0" smtClean="0"/>
          </a:p>
          <a:p>
            <a:pPr marL="742950" lvl="1" indent="-285750">
              <a:buFont typeface="Arial" panose="020B0604020202020204" pitchFamily="34" charset="0"/>
              <a:buChar char="•"/>
            </a:pPr>
            <a:r>
              <a:rPr lang="fr-FR" dirty="0"/>
              <a:t>Le participant : C’est la personne qui nous donne des fichiers sur le sujet de la conférence.</a:t>
            </a:r>
            <a:endParaRPr lang="en-US" b="1" dirty="0"/>
          </a:p>
          <a:p>
            <a:pPr marL="742950" lvl="1" indent="-285750">
              <a:buFont typeface="Arial" panose="020B0604020202020204" pitchFamily="34" charset="0"/>
              <a:buChar char="•"/>
            </a:pPr>
            <a:r>
              <a:rPr lang="fr-FR" dirty="0"/>
              <a:t>Admin : </a:t>
            </a:r>
            <a:r>
              <a:rPr lang="fr-FR" dirty="0" smtClean="0"/>
              <a:t>La </a:t>
            </a:r>
            <a:r>
              <a:rPr lang="fr-FR" dirty="0"/>
              <a:t>personne qui gère et organise le travail du site web</a:t>
            </a:r>
            <a:r>
              <a:rPr lang="fr-FR" dirty="0" smtClean="0"/>
              <a:t>.</a:t>
            </a:r>
          </a:p>
          <a:p>
            <a:pPr marL="742950" lvl="1" indent="-285750">
              <a:buFont typeface="Arial" panose="020B0604020202020204" pitchFamily="34" charset="0"/>
              <a:buChar char="•"/>
            </a:pPr>
            <a:endParaRPr lang="en-US" b="1" dirty="0"/>
          </a:p>
          <a:p>
            <a:pPr lvl="0"/>
            <a:r>
              <a:rPr lang="fr-FR" b="1" dirty="0" smtClean="0"/>
              <a:t>Skateholders</a:t>
            </a:r>
          </a:p>
          <a:p>
            <a:pPr lvl="0"/>
            <a:endParaRPr lang="en-US" dirty="0"/>
          </a:p>
          <a:p>
            <a:pPr marL="742950" lvl="1" indent="-285750">
              <a:buFont typeface="Arial" panose="020B0604020202020204" pitchFamily="34" charset="0"/>
              <a:buChar char="•"/>
            </a:pPr>
            <a:r>
              <a:rPr lang="fr-FR" dirty="0"/>
              <a:t>Les participants</a:t>
            </a:r>
            <a:endParaRPr lang="en-US" dirty="0"/>
          </a:p>
          <a:p>
            <a:pPr marL="742950" lvl="1" indent="-285750">
              <a:buFont typeface="Arial" panose="020B0604020202020204" pitchFamily="34" charset="0"/>
              <a:buChar char="•"/>
            </a:pPr>
            <a:r>
              <a:rPr lang="fr-FR" dirty="0"/>
              <a:t>L’Administration</a:t>
            </a:r>
            <a:endParaRPr lang="en-US" dirty="0"/>
          </a:p>
          <a:p>
            <a:pPr marL="742950" lvl="1" indent="-285750">
              <a:buFont typeface="Arial" panose="020B0604020202020204" pitchFamily="34" charset="0"/>
              <a:buChar char="•"/>
            </a:pPr>
            <a:r>
              <a:rPr lang="fr-FR" dirty="0"/>
              <a:t>Les visiteurs</a:t>
            </a:r>
            <a:endParaRPr lang="en-US" dirty="0"/>
          </a:p>
          <a:p>
            <a:pPr marL="742950" lvl="1" indent="-285750">
              <a:buFont typeface="Arial" panose="020B0604020202020204" pitchFamily="34" charset="0"/>
              <a:buChar char="•"/>
            </a:pPr>
            <a:r>
              <a:rPr lang="fr-FR" dirty="0"/>
              <a:t>Le créateur du site web</a:t>
            </a:r>
            <a:endParaRPr lang="en-US" dirty="0"/>
          </a:p>
          <a:p>
            <a:pPr marL="742950" lvl="1" indent="-285750">
              <a:buFont typeface="Arial" panose="020B0604020202020204" pitchFamily="34" charset="0"/>
              <a:buChar char="•"/>
            </a:pPr>
            <a:r>
              <a:rPr lang="fr-FR" dirty="0"/>
              <a:t>La comité d’organisation</a:t>
            </a:r>
            <a:endParaRPr lang="en-US" dirty="0"/>
          </a:p>
          <a:p>
            <a:pPr marL="742950" lvl="1" indent="-285750">
              <a:buFont typeface="Arial" panose="020B0604020202020204" pitchFamily="34" charset="0"/>
              <a:buChar char="•"/>
            </a:pPr>
            <a:r>
              <a:rPr lang="fr-FR" dirty="0"/>
              <a:t>Les présentants</a:t>
            </a:r>
            <a:endParaRPr lang="en-US" dirty="0"/>
          </a:p>
          <a:p>
            <a:pPr marL="742950" lvl="1" indent="-285750">
              <a:buFont typeface="Arial" panose="020B0604020202020204" pitchFamily="34" charset="0"/>
              <a:buChar char="•"/>
            </a:pPr>
            <a:r>
              <a:rPr lang="fr-FR" dirty="0"/>
              <a:t>Sponsors</a:t>
            </a:r>
            <a:endParaRPr lang="en-US" dirty="0"/>
          </a:p>
          <a:p>
            <a:pPr lvl="0"/>
            <a:endParaRPr lang="en-US" sz="2000" b="1" dirty="0"/>
          </a:p>
          <a:p>
            <a:pPr marL="742950" lvl="1" indent="-285750">
              <a:lnSpc>
                <a:spcPct val="115000"/>
              </a:lnSpc>
              <a:spcAft>
                <a:spcPts val="1000"/>
              </a:spcAft>
              <a:buFont typeface="Wingdings" panose="05000000000000000000" pitchFamily="2" charset="2"/>
              <a:buChar char="§"/>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III- Analyse et conception</a:t>
            </a:r>
          </a:p>
        </p:txBody>
      </p:sp>
    </p:spTree>
    <p:extLst>
      <p:ext uri="{BB962C8B-B14F-4D97-AF65-F5344CB8AC3E}">
        <p14:creationId xmlns:p14="http://schemas.microsoft.com/office/powerpoint/2010/main" val="2375294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23" y="1366775"/>
            <a:ext cx="11634377" cy="53660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b="1" dirty="0" smtClean="0">
                <a:latin typeface="Calibri" panose="020F0502020204030204" pitchFamily="34" charset="0"/>
                <a:ea typeface="Calibri" panose="020F0502020204030204" pitchFamily="34" charset="0"/>
                <a:cs typeface="Times New Roman" panose="02020603050405020304" pitchFamily="18" charset="0"/>
              </a:rPr>
              <a:t>2- </a:t>
            </a:r>
            <a:r>
              <a:rPr lang="fr-FR" sz="2400" b="1" dirty="0"/>
              <a:t>Phase de conception</a:t>
            </a:r>
            <a:endParaRPr lang="fr-FR" sz="2400" dirty="0"/>
          </a:p>
          <a:p>
            <a:endParaRPr lang="fr-FR" sz="2400" b="1" dirty="0"/>
          </a:p>
          <a:p>
            <a:pPr lvl="0"/>
            <a:r>
              <a:rPr lang="en-US" b="1" dirty="0" err="1" smtClean="0"/>
              <a:t>Diagramme</a:t>
            </a:r>
            <a:r>
              <a:rPr lang="en-US" b="1" dirty="0" smtClean="0"/>
              <a:t> de </a:t>
            </a:r>
            <a:r>
              <a:rPr lang="en-US" b="1" dirty="0" err="1"/>
              <a:t>cas</a:t>
            </a:r>
            <a:r>
              <a:rPr lang="en-US" b="1" dirty="0"/>
              <a:t> </a:t>
            </a:r>
            <a:r>
              <a:rPr lang="en-US" b="1" dirty="0" err="1" smtClean="0"/>
              <a:t>d’utilisation</a:t>
            </a:r>
            <a:r>
              <a:rPr lang="en-US" b="1" dirty="0" smtClean="0"/>
              <a:t> :</a:t>
            </a:r>
          </a:p>
          <a:p>
            <a:pPr lvl="0"/>
            <a:endParaRPr lang="en-US" b="1" dirty="0"/>
          </a:p>
          <a:p>
            <a:pPr marL="742950" lvl="1" indent="-285750">
              <a:buFont typeface="Wingdings" panose="05000000000000000000" pitchFamily="2" charset="2"/>
              <a:buChar char="Ø"/>
            </a:pPr>
            <a:r>
              <a:rPr lang="fr-FR" sz="2000" dirty="0" smtClean="0"/>
              <a:t>Itération</a:t>
            </a:r>
            <a:r>
              <a:rPr lang="en-US" sz="2000" dirty="0" smtClean="0"/>
              <a:t> </a:t>
            </a:r>
            <a:r>
              <a:rPr lang="en-US" sz="2000" dirty="0"/>
              <a:t>1</a:t>
            </a:r>
            <a:r>
              <a:rPr lang="en-US" sz="2000" dirty="0" smtClean="0"/>
              <a:t>:</a:t>
            </a:r>
            <a:endParaRPr lang="en-US" sz="24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smtClean="0"/>
          </a:p>
          <a:p>
            <a:pPr lvl="0"/>
            <a:endParaRPr lang="en-US" sz="2000" b="1" dirty="0"/>
          </a:p>
          <a:p>
            <a:pPr lvl="0"/>
            <a:endParaRPr lang="en-US" sz="2000" b="1" dirty="0"/>
          </a:p>
          <a:p>
            <a:pPr marL="742950" lvl="1" indent="-285750">
              <a:lnSpc>
                <a:spcPct val="115000"/>
              </a:lnSpc>
              <a:spcAft>
                <a:spcPts val="1000"/>
              </a:spcAft>
              <a:buFont typeface="Wingdings" panose="05000000000000000000" pitchFamily="2" charset="2"/>
              <a:buChar char="§"/>
            </a:pPr>
            <a:endParaRPr lang="fr-FR"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ndir un rectangle avec un coin du même côté 6"/>
          <p:cNvSpPr/>
          <p:nvPr/>
        </p:nvSpPr>
        <p:spPr>
          <a:xfrm>
            <a:off x="20059" y="104931"/>
            <a:ext cx="62059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III- Analyse et conception</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500" y="1397000"/>
            <a:ext cx="6400800" cy="5486400"/>
          </a:xfrm>
          <a:prstGeom prst="rect">
            <a:avLst/>
          </a:prstGeom>
        </p:spPr>
      </p:pic>
    </p:spTree>
    <p:extLst>
      <p:ext uri="{BB962C8B-B14F-4D97-AF65-F5344CB8AC3E}">
        <p14:creationId xmlns:p14="http://schemas.microsoft.com/office/powerpoint/2010/main" val="3659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heme/theme1.xml><?xml version="1.0" encoding="utf-8"?>
<a:theme xmlns:a="http://schemas.openxmlformats.org/drawingml/2006/main" name="Cadr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TM03457475[[fn=Cadre]]</Template>
  <TotalTime>5308</TotalTime>
  <Words>939</Words>
  <Application>Microsoft Office PowerPoint</Application>
  <PresentationFormat>Grand écran</PresentationFormat>
  <Paragraphs>222</Paragraphs>
  <Slides>21</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Adobe Heiti Std R</vt:lpstr>
      <vt:lpstr>Arial</vt:lpstr>
      <vt:lpstr>Calibri</vt:lpstr>
      <vt:lpstr>Corbel</vt:lpstr>
      <vt:lpstr>Times New Roman</vt:lpstr>
      <vt:lpstr>Wingdings</vt:lpstr>
      <vt:lpstr>Wingdings 2</vt:lpstr>
      <vt:lpstr>Cadre</vt:lpstr>
      <vt:lpstr>Création d’une application web de gestion des conférences</vt:lpstr>
      <vt:lpstr>PLAN </vt:lpstr>
      <vt:lpstr>I-Introduction</vt:lpstr>
      <vt:lpstr>II-Cahier de charge </vt:lpstr>
      <vt:lpstr>Présentation PowerPoint</vt:lpstr>
      <vt:lpstr>III. Analyse et conception</vt:lpstr>
      <vt:lpstr>Présentation PowerPoint</vt:lpstr>
      <vt:lpstr>Présentation PowerPoint</vt:lpstr>
      <vt:lpstr>Présentation PowerPoint</vt:lpstr>
      <vt:lpstr>Présentation PowerPoint</vt:lpstr>
      <vt:lpstr>Présentation PowerPoint</vt:lpstr>
      <vt:lpstr>Présentation PowerPoint</vt:lpstr>
      <vt:lpstr>IV- Outils et environnements de travail</vt:lpstr>
      <vt:lpstr>Présentation PowerPoint</vt:lpstr>
      <vt:lpstr>Présentation PowerPoint</vt:lpstr>
      <vt:lpstr>Présentation PowerPoint</vt:lpstr>
      <vt:lpstr>Présentation PowerPoint</vt:lpstr>
      <vt:lpstr>Présentation PowerPoint</vt:lpstr>
      <vt:lpstr>V-Simulation de l’application </vt:lpstr>
      <vt:lpstr>VI-Conclusion</vt:lpstr>
      <vt:lpstr>Présentation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gestion de parc Informatique</dc:title>
  <dc:creator>RePack by Diakov</dc:creator>
  <cp:lastModifiedBy>Windows User</cp:lastModifiedBy>
  <cp:revision>141</cp:revision>
  <dcterms:created xsi:type="dcterms:W3CDTF">2015-06-04T20:55:29Z</dcterms:created>
  <dcterms:modified xsi:type="dcterms:W3CDTF">2018-03-29T01:49:05Z</dcterms:modified>
</cp:coreProperties>
</file>