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31"/>
  </p:handoutMasterIdLst>
  <p:sldIdLst>
    <p:sldId id="256" r:id="rId2"/>
    <p:sldId id="258" r:id="rId3"/>
    <p:sldId id="287" r:id="rId4"/>
    <p:sldId id="257" r:id="rId5"/>
    <p:sldId id="259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</p:sldIdLst>
  <p:sldSz cx="9144000" cy="6858000" type="screen4x3"/>
  <p:notesSz cx="6858000" cy="97107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7" autoAdjust="0"/>
  </p:normalViewPr>
  <p:slideViewPr>
    <p:cSldViewPr>
      <p:cViewPr varScale="1">
        <p:scale>
          <a:sx n="71" d="100"/>
          <a:sy n="71" d="100"/>
        </p:scale>
        <p:origin x="-4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5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5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19203-3B27-472D-BFBC-6269A6F69874}" type="datetimeFigureOut">
              <a:rPr lang="pt-BR" smtClean="0"/>
              <a:t>30/06/2008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516"/>
            <a:ext cx="2971800" cy="485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223516"/>
            <a:ext cx="2971800" cy="485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318EE-17EA-4626-B4D4-AB6BA884257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EABC56-9A86-4563-A51F-5D4D385BCA80}" type="datetimeFigureOut">
              <a:rPr lang="pt-BR" smtClean="0"/>
              <a:t>30/06/2008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03C71A-D640-4B7D-AB38-23B717807CF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EABC56-9A86-4563-A51F-5D4D385BCA80}" type="datetimeFigureOut">
              <a:rPr lang="pt-BR" smtClean="0"/>
              <a:t>30/06/2008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03C71A-D640-4B7D-AB38-23B717807CF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EABC56-9A86-4563-A51F-5D4D385BCA80}" type="datetimeFigureOut">
              <a:rPr lang="pt-BR" smtClean="0"/>
              <a:t>30/06/2008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03C71A-D640-4B7D-AB38-23B717807CF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EABC56-9A86-4563-A51F-5D4D385BCA80}" type="datetimeFigureOut">
              <a:rPr lang="pt-BR" smtClean="0"/>
              <a:t>30/06/2008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03C71A-D640-4B7D-AB38-23B717807CFE}" type="slidenum">
              <a:rPr lang="pt-BR" smtClean="0"/>
              <a:t>‹#›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EABC56-9A86-4563-A51F-5D4D385BCA80}" type="datetimeFigureOut">
              <a:rPr lang="pt-BR" smtClean="0"/>
              <a:t>30/06/2008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03C71A-D640-4B7D-AB38-23B717807CFE}" type="slidenum">
              <a:rPr lang="pt-BR" smtClean="0"/>
              <a:t>‹#›</a:t>
            </a:fld>
            <a:endParaRPr lang="pt-B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EABC56-9A86-4563-A51F-5D4D385BCA80}" type="datetimeFigureOut">
              <a:rPr lang="pt-BR" smtClean="0"/>
              <a:t>30/06/2008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03C71A-D640-4B7D-AB38-23B717807CFE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EABC56-9A86-4563-A51F-5D4D385BCA80}" type="datetimeFigureOut">
              <a:rPr lang="pt-BR" smtClean="0"/>
              <a:t>30/06/2008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03C71A-D640-4B7D-AB38-23B717807CFE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EABC56-9A86-4563-A51F-5D4D385BCA80}" type="datetimeFigureOut">
              <a:rPr lang="pt-BR" smtClean="0"/>
              <a:t>30/06/2008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03C71A-D640-4B7D-AB38-23B717807CFE}" type="slidenum">
              <a:rPr lang="pt-BR" smtClean="0"/>
              <a:t>‹#›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EABC56-9A86-4563-A51F-5D4D385BCA80}" type="datetimeFigureOut">
              <a:rPr lang="pt-BR" smtClean="0"/>
              <a:t>30/06/2008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03C71A-D640-4B7D-AB38-23B717807CF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DEABC56-9A86-4563-A51F-5D4D385BCA80}" type="datetimeFigureOut">
              <a:rPr lang="pt-BR" smtClean="0"/>
              <a:t>30/06/2008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03C71A-D640-4B7D-AB38-23B717807CFE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EABC56-9A86-4563-A51F-5D4D385BCA80}" type="datetimeFigureOut">
              <a:rPr lang="pt-BR" smtClean="0"/>
              <a:t>30/06/2008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03C71A-D640-4B7D-AB38-23B717807CFE}" type="slidenum">
              <a:rPr lang="pt-BR" smtClean="0"/>
              <a:t>‹#›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EABC56-9A86-4563-A51F-5D4D385BCA80}" type="datetimeFigureOut">
              <a:rPr lang="pt-BR" smtClean="0"/>
              <a:t>30/06/2008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03C71A-D640-4B7D-AB38-23B717807CFE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4214818"/>
            <a:ext cx="9144000" cy="94297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sz="4000" b="1" noProof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Instituto de Liderança Rotaria</a:t>
            </a:r>
          </a:p>
          <a:p>
            <a:pPr algn="ctr">
              <a:buNone/>
            </a:pPr>
            <a:r>
              <a:rPr lang="pt-BR" sz="4000" b="1" noProof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Orientação para Instrutores </a:t>
            </a:r>
          </a:p>
          <a:p>
            <a:pPr algn="ctr">
              <a:buNone/>
            </a:pPr>
            <a:r>
              <a:rPr lang="pt-BR" sz="3200" b="1" i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Lisboa, 12 de Julho de 2008</a:t>
            </a:r>
            <a:endParaRPr lang="pt-BR" sz="3200" b="1" i="1" noProof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85728"/>
            <a:ext cx="5143510" cy="39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pt-BR" noProof="0" dirty="0" smtClean="0">
                <a:solidFill>
                  <a:srgbClr val="0070C0"/>
                </a:solidFill>
              </a:rPr>
              <a:t>1. Determine o ritmo da sua programação.</a:t>
            </a:r>
          </a:p>
          <a:p>
            <a:pPr marL="514350" indent="-514350">
              <a:buNone/>
            </a:pPr>
            <a:r>
              <a:rPr lang="pt-BR" noProof="0" dirty="0" smtClean="0">
                <a:solidFill>
                  <a:srgbClr val="0070C0"/>
                </a:solidFill>
              </a:rPr>
              <a:t>2. Desenvolva perguntas para estimular a discussão.</a:t>
            </a:r>
          </a:p>
          <a:p>
            <a:pPr marL="514350" indent="-514350">
              <a:buFont typeface="+mj-lt"/>
              <a:buAutoNum type="arabicPeriod"/>
            </a:pPr>
            <a:endParaRPr lang="pt-BR" noProof="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noProof="0" dirty="0" smtClean="0">
                <a:solidFill>
                  <a:srgbClr val="0070C0"/>
                </a:solidFill>
              </a:rPr>
              <a:t>                     Perguntas factuais</a:t>
            </a:r>
          </a:p>
          <a:p>
            <a:pPr marL="514350" indent="-514350">
              <a:buNone/>
            </a:pPr>
            <a:r>
              <a:rPr lang="pt-BR" noProof="0" dirty="0" smtClean="0">
                <a:solidFill>
                  <a:srgbClr val="0070C0"/>
                </a:solidFill>
              </a:rPr>
              <a:t>                                  vs </a:t>
            </a:r>
          </a:p>
          <a:p>
            <a:pPr marL="514350" indent="-514350">
              <a:buNone/>
            </a:pPr>
            <a:r>
              <a:rPr lang="pt-BR" noProof="0" dirty="0" smtClean="0">
                <a:solidFill>
                  <a:srgbClr val="0070C0"/>
                </a:solidFill>
              </a:rPr>
              <a:t>                         Perguntas inquiridoras</a:t>
            </a:r>
          </a:p>
          <a:p>
            <a:pPr marL="514350" indent="-514350">
              <a:buNone/>
            </a:pPr>
            <a:endParaRPr lang="pt-BR" noProof="0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noProof="0" dirty="0" smtClean="0">
                <a:solidFill>
                  <a:srgbClr val="0070C0"/>
                </a:solidFill>
              </a:rPr>
              <a:t>3. Conheça bem sobre os pontos que você esta levando para o debate!</a:t>
            </a:r>
          </a:p>
          <a:p>
            <a:pPr marL="514350" indent="-514350">
              <a:buNone/>
            </a:pPr>
            <a:r>
              <a:rPr lang="pt-BR" noProof="0" dirty="0" smtClean="0">
                <a:solidFill>
                  <a:srgbClr val="0070C0"/>
                </a:solidFill>
              </a:rPr>
              <a:t>                         </a:t>
            </a:r>
          </a:p>
          <a:p>
            <a:pPr marL="514350" indent="-514350">
              <a:buNone/>
            </a:pPr>
            <a:endParaRPr lang="pt-BR" noProof="0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Com Antecedência…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 smtClean="0">
                <a:solidFill>
                  <a:srgbClr val="0070C0"/>
                </a:solidFill>
              </a:rPr>
              <a:t>Estar focado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Escreva suas observações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Seja breve para permitir ao grupo fazer comentários e perguntas ( normalmente não mais que 5 minutos).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Foque nos pontos principais que você deseja realçar.</a:t>
            </a:r>
          </a:p>
          <a:p>
            <a:pPr>
              <a:buNone/>
            </a:pPr>
            <a:r>
              <a:rPr lang="pt-BR" noProof="0" dirty="0" smtClean="0">
                <a:solidFill>
                  <a:srgbClr val="0070C0"/>
                </a:solidFill>
              </a:rPr>
              <a:t>   </a:t>
            </a:r>
          </a:p>
          <a:p>
            <a:pPr>
              <a:buNone/>
            </a:pPr>
            <a:r>
              <a:rPr lang="pt-BR" noProof="0" dirty="0" smtClean="0">
                <a:solidFill>
                  <a:srgbClr val="0070C0"/>
                </a:solidFill>
              </a:rPr>
              <a:t>Lembre-se que você não terá tempo para cobrir tudo em detalhe!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Regras nas Etapas da Apresentação dos Temas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noProof="0" dirty="0" smtClean="0">
                <a:solidFill>
                  <a:srgbClr val="0070C0"/>
                </a:solidFill>
              </a:rPr>
              <a:t>Capaz de manter o foco na agenda da sessão.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Um comunicador claro e objetivo.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Despolarizado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Habilidoso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Analítico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Rápido no raciocínio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Paciente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Educado</a:t>
            </a:r>
          </a:p>
          <a:p>
            <a:pPr>
              <a:buNone/>
            </a:pPr>
            <a:endParaRPr lang="pt-BR" noProof="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b="1" i="1" noProof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outras qualidades deve possuir o líder de discussão?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O Lider de Discussão deve ser :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 smtClean="0">
                <a:solidFill>
                  <a:srgbClr val="0070C0"/>
                </a:solidFill>
              </a:rPr>
              <a:t>O que é uma pergunta com final aberto?</a:t>
            </a:r>
          </a:p>
          <a:p>
            <a:pPr>
              <a:buNone/>
            </a:pPr>
            <a:endParaRPr lang="pt-BR" noProof="0" dirty="0" smtClean="0">
              <a:solidFill>
                <a:srgbClr val="0070C0"/>
              </a:solidFill>
            </a:endParaRPr>
          </a:p>
          <a:p>
            <a:r>
              <a:rPr lang="pt-BR" noProof="0" dirty="0" smtClean="0">
                <a:solidFill>
                  <a:srgbClr val="0070C0"/>
                </a:solidFill>
              </a:rPr>
              <a:t>Voce sabe o que é uma pergunta com final fechado?</a:t>
            </a:r>
          </a:p>
          <a:p>
            <a:pPr>
              <a:buNone/>
            </a:pPr>
            <a:endParaRPr lang="pt-BR" noProof="0" dirty="0" smtClean="0">
              <a:solidFill>
                <a:srgbClr val="0070C0"/>
              </a:solidFill>
            </a:endParaRPr>
          </a:p>
          <a:p>
            <a:r>
              <a:rPr lang="pt-BR" noProof="0" dirty="0" smtClean="0">
                <a:solidFill>
                  <a:srgbClr val="0070C0"/>
                </a:solidFill>
              </a:rPr>
              <a:t>Quando você deve usar cada um desses  tipos de pergunta?</a:t>
            </a:r>
          </a:p>
          <a:p>
            <a:pPr>
              <a:buNone/>
            </a:pPr>
            <a:endParaRPr lang="pt-BR" noProof="0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O Uso de Perguntas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 smtClean="0">
                <a:solidFill>
                  <a:srgbClr val="0070C0"/>
                </a:solidFill>
              </a:rPr>
              <a:t>Perguntas Indiretas 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Perguntas Dirigidas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Perguntas Reversas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Perguntas de Interrupção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Perguntas Redirecionadas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Como você deve administrar a Falta de resposta à perguntas.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O Uso de Perguntas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 smtClean="0">
                <a:solidFill>
                  <a:srgbClr val="0070C0"/>
                </a:solidFill>
              </a:rPr>
              <a:t>Ouça a pergunta inteira</a:t>
            </a:r>
          </a:p>
          <a:p>
            <a:pPr>
              <a:buNone/>
            </a:pPr>
            <a:endParaRPr lang="pt-BR" noProof="0" dirty="0" smtClean="0">
              <a:solidFill>
                <a:srgbClr val="0070C0"/>
              </a:solidFill>
            </a:endParaRPr>
          </a:p>
          <a:p>
            <a:r>
              <a:rPr lang="pt-BR" noProof="0" dirty="0" smtClean="0">
                <a:solidFill>
                  <a:srgbClr val="0070C0"/>
                </a:solidFill>
              </a:rPr>
              <a:t>Mostre que você está escutando</a:t>
            </a:r>
          </a:p>
          <a:p>
            <a:pPr>
              <a:buNone/>
            </a:pPr>
            <a:endParaRPr lang="pt-BR" noProof="0" dirty="0" smtClean="0">
              <a:solidFill>
                <a:srgbClr val="0070C0"/>
              </a:solidFill>
            </a:endParaRPr>
          </a:p>
          <a:p>
            <a:r>
              <a:rPr lang="pt-BR" noProof="0" dirty="0" smtClean="0">
                <a:solidFill>
                  <a:srgbClr val="0070C0"/>
                </a:solidFill>
              </a:rPr>
              <a:t>Cerifique-se que a pergunta tenha sido respondida satisfatoriamente.</a:t>
            </a:r>
          </a:p>
          <a:p>
            <a:pPr>
              <a:buNone/>
            </a:pPr>
            <a:endParaRPr lang="pt-BR" noProof="0" dirty="0" smtClean="0">
              <a:solidFill>
                <a:srgbClr val="0070C0"/>
              </a:solidFill>
            </a:endParaRPr>
          </a:p>
          <a:p>
            <a:r>
              <a:rPr lang="pt-BR" noProof="0" dirty="0" smtClean="0">
                <a:solidFill>
                  <a:srgbClr val="0070C0"/>
                </a:solidFill>
              </a:rPr>
              <a:t>Uso do momento “estacionario”</a:t>
            </a:r>
          </a:p>
          <a:p>
            <a:endParaRPr lang="pt-BR" noProof="0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Administrando Perguntas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Olhe para a pessoa (Contato Visual)</a:t>
            </a:r>
          </a:p>
          <a:p>
            <a:pPr>
              <a:buNone/>
            </a:pPr>
            <a:endParaRPr lang="pt-BR" noProof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Escute as nuances das perguntas ou das respostas, assim como as palavras (ouça e escute)</a:t>
            </a:r>
          </a:p>
          <a:p>
            <a:pPr>
              <a:buNone/>
            </a:pPr>
            <a:endParaRPr lang="pt-BR" noProof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Mova-se na direção da pessoa que esta falando.</a:t>
            </a:r>
          </a:p>
          <a:p>
            <a:pPr>
              <a:buNone/>
            </a:pPr>
            <a:endParaRPr lang="pt-BR" noProof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Alguma coisa mais que um LD precisa saber?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Como um Bom Líder de Discussão se Conecta à Audiência?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Esclarecendo</a:t>
            </a:r>
          </a:p>
          <a:p>
            <a:pPr>
              <a:buNone/>
            </a:pPr>
            <a:endParaRPr lang="pt-BR" sz="2800" noProof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sz="2800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Reconhecendo </a:t>
            </a:r>
          </a:p>
          <a:p>
            <a:pPr>
              <a:buNone/>
            </a:pPr>
            <a:endParaRPr lang="pt-BR" sz="2800" noProof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sz="2800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Apoiando</a:t>
            </a:r>
          </a:p>
          <a:p>
            <a:pPr>
              <a:buNone/>
            </a:pPr>
            <a:endParaRPr lang="pt-BR" sz="2800" noProof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sz="2800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Aprimorando</a:t>
            </a:r>
          </a:p>
          <a:p>
            <a:pPr>
              <a:buNone/>
            </a:pPr>
            <a:endParaRPr lang="pt-BR" sz="2800" noProof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sz="2800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Resolvendo Problemas</a:t>
            </a:r>
          </a:p>
          <a:p>
            <a:endParaRPr lang="pt-BR" sz="2800" noProof="0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Técnica para Ouvir Ativamente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Mostre interesse</a:t>
            </a:r>
          </a:p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Repita a pergunta ou a reformule de volta ao participante.</a:t>
            </a:r>
          </a:p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Evite responder você mesmo a pergunta.</a:t>
            </a:r>
          </a:p>
          <a:p>
            <a:pPr>
              <a:buNone/>
            </a:pPr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Exceções:</a:t>
            </a:r>
          </a:p>
          <a:p>
            <a:pPr lvl="1"/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 grupo não consegue responder a pergunta corretamente.</a:t>
            </a:r>
          </a:p>
          <a:p>
            <a:pPr lvl="1"/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 tempo é curto – responda a pergunta cuidadosamente.</a:t>
            </a:r>
          </a:p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Assegure-se que a pergunta feita seja respondida adequadamente dentro do tema.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Técnicas para Responder Perguntas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 smtClean="0">
                <a:solidFill>
                  <a:srgbClr val="0070C0"/>
                </a:solidFill>
              </a:rPr>
              <a:t>Repasse todo o material disponivel sobre o seu assunto.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Se você não está seguro sobre alguma parte do material pergunte sobre o tema a alguem que possa ter alguma informação para você.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Faça suas próprias anotações.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Ajuste o tempo de sua apresentação (ou sessão)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1143000"/>
          </a:xfrm>
        </p:spPr>
        <p:txBody>
          <a:bodyPr>
            <a:normAutofit fontScale="9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Como Preparar-se?</a:t>
            </a:r>
            <a:br>
              <a:rPr lang="pt-BR" noProof="0" smtClean="0">
                <a:solidFill>
                  <a:srgbClr val="0070C0"/>
                </a:solidFill>
              </a:rPr>
            </a:br>
            <a:r>
              <a:rPr lang="pt-BR" noProof="0" smtClean="0">
                <a:solidFill>
                  <a:srgbClr val="0070C0"/>
                </a:solidFill>
              </a:rPr>
              <a:t>(Pergunta a Ser Feita antes do Evento)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2910" y="1428736"/>
            <a:ext cx="8072494" cy="5000636"/>
          </a:xfrm>
        </p:spPr>
        <p:txBody>
          <a:bodyPr>
            <a:normAutofit fontScale="92500"/>
          </a:bodyPr>
          <a:lstStyle/>
          <a:p>
            <a:r>
              <a:rPr lang="pt-BR" sz="3600" noProof="0" dirty="0" smtClean="0">
                <a:solidFill>
                  <a:srgbClr val="FF0000"/>
                </a:solidFill>
              </a:rPr>
              <a:t>Prover aos Instrutores, técnicas que podem ser usadas para estimular o aprendizado</a:t>
            </a:r>
          </a:p>
          <a:p>
            <a:r>
              <a:rPr lang="pt-BR" sz="3600" noProof="0" dirty="0" smtClean="0">
                <a:solidFill>
                  <a:srgbClr val="FF0000"/>
                </a:solidFill>
              </a:rPr>
              <a:t>Permitir que os Instrutores sintam-se à vontade com qualquer grupo de tópicos</a:t>
            </a:r>
          </a:p>
          <a:p>
            <a:r>
              <a:rPr lang="pt-BR" sz="3600" noProof="0" dirty="0" smtClean="0">
                <a:solidFill>
                  <a:srgbClr val="FF0000"/>
                </a:solidFill>
              </a:rPr>
              <a:t>  Garantir que todos os futuros Instrutores do ILR sejam capazes de auto-aprimorar seu desempenho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329642" cy="1204170"/>
          </a:xfrm>
        </p:spPr>
        <p:txBody>
          <a:bodyPr>
            <a:normAutofit/>
          </a:bodyPr>
          <a:lstStyle/>
          <a:p>
            <a:r>
              <a:rPr lang="pt-BR" sz="6000" noProof="0" smtClean="0">
                <a:solidFill>
                  <a:srgbClr val="0070C0"/>
                </a:solidFill>
              </a:rPr>
              <a:t>Objetivos do dia</a:t>
            </a:r>
            <a:endParaRPr lang="pt-BR" sz="6000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 smtClean="0">
                <a:solidFill>
                  <a:srgbClr val="0070C0"/>
                </a:solidFill>
              </a:rPr>
              <a:t>Conversa Paralela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A mesma pessoa sempre querendo responder.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Um debate “caloroso” entre dois participantes.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Uma interrupção externa</a:t>
            </a:r>
          </a:p>
          <a:p>
            <a:pPr lvl="1"/>
            <a:r>
              <a:rPr lang="pt-BR" noProof="0" dirty="0" smtClean="0">
                <a:solidFill>
                  <a:srgbClr val="0070C0"/>
                </a:solidFill>
              </a:rPr>
              <a:t>O lanche esta pronto!</a:t>
            </a:r>
          </a:p>
          <a:p>
            <a:pPr lvl="1"/>
            <a:r>
              <a:rPr lang="pt-BR" noProof="0" dirty="0" smtClean="0">
                <a:solidFill>
                  <a:srgbClr val="0070C0"/>
                </a:solidFill>
              </a:rPr>
              <a:t>Um visitante ilustre entra na sala.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Algumas Coisas que Poderão Aconter e  Como Lidar com Elas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noProof="0" dirty="0" smtClean="0">
                <a:solidFill>
                  <a:srgbClr val="0070C0"/>
                </a:solidFill>
              </a:rPr>
              <a:t>Quais os tipos de comportamento são um problema em suas reuniões?</a:t>
            </a:r>
          </a:p>
          <a:p>
            <a:endParaRPr lang="pt-BR" noProof="0" dirty="0" smtClean="0">
              <a:solidFill>
                <a:srgbClr val="0070C0"/>
              </a:solidFill>
            </a:endParaRPr>
          </a:p>
          <a:p>
            <a:pPr lvl="3">
              <a:buNone/>
            </a:pPr>
            <a:r>
              <a:rPr lang="pt-BR" sz="3300" noProof="0" dirty="0" smtClean="0">
                <a:solidFill>
                  <a:srgbClr val="0070C0"/>
                </a:solidFill>
              </a:rPr>
              <a:t>____ Atitudes argumentativas ou combativas.</a:t>
            </a:r>
          </a:p>
          <a:p>
            <a:pPr lvl="3">
              <a:buNone/>
            </a:pPr>
            <a:r>
              <a:rPr lang="pt-BR" sz="3300" noProof="0" dirty="0" smtClean="0">
                <a:solidFill>
                  <a:srgbClr val="0070C0"/>
                </a:solidFill>
              </a:rPr>
              <a:t>____ Comentários rudes ou sarcásticos.</a:t>
            </a:r>
          </a:p>
          <a:p>
            <a:pPr lvl="3">
              <a:buNone/>
            </a:pPr>
            <a:r>
              <a:rPr lang="pt-BR" sz="3300" noProof="0" dirty="0" smtClean="0">
                <a:solidFill>
                  <a:srgbClr val="0070C0"/>
                </a:solidFill>
              </a:rPr>
              <a:t>____ Comportamentos Pejorativos.</a:t>
            </a:r>
          </a:p>
          <a:p>
            <a:pPr lvl="3">
              <a:buNone/>
            </a:pPr>
            <a:r>
              <a:rPr lang="pt-BR" sz="3300" noProof="0" dirty="0" smtClean="0">
                <a:solidFill>
                  <a:srgbClr val="0070C0"/>
                </a:solidFill>
              </a:rPr>
              <a:t>____ Palhaçadas.</a:t>
            </a:r>
          </a:p>
          <a:p>
            <a:pPr lvl="3">
              <a:buNone/>
            </a:pPr>
            <a:r>
              <a:rPr lang="pt-BR" sz="3300" noProof="0" dirty="0" smtClean="0">
                <a:solidFill>
                  <a:srgbClr val="0070C0"/>
                </a:solidFill>
              </a:rPr>
              <a:t>____ Queixas constantes.</a:t>
            </a:r>
          </a:p>
          <a:p>
            <a:pPr lvl="3">
              <a:buNone/>
            </a:pPr>
            <a:r>
              <a:rPr lang="pt-BR" sz="3300" noProof="0" dirty="0" smtClean="0">
                <a:solidFill>
                  <a:srgbClr val="0070C0"/>
                </a:solidFill>
              </a:rPr>
              <a:t>____ Discussões irrelevantes.</a:t>
            </a:r>
          </a:p>
          <a:p>
            <a:pPr lvl="3">
              <a:buNone/>
            </a:pPr>
            <a:r>
              <a:rPr lang="pt-BR" sz="3300" noProof="0" dirty="0" smtClean="0">
                <a:solidFill>
                  <a:srgbClr val="0070C0"/>
                </a:solidFill>
              </a:rPr>
              <a:t>____ Intervenção repetitivas</a:t>
            </a:r>
          </a:p>
          <a:p>
            <a:pPr lvl="3">
              <a:buNone/>
            </a:pPr>
            <a:r>
              <a:rPr lang="pt-BR" sz="3300" noProof="0" dirty="0" smtClean="0">
                <a:solidFill>
                  <a:srgbClr val="0070C0"/>
                </a:solidFill>
              </a:rPr>
              <a:t>____ Não prestar atenção quando alguem está com a palavra</a:t>
            </a:r>
          </a:p>
          <a:p>
            <a:pPr lvl="3">
              <a:buNone/>
            </a:pPr>
            <a:endParaRPr lang="pt-BR" noProof="0" dirty="0" smtClean="0">
              <a:solidFill>
                <a:srgbClr val="0070C0"/>
              </a:solidFill>
            </a:endParaRPr>
          </a:p>
          <a:p>
            <a:pPr lvl="3">
              <a:buNone/>
            </a:pPr>
            <a:r>
              <a:rPr lang="pt-BR" noProof="0" dirty="0" smtClean="0">
                <a:solidFill>
                  <a:srgbClr val="0070C0"/>
                </a:solidFill>
              </a:rPr>
              <a:t>					Continua…..</a:t>
            </a:r>
          </a:p>
          <a:p>
            <a:pPr lvl="3">
              <a:buNone/>
            </a:pPr>
            <a:endParaRPr lang="pt-BR" noProof="0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Comportamentos que mais Perturbam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92500" lnSpcReduction="2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Quais os tipos de comportamento são um problema nas sessões de discussão?</a:t>
            </a:r>
          </a:p>
          <a:p>
            <a:endParaRPr lang="pt-BR" noProof="0" smtClean="0">
              <a:solidFill>
                <a:srgbClr val="0070C0"/>
              </a:solidFill>
            </a:endParaRPr>
          </a:p>
          <a:p>
            <a:pPr lvl="4">
              <a:buNone/>
            </a:pPr>
            <a:r>
              <a:rPr lang="pt-BR" sz="2400" noProof="0" smtClean="0">
                <a:solidFill>
                  <a:srgbClr val="0070C0"/>
                </a:solidFill>
              </a:rPr>
              <a:t>______ Participantes que “alugam a tribuna”</a:t>
            </a:r>
          </a:p>
          <a:p>
            <a:pPr lvl="4">
              <a:buNone/>
            </a:pPr>
            <a:r>
              <a:rPr lang="pt-BR" sz="2400" noProof="0" smtClean="0">
                <a:solidFill>
                  <a:srgbClr val="0070C0"/>
                </a:solidFill>
              </a:rPr>
              <a:t>______ “Atrasadinhos”</a:t>
            </a:r>
          </a:p>
          <a:p>
            <a:pPr lvl="4">
              <a:buNone/>
            </a:pPr>
            <a:r>
              <a:rPr lang="pt-BR" sz="2400" noProof="0" smtClean="0">
                <a:solidFill>
                  <a:srgbClr val="0070C0"/>
                </a:solidFill>
              </a:rPr>
              <a:t>______ Ovintes ou apresentadores despreparados</a:t>
            </a:r>
          </a:p>
          <a:p>
            <a:pPr lvl="4">
              <a:buNone/>
            </a:pPr>
            <a:r>
              <a:rPr lang="pt-BR" sz="2400" noProof="0" smtClean="0">
                <a:solidFill>
                  <a:srgbClr val="0070C0"/>
                </a:solidFill>
              </a:rPr>
              <a:t>______ Ouvintes que não participam</a:t>
            </a:r>
          </a:p>
          <a:p>
            <a:pPr lvl="4">
              <a:buNone/>
            </a:pPr>
            <a:r>
              <a:rPr lang="pt-BR" sz="2400" noProof="0" smtClean="0">
                <a:solidFill>
                  <a:srgbClr val="0070C0"/>
                </a:solidFill>
              </a:rPr>
              <a:t>______ Comentários relalicionados a temas sexuais </a:t>
            </a:r>
          </a:p>
          <a:p>
            <a:pPr lvl="4">
              <a:buNone/>
            </a:pPr>
            <a:r>
              <a:rPr lang="pt-BR" sz="2400" noProof="0" smtClean="0">
                <a:solidFill>
                  <a:srgbClr val="0070C0"/>
                </a:solidFill>
              </a:rPr>
              <a:t>______ “Sussuros” durante a reunião.</a:t>
            </a:r>
          </a:p>
          <a:p>
            <a:pPr lvl="4">
              <a:buNone/>
            </a:pPr>
            <a:endParaRPr lang="pt-BR" noProof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pt-BR" noProof="0" smtClean="0">
                <a:solidFill>
                  <a:srgbClr val="0070C0"/>
                </a:solidFill>
              </a:rPr>
              <a:t>Que outros tipos de comportamento que você viu , que tornou uma reunião produtiva mais difícil?																															</a:t>
            </a:r>
          </a:p>
          <a:p>
            <a:endParaRPr lang="pt-BR" noProof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Comportamentos que mais Perturbam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 smtClean="0">
                <a:solidFill>
                  <a:srgbClr val="0070C0"/>
                </a:solidFill>
              </a:rPr>
              <a:t>Vá à sua sala com antecedencia e verifique os seguintes itens:</a:t>
            </a:r>
          </a:p>
          <a:p>
            <a:pPr lvl="1"/>
            <a:r>
              <a:rPr lang="pt-BR" noProof="0" dirty="0" smtClean="0">
                <a:solidFill>
                  <a:srgbClr val="FF0000"/>
                </a:solidFill>
              </a:rPr>
              <a:t>Lay out adequado em formato de “U.</a:t>
            </a:r>
          </a:p>
          <a:p>
            <a:pPr lvl="1"/>
            <a:r>
              <a:rPr lang="pt-BR" noProof="0" dirty="0" smtClean="0">
                <a:solidFill>
                  <a:srgbClr val="FF0000"/>
                </a:solidFill>
              </a:rPr>
              <a:t>Confira o funcionamento de todos os equipamentos.</a:t>
            </a:r>
          </a:p>
          <a:p>
            <a:pPr lvl="1"/>
            <a:r>
              <a:rPr lang="pt-BR" noProof="0" dirty="0" smtClean="0">
                <a:solidFill>
                  <a:srgbClr val="FF0000"/>
                </a:solidFill>
              </a:rPr>
              <a:t>Coloque seu slide de introdução na tela.</a:t>
            </a:r>
          </a:p>
          <a:p>
            <a:pPr lvl="1"/>
            <a:r>
              <a:rPr lang="pt-BR" noProof="0" dirty="0" smtClean="0">
                <a:solidFill>
                  <a:srgbClr val="FF0000"/>
                </a:solidFill>
              </a:rPr>
              <a:t>Coloque seu cartão de visita para cada participante. Por que?</a:t>
            </a:r>
          </a:p>
          <a:p>
            <a:pPr lvl="1"/>
            <a:r>
              <a:rPr lang="pt-BR" noProof="0" dirty="0" smtClean="0">
                <a:solidFill>
                  <a:srgbClr val="FF0000"/>
                </a:solidFill>
              </a:rPr>
              <a:t>Esteja à porta para saudar a cada um de sua turma no momento da chegada dos mesmos.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O Dia do Treinamento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525963"/>
          </a:xfrm>
        </p:spPr>
        <p:txBody>
          <a:bodyPr/>
          <a:lstStyle/>
          <a:p>
            <a:r>
              <a:rPr lang="pt-BR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relógio de mesa pequeno, para manter-se atento ao tempo (ultrapassa-lo não é bom e retira tempo do próximo instrutor)</a:t>
            </a:r>
          </a:p>
          <a:p>
            <a:pPr>
              <a:buNone/>
            </a:pPr>
            <a:endParaRPr lang="pt-BR" noProof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Uma ou duas canetas hidrográficas.</a:t>
            </a:r>
          </a:p>
          <a:p>
            <a:pPr>
              <a:buNone/>
            </a:pPr>
            <a:endParaRPr lang="pt-BR" noProof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Copias adicionais do material que irá ser distribuido (handouts)</a:t>
            </a:r>
          </a:p>
          <a:p>
            <a:endParaRPr lang="pt-BR" noProof="0" smtClean="0">
              <a:solidFill>
                <a:srgbClr val="0070C0"/>
              </a:solidFill>
            </a:endParaRPr>
          </a:p>
          <a:p>
            <a:endParaRPr lang="pt-BR" noProof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Utensílios que deve Levar  </a:t>
            </a:r>
            <a:br>
              <a:rPr lang="pt-BR" noProof="0" smtClean="0">
                <a:solidFill>
                  <a:srgbClr val="0070C0"/>
                </a:solidFill>
              </a:rPr>
            </a:br>
            <a:r>
              <a:rPr lang="pt-BR" noProof="0" smtClean="0">
                <a:solidFill>
                  <a:srgbClr val="0070C0"/>
                </a:solidFill>
              </a:rPr>
              <a:t>(Por segurança)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 smtClean="0">
                <a:solidFill>
                  <a:srgbClr val="0070C0"/>
                </a:solidFill>
              </a:rPr>
              <a:t>Peça a alguém com antecedencia, se possível.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Verifique que o que esta sendo dito esta sendo escrito pelo “Escriba”.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Deixe o escriba à vontade para participar dos debates.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Tenha a certeza de dizer-lhe “Obrigado” ao fim do exercício.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Como usar um “Escriba”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Qualquer que seja o caso, tenha sempre uma atitude positiva.</a:t>
            </a:r>
          </a:p>
          <a:p>
            <a:pPr>
              <a:buNone/>
            </a:pPr>
            <a:endParaRPr lang="pt-BR" noProof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Não responda perguntas a não ser que seja ABSOLUTAMENTE necessário (Tenha certeza que tudo seja dito, mas não que você o diga).</a:t>
            </a:r>
          </a:p>
          <a:p>
            <a:pPr>
              <a:buNone/>
            </a:pPr>
            <a:endParaRPr lang="pt-BR" noProof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Mantenha uma atitude calma – </a:t>
            </a:r>
            <a:r>
              <a:rPr lang="pt-BR" noProof="0" dirty="0" smtClean="0">
                <a:solidFill>
                  <a:srgbClr val="00B050"/>
                </a:solidFill>
              </a:rPr>
              <a:t>SORRIA</a:t>
            </a:r>
          </a:p>
          <a:p>
            <a:pPr>
              <a:buNone/>
            </a:pPr>
            <a:endParaRPr lang="pt-BR" noProof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Acima de tudo – </a:t>
            </a:r>
            <a:r>
              <a:rPr lang="pt-BR" noProof="0" dirty="0" smtClean="0">
                <a:solidFill>
                  <a:srgbClr val="00B050"/>
                </a:solidFill>
              </a:rPr>
              <a:t>APROVEITE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Por último mas não finalmente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Sessão 1: Sessão Geral </a:t>
            </a:r>
          </a:p>
          <a:p>
            <a:r>
              <a:rPr lang="pt-BR" noProof="0" smtClean="0">
                <a:solidFill>
                  <a:srgbClr val="0070C0"/>
                </a:solidFill>
              </a:rPr>
              <a:t>Sessão 2 : Lideraça I – Quais as caracteristicas de um bom lider?</a:t>
            </a:r>
          </a:p>
          <a:p>
            <a:r>
              <a:rPr lang="pt-BR" noProof="0" smtClean="0">
                <a:solidFill>
                  <a:srgbClr val="0070C0"/>
                </a:solidFill>
              </a:rPr>
              <a:t>Sessão 3: Rotary externamente ao Clube – Estrutura organizacional do Rotary</a:t>
            </a:r>
          </a:p>
          <a:p>
            <a:r>
              <a:rPr lang="pt-BR" noProof="0" smtClean="0">
                <a:solidFill>
                  <a:srgbClr val="0070C0"/>
                </a:solidFill>
              </a:rPr>
              <a:t>Sessão 4: Quadro social I – Como podemos reter sócios?</a:t>
            </a:r>
          </a:p>
          <a:p>
            <a:r>
              <a:rPr lang="pt-BR" noProof="0" smtClean="0">
                <a:solidFill>
                  <a:srgbClr val="0070C0"/>
                </a:solidFill>
              </a:rPr>
              <a:t>Sessão 5: Liderança II – Como os sócios do clube podem exercitam a lideraça?</a:t>
            </a:r>
          </a:p>
          <a:p>
            <a:r>
              <a:rPr lang="pt-BR" noProof="0" smtClean="0">
                <a:solidFill>
                  <a:srgbClr val="0070C0"/>
                </a:solidFill>
              </a:rPr>
              <a:t>Sessão 6: Fundação I – Por que a Fundação Rotaria é importante?</a:t>
            </a:r>
          </a:p>
          <a:p>
            <a:r>
              <a:rPr lang="pt-BR" noProof="0" smtClean="0">
                <a:solidFill>
                  <a:srgbClr val="0070C0"/>
                </a:solidFill>
              </a:rPr>
              <a:t>Sessão 7: Projetos de Prestação de Serviço – Criando projetos de serviço à comunidade.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Conteudo do treinamento - Parte I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Sessão 1: Sessão Geral </a:t>
            </a:r>
          </a:p>
          <a:p>
            <a:r>
              <a:rPr lang="pt-BR" noProof="0" smtClean="0">
                <a:solidFill>
                  <a:srgbClr val="0070C0"/>
                </a:solidFill>
              </a:rPr>
              <a:t>Sessão 2 : Liderança III – Como exercer liderança em Comites?</a:t>
            </a:r>
          </a:p>
          <a:p>
            <a:r>
              <a:rPr lang="pt-BR" noProof="0" smtClean="0">
                <a:solidFill>
                  <a:srgbClr val="0070C0"/>
                </a:solidFill>
              </a:rPr>
              <a:t>Sessão 3: Serviços Profissionais – O que é Serviços Profissionais?</a:t>
            </a:r>
          </a:p>
          <a:p>
            <a:r>
              <a:rPr lang="pt-BR" noProof="0" smtClean="0">
                <a:solidFill>
                  <a:srgbClr val="0070C0"/>
                </a:solidFill>
              </a:rPr>
              <a:t>Sessão 4: Quadro Social II – Como podemos atrair membros qualificados?</a:t>
            </a:r>
          </a:p>
          <a:p>
            <a:r>
              <a:rPr lang="pt-BR" noProof="0" smtClean="0">
                <a:solidFill>
                  <a:srgbClr val="0070C0"/>
                </a:solidFill>
              </a:rPr>
              <a:t>Sessão 5: Fundação II – Programa SHARE</a:t>
            </a:r>
          </a:p>
          <a:p>
            <a:r>
              <a:rPr lang="pt-BR" noProof="0" smtClean="0">
                <a:solidFill>
                  <a:srgbClr val="0070C0"/>
                </a:solidFill>
              </a:rPr>
              <a:t>Sessão 6: Conduzindo uma reunião de clube – Quais os elemementos de uma reunião eficaz?</a:t>
            </a:r>
          </a:p>
          <a:p>
            <a:r>
              <a:rPr lang="pt-BR" noProof="0" smtClean="0">
                <a:solidFill>
                  <a:srgbClr val="0070C0"/>
                </a:solidFill>
              </a:rPr>
              <a:t>Sessão 7: Analisando seu clube de Rotary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Conteudo do treinamento - Parte II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noProof="0" dirty="0" smtClean="0">
                <a:solidFill>
                  <a:srgbClr val="0070C0"/>
                </a:solidFill>
              </a:rPr>
              <a:t>Sessão 1: Sessão Geral  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Sessão 2 : Serviços Internacionais – Como os clubes podem participar em projetos de Serviços Internacionais?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Sessão 3: Os Programas de Rotary – Como colocar “Dar de si antes de pensar em si” em prática?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Sessão 4: Liderança IV – Falar em Público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Sessão 5: Serviço Criativo – Como seu clube podera prove-lo?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Sessão 6: Relações Publicas – Como podemos fazer a comunidade entender quem somos nós?</a:t>
            </a:r>
          </a:p>
          <a:p>
            <a:r>
              <a:rPr lang="pt-BR" noProof="0" dirty="0" smtClean="0">
                <a:solidFill>
                  <a:srgbClr val="0070C0"/>
                </a:solidFill>
              </a:rPr>
              <a:t>Sessão 7: Analizando o ILR – Como podemos fazer melhor?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Conteudo do treinamento - Parte III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2468880"/>
            <a:ext cx="8229600" cy="4389120"/>
          </a:xfrm>
        </p:spPr>
        <p:txBody>
          <a:bodyPr>
            <a:normAutofit/>
          </a:bodyPr>
          <a:lstStyle/>
          <a:p>
            <a:r>
              <a:rPr lang="pt-BR" sz="3600" noProof="0" dirty="0" smtClean="0">
                <a:solidFill>
                  <a:srgbClr val="FF0000"/>
                </a:solidFill>
              </a:rPr>
              <a:t>O que é a Pirâmide do Aprendizado?</a:t>
            </a:r>
          </a:p>
          <a:p>
            <a:endParaRPr lang="pt-BR" sz="3600" noProof="0" dirty="0" smtClean="0">
              <a:solidFill>
                <a:srgbClr val="FF0000"/>
              </a:solidFill>
            </a:endParaRPr>
          </a:p>
          <a:p>
            <a:endParaRPr lang="pt-BR" sz="3600" noProof="0" dirty="0" smtClean="0">
              <a:solidFill>
                <a:srgbClr val="FF0000"/>
              </a:solidFill>
            </a:endParaRPr>
          </a:p>
          <a:p>
            <a:r>
              <a:rPr lang="pt-BR" sz="3600" noProof="0" dirty="0" smtClean="0">
                <a:solidFill>
                  <a:srgbClr val="FF0000"/>
                </a:solidFill>
              </a:rPr>
              <a:t>Como podemos utilizar esta informação?</a:t>
            </a:r>
            <a:endParaRPr lang="pt-BR" sz="3600" noProof="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82" y="571480"/>
            <a:ext cx="8929718" cy="1204170"/>
          </a:xfrm>
        </p:spPr>
        <p:txBody>
          <a:bodyPr>
            <a:noAutofit/>
          </a:bodyPr>
          <a:lstStyle/>
          <a:p>
            <a:r>
              <a:rPr lang="pt-BR" sz="4400" noProof="0" smtClean="0">
                <a:solidFill>
                  <a:srgbClr val="0070C0"/>
                </a:solidFill>
              </a:rPr>
              <a:t>Como nós aprendemos e retemos de forma mais efetiva</a:t>
            </a:r>
            <a:endParaRPr lang="pt-BR" sz="4400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44000" cy="504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034" y="357166"/>
            <a:ext cx="221457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  <a:latin typeface="Arial Black" pitchFamily="34" charset="0"/>
                <a:cs typeface="Aharoni" pitchFamily="2" charset="-79"/>
              </a:rPr>
              <a:t>Pirâmide  do  Aprendizado</a:t>
            </a:r>
            <a:endParaRPr lang="pt-BR" sz="2000" dirty="0">
              <a:solidFill>
                <a:srgbClr val="0070C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2198" y="928670"/>
            <a:ext cx="257176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  <a:latin typeface="Arial Black" pitchFamily="34" charset="0"/>
                <a:cs typeface="Aharoni" pitchFamily="2" charset="-79"/>
              </a:rPr>
              <a:t>Retenção</a:t>
            </a:r>
            <a:r>
              <a:rPr lang="en-US" sz="2000" dirty="0" smtClean="0">
                <a:solidFill>
                  <a:srgbClr val="0070C0"/>
                </a:solidFill>
                <a:latin typeface="Arial Black" pitchFamily="34" charset="0"/>
                <a:cs typeface="Aharoni" pitchFamily="2" charset="-79"/>
              </a:rPr>
              <a:t> Média</a:t>
            </a:r>
            <a:endParaRPr lang="pt-BR" sz="2000" dirty="0">
              <a:solidFill>
                <a:srgbClr val="0070C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4678" y="1571612"/>
            <a:ext cx="13573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PRELEÇÃO</a:t>
            </a:r>
            <a:endParaRPr lang="pt-BR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8992" y="2143116"/>
            <a:ext cx="10001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LEITURA</a:t>
            </a:r>
            <a:endParaRPr lang="pt-BR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40" y="2714620"/>
            <a:ext cx="15001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AUDIO-VISUAL</a:t>
            </a:r>
            <a:endParaRPr lang="pt-BR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0364" y="3264099"/>
            <a:ext cx="18573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DEMONSTRAÇÃO</a:t>
            </a:r>
            <a:endParaRPr lang="pt-BR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4612" y="3929066"/>
            <a:ext cx="2428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GRUPO DE DISCUSSÃO</a:t>
            </a:r>
            <a:endParaRPr lang="pt-BR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8926" y="4500570"/>
            <a:ext cx="20002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PRATICAR FAZENDO</a:t>
            </a:r>
            <a:endParaRPr lang="pt-BR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4546" y="5000636"/>
            <a:ext cx="33575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ENSINAR OUTROS  /  USO IMEDIATO</a:t>
            </a:r>
            <a:endParaRPr lang="pt-BR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-1140000">
            <a:off x="-277970" y="2530471"/>
            <a:ext cx="24850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INSTRUÇÃO</a:t>
            </a:r>
            <a:endParaRPr lang="en-US" sz="2400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-1140000">
            <a:off x="-325168" y="3912547"/>
            <a:ext cx="18721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Ensino</a:t>
            </a:r>
            <a:endParaRPr lang="pt-BR" sz="2400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 smtClean="0">
                <a:solidFill>
                  <a:srgbClr val="FF0000"/>
                </a:solidFill>
              </a:rPr>
              <a:t>Porque ensinar adultos pode ser mais difícil que ensinar crianças?</a:t>
            </a:r>
          </a:p>
          <a:p>
            <a:pPr>
              <a:buNone/>
            </a:pPr>
            <a:r>
              <a:rPr lang="pt-BR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Adultos:</a:t>
            </a:r>
          </a:p>
          <a:p>
            <a:r>
              <a:rPr lang="pt-BR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Aprendem melhor, quando focados em problemas.</a:t>
            </a:r>
          </a:p>
          <a:p>
            <a:r>
              <a:rPr lang="pt-BR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Relacionam novos conhecimentos com experiências anteriores.</a:t>
            </a:r>
          </a:p>
          <a:p>
            <a:r>
              <a:rPr lang="pt-BR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Adultos, especialmente voluntários,não gostam de ser mandados… Gostam que lhes faça um pedido…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noProof="0" smtClean="0">
                <a:solidFill>
                  <a:srgbClr val="0070C0"/>
                </a:solidFill>
              </a:rPr>
              <a:t>Trabalhando Com Adultos</a:t>
            </a:r>
            <a:endParaRPr lang="pt-BR" sz="4800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Têm vários anos de experiência</a:t>
            </a:r>
          </a:p>
          <a:p>
            <a:endParaRPr lang="pt-BR" noProof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Tem crenças, valores e opiniões formados</a:t>
            </a:r>
          </a:p>
          <a:p>
            <a:pPr>
              <a:buNone/>
            </a:pPr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Tem auto-estima</a:t>
            </a:r>
          </a:p>
          <a:p>
            <a:pPr>
              <a:buNone/>
            </a:pPr>
            <a:endParaRPr lang="pt-BR" noProof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Tem necessidade de se auto conduzir</a:t>
            </a:r>
          </a:p>
          <a:p>
            <a:pPr>
              <a:buNone/>
            </a:pPr>
            <a:endParaRPr lang="pt-BR" noProof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Sentem-se oprimidos quando conhecimentos anteriores são questionados – que poderão ser  demostrados e comunicados a você!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 smtClean="0">
                <a:solidFill>
                  <a:srgbClr val="FF0000"/>
                </a:solidFill>
              </a:rPr>
              <a:t>Lembrem-se que são adultos sendo instruidos </a:t>
            </a:r>
            <a:endParaRPr lang="pt-BR" noProof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Facilitador</a:t>
            </a:r>
          </a:p>
          <a:p>
            <a:pPr>
              <a:buNone/>
            </a:pPr>
            <a:endParaRPr lang="pt-BR" sz="4000" noProof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sz="4000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Líder de discussão</a:t>
            </a:r>
          </a:p>
          <a:p>
            <a:pPr>
              <a:buNone/>
            </a:pPr>
            <a:endParaRPr lang="pt-BR" sz="4000" noProof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sz="4000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Apresentador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Qual é então a diferença?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733886"/>
          </a:xfrm>
        </p:spPr>
        <p:txBody>
          <a:bodyPr>
            <a:normAutofit/>
          </a:bodyPr>
          <a:lstStyle/>
          <a:p>
            <a:r>
              <a:rPr lang="pt-BR" sz="3200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Introduzir e apresentar o objetivo da Sessão</a:t>
            </a:r>
          </a:p>
          <a:p>
            <a:r>
              <a:rPr lang="pt-BR" sz="3200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Estimular o intercâmbio de conhecimentos e experiências com todos que tiveram oportunidade de participar.</a:t>
            </a:r>
          </a:p>
          <a:p>
            <a:r>
              <a:rPr lang="pt-BR" sz="3200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Manter os objetivos claramente definidos e seguidos pelo grupo</a:t>
            </a:r>
          </a:p>
          <a:p>
            <a:r>
              <a:rPr lang="pt-BR" sz="3200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Resumir o debate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As 4 funções de um Líder de Discussão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Falam um pouco</a:t>
            </a:r>
          </a:p>
          <a:p>
            <a:pPr>
              <a:buNone/>
            </a:pPr>
            <a:endParaRPr lang="pt-BR" sz="3600" noProof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sz="3600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Perguntam um pouco</a:t>
            </a:r>
          </a:p>
          <a:p>
            <a:endParaRPr lang="pt-BR" noProof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i="1" noProof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líder de discussão tem foco no resultado.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smtClean="0">
                <a:solidFill>
                  <a:srgbClr val="0070C0"/>
                </a:solidFill>
              </a:rPr>
              <a:t>Líder de Discussão</a:t>
            </a:r>
            <a:endParaRPr lang="pt-BR" noProof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334</TotalTime>
  <Words>1328</Words>
  <Application>Microsoft Office PowerPoint</Application>
  <PresentationFormat>On-screen Show (4:3)</PresentationFormat>
  <Paragraphs>217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Slide 1</vt:lpstr>
      <vt:lpstr>Objetivos do dia</vt:lpstr>
      <vt:lpstr>Como nós aprendemos e retemos de forma mais efetiva</vt:lpstr>
      <vt:lpstr>Slide 4</vt:lpstr>
      <vt:lpstr>Trabalhando Com Adultos</vt:lpstr>
      <vt:lpstr>Lembrem-se que são adultos sendo instruidos </vt:lpstr>
      <vt:lpstr>Qual é então a diferença?</vt:lpstr>
      <vt:lpstr>As 4 funções de um Líder de Discussão</vt:lpstr>
      <vt:lpstr>Líder de Discussão</vt:lpstr>
      <vt:lpstr>Com Antecedência…</vt:lpstr>
      <vt:lpstr>Regras nas Etapas da Apresentação dos Temas</vt:lpstr>
      <vt:lpstr>O Lider de Discussão deve ser :</vt:lpstr>
      <vt:lpstr>O Uso de Perguntas</vt:lpstr>
      <vt:lpstr>O Uso de Perguntas</vt:lpstr>
      <vt:lpstr>Administrando Perguntas</vt:lpstr>
      <vt:lpstr>Como um Bom Líder de Discussão se Conecta à Audiência?</vt:lpstr>
      <vt:lpstr>Técnica para Ouvir Ativamente</vt:lpstr>
      <vt:lpstr>Técnicas para Responder Perguntas</vt:lpstr>
      <vt:lpstr>Como Preparar-se? (Pergunta a Ser Feita antes do Evento)</vt:lpstr>
      <vt:lpstr>Algumas Coisas que Poderão Aconter e  Como Lidar com Elas</vt:lpstr>
      <vt:lpstr>Comportamentos que mais Perturbam</vt:lpstr>
      <vt:lpstr>Comportamentos que mais Perturbam</vt:lpstr>
      <vt:lpstr>O Dia do Treinamento</vt:lpstr>
      <vt:lpstr>Utensílios que deve Levar   (Por segurança)</vt:lpstr>
      <vt:lpstr>Como usar um “Escriba”</vt:lpstr>
      <vt:lpstr>Por último mas não finalmente</vt:lpstr>
      <vt:lpstr>Conteudo do treinamento - Parte I</vt:lpstr>
      <vt:lpstr>Conteudo do treinamento - Parte II</vt:lpstr>
      <vt:lpstr>Conteudo do treinamento - Parte III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Hallage</dc:creator>
  <cp:lastModifiedBy>Hallage</cp:lastModifiedBy>
  <cp:revision>40</cp:revision>
  <dcterms:created xsi:type="dcterms:W3CDTF">2008-06-30T19:04:00Z</dcterms:created>
  <dcterms:modified xsi:type="dcterms:W3CDTF">2008-07-01T00:38:03Z</dcterms:modified>
</cp:coreProperties>
</file>