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84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80" r:id="rId23"/>
    <p:sldId id="281" r:id="rId24"/>
    <p:sldId id="282" r:id="rId25"/>
    <p:sldId id="283" r:id="rId26"/>
    <p:sldId id="285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A91E9-EE3B-41F0-A1FD-EDFA646B80CB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98999-5AA7-4875-A0E9-94CCBF9CC333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98999-5AA7-4875-A0E9-94CCBF9CC333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AD76-4878-44D4-932C-6C506D7DD075}" type="datetimeFigureOut">
              <a:rPr lang="pt-BR" smtClean="0"/>
              <a:pPr/>
              <a:t>09/07/2008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421D6-96F0-4B09-AC75-C44E5937740B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slide 1.jpg"/>
          <p:cNvPicPr>
            <a:picLocks noGrp="1" noChangeAspect="1"/>
          </p:cNvPicPr>
          <p:nvPr>
            <p:ph idx="1"/>
          </p:nvPr>
        </p:nvPicPr>
        <p:blipFill>
          <a:blip r:embed="rId2"/>
          <a:srcRect b="24173"/>
          <a:stretch>
            <a:fillRect/>
          </a:stretch>
        </p:blipFill>
        <p:spPr>
          <a:xfrm>
            <a:off x="191725" y="214290"/>
            <a:ext cx="8809431" cy="6563752"/>
          </a:xfrm>
        </p:spPr>
      </p:pic>
      <p:sp>
        <p:nvSpPr>
          <p:cNvPr id="7" name="TextBox 6"/>
          <p:cNvSpPr txBox="1"/>
          <p:nvPr/>
        </p:nvSpPr>
        <p:spPr>
          <a:xfrm>
            <a:off x="1928794" y="571480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Instituto de Liderança Rotária</a:t>
            </a:r>
            <a:endParaRPr lang="pt-BR" sz="3600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7125" y="2711231"/>
            <a:ext cx="7027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Introdução à Liderança Rotária</a:t>
            </a:r>
          </a:p>
          <a:p>
            <a:pPr algn="ctr"/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Parte I</a:t>
            </a:r>
            <a:endParaRPr lang="pt-BR" sz="3600" b="1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-24"/>
            <a:ext cx="9144032" cy="6915174"/>
          </a:xfrm>
        </p:spPr>
      </p:pic>
      <p:sp>
        <p:nvSpPr>
          <p:cNvPr id="5" name="TextBox 4"/>
          <p:cNvSpPr txBox="1"/>
          <p:nvPr/>
        </p:nvSpPr>
        <p:spPr>
          <a:xfrm>
            <a:off x="2345171" y="57148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O Objetivo do Rotary 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2285992"/>
            <a:ext cx="46434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b="1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Seviço</a:t>
            </a:r>
          </a:p>
          <a:p>
            <a:pPr>
              <a:buFont typeface="Arial" pitchFamily="34" charset="0"/>
              <a:buChar char="•"/>
            </a:pPr>
            <a:endParaRPr lang="pt-BR" sz="3600" b="1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3600" b="1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Ética</a:t>
            </a:r>
          </a:p>
          <a:p>
            <a:endParaRPr lang="pt-BR" sz="3600" b="1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 Companheirismo</a:t>
            </a:r>
          </a:p>
          <a:p>
            <a:pPr>
              <a:buFont typeface="Arial" pitchFamily="34" charset="0"/>
              <a:buChar char="•"/>
            </a:pPr>
            <a:endParaRPr lang="pt-BR" sz="3600" b="1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 Paz Mundial</a:t>
            </a:r>
            <a:endParaRPr lang="pt-BR" sz="36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7" name="Picture 6" descr="objetivos dorotary foto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79" y="1850366"/>
            <a:ext cx="4016111" cy="2578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isc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832" y="-1"/>
            <a:ext cx="9163832" cy="6930149"/>
          </a:xfrm>
        </p:spPr>
      </p:pic>
      <p:sp>
        <p:nvSpPr>
          <p:cNvPr id="5" name="TextBox 4"/>
          <p:cNvSpPr txBox="1"/>
          <p:nvPr/>
        </p:nvSpPr>
        <p:spPr>
          <a:xfrm>
            <a:off x="2345171" y="571480"/>
            <a:ext cx="5740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Orgonograma do Rotary 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79" name="AutoShape 307"/>
          <p:cNvSpPr>
            <a:spLocks noChangeArrowheads="1"/>
          </p:cNvSpPr>
          <p:nvPr/>
        </p:nvSpPr>
        <p:spPr bwMode="auto">
          <a:xfrm>
            <a:off x="3268640" y="1643050"/>
            <a:ext cx="1123950" cy="48577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C0D9"/>
              </a:gs>
            </a:gsLst>
            <a:lin ang="5400000" scaled="1"/>
          </a:gradFill>
          <a:ln w="12700">
            <a:solidFill>
              <a:srgbClr val="B2A1C7"/>
            </a:solidFill>
            <a:round/>
            <a:headEnd/>
            <a:tailEnd/>
          </a:ln>
          <a:effectLst>
            <a:outerShdw dist="28398" dir="3806097" algn="ctr" rotWithShape="0">
              <a:srgbClr val="3F3151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ucida Sans Unicode" pitchFamily="34" charset="0"/>
                <a:ea typeface="Calibri" pitchFamily="34" charset="0"/>
                <a:cs typeface="Lucida Sans Unicode" pitchFamily="34" charset="0"/>
              </a:rPr>
              <a:t>Rotary Clube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8" name="AutoShape 306"/>
          <p:cNvSpPr>
            <a:spLocks noChangeArrowheads="1"/>
          </p:cNvSpPr>
          <p:nvPr/>
        </p:nvSpPr>
        <p:spPr bwMode="auto">
          <a:xfrm>
            <a:off x="1554140" y="2386000"/>
            <a:ext cx="933450" cy="628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Assembléia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Distrital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7" name="AutoShape 305"/>
          <p:cNvSpPr>
            <a:spLocks noChangeArrowheads="1"/>
          </p:cNvSpPr>
          <p:nvPr/>
        </p:nvSpPr>
        <p:spPr bwMode="auto">
          <a:xfrm>
            <a:off x="2668565" y="2386000"/>
            <a:ext cx="1009650" cy="628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Comites Ditritais de R.I.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6" name="AutoShape 304"/>
          <p:cNvSpPr>
            <a:spLocks noChangeArrowheads="1"/>
          </p:cNvSpPr>
          <p:nvPr/>
        </p:nvSpPr>
        <p:spPr bwMode="auto">
          <a:xfrm>
            <a:off x="3925865" y="2386000"/>
            <a:ext cx="1238250" cy="628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Governador Assistente e  Grupo de liderança Distrital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5" name="AutoShape 303"/>
          <p:cNvSpPr>
            <a:spLocks noChangeArrowheads="1"/>
          </p:cNvSpPr>
          <p:nvPr/>
        </p:nvSpPr>
        <p:spPr bwMode="auto">
          <a:xfrm>
            <a:off x="5373665" y="2386000"/>
            <a:ext cx="1000125" cy="628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Comite  e sub-Comites Distritais da FR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4" name="AutoShape 302"/>
          <p:cNvSpPr>
            <a:spLocks noChangeArrowheads="1"/>
          </p:cNvSpPr>
          <p:nvPr/>
        </p:nvSpPr>
        <p:spPr bwMode="auto">
          <a:xfrm>
            <a:off x="2859065" y="3167050"/>
            <a:ext cx="819150" cy="628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Presitentes de Comites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Distritais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3" name="AutoShape 301"/>
          <p:cNvSpPr>
            <a:spLocks noChangeArrowheads="1"/>
          </p:cNvSpPr>
          <p:nvPr/>
        </p:nvSpPr>
        <p:spPr bwMode="auto">
          <a:xfrm>
            <a:off x="3754415" y="3170225"/>
            <a:ext cx="819150" cy="628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Colégio         de                             Govern.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2" name="AutoShape 300"/>
          <p:cNvSpPr>
            <a:spLocks noChangeArrowheads="1"/>
          </p:cNvSpPr>
          <p:nvPr/>
        </p:nvSpPr>
        <p:spPr bwMode="auto">
          <a:xfrm>
            <a:off x="4659290" y="3167050"/>
            <a:ext cx="819150" cy="62865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2700">
            <a:solidFill>
              <a:srgbClr val="FABF8F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Governador Distrital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1" name="AutoShape 299"/>
          <p:cNvSpPr>
            <a:spLocks noChangeArrowheads="1"/>
          </p:cNvSpPr>
          <p:nvPr/>
        </p:nvSpPr>
        <p:spPr bwMode="auto">
          <a:xfrm>
            <a:off x="5554640" y="3167050"/>
            <a:ext cx="819150" cy="628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round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Fundação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Rotária Distrital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0" name="AutoShape 298"/>
          <p:cNvSpPr>
            <a:spLocks noChangeArrowheads="1"/>
          </p:cNvSpPr>
          <p:nvPr/>
        </p:nvSpPr>
        <p:spPr bwMode="auto">
          <a:xfrm>
            <a:off x="4154465" y="4352913"/>
            <a:ext cx="1323975" cy="628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2CDDC"/>
              </a:gs>
              <a:gs pos="50000">
                <a:srgbClr val="DAEEF3"/>
              </a:gs>
              <a:gs pos="100000">
                <a:srgbClr val="92CDDC"/>
              </a:gs>
            </a:gsLst>
            <a:lin ang="18900000" scaled="1"/>
          </a:gradFill>
          <a:ln w="12700">
            <a:solidFill>
              <a:srgbClr val="92CDDC"/>
            </a:solidFill>
            <a:round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Diretor de Rotary International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9" name="AutoShape 297"/>
          <p:cNvSpPr>
            <a:spLocks noChangeArrowheads="1"/>
          </p:cNvSpPr>
          <p:nvPr/>
        </p:nvSpPr>
        <p:spPr bwMode="auto">
          <a:xfrm>
            <a:off x="5554640" y="4525950"/>
            <a:ext cx="819150" cy="457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Coord. Reg. da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FR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8" name="AutoShape 296"/>
          <p:cNvSpPr>
            <a:spLocks noChangeArrowheads="1"/>
          </p:cNvSpPr>
          <p:nvPr/>
        </p:nvSpPr>
        <p:spPr bwMode="auto">
          <a:xfrm>
            <a:off x="4202090" y="5127613"/>
            <a:ext cx="1276350" cy="5810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Conselho director de RI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7" name="AutoShape 295"/>
          <p:cNvSpPr>
            <a:spLocks noChangeArrowheads="1"/>
          </p:cNvSpPr>
          <p:nvPr/>
        </p:nvSpPr>
        <p:spPr bwMode="auto">
          <a:xfrm>
            <a:off x="5554640" y="5127613"/>
            <a:ext cx="819150" cy="5905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Conselho de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Curadores da FR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6" name="AutoShape 294"/>
          <p:cNvSpPr>
            <a:spLocks noChangeArrowheads="1"/>
          </p:cNvSpPr>
          <p:nvPr/>
        </p:nvSpPr>
        <p:spPr bwMode="auto">
          <a:xfrm>
            <a:off x="2744765" y="5194288"/>
            <a:ext cx="933450" cy="5143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staff </a:t>
            </a:r>
            <a:r>
              <a:rPr kumimoji="0" lang="pt-B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remunerado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5" name="AutoShape 293"/>
          <p:cNvSpPr>
            <a:spLocks noChangeArrowheads="1"/>
          </p:cNvSpPr>
          <p:nvPr/>
        </p:nvSpPr>
        <p:spPr bwMode="auto">
          <a:xfrm>
            <a:off x="2859065" y="5948350"/>
            <a:ext cx="819150" cy="5048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Secretária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Geral RI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4" name="AutoShape 292"/>
          <p:cNvSpPr>
            <a:spLocks noChangeArrowheads="1"/>
          </p:cNvSpPr>
          <p:nvPr/>
        </p:nvSpPr>
        <p:spPr bwMode="auto">
          <a:xfrm>
            <a:off x="5668940" y="5872150"/>
            <a:ext cx="704850" cy="5905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Presidente dos Curadores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3" name="AutoShape 291"/>
          <p:cNvSpPr>
            <a:spLocks noChangeArrowheads="1"/>
          </p:cNvSpPr>
          <p:nvPr/>
        </p:nvSpPr>
        <p:spPr bwMode="auto">
          <a:xfrm>
            <a:off x="4059215" y="5872150"/>
            <a:ext cx="1419225" cy="5905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Presidente 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do Rotary International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2" name="AutoShape 290"/>
          <p:cNvSpPr>
            <a:spLocks noChangeArrowheads="1"/>
          </p:cNvSpPr>
          <p:nvPr/>
        </p:nvSpPr>
        <p:spPr bwMode="auto">
          <a:xfrm>
            <a:off x="4478315" y="3952863"/>
            <a:ext cx="1000125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Zona Rotária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1" name="AutoShape 289"/>
          <p:cNvSpPr>
            <a:spLocks noChangeArrowheads="1"/>
          </p:cNvSpPr>
          <p:nvPr/>
        </p:nvSpPr>
        <p:spPr bwMode="auto">
          <a:xfrm>
            <a:off x="5554640" y="3952863"/>
            <a:ext cx="819150" cy="4000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Cordenadores Zonais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0" name="AutoShape 288"/>
          <p:cNvSpPr>
            <a:spLocks noChangeArrowheads="1"/>
          </p:cNvSpPr>
          <p:nvPr/>
        </p:nvSpPr>
        <p:spPr bwMode="auto">
          <a:xfrm>
            <a:off x="2963840" y="3952863"/>
            <a:ext cx="628650" cy="6953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round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Coord.Regional DQS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59" name="Rectangle 287"/>
          <p:cNvSpPr>
            <a:spLocks noChangeArrowheads="1"/>
          </p:cNvSpPr>
          <p:nvPr/>
        </p:nvSpPr>
        <p:spPr bwMode="auto">
          <a:xfrm>
            <a:off x="1287440" y="3167050"/>
            <a:ext cx="828675" cy="561975"/>
          </a:xfrm>
          <a:prstGeom prst="rect">
            <a:avLst/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Delegado Distrital ao COL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58" name="Rectangle 286"/>
          <p:cNvSpPr>
            <a:spLocks noChangeArrowheads="1"/>
          </p:cNvSpPr>
          <p:nvPr/>
        </p:nvSpPr>
        <p:spPr bwMode="auto">
          <a:xfrm>
            <a:off x="1287440" y="3948100"/>
            <a:ext cx="828675" cy="400050"/>
          </a:xfrm>
          <a:prstGeom prst="rect">
            <a:avLst/>
          </a:prstGeom>
          <a:gradFill rotWithShape="0">
            <a:gsLst>
              <a:gs pos="0">
                <a:srgbClr val="D99594"/>
              </a:gs>
              <a:gs pos="50000">
                <a:srgbClr val="F2DBDB"/>
              </a:gs>
              <a:gs pos="100000">
                <a:srgbClr val="D99594"/>
              </a:gs>
            </a:gsLst>
            <a:lin ang="18900000" scaled="1"/>
          </a:gra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Conselho de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Legislação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57" name="Rectangle 285"/>
          <p:cNvSpPr>
            <a:spLocks noChangeArrowheads="1"/>
          </p:cNvSpPr>
          <p:nvPr/>
        </p:nvSpPr>
        <p:spPr bwMode="auto">
          <a:xfrm>
            <a:off x="2163740" y="3246425"/>
            <a:ext cx="647700" cy="819150"/>
          </a:xfrm>
          <a:prstGeom prst="rect">
            <a:avLst/>
          </a:prstGeom>
          <a:gradFill rotWithShape="0">
            <a:gsLst>
              <a:gs pos="0">
                <a:srgbClr val="FABF8F"/>
              </a:gs>
              <a:gs pos="50000">
                <a:srgbClr val="FDE9D9"/>
              </a:gs>
              <a:gs pos="100000">
                <a:srgbClr val="FABF8F"/>
              </a:gs>
            </a:gsLst>
            <a:lin ang="18900000" scaled="1"/>
          </a:gradFill>
          <a:ln w="12700">
            <a:solidFill>
              <a:srgbClr val="FABF8F"/>
            </a:solidFill>
            <a:miter lim="800000"/>
            <a:headEnd/>
            <a:tailEnd/>
          </a:ln>
          <a:effectLst>
            <a:outerShdw dist="28398" dir="3806097" algn="ctr" rotWithShape="0">
              <a:srgbClr val="974706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Delegado ao Comite de Indicação de Diretor 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56" name="Rectangle 284"/>
          <p:cNvSpPr>
            <a:spLocks noChangeArrowheads="1"/>
          </p:cNvSpPr>
          <p:nvPr/>
        </p:nvSpPr>
        <p:spPr bwMode="auto">
          <a:xfrm>
            <a:off x="2163740" y="4219563"/>
            <a:ext cx="647700" cy="904875"/>
          </a:xfrm>
          <a:prstGeom prst="rect">
            <a:avLst/>
          </a:prstGeom>
          <a:gradFill rotWithShape="0">
            <a:gsLst>
              <a:gs pos="0">
                <a:srgbClr val="C2D69B"/>
              </a:gs>
              <a:gs pos="50000">
                <a:srgbClr val="EAF1DD"/>
              </a:gs>
              <a:gs pos="100000">
                <a:srgbClr val="C2D69B"/>
              </a:gs>
            </a:gsLst>
            <a:lin ang="18900000" scaled="1"/>
          </a:gradFill>
          <a:ln w="12700">
            <a:solidFill>
              <a:srgbClr val="C2D69B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Comite de indicação</a:t>
            </a: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 Diretor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55" name="AutoShape 283"/>
          <p:cNvSpPr>
            <a:spLocks noChangeShapeType="1"/>
          </p:cNvSpPr>
          <p:nvPr/>
        </p:nvSpPr>
        <p:spPr bwMode="auto">
          <a:xfrm rot="16200000">
            <a:off x="1928790" y="2285988"/>
            <a:ext cx="2000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54" name="AutoShape 282"/>
          <p:cNvSpPr>
            <a:spLocks noChangeShapeType="1"/>
          </p:cNvSpPr>
          <p:nvPr/>
        </p:nvSpPr>
        <p:spPr bwMode="auto">
          <a:xfrm rot="5400000">
            <a:off x="3792515" y="2157400"/>
            <a:ext cx="571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53" name="AutoShape 281"/>
          <p:cNvSpPr>
            <a:spLocks noChangeShapeType="1"/>
          </p:cNvSpPr>
          <p:nvPr/>
        </p:nvSpPr>
        <p:spPr bwMode="auto">
          <a:xfrm rot="10800000">
            <a:off x="2030390" y="2185975"/>
            <a:ext cx="1790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52" name="AutoShape 280"/>
          <p:cNvSpPr>
            <a:spLocks noChangeShapeType="1"/>
          </p:cNvSpPr>
          <p:nvPr/>
        </p:nvSpPr>
        <p:spPr bwMode="auto">
          <a:xfrm>
            <a:off x="3821090" y="2185975"/>
            <a:ext cx="752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51" name="AutoShape 279"/>
          <p:cNvSpPr>
            <a:spLocks noChangeShapeType="1"/>
          </p:cNvSpPr>
          <p:nvPr/>
        </p:nvSpPr>
        <p:spPr bwMode="auto">
          <a:xfrm>
            <a:off x="4573565" y="2185975"/>
            <a:ext cx="0" cy="200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50" name="AutoShape 278"/>
          <p:cNvSpPr>
            <a:spLocks noChangeShapeType="1"/>
          </p:cNvSpPr>
          <p:nvPr/>
        </p:nvSpPr>
        <p:spPr bwMode="auto">
          <a:xfrm rot="16200000">
            <a:off x="3224190" y="2343138"/>
            <a:ext cx="85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9" name="AutoShape 277"/>
          <p:cNvSpPr>
            <a:spLocks noChangeShapeType="1"/>
          </p:cNvSpPr>
          <p:nvPr/>
        </p:nvSpPr>
        <p:spPr bwMode="auto">
          <a:xfrm>
            <a:off x="3268640" y="2300275"/>
            <a:ext cx="26860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8" name="AutoShape 276"/>
          <p:cNvSpPr>
            <a:spLocks noChangeShapeType="1"/>
          </p:cNvSpPr>
          <p:nvPr/>
        </p:nvSpPr>
        <p:spPr bwMode="auto">
          <a:xfrm rot="5400000">
            <a:off x="5910240" y="2343138"/>
            <a:ext cx="85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7" name="AutoShape 275"/>
          <p:cNvSpPr>
            <a:spLocks noChangeShapeType="1"/>
          </p:cNvSpPr>
          <p:nvPr/>
        </p:nvSpPr>
        <p:spPr bwMode="auto">
          <a:xfrm>
            <a:off x="3678215" y="2663813"/>
            <a:ext cx="247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6" name="AutoShape 274"/>
          <p:cNvSpPr>
            <a:spLocks noChangeShapeType="1"/>
          </p:cNvSpPr>
          <p:nvPr/>
        </p:nvSpPr>
        <p:spPr bwMode="auto">
          <a:xfrm>
            <a:off x="5164115" y="2665400"/>
            <a:ext cx="209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5" name="AutoShape 273"/>
          <p:cNvSpPr>
            <a:spLocks noChangeShapeType="1"/>
          </p:cNvSpPr>
          <p:nvPr/>
        </p:nvSpPr>
        <p:spPr bwMode="auto">
          <a:xfrm rot="5400000">
            <a:off x="2001815" y="3043225"/>
            <a:ext cx="571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4" name="AutoShape 272"/>
          <p:cNvSpPr>
            <a:spLocks noChangeShapeType="1"/>
          </p:cNvSpPr>
          <p:nvPr/>
        </p:nvSpPr>
        <p:spPr bwMode="auto">
          <a:xfrm>
            <a:off x="2030390" y="3071800"/>
            <a:ext cx="457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3" name="AutoShape 271"/>
          <p:cNvSpPr>
            <a:spLocks noChangeShapeType="1"/>
          </p:cNvSpPr>
          <p:nvPr/>
        </p:nvSpPr>
        <p:spPr bwMode="auto">
          <a:xfrm rot="10800000">
            <a:off x="1687490" y="3071800"/>
            <a:ext cx="342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2" name="AutoShape 270"/>
          <p:cNvSpPr>
            <a:spLocks noChangeShapeType="1"/>
          </p:cNvSpPr>
          <p:nvPr/>
        </p:nvSpPr>
        <p:spPr bwMode="auto">
          <a:xfrm rot="5400000">
            <a:off x="1639865" y="3119425"/>
            <a:ext cx="952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1" name="AutoShape 269"/>
          <p:cNvSpPr>
            <a:spLocks noChangeShapeType="1"/>
          </p:cNvSpPr>
          <p:nvPr/>
        </p:nvSpPr>
        <p:spPr bwMode="auto">
          <a:xfrm rot="5400000">
            <a:off x="2401865" y="3157525"/>
            <a:ext cx="171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40" name="AutoShape 268"/>
          <p:cNvSpPr>
            <a:spLocks noChangeShapeType="1"/>
          </p:cNvSpPr>
          <p:nvPr/>
        </p:nvSpPr>
        <p:spPr bwMode="auto">
          <a:xfrm rot="5400000">
            <a:off x="3192440" y="3090850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9" name="AutoShape 267"/>
          <p:cNvSpPr>
            <a:spLocks noChangeShapeType="1"/>
          </p:cNvSpPr>
          <p:nvPr/>
        </p:nvSpPr>
        <p:spPr bwMode="auto">
          <a:xfrm rot="5400000">
            <a:off x="4544990" y="3043225"/>
            <a:ext cx="571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8" name="AutoShape 266"/>
          <p:cNvSpPr>
            <a:spLocks noChangeShapeType="1"/>
          </p:cNvSpPr>
          <p:nvPr/>
        </p:nvSpPr>
        <p:spPr bwMode="auto">
          <a:xfrm rot="10800000">
            <a:off x="4202090" y="3071800"/>
            <a:ext cx="3714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7" name="AutoShape 265"/>
          <p:cNvSpPr>
            <a:spLocks noChangeShapeType="1"/>
          </p:cNvSpPr>
          <p:nvPr/>
        </p:nvSpPr>
        <p:spPr bwMode="auto">
          <a:xfrm>
            <a:off x="4573565" y="3071800"/>
            <a:ext cx="4953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6" name="AutoShape 264"/>
          <p:cNvSpPr>
            <a:spLocks noChangeShapeType="1"/>
          </p:cNvSpPr>
          <p:nvPr/>
        </p:nvSpPr>
        <p:spPr bwMode="auto">
          <a:xfrm rot="5400000">
            <a:off x="5021240" y="3119425"/>
            <a:ext cx="952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5" name="AutoShape 263"/>
          <p:cNvSpPr>
            <a:spLocks noChangeShapeType="1"/>
          </p:cNvSpPr>
          <p:nvPr/>
        </p:nvSpPr>
        <p:spPr bwMode="auto">
          <a:xfrm rot="5400000">
            <a:off x="4154465" y="3119425"/>
            <a:ext cx="952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4" name="AutoShape 262"/>
          <p:cNvSpPr>
            <a:spLocks noChangeShapeType="1"/>
          </p:cNvSpPr>
          <p:nvPr/>
        </p:nvSpPr>
        <p:spPr bwMode="auto">
          <a:xfrm rot="5400000">
            <a:off x="5878490" y="3090850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3" name="AutoShape 261"/>
          <p:cNvSpPr>
            <a:spLocks noChangeShapeType="1"/>
          </p:cNvSpPr>
          <p:nvPr/>
        </p:nvSpPr>
        <p:spPr bwMode="auto">
          <a:xfrm rot="5400000">
            <a:off x="1576365" y="3838563"/>
            <a:ext cx="219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2" name="AutoShape 260"/>
          <p:cNvSpPr>
            <a:spLocks noChangeShapeType="1"/>
          </p:cNvSpPr>
          <p:nvPr/>
        </p:nvSpPr>
        <p:spPr bwMode="auto">
          <a:xfrm rot="5400000">
            <a:off x="2411390" y="4138600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1" name="AutoShape 259"/>
          <p:cNvSpPr>
            <a:spLocks noChangeShapeType="1"/>
          </p:cNvSpPr>
          <p:nvPr/>
        </p:nvSpPr>
        <p:spPr bwMode="auto">
          <a:xfrm>
            <a:off x="2811440" y="4525950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30" name="AutoShape 258"/>
          <p:cNvSpPr>
            <a:spLocks noChangeShapeType="1"/>
          </p:cNvSpPr>
          <p:nvPr/>
        </p:nvSpPr>
        <p:spPr bwMode="auto">
          <a:xfrm rot="5400000">
            <a:off x="3192440" y="3871900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9" name="AutoShape 257"/>
          <p:cNvSpPr>
            <a:spLocks noChangeShapeType="1"/>
          </p:cNvSpPr>
          <p:nvPr/>
        </p:nvSpPr>
        <p:spPr bwMode="auto">
          <a:xfrm>
            <a:off x="3678215" y="3455975"/>
            <a:ext cx="76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8" name="AutoShape 256"/>
          <p:cNvSpPr>
            <a:spLocks noChangeShapeType="1"/>
          </p:cNvSpPr>
          <p:nvPr/>
        </p:nvSpPr>
        <p:spPr bwMode="auto">
          <a:xfrm>
            <a:off x="4573565" y="3471850"/>
            <a:ext cx="85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7" name="AutoShape 255"/>
          <p:cNvSpPr>
            <a:spLocks noChangeShapeType="1"/>
          </p:cNvSpPr>
          <p:nvPr/>
        </p:nvSpPr>
        <p:spPr bwMode="auto">
          <a:xfrm>
            <a:off x="5478440" y="3471850"/>
            <a:ext cx="76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6" name="AutoShape 254"/>
          <p:cNvSpPr>
            <a:spLocks noChangeShapeType="1"/>
          </p:cNvSpPr>
          <p:nvPr/>
        </p:nvSpPr>
        <p:spPr bwMode="auto">
          <a:xfrm rot="5400000">
            <a:off x="4068740" y="3929050"/>
            <a:ext cx="266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5" name="AutoShape 253"/>
          <p:cNvSpPr>
            <a:spLocks noChangeShapeType="1"/>
          </p:cNvSpPr>
          <p:nvPr/>
        </p:nvSpPr>
        <p:spPr bwMode="auto">
          <a:xfrm>
            <a:off x="4202090" y="4067163"/>
            <a:ext cx="2762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4" name="AutoShape 252"/>
          <p:cNvSpPr>
            <a:spLocks noChangeShapeType="1"/>
          </p:cNvSpPr>
          <p:nvPr/>
        </p:nvSpPr>
        <p:spPr bwMode="auto">
          <a:xfrm rot="5400000">
            <a:off x="3192440" y="3871900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3" name="AutoShape 251"/>
          <p:cNvSpPr>
            <a:spLocks noChangeShapeType="1"/>
          </p:cNvSpPr>
          <p:nvPr/>
        </p:nvSpPr>
        <p:spPr bwMode="auto">
          <a:xfrm rot="5400000">
            <a:off x="4992665" y="3871900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2" name="AutoShape 250"/>
          <p:cNvSpPr>
            <a:spLocks noChangeShapeType="1"/>
          </p:cNvSpPr>
          <p:nvPr/>
        </p:nvSpPr>
        <p:spPr bwMode="auto">
          <a:xfrm rot="5400000">
            <a:off x="5878490" y="3871900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1" name="AutoShape 249"/>
          <p:cNvSpPr>
            <a:spLocks noChangeShapeType="1"/>
          </p:cNvSpPr>
          <p:nvPr/>
        </p:nvSpPr>
        <p:spPr bwMode="auto">
          <a:xfrm>
            <a:off x="6373790" y="2662225"/>
            <a:ext cx="104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20" name="AutoShape 248"/>
          <p:cNvSpPr>
            <a:spLocks noChangeShapeType="1"/>
          </p:cNvSpPr>
          <p:nvPr/>
        </p:nvSpPr>
        <p:spPr bwMode="auto">
          <a:xfrm>
            <a:off x="6373790" y="4643425"/>
            <a:ext cx="104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9" name="AutoShape 247"/>
          <p:cNvSpPr>
            <a:spLocks noChangeShapeType="1"/>
          </p:cNvSpPr>
          <p:nvPr/>
        </p:nvSpPr>
        <p:spPr bwMode="auto">
          <a:xfrm rot="16200000">
            <a:off x="5487965" y="3652825"/>
            <a:ext cx="1981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8" name="AutoShape 246"/>
          <p:cNvSpPr>
            <a:spLocks noChangeShapeType="1"/>
          </p:cNvSpPr>
          <p:nvPr/>
        </p:nvSpPr>
        <p:spPr bwMode="auto">
          <a:xfrm>
            <a:off x="6373790" y="3455975"/>
            <a:ext cx="104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7" name="AutoShape 245"/>
          <p:cNvSpPr>
            <a:spLocks noChangeShapeType="1"/>
          </p:cNvSpPr>
          <p:nvPr/>
        </p:nvSpPr>
        <p:spPr bwMode="auto">
          <a:xfrm>
            <a:off x="6373790" y="4062400"/>
            <a:ext cx="104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6" name="AutoShape 244"/>
          <p:cNvSpPr>
            <a:spLocks noChangeShapeType="1"/>
          </p:cNvSpPr>
          <p:nvPr/>
        </p:nvSpPr>
        <p:spPr bwMode="auto">
          <a:xfrm rot="5400000">
            <a:off x="5868965" y="4438638"/>
            <a:ext cx="1714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5" name="AutoShape 243"/>
          <p:cNvSpPr>
            <a:spLocks noChangeShapeType="1"/>
          </p:cNvSpPr>
          <p:nvPr/>
        </p:nvSpPr>
        <p:spPr bwMode="auto">
          <a:xfrm rot="5400000">
            <a:off x="4992665" y="4271950"/>
            <a:ext cx="15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4" name="AutoShape 242"/>
          <p:cNvSpPr>
            <a:spLocks noChangeShapeType="1"/>
          </p:cNvSpPr>
          <p:nvPr/>
        </p:nvSpPr>
        <p:spPr bwMode="auto">
          <a:xfrm>
            <a:off x="3268640" y="3843325"/>
            <a:ext cx="4857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3" name="AutoShape 241"/>
          <p:cNvSpPr>
            <a:spLocks noChangeShapeType="1"/>
          </p:cNvSpPr>
          <p:nvPr/>
        </p:nvSpPr>
        <p:spPr bwMode="auto">
          <a:xfrm rot="5400000">
            <a:off x="2925740" y="4672000"/>
            <a:ext cx="1657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2" name="AutoShape 240"/>
          <p:cNvSpPr>
            <a:spLocks noChangeShapeType="1"/>
          </p:cNvSpPr>
          <p:nvPr/>
        </p:nvSpPr>
        <p:spPr bwMode="auto">
          <a:xfrm rot="10800000">
            <a:off x="3678215" y="5500675"/>
            <a:ext cx="76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1" name="AutoShape 239"/>
          <p:cNvSpPr>
            <a:spLocks noChangeShapeType="1"/>
          </p:cNvSpPr>
          <p:nvPr/>
        </p:nvSpPr>
        <p:spPr bwMode="auto">
          <a:xfrm rot="5400000">
            <a:off x="2997177" y="4921238"/>
            <a:ext cx="542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10" name="AutoShape 238"/>
          <p:cNvSpPr>
            <a:spLocks noChangeShapeType="1"/>
          </p:cNvSpPr>
          <p:nvPr/>
        </p:nvSpPr>
        <p:spPr bwMode="auto">
          <a:xfrm rot="5400000">
            <a:off x="1176315" y="4857738"/>
            <a:ext cx="1019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9" name="AutoShape 237"/>
          <p:cNvSpPr>
            <a:spLocks noChangeShapeType="1"/>
          </p:cNvSpPr>
          <p:nvPr/>
        </p:nvSpPr>
        <p:spPr bwMode="auto">
          <a:xfrm>
            <a:off x="1687490" y="5375263"/>
            <a:ext cx="10572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8" name="AutoShape 236"/>
          <p:cNvSpPr>
            <a:spLocks noChangeShapeType="1"/>
          </p:cNvSpPr>
          <p:nvPr/>
        </p:nvSpPr>
        <p:spPr bwMode="auto">
          <a:xfrm>
            <a:off x="3678215" y="5375263"/>
            <a:ext cx="523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7" name="AutoShape 235"/>
          <p:cNvSpPr>
            <a:spLocks noChangeShapeType="1"/>
          </p:cNvSpPr>
          <p:nvPr/>
        </p:nvSpPr>
        <p:spPr bwMode="auto">
          <a:xfrm>
            <a:off x="3592490" y="4525950"/>
            <a:ext cx="5619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6" name="AutoShape 234"/>
          <p:cNvSpPr>
            <a:spLocks noChangeShapeType="1"/>
          </p:cNvSpPr>
          <p:nvPr/>
        </p:nvSpPr>
        <p:spPr bwMode="auto">
          <a:xfrm rot="5400000">
            <a:off x="4995840" y="5048238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5" name="AutoShape 233"/>
          <p:cNvSpPr>
            <a:spLocks noChangeShapeType="1"/>
          </p:cNvSpPr>
          <p:nvPr/>
        </p:nvSpPr>
        <p:spPr bwMode="auto">
          <a:xfrm rot="5400000">
            <a:off x="5881665" y="5048238"/>
            <a:ext cx="1428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4" name="AutoShape 232"/>
          <p:cNvSpPr>
            <a:spLocks noChangeShapeType="1"/>
          </p:cNvSpPr>
          <p:nvPr/>
        </p:nvSpPr>
        <p:spPr bwMode="auto">
          <a:xfrm rot="5400000">
            <a:off x="4986315" y="5791188"/>
            <a:ext cx="161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3" name="AutoShape 231"/>
          <p:cNvSpPr>
            <a:spLocks noChangeShapeType="1"/>
          </p:cNvSpPr>
          <p:nvPr/>
        </p:nvSpPr>
        <p:spPr bwMode="auto">
          <a:xfrm>
            <a:off x="5478440" y="5367325"/>
            <a:ext cx="76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2" name="AutoShape 230"/>
          <p:cNvSpPr>
            <a:spLocks noChangeShapeType="1"/>
          </p:cNvSpPr>
          <p:nvPr/>
        </p:nvSpPr>
        <p:spPr bwMode="auto">
          <a:xfrm rot="5400000">
            <a:off x="5872140" y="5800713"/>
            <a:ext cx="161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1" name="AutoShape 229"/>
          <p:cNvSpPr>
            <a:spLocks noChangeShapeType="1"/>
          </p:cNvSpPr>
          <p:nvPr/>
        </p:nvSpPr>
        <p:spPr bwMode="auto">
          <a:xfrm flipV="1">
            <a:off x="3459140" y="6134088"/>
            <a:ext cx="600075" cy="4921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00" name="AutoShape 228"/>
          <p:cNvSpPr>
            <a:spLocks noChangeShapeType="1"/>
          </p:cNvSpPr>
          <p:nvPr/>
        </p:nvSpPr>
        <p:spPr bwMode="auto">
          <a:xfrm rot="5400000">
            <a:off x="1176315" y="3843326"/>
            <a:ext cx="219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99" name="AutoShape 227"/>
          <p:cNvSpPr>
            <a:spLocks noChangeShapeType="1"/>
          </p:cNvSpPr>
          <p:nvPr/>
        </p:nvSpPr>
        <p:spPr bwMode="auto">
          <a:xfrm rot="5400000">
            <a:off x="2004990" y="3843326"/>
            <a:ext cx="219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98" name="AutoShape 226"/>
          <p:cNvSpPr>
            <a:spLocks noChangeShapeType="1"/>
          </p:cNvSpPr>
          <p:nvPr/>
        </p:nvSpPr>
        <p:spPr bwMode="auto">
          <a:xfrm rot="5400000">
            <a:off x="2744765" y="4133838"/>
            <a:ext cx="133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97" name="AutoShape 225"/>
          <p:cNvSpPr>
            <a:spLocks noChangeShapeType="1"/>
          </p:cNvSpPr>
          <p:nvPr/>
        </p:nvSpPr>
        <p:spPr bwMode="auto">
          <a:xfrm rot="5400000">
            <a:off x="2097065" y="4133838"/>
            <a:ext cx="1333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96" name="AutoShape 224"/>
          <p:cNvSpPr>
            <a:spLocks noChangeShapeType="1"/>
          </p:cNvSpPr>
          <p:nvPr/>
        </p:nvSpPr>
        <p:spPr bwMode="auto">
          <a:xfrm rot="5400000">
            <a:off x="3144815" y="5834050"/>
            <a:ext cx="247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95" name="AutoShape 223"/>
          <p:cNvSpPr>
            <a:spLocks noChangeShapeType="1"/>
          </p:cNvSpPr>
          <p:nvPr/>
        </p:nvSpPr>
        <p:spPr bwMode="auto">
          <a:xfrm rot="5400000">
            <a:off x="3376590" y="6545251"/>
            <a:ext cx="1619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380" name="Rectangle 30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8576"/>
            <a:ext cx="9144001" cy="6915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94" y="571480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Instituto de Liderança Rotária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5918" y="2467269"/>
            <a:ext cx="6215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Retenção do Quadro Social</a:t>
            </a:r>
            <a:endParaRPr lang="pt-BR" sz="36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7" name="Picture 2" descr="C:\Users\Hallage\AppData\Local\Temp\Temporary Internet Files\Content.IE5\AAYW7E48\MPj043927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3071810"/>
            <a:ext cx="4545011" cy="30987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 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28662" y="3000372"/>
            <a:ext cx="650085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Como Reter os Sócios Efetivamente.</a:t>
            </a:r>
          </a:p>
          <a:p>
            <a:pPr lvl="0"/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                            </a:t>
            </a:r>
            <a:endParaRPr lang="pt-BR" sz="28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Valor da capacitação dos novos sócios.</a:t>
            </a:r>
          </a:p>
          <a:p>
            <a:pPr>
              <a:buFont typeface="Arial" pitchFamily="34" charset="0"/>
              <a:buChar char="•"/>
            </a:pPr>
            <a:endParaRPr lang="pt-BR" sz="2800" dirty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Nessecidade de capacitar e envolver todos os sócios do Clube.</a:t>
            </a:r>
            <a:endParaRPr lang="pt-BR" sz="2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1670" y="928670"/>
            <a:ext cx="44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Lucida Sans Unicode" pitchFamily="34" charset="0"/>
                <a:cs typeface="Lucida Sans Unicode" pitchFamily="34" charset="0"/>
              </a:rPr>
              <a:t>Retenção do Quadro Social</a:t>
            </a:r>
            <a:endParaRPr lang="pt-BR" sz="24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7" name="Picture 2" descr="C:\Users\Hallage\AppData\Local\Temp\Temporary Internet Files\Content.IE5\AAYW7E48\MPj0439274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928802"/>
            <a:ext cx="2428892" cy="1656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462"/>
            <a:ext cx="9295174" cy="7029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94" y="571480"/>
            <a:ext cx="710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Razãoes para entrar no Rotary 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2285992"/>
            <a:ext cx="65008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Considerações Sociais</a:t>
            </a:r>
          </a:p>
          <a:p>
            <a:pPr lvl="0"/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                            </a:t>
            </a: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Destaque na comunidade</a:t>
            </a:r>
          </a:p>
          <a:p>
            <a:pPr>
              <a:buFont typeface="Arial" pitchFamily="34" charset="0"/>
              <a:buChar char="•"/>
            </a:pP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Contatos de Negócio</a:t>
            </a:r>
          </a:p>
          <a:p>
            <a:pPr lvl="0">
              <a:buFont typeface="Arial" pitchFamily="34" charset="0"/>
              <a:buChar char="•"/>
            </a:pPr>
            <a:endParaRPr lang="pt-BR" sz="2400" dirty="0" smtClean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Entretenimento</a:t>
            </a:r>
          </a:p>
          <a:p>
            <a:pPr lvl="0">
              <a:buFont typeface="Arial" pitchFamily="34" charset="0"/>
              <a:buChar char="•"/>
            </a:pP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400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Contato com a comunidade</a:t>
            </a:r>
          </a:p>
          <a:p>
            <a:pPr lvl="0">
              <a:buFont typeface="Arial" pitchFamily="34" charset="0"/>
              <a:buChar char="•"/>
            </a:pP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7" name="Picture 6" descr="entrando para o Rota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8" y="1719262"/>
            <a:ext cx="32099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576"/>
            <a:ext cx="9295174" cy="7029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28794" y="571480"/>
            <a:ext cx="710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Razãoes para entrar no Rotary 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2285992"/>
            <a:ext cx="65008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3200" dirty="0" smtClean="0">
                <a:latin typeface="Lucida Sans Unicode" pitchFamily="34" charset="0"/>
                <a:cs typeface="Lucida Sans Unicode" pitchFamily="34" charset="0"/>
              </a:rPr>
              <a:t> Vontade de fazer algo importante fora do ambiente de trabalho.</a:t>
            </a:r>
          </a:p>
          <a:p>
            <a:pPr lvl="0">
              <a:buFont typeface="Arial" pitchFamily="34" charset="0"/>
              <a:buChar char="•"/>
            </a:pPr>
            <a:endParaRPr lang="pt-BR" sz="3200" dirty="0" smtClean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3200" dirty="0" smtClean="0">
                <a:latin typeface="Lucida Sans Unicode" pitchFamily="34" charset="0"/>
                <a:cs typeface="Lucida Sans Unicode" pitchFamily="34" charset="0"/>
              </a:rPr>
              <a:t>Desejo de trabalhar em equipe</a:t>
            </a:r>
          </a:p>
          <a:p>
            <a:pPr lvl="0"/>
            <a:r>
              <a:rPr lang="pt-BR" sz="3200" dirty="0" smtClean="0">
                <a:latin typeface="Lucida Sans Unicode" pitchFamily="34" charset="0"/>
                <a:cs typeface="Lucida Sans Unicode" pitchFamily="34" charset="0"/>
              </a:rPr>
              <a:t>                             </a:t>
            </a:r>
            <a:endParaRPr lang="pt-BR" sz="32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3200" dirty="0" smtClean="0">
                <a:latin typeface="Lucida Sans Unicode" pitchFamily="34" charset="0"/>
                <a:cs typeface="Lucida Sans Unicode" pitchFamily="34" charset="0"/>
              </a:rPr>
              <a:t> Oportunidade de desenvolver abilidades de liderança.</a:t>
            </a:r>
            <a:endParaRPr lang="pt-BR" sz="3200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8576"/>
            <a:ext cx="9106215" cy="6886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7356" y="357166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Pontos importantes para retenção de  Sócios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1538" y="1643050"/>
            <a:ext cx="73581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1 – Organizar um Comite de serviços aos Sócios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2- Criar um programa de orientação pré-admissional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3- Recepcione – dê tarefa – apresente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4 – Desenvolver um programa de formação – designe um mentor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5 – Realize uma sessão especial para novos membros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endParaRPr lang="pt-BR" sz="240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8576"/>
            <a:ext cx="9106215" cy="6886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57356" y="357166"/>
            <a:ext cx="7000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Pontos importantes para retenção de  Sócios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2023673"/>
            <a:ext cx="65008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6- Registre as atividades do novo sócio no primeiro ano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7- Após o primeiro ano entreviste-o e reconheça publicamente os meritos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8- Fique atento aos sinais de alerta que afete a retenção e atue preventivamente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9 – Seja inovador - ressalte as razões pelas quais vale a pena permanecer  </a:t>
            </a: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endParaRPr lang="pt-BR" sz="2400" dirty="0" smtClean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-25"/>
            <a:ext cx="9144032" cy="6915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94" y="571480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Instituto de Liderança Rotária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224" y="2467269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Introdução a Fundação Rotária</a:t>
            </a:r>
            <a:endParaRPr lang="pt-BR" sz="36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9" name="Content Placeholder 8" descr="RF simbolo.bm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288" y="3631552"/>
            <a:ext cx="2480282" cy="157084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ç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46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28662" y="3000372"/>
            <a:ext cx="650085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Rever as Metas, Programas e Finanças da Fundação Rotária.</a:t>
            </a:r>
          </a:p>
          <a:p>
            <a:pPr lvl="0"/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   </a:t>
            </a:r>
          </a:p>
          <a:p>
            <a:pPr lvl="0"/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                        </a:t>
            </a:r>
            <a:endParaRPr lang="pt-BR" sz="28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Debater a Importância e os Valores da Fundação Rotária para os Clubes de Rotary e para o Rotary International.</a:t>
            </a:r>
          </a:p>
          <a:p>
            <a:pPr>
              <a:buFont typeface="Arial" pitchFamily="34" charset="0"/>
              <a:buChar char="•"/>
            </a:pPr>
            <a:endParaRPr lang="pt-BR" sz="2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1670" y="928670"/>
            <a:ext cx="6215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Lucida Sans Unicode" pitchFamily="34" charset="0"/>
                <a:cs typeface="Lucida Sans Unicode" pitchFamily="34" charset="0"/>
              </a:rPr>
              <a:t>Introdução a Fundação Rotária</a:t>
            </a:r>
            <a:endParaRPr lang="pt-BR" sz="24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7" name="Picture 6" descr="RF simbolo.bmp"/>
          <p:cNvPicPr/>
          <p:nvPr/>
        </p:nvPicPr>
        <p:blipFill>
          <a:blip r:embed="rId3"/>
          <a:stretch>
            <a:fillRect/>
          </a:stretch>
        </p:blipFill>
        <p:spPr>
          <a:xfrm>
            <a:off x="6572264" y="2000240"/>
            <a:ext cx="1357322" cy="7858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-25"/>
            <a:ext cx="9144032" cy="6915175"/>
          </a:xfrm>
        </p:spPr>
      </p:pic>
      <p:sp>
        <p:nvSpPr>
          <p:cNvPr id="7" name="TextBox 6"/>
          <p:cNvSpPr txBox="1"/>
          <p:nvPr/>
        </p:nvSpPr>
        <p:spPr>
          <a:xfrm>
            <a:off x="1928794" y="571480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Instituto de Liderança Rotária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4546" y="2467269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Introdução ao ILR</a:t>
            </a:r>
            <a:endParaRPr lang="pt-BR" sz="36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9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4899" y="3385825"/>
            <a:ext cx="2574202" cy="2614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-25"/>
            <a:ext cx="9144032" cy="6915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95" y="357166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Programas Humanitários da Fundação Rotária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8" name="Picture 7" descr="foto pol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2000240"/>
            <a:ext cx="3514725" cy="2219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4876" y="4786322"/>
            <a:ext cx="3571900" cy="120032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As meninas mostram seus dedos marcados com tinta depois de tomarem a vacina oral distribuida pelo Rotary International – Etiopia 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1928802"/>
            <a:ext cx="42148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</a:t>
            </a:r>
            <a:r>
              <a:rPr lang="pt-BR" sz="3200" dirty="0" smtClean="0"/>
              <a:t>Subsídios Distritais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          Simplificados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/>
              <a:t> </a:t>
            </a:r>
            <a:r>
              <a:rPr lang="pt-BR" sz="3200" dirty="0" smtClean="0"/>
              <a:t>Subsídios de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  Serviços Voluntários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/>
              <a:t> </a:t>
            </a:r>
            <a:r>
              <a:rPr lang="pt-BR" sz="3200" dirty="0" smtClean="0"/>
              <a:t>Subsídios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          Equivalentes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/>
              <a:t> </a:t>
            </a:r>
            <a:r>
              <a:rPr lang="pt-BR" sz="3200" dirty="0" smtClean="0"/>
              <a:t>Subsídios 3 H</a:t>
            </a:r>
          </a:p>
          <a:p>
            <a:pPr>
              <a:buFont typeface="Arial" pitchFamily="34" charset="0"/>
              <a:buChar char="•"/>
            </a:pPr>
            <a:r>
              <a:rPr lang="pt-BR" sz="3200" dirty="0"/>
              <a:t> </a:t>
            </a:r>
            <a:r>
              <a:rPr lang="pt-BR" sz="3200" dirty="0" smtClean="0"/>
              <a:t>Polio Plus</a:t>
            </a:r>
            <a:endParaRPr lang="pt-BR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-25"/>
            <a:ext cx="9144032" cy="6915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95" y="357166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Programa Educacional da Fundação Rotaria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7" name="Picture 2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2071678"/>
            <a:ext cx="1829714" cy="156545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28596" y="2285992"/>
            <a:ext cx="62151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800" dirty="0" smtClean="0"/>
              <a:t> Centros Rotary de Estudos Internacionais de Paz e Resoluçào de Conflitos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Estudos Rotary de Paz e Resolução de Conflitos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Bolsas Educacionais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Intercâmbio de Grupos de Estudo (IGE)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/>
              <a:t> </a:t>
            </a:r>
            <a:r>
              <a:rPr lang="pt-BR" sz="2800" dirty="0" smtClean="0"/>
              <a:t>Subsídios Para Professores Universitários</a:t>
            </a:r>
            <a:endParaRPr lang="pt-BR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-25"/>
            <a:ext cx="9144032" cy="6915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94" y="571480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Instituto de Liderança Rotária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14546" y="2467269"/>
            <a:ext cx="4857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Liderança /Comites</a:t>
            </a:r>
          </a:p>
        </p:txBody>
      </p:sp>
      <p:pic>
        <p:nvPicPr>
          <p:cNvPr id="8" name="Picture 7" descr="comit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486166"/>
            <a:ext cx="220980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8596" y="2928934"/>
            <a:ext cx="65008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Investigar como são usados os Comites e a Formação de Equipes nos Clubes de Rotary.</a:t>
            </a:r>
          </a:p>
          <a:p>
            <a:pPr lvl="0"/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                            </a:t>
            </a: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Debater as Vantagens e Desvantagens dos Comites.</a:t>
            </a:r>
          </a:p>
          <a:p>
            <a:pPr>
              <a:buFont typeface="Arial" pitchFamily="34" charset="0"/>
              <a:buChar char="•"/>
            </a:pP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Examinar os Comites como uma ferramenta de Liderança.</a:t>
            </a: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1670" y="928670"/>
            <a:ext cx="6215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Lucida Sans Unicode" pitchFamily="34" charset="0"/>
                <a:cs typeface="Lucida Sans Unicode" pitchFamily="34" charset="0"/>
              </a:rPr>
              <a:t>Liderança / Formação de Equipe</a:t>
            </a:r>
            <a:endParaRPr lang="pt-BR" sz="24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8" name="Picture 7" descr="comit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2000240"/>
            <a:ext cx="1747842" cy="17629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14287"/>
            <a:ext cx="9144032" cy="6915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94" y="571480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Instituto de Liderança Rotária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8662" y="2357430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Projetos de Prestação de Serviço</a:t>
            </a:r>
          </a:p>
        </p:txBody>
      </p:sp>
      <p:pic>
        <p:nvPicPr>
          <p:cNvPr id="7" name="Picture 6" descr="serviç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8" y="3143248"/>
            <a:ext cx="27051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57224" y="3071810"/>
            <a:ext cx="4786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Debater o planejamento e a execução de Projetos de Prestação de Serviços.</a:t>
            </a:r>
          </a:p>
          <a:p>
            <a:pPr lvl="0"/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                            </a:t>
            </a:r>
            <a:endParaRPr lang="pt-BR" sz="28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Encorajar a criatividade nos projetos.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1670" y="928670"/>
            <a:ext cx="44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latin typeface="Lucida Sans Unicode" pitchFamily="34" charset="0"/>
                <a:cs typeface="Lucida Sans Unicode" pitchFamily="34" charset="0"/>
              </a:rPr>
              <a:t>Projetos de Serviços</a:t>
            </a:r>
            <a:endParaRPr lang="pt-BR" sz="24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7" name="Picture 6" descr="serviç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656" y="1857364"/>
            <a:ext cx="2209806" cy="230317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14287"/>
            <a:ext cx="9144032" cy="6915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32" y="285728"/>
            <a:ext cx="6500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Questões sobre Projetos de Prestação  de  Serviços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1928802"/>
            <a:ext cx="8501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400" dirty="0" smtClean="0"/>
              <a:t>Um Clube pode fazer algo para ajudar?</a:t>
            </a:r>
          </a:p>
          <a:p>
            <a:pPr marL="342900" indent="-342900">
              <a:buAutoNum type="arabicPeriod"/>
            </a:pPr>
            <a:r>
              <a:rPr lang="pt-BR" sz="2400" dirty="0"/>
              <a:t> </a:t>
            </a:r>
            <a:r>
              <a:rPr lang="pt-BR" sz="2400" dirty="0" smtClean="0"/>
              <a:t>Caso positivo, como os Rotarianos podem “por a mão na massa” para ajudar</a:t>
            </a:r>
          </a:p>
          <a:p>
            <a:pPr marL="342900" indent="-342900">
              <a:buAutoNum type="arabicPeriod"/>
            </a:pPr>
            <a:r>
              <a:rPr lang="pt-BR" sz="2400" dirty="0"/>
              <a:t> </a:t>
            </a:r>
            <a:r>
              <a:rPr lang="pt-BR" sz="2400" dirty="0" smtClean="0"/>
              <a:t>Quanto de recursos são necessários ? Angariar fundos ?</a:t>
            </a:r>
          </a:p>
          <a:p>
            <a:pPr marL="342900" indent="-342900">
              <a:buAutoNum type="arabicPeriod"/>
            </a:pPr>
            <a:r>
              <a:rPr lang="pt-BR" sz="2400" dirty="0" smtClean="0"/>
              <a:t>Homo desenvolver um projeto? O que é necessário ?</a:t>
            </a:r>
          </a:p>
          <a:p>
            <a:pPr marL="342900" indent="-342900">
              <a:buAutoNum type="arabicPeriod"/>
            </a:pPr>
            <a:r>
              <a:rPr lang="pt-BR" sz="2400" dirty="0" smtClean="0"/>
              <a:t>O Projeto irá produzir boa divulgação  e publicidade sobre o Clube ?</a:t>
            </a:r>
          </a:p>
          <a:p>
            <a:pPr marL="342900" indent="-342900">
              <a:buAutoNum type="arabicPeriod"/>
            </a:pPr>
            <a:r>
              <a:rPr lang="pt-BR" sz="2400" dirty="0"/>
              <a:t> </a:t>
            </a:r>
            <a:r>
              <a:rPr lang="pt-BR" sz="2400" dirty="0" smtClean="0"/>
              <a:t>Os sócios podem ser “divulgados” por participar no Projeto ?</a:t>
            </a:r>
          </a:p>
          <a:p>
            <a:pPr marL="342900" indent="-342900">
              <a:buAutoNum type="arabicPeriod"/>
            </a:pPr>
            <a:r>
              <a:rPr lang="pt-BR" sz="2400" dirty="0"/>
              <a:t> </a:t>
            </a:r>
            <a:r>
              <a:rPr lang="pt-BR" sz="2400" dirty="0" smtClean="0"/>
              <a:t>Este é um projeto de um ano ou um projeto permanente ?</a:t>
            </a:r>
          </a:p>
          <a:p>
            <a:pPr marL="342900" indent="-342900">
              <a:buAutoNum type="arabicPeriod"/>
            </a:pPr>
            <a:r>
              <a:rPr lang="pt-BR" sz="2400" dirty="0"/>
              <a:t> </a:t>
            </a:r>
            <a:r>
              <a:rPr lang="pt-BR" sz="2400" dirty="0" smtClean="0"/>
              <a:t>Que recursos da Comunidade estão disponíveis ou que outras organizações podem ser envolvidas ?</a:t>
            </a:r>
          </a:p>
          <a:p>
            <a:pPr marL="342900" indent="-342900">
              <a:buAutoNum type="arabicPeriod"/>
            </a:pPr>
            <a:r>
              <a:rPr lang="pt-BR" sz="2400" dirty="0"/>
              <a:t> </a:t>
            </a:r>
            <a:r>
              <a:rPr lang="pt-BR" sz="2400" dirty="0" smtClean="0"/>
              <a:t>Quais são os passos necessários para ir em frente ?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85720" y="3000372"/>
            <a:ext cx="65008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sz="2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Introdução; breve auto-apresentação.</a:t>
            </a:r>
          </a:p>
          <a:p>
            <a:pPr lvl="0"/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                            </a:t>
            </a: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Analisar os objetivos do ILR.</a:t>
            </a:r>
          </a:p>
          <a:p>
            <a:pPr>
              <a:buFont typeface="Arial" pitchFamily="34" charset="0"/>
              <a:buChar char="•"/>
            </a:pP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Revisar a Descrição do Curso.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Familiarizar-se com os materiais de referência do RLI : Textos, CD e Web.</a:t>
            </a: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8091" y="782405"/>
            <a:ext cx="410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Introdução ao ILR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15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928802"/>
            <a:ext cx="2144357" cy="21782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 3.jpg"/>
          <p:cNvPicPr>
            <a:picLocks noChangeAspect="1"/>
          </p:cNvPicPr>
          <p:nvPr/>
        </p:nvPicPr>
        <p:blipFill>
          <a:blip r:embed="rId2"/>
          <a:srcRect b="23958"/>
          <a:stretch>
            <a:fillRect/>
          </a:stretch>
        </p:blipFill>
        <p:spPr>
          <a:xfrm>
            <a:off x="142844" y="106732"/>
            <a:ext cx="8858312" cy="6618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-25"/>
            <a:ext cx="9144032" cy="6915175"/>
          </a:xfrm>
        </p:spPr>
      </p:pic>
      <p:pic>
        <p:nvPicPr>
          <p:cNvPr id="5" name="Picture 4" descr="lideranç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3557603"/>
            <a:ext cx="2095500" cy="2085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8794" y="571480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Instituto de Liderança Rotária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728" y="2467269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Liderança / Características</a:t>
            </a:r>
            <a:endParaRPr lang="pt-BR" sz="3600" b="1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28662" y="3000372"/>
            <a:ext cx="65008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Quais </a:t>
            </a:r>
            <a:r>
              <a:rPr lang="pt-BR" sz="2400" dirty="0">
                <a:latin typeface="Lucida Sans Unicode" pitchFamily="34" charset="0"/>
                <a:cs typeface="Lucida Sans Unicode" pitchFamily="34" charset="0"/>
              </a:rPr>
              <a:t>as </a:t>
            </a: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características </a:t>
            </a:r>
            <a:r>
              <a:rPr lang="pt-BR" sz="2400" dirty="0">
                <a:latin typeface="Lucida Sans Unicode" pitchFamily="34" charset="0"/>
                <a:cs typeface="Lucida Sans Unicode" pitchFamily="34" charset="0"/>
              </a:rPr>
              <a:t>da </a:t>
            </a: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liderança?</a:t>
            </a:r>
          </a:p>
          <a:p>
            <a:pPr lvl="0"/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                            </a:t>
            </a: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Como </a:t>
            </a:r>
            <a:r>
              <a:rPr lang="pt-BR" sz="2400" dirty="0">
                <a:latin typeface="Lucida Sans Unicode" pitchFamily="34" charset="0"/>
                <a:cs typeface="Lucida Sans Unicode" pitchFamily="34" charset="0"/>
              </a:rPr>
              <a:t>você lidera voluntarios</a:t>
            </a: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?</a:t>
            </a:r>
          </a:p>
          <a:p>
            <a:pPr>
              <a:buFont typeface="Arial" pitchFamily="34" charset="0"/>
              <a:buChar char="•"/>
            </a:pPr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O </a:t>
            </a:r>
            <a:r>
              <a:rPr lang="pt-BR" sz="2400" dirty="0">
                <a:latin typeface="Lucida Sans Unicode" pitchFamily="34" charset="0"/>
                <a:cs typeface="Lucida Sans Unicode" pitchFamily="34" charset="0"/>
              </a:rPr>
              <a:t>que motiva as pessoas  em </a:t>
            </a:r>
          </a:p>
          <a:p>
            <a:r>
              <a:rPr lang="pt-BR" sz="2400" dirty="0">
                <a:latin typeface="Lucida Sans Unicode" pitchFamily="34" charset="0"/>
                <a:cs typeface="Lucida Sans Unicode" pitchFamily="34" charset="0"/>
              </a:rPr>
              <a:t>uma organização volutária</a:t>
            </a: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?</a:t>
            </a:r>
          </a:p>
          <a:p>
            <a:endParaRPr lang="pt-BR" sz="2400" dirty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400" dirty="0" smtClean="0">
                <a:latin typeface="Lucida Sans Unicode" pitchFamily="34" charset="0"/>
                <a:cs typeface="Lucida Sans Unicode" pitchFamily="34" charset="0"/>
              </a:rPr>
              <a:t> Como </a:t>
            </a:r>
            <a:r>
              <a:rPr lang="pt-BR" sz="2400" dirty="0">
                <a:latin typeface="Lucida Sans Unicode" pitchFamily="34" charset="0"/>
                <a:cs typeface="Lucida Sans Unicode" pitchFamily="34" charset="0"/>
              </a:rPr>
              <a:t>você pode desenvolver  </a:t>
            </a:r>
          </a:p>
          <a:p>
            <a:r>
              <a:rPr lang="pt-BR" sz="2400" dirty="0">
                <a:latin typeface="Lucida Sans Unicode" pitchFamily="34" charset="0"/>
                <a:cs typeface="Lucida Sans Unicode" pitchFamily="34" charset="0"/>
              </a:rPr>
              <a:t>seu  estilo particular de liderança?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1670" y="928670"/>
            <a:ext cx="4429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Liderança / Características</a:t>
            </a:r>
            <a:endParaRPr lang="pt-BR" sz="2400" b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slide 1.jpg"/>
          <p:cNvPicPr>
            <a:picLocks noGrp="1" noChangeAspect="1"/>
          </p:cNvPicPr>
          <p:nvPr>
            <p:ph idx="1"/>
          </p:nvPr>
        </p:nvPicPr>
        <p:blipFill>
          <a:blip r:embed="rId2"/>
          <a:srcRect b="24173"/>
          <a:stretch>
            <a:fillRect/>
          </a:stretch>
        </p:blipFill>
        <p:spPr>
          <a:xfrm>
            <a:off x="-1" y="0"/>
            <a:ext cx="9204351" cy="6858000"/>
          </a:xfrm>
        </p:spPr>
      </p:pic>
      <p:sp>
        <p:nvSpPr>
          <p:cNvPr id="7" name="TextBox 6"/>
          <p:cNvSpPr txBox="1"/>
          <p:nvPr/>
        </p:nvSpPr>
        <p:spPr>
          <a:xfrm>
            <a:off x="1928794" y="571480"/>
            <a:ext cx="6781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Instituto de Liderança Rotária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100" y="2824459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Rotary  Externamente ao Clube</a:t>
            </a:r>
            <a:endParaRPr lang="pt-BR" sz="3600" b="1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28662" y="3000372"/>
            <a:ext cx="650085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pt-BR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Debater o Objetivo do Rotary.</a:t>
            </a:r>
          </a:p>
          <a:p>
            <a:pPr lvl="0"/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                            </a:t>
            </a:r>
            <a:endParaRPr lang="pt-BR" sz="2800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Detalhar os níveis da organização.</a:t>
            </a:r>
          </a:p>
          <a:p>
            <a:pPr>
              <a:buFont typeface="Arial" pitchFamily="34" charset="0"/>
              <a:buChar char="•"/>
            </a:pPr>
            <a:endParaRPr lang="pt-BR" sz="2800" dirty="0">
              <a:latin typeface="Lucida Sans Unicode" pitchFamily="34" charset="0"/>
              <a:cs typeface="Lucida Sans Unicode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pt-BR" sz="2800" dirty="0" smtClean="0">
                <a:latin typeface="Lucida Sans Unicode" pitchFamily="34" charset="0"/>
                <a:cs typeface="Lucida Sans Unicode" pitchFamily="34" charset="0"/>
              </a:rPr>
              <a:t> Verificar como cada Entidade pode Apoiar seu Clube.</a:t>
            </a:r>
            <a:endParaRPr lang="pt-BR" sz="28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1670" y="928670"/>
            <a:ext cx="60722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Rotary  Externamente ao Clube</a:t>
            </a:r>
            <a:endParaRPr lang="pt-BR" sz="24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 descr="baisc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2" y="-24"/>
            <a:ext cx="9144032" cy="6915174"/>
          </a:xfrm>
        </p:spPr>
      </p:pic>
      <p:sp>
        <p:nvSpPr>
          <p:cNvPr id="5" name="TextBox 4"/>
          <p:cNvSpPr txBox="1"/>
          <p:nvPr/>
        </p:nvSpPr>
        <p:spPr>
          <a:xfrm>
            <a:off x="2345171" y="57148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 smtClean="0">
                <a:solidFill>
                  <a:schemeClr val="tx2"/>
                </a:solidFill>
                <a:latin typeface="Lucida Sans Unicode" pitchFamily="34" charset="0"/>
                <a:cs typeface="Lucida Sans Unicode" pitchFamily="34" charset="0"/>
              </a:rPr>
              <a:t>O Objetivo do Rotary </a:t>
            </a:r>
            <a:endParaRPr lang="pt-BR" sz="3600" b="1" i="1" dirty="0">
              <a:solidFill>
                <a:schemeClr val="tx2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2285992"/>
            <a:ext cx="6643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O </a:t>
            </a:r>
            <a:r>
              <a:rPr lang="pt-BR" sz="3600" b="1" i="1" dirty="0" smtClean="0">
                <a:latin typeface="Lucida Sans Unicode" pitchFamily="34" charset="0"/>
                <a:cs typeface="Lucida Sans Unicode" pitchFamily="34" charset="0"/>
              </a:rPr>
              <a:t>Objetivo do Rotary </a:t>
            </a:r>
            <a:r>
              <a:rPr lang="pt-BR" sz="3600" b="1" dirty="0" smtClean="0">
                <a:latin typeface="Lucida Sans Unicode" pitchFamily="34" charset="0"/>
                <a:cs typeface="Lucida Sans Unicode" pitchFamily="34" charset="0"/>
              </a:rPr>
              <a:t>é encorajar e promover o ideal de servir, como base de todo emprendimento digno e em particular, encorajar e promover:</a:t>
            </a:r>
            <a:endParaRPr lang="pt-BR" sz="3600" b="1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818</Words>
  <Application>Microsoft Office PowerPoint</Application>
  <PresentationFormat>On-screen Show (4:3)</PresentationFormat>
  <Paragraphs>161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b</vt:lpstr>
      <vt:lpstr>Slide 9</vt:lpstr>
      <vt:lpstr>Slide 10</vt:lpstr>
      <vt:lpstr>Slide 11</vt:lpstr>
      <vt:lpstr>Slide 12</vt:lpstr>
      <vt:lpstr>E </vt:lpstr>
      <vt:lpstr>Slide 14</vt:lpstr>
      <vt:lpstr>Slide 15</vt:lpstr>
      <vt:lpstr>Slide 16</vt:lpstr>
      <vt:lpstr>Slide 17</vt:lpstr>
      <vt:lpstr>Slide 18</vt:lpstr>
      <vt:lpstr>ç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Hallage</dc:creator>
  <cp:lastModifiedBy>Hallage</cp:lastModifiedBy>
  <cp:revision>34</cp:revision>
  <dcterms:created xsi:type="dcterms:W3CDTF">2008-07-09T17:54:28Z</dcterms:created>
  <dcterms:modified xsi:type="dcterms:W3CDTF">2008-07-10T00:11:22Z</dcterms:modified>
</cp:coreProperties>
</file>