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4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82" r:id="rId14"/>
    <p:sldId id="267" r:id="rId15"/>
    <p:sldId id="268" r:id="rId16"/>
    <p:sldId id="280" r:id="rId17"/>
    <p:sldId id="28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4249" autoAdjust="0"/>
  </p:normalViewPr>
  <p:slideViewPr>
    <p:cSldViewPr snapToGrid="0" snapToObjects="1" showGuides="1">
      <p:cViewPr varScale="1">
        <p:scale>
          <a:sx n="72" d="100"/>
          <a:sy n="72" d="100"/>
        </p:scale>
        <p:origin x="51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0T11:41:08.8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0T11:41:08.8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0T11:41:08.81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0T11:41:08.81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0T11:41:08.8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0T11:41:08.8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0T11:41:08.81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0T11:41:08.8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0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97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5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60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4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6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0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1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4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CEB715-6BED-E93F-3A87-2F3F9C32557E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32FDFD-CFAB-5850-DF2D-850C9E1DB041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265398-1BF4-F9F6-433B-A920105D06AD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E7F381-54F6-4094-19F9-322479CCD42C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AEEEB6-4631-AFF9-D4A2-6326EF5E4F0E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1CDAAB6-149B-8E10-3A26-8E832E2FCD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293E46-5C7F-F207-B53B-CDCFB36CC53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CB08D3-9CA1-25E0-8E76-F58D393CFDF0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86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7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1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3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7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EEE4B-EE6E-2851-1623-9F1E62C09D0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2E611-60AC-AE23-B5F6-91F47C5DAF9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D2CB5-ABF2-469F-1E4E-1A8DA422730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u-gb.dataplatform.cloud.ibm.com/dashboards/ce94cf0a-17e9-4240-9df9-a26353d04a0b/view/0262e22c00b609df67eaeee407cb2b047964735fb1bb835082877b495c627097f03c4694c826490888160235a0ea1a0c9a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0" y="1187857"/>
            <a:ext cx="6053328" cy="1754054"/>
          </a:xfrm>
        </p:spPr>
        <p:txBody>
          <a:bodyPr anchor="ctr">
            <a:noAutofit/>
          </a:bodyPr>
          <a:lstStyle/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Trend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7840" y="2941911"/>
            <a:ext cx="5181600" cy="2388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Essey Tesfamichael Araya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Sep 10,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2" y="1187857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350" y="431074"/>
            <a:ext cx="7954652" cy="149932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DATABASE TRENDS –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417619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Findings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Interests in PostgreSQL and MongoDB has increased for next year.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Interest in MySQL, Microsoft SQL Server and SQLite has decreased for next year.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Redis and Elasticsearch have gained more interest for next year.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6631" y="1825625"/>
            <a:ext cx="3797373" cy="411797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Implications</a:t>
            </a:r>
            <a:endParaRPr lang="en-US" dirty="0"/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Employ more people skilled in PostgreSQL and MongoDB.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Employ less people skilled in MySQL, Microsoft SQL Server and SQLite.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Employ more people skilled in Redis and Elasticsearch.</a:t>
            </a:r>
          </a:p>
        </p:txBody>
      </p:sp>
    </p:spTree>
    <p:extLst>
      <p:ext uri="{BB962C8B-B14F-4D97-AF65-F5344CB8AC3E}">
        <p14:creationId xmlns:p14="http://schemas.microsoft.com/office/powerpoint/2010/main" val="330496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22" y="793930"/>
            <a:ext cx="7980779" cy="1136470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6503" y="3108959"/>
            <a:ext cx="5630091" cy="1136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</a:t>
            </a:r>
            <a:r>
              <a:rPr lang="en-US" sz="3200" b="1" dirty="0">
                <a:solidFill>
                  <a:srgbClr val="0E65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rgbClr val="0E659B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3200" b="1" dirty="0">
                <a:solidFill>
                  <a:srgbClr val="0E659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view the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2150013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06" y="91440"/>
            <a:ext cx="8150596" cy="724535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Current Technology Usage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B86E3641-99CE-A09B-E9BB-CDAB4A80D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11" y="927463"/>
            <a:ext cx="11334019" cy="5290457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06" y="91440"/>
            <a:ext cx="8150596" cy="724535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Future Technology Trend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E4AFBB10-4A75-4161-7B3B-E82CEA901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6" y="875212"/>
            <a:ext cx="11338560" cy="5342708"/>
          </a:xfrm>
        </p:spPr>
      </p:pic>
    </p:spTree>
    <p:extLst>
      <p:ext uri="{BB962C8B-B14F-4D97-AF65-F5344CB8AC3E}">
        <p14:creationId xmlns:p14="http://schemas.microsoft.com/office/powerpoint/2010/main" val="283044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06" y="65314"/>
            <a:ext cx="8150596" cy="724535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Demographics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CB9E65-680C-D0F6-46C8-F402BCC10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11" y="836022"/>
            <a:ext cx="11299372" cy="5381898"/>
          </a:xfrm>
        </p:spPr>
      </p:pic>
    </p:spTree>
    <p:extLst>
      <p:ext uri="{BB962C8B-B14F-4D97-AF65-F5344CB8AC3E}">
        <p14:creationId xmlns:p14="http://schemas.microsoft.com/office/powerpoint/2010/main" val="33314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27" y="1280160"/>
            <a:ext cx="3890015" cy="89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DISCUSSIONS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43561E9-1291-4440-A6DF-5F15C889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091" t="6913" b="14389"/>
          <a:stretch/>
        </p:blipFill>
        <p:spPr>
          <a:xfrm>
            <a:off x="3700412" y="2172583"/>
            <a:ext cx="4434080" cy="3640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OVERALL FINDINGS &amp; IMPLICATIONS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545E940-7D4A-D270-3BB5-80FD6066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1085" y="1763488"/>
            <a:ext cx="4402183" cy="489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Implications</a:t>
            </a:r>
            <a:endParaRPr lang="en-US" dirty="0"/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Continue to staff enough JavaScript but employ more people skilled in Typescript and Python.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Employ more people skilled in PostgreSQL, MongoDB, Redis and Elasticsearch.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Continue to staff enough Linux but employ less people skilled in Slack and Windows.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Employ more people skilled in Vue.js and React.js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A8B35CF-79CB-F0CD-2BD6-C74932DD9E48}"/>
              </a:ext>
            </a:extLst>
          </p:cNvPr>
          <p:cNvSpPr txBox="1">
            <a:spLocks/>
          </p:cNvSpPr>
          <p:nvPr/>
        </p:nvSpPr>
        <p:spPr>
          <a:xfrm>
            <a:off x="677334" y="1763487"/>
            <a:ext cx="4560872" cy="433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Findings</a:t>
            </a:r>
            <a:endParaRPr lang="en-US" dirty="0"/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Languages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Typescript and Python are gaining significant interests while JavaScript remains top.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Databases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PostgreSQL, MongoDB, Redis and Elasticsearch are gaining more interests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Platforms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Interest in Slack and Windows are dropping significantly.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Web frameworks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Vue.js is gaining interest significantly while React.js continues to grow as well.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8359602" cy="13208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9932" y="1930400"/>
            <a:ext cx="6204858" cy="413076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Set aside budget to hire additional staff with skills needed to fill any gaps.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Create a program to upskill those already employed.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Reduce budget for skills with reductions in demand.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Make adjustments in staff for those skills no longer in demand.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544" y="1317170"/>
            <a:ext cx="3497565" cy="799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APPENDIX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43561E9-1291-4440-A6DF-5F15C889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44223" y="2068286"/>
            <a:ext cx="440610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3051"/>
            <a:ext cx="5708469" cy="714229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GITHUB JOB POSTINGS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7FE012F-D5AF-D724-3536-198EBECB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267099"/>
            <a:ext cx="10502537" cy="48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4" y="1831889"/>
            <a:ext cx="3194581" cy="3194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353" y="246021"/>
            <a:ext cx="2469525" cy="748611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4722125" y="1122685"/>
            <a:ext cx="4394578" cy="50769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Executive Summary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Visualization – Charts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Discussion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Findings &amp; Implications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51" y="383051"/>
            <a:ext cx="5929053" cy="805669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POPULAR LANGUAGES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F421DC9-EB60-07AB-A7A2-D60C8544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293224"/>
            <a:ext cx="9836332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024" y="195238"/>
            <a:ext cx="5504779" cy="11013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2441" y="1520800"/>
            <a:ext cx="5745708" cy="500283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Relevant skills in the IT and Business industry are ever-changing and evolving.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is important to identify future trends in technology to keep pace with evolving technologies and remain competitive.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presentation will show current and future trends in programming languages, databases, platforms and web frameworks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9" y="2036426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427" y="365125"/>
            <a:ext cx="5838459" cy="847449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22" y="2303422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492487" y="1484243"/>
            <a:ext cx="3735721" cy="4692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CF8DAE-F901-5321-06B6-E0D964B404AE}"/>
              </a:ext>
            </a:extLst>
          </p:cNvPr>
          <p:cNvSpPr/>
          <p:nvPr/>
        </p:nvSpPr>
        <p:spPr>
          <a:xfrm>
            <a:off x="4678017" y="1948135"/>
            <a:ext cx="3445566" cy="3697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FA800-0D5C-FF18-4B8E-3E893A33ADAF}"/>
              </a:ext>
            </a:extLst>
          </p:cNvPr>
          <p:cNvSpPr txBox="1"/>
          <p:nvPr/>
        </p:nvSpPr>
        <p:spPr>
          <a:xfrm>
            <a:off x="4157889" y="1948135"/>
            <a:ext cx="629629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presentation has been created for stakeholders and decision makers within the 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and business consulting services firm</a:t>
            </a: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92D050"/>
              </a:buClr>
            </a:pP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Purpose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presentation will help to identify future skill requirements necessary for the global IT and business consulting services firm to keep pace with ever-changing technologies and remain competitive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96" y="368490"/>
            <a:ext cx="7230723" cy="941695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555845"/>
            <a:ext cx="7068725" cy="46211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was collected using APIs and web scaping.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Sources used: Stack overflow developer 2019 survey, GitHub job postings.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was wrangled to remove duplicates, impute missing values and normalize the data.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underwent exploratory analysis to find the distribution, presence of outliers and correlation.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Visualizations and Dashboards were created using Matplotlib, Seaborn and IBM Cognos Dashboard Embedded (CDE).</a:t>
            </a:r>
          </a:p>
          <a:p>
            <a:pPr marL="457200" lvl="1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189" y="392540"/>
            <a:ext cx="2481942" cy="1144588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08C49-8EE5-FF54-2611-A6A23620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8" y="1672046"/>
            <a:ext cx="10724606" cy="45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4136"/>
            <a:ext cx="8596668" cy="901337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711235"/>
            <a:ext cx="5089285" cy="616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5 Languages This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617" y="1711235"/>
            <a:ext cx="5089285" cy="616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5 Languages 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EA33CB8E-4B42-80C6-139D-1B094530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1" y="2327564"/>
            <a:ext cx="5729049" cy="3184962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5F4AAE-153C-ACD0-094E-6F4894D2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00" y="2327564"/>
            <a:ext cx="5536150" cy="31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350" y="431074"/>
            <a:ext cx="7954652" cy="149932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 TRENDS –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417619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Findings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JavaScript and HTML/CSS continue to be top two most popular for this year and next year.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Python and Typescript have gained more interest for next year.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Interest in SQL and Bash/Shell/PowerShell has decreased for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6631" y="1825625"/>
            <a:ext cx="3797373" cy="421573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Implications</a:t>
            </a:r>
            <a:endParaRPr lang="en-US" dirty="0"/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Continue employment of web developers skilled in JavaScript and HTML/CSS.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Employ more people skilled in Python and Typescript.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Employ less people skilled in SQL and Bash/Shell/PowerShell.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145"/>
            <a:ext cx="6947264" cy="83284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4614949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5 Databases This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1428" y="1825625"/>
            <a:ext cx="4614949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5 Databases 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6DC5528-542B-DBA3-8992-08ECC36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06661"/>
            <a:ext cx="5573486" cy="335856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589CE3B-9410-C174-76F2-5A71AB2A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506661"/>
            <a:ext cx="5867399" cy="33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719</TotalTime>
  <Words>580</Words>
  <Application>Microsoft Office PowerPoint</Application>
  <PresentationFormat>Widescreen</PresentationFormat>
  <Paragraphs>86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IBM Plex Mono Text</vt:lpstr>
      <vt:lpstr>Trebuchet MS</vt:lpstr>
      <vt:lpstr>Wingdings</vt:lpstr>
      <vt:lpstr>Wingdings 3</vt:lpstr>
      <vt:lpstr>Facet</vt:lpstr>
      <vt:lpstr>Technology Trend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– FINDINGS &amp; IMPLICATIONS</vt:lpstr>
      <vt:lpstr>DATABASE TRENDS</vt:lpstr>
      <vt:lpstr>DATABASE TRENDS – FINDINGS &amp; IMPLICATIONS</vt:lpstr>
      <vt:lpstr>DASHBOARD</vt:lpstr>
      <vt:lpstr>Current Technology Usage</vt:lpstr>
      <vt:lpstr>Future Technology Trend</vt:lpstr>
      <vt:lpstr>Demographics</vt:lpstr>
      <vt:lpstr>DISCUSSIONS</vt:lpstr>
      <vt:lpstr>OVERALL FINDINGS &amp; IMPLICATIONS</vt:lpstr>
      <vt:lpstr>CONCLUSION</vt:lpstr>
      <vt:lpstr>APPENDIX</vt:lpstr>
      <vt:lpstr> 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eyasu9090@gmail.com</cp:lastModifiedBy>
  <cp:revision>23</cp:revision>
  <dcterms:created xsi:type="dcterms:W3CDTF">2020-10-28T18:29:43Z</dcterms:created>
  <dcterms:modified xsi:type="dcterms:W3CDTF">2022-09-10T16:02:26Z</dcterms:modified>
</cp:coreProperties>
</file>