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57" r:id="rId3"/>
    <p:sldId id="258" r:id="rId4"/>
    <p:sldId id="260" r:id="rId5"/>
    <p:sldId id="265" r:id="rId6"/>
    <p:sldId id="261" r:id="rId7"/>
    <p:sldId id="262" r:id="rId8"/>
    <p:sldId id="267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B396-A273-4E22-9F45-FE552155158A}" type="datetimeFigureOut">
              <a:rPr lang="fi-FI" smtClean="0"/>
              <a:t>24.1.2019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95E-EFCA-44BF-BBDD-FE63A7E8AF16}" type="slidenum">
              <a:rPr lang="fi-FI" smtClean="0"/>
              <a:t>‹#›</a:t>
            </a:fld>
            <a:endParaRPr lang="fi-F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13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B396-A273-4E22-9F45-FE552155158A}" type="datetimeFigureOut">
              <a:rPr lang="fi-FI" smtClean="0"/>
              <a:t>24.1.2019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95E-EFCA-44BF-BBDD-FE63A7E8AF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4648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B396-A273-4E22-9F45-FE552155158A}" type="datetimeFigureOut">
              <a:rPr lang="fi-FI" smtClean="0"/>
              <a:t>24.1.2019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95E-EFCA-44BF-BBDD-FE63A7E8AF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6122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B396-A273-4E22-9F45-FE552155158A}" type="datetimeFigureOut">
              <a:rPr lang="fi-FI" smtClean="0"/>
              <a:t>24.1.2019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95E-EFCA-44BF-BBDD-FE63A7E8AF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74041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B396-A273-4E22-9F45-FE552155158A}" type="datetimeFigureOut">
              <a:rPr lang="fi-FI" smtClean="0"/>
              <a:t>24.1.2019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95E-EFCA-44BF-BBDD-FE63A7E8AF16}" type="slidenum">
              <a:rPr lang="fi-FI" smtClean="0"/>
              <a:t>‹#›</a:t>
            </a:fld>
            <a:endParaRPr lang="fi-F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0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B396-A273-4E22-9F45-FE552155158A}" type="datetimeFigureOut">
              <a:rPr lang="fi-FI" smtClean="0"/>
              <a:t>24.1.2019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95E-EFCA-44BF-BBDD-FE63A7E8AF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7854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B396-A273-4E22-9F45-FE552155158A}" type="datetimeFigureOut">
              <a:rPr lang="fi-FI" smtClean="0"/>
              <a:t>24.1.2019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95E-EFCA-44BF-BBDD-FE63A7E8AF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1203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B396-A273-4E22-9F45-FE552155158A}" type="datetimeFigureOut">
              <a:rPr lang="fi-FI" smtClean="0"/>
              <a:t>24.1.2019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95E-EFCA-44BF-BBDD-FE63A7E8AF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6922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B396-A273-4E22-9F45-FE552155158A}" type="datetimeFigureOut">
              <a:rPr lang="fi-FI" smtClean="0"/>
              <a:t>24.1.2019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95E-EFCA-44BF-BBDD-FE63A7E8AF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594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2AB396-A273-4E22-9F45-FE552155158A}" type="datetimeFigureOut">
              <a:rPr lang="fi-FI" smtClean="0"/>
              <a:t>24.1.2019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E5095E-EFCA-44BF-BBDD-FE63A7E8AF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4107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B396-A273-4E22-9F45-FE552155158A}" type="datetimeFigureOut">
              <a:rPr lang="fi-FI" smtClean="0"/>
              <a:t>24.1.2019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95E-EFCA-44BF-BBDD-FE63A7E8AF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348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2AB396-A273-4E22-9F45-FE552155158A}" type="datetimeFigureOut">
              <a:rPr lang="fi-FI" smtClean="0"/>
              <a:t>24.1.2019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8E5095E-EFCA-44BF-BBDD-FE63A7E8AF16}" type="slidenum">
              <a:rPr lang="fi-FI" smtClean="0"/>
              <a:t>‹#›</a:t>
            </a:fld>
            <a:endParaRPr lang="fi-FI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74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tree.readthedocs.io/en/latest/templates.html#javascript-and-css" TargetMode="External"/><Relationship Id="rId2" Type="http://schemas.openxmlformats.org/officeDocument/2006/relationships/hyperlink" Target="http://www.w3schools.com/cs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bootstrap/default.as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jangoproject.com/" TargetMode="External"/><Relationship Id="rId2" Type="http://schemas.openxmlformats.org/officeDocument/2006/relationships/hyperlink" Target="https://otree.readthedocs.io/en/latest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172E157-B86D-4CB9-843A-04031F295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Welcome</a:t>
            </a:r>
            <a:r>
              <a:rPr lang="fi-FI" dirty="0"/>
              <a:t>!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C44728AA-DFBE-4B44-9246-900A0C3F6A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/>
              <a:t>Introduction</a:t>
            </a:r>
            <a:r>
              <a:rPr lang="fi-FI" dirty="0"/>
              <a:t> to </a:t>
            </a:r>
            <a:r>
              <a:rPr lang="fi-FI" dirty="0" err="1"/>
              <a:t>oTree</a:t>
            </a:r>
            <a:r>
              <a:rPr lang="fi-FI" dirty="0"/>
              <a:t> –workshop at EUI</a:t>
            </a:r>
          </a:p>
        </p:txBody>
      </p:sp>
    </p:spTree>
    <p:extLst>
      <p:ext uri="{BB962C8B-B14F-4D97-AF65-F5344CB8AC3E}">
        <p14:creationId xmlns:p14="http://schemas.microsoft.com/office/powerpoint/2010/main" val="73766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FB426D6-BC8E-4193-A059-05A74886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CSS and </a:t>
            </a:r>
            <a:r>
              <a:rPr lang="fi-FI" dirty="0" err="1"/>
              <a:t>Bootstrap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A4D21F7-C4B6-4B9F-BE1E-7D3B65A79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fi-FI" sz="2800" dirty="0">
              <a:hlinkClick r:id="rId2"/>
            </a:endParaRPr>
          </a:p>
          <a:p>
            <a:r>
              <a:rPr lang="fi-FI" sz="2800" dirty="0" err="1"/>
              <a:t>The</a:t>
            </a:r>
            <a:r>
              <a:rPr lang="fi-FI" sz="2800" dirty="0"/>
              <a:t> </a:t>
            </a:r>
            <a:r>
              <a:rPr lang="fi-FI" sz="2800" dirty="0" err="1"/>
              <a:t>language</a:t>
            </a:r>
            <a:r>
              <a:rPr lang="fi-FI" sz="2800" dirty="0"/>
              <a:t> to </a:t>
            </a:r>
            <a:r>
              <a:rPr lang="fi-FI" sz="2800" dirty="0" err="1"/>
              <a:t>manage</a:t>
            </a:r>
            <a:r>
              <a:rPr lang="fi-FI" sz="2800" dirty="0"/>
              <a:t> </a:t>
            </a:r>
            <a:r>
              <a:rPr lang="fi-FI" sz="2800" dirty="0" err="1"/>
              <a:t>styles</a:t>
            </a:r>
            <a:r>
              <a:rPr lang="fi-FI" sz="2800" dirty="0"/>
              <a:t> is </a:t>
            </a:r>
            <a:r>
              <a:rPr lang="fi-FI" sz="2800" dirty="0" err="1"/>
              <a:t>called</a:t>
            </a:r>
            <a:r>
              <a:rPr lang="fi-FI" sz="2800" dirty="0"/>
              <a:t> CSS</a:t>
            </a:r>
          </a:p>
          <a:p>
            <a:r>
              <a:rPr lang="fi-FI" sz="2800" dirty="0" err="1"/>
              <a:t>You</a:t>
            </a:r>
            <a:r>
              <a:rPr lang="fi-FI" sz="2800" dirty="0"/>
              <a:t> </a:t>
            </a:r>
            <a:r>
              <a:rPr lang="fi-FI" sz="2800" dirty="0" err="1"/>
              <a:t>can</a:t>
            </a:r>
            <a:r>
              <a:rPr lang="fi-FI" sz="2800" dirty="0"/>
              <a:t> </a:t>
            </a:r>
            <a:r>
              <a:rPr lang="fi-FI" sz="2800" dirty="0" err="1"/>
              <a:t>change</a:t>
            </a:r>
            <a:r>
              <a:rPr lang="fi-FI" sz="2800" dirty="0"/>
              <a:t> </a:t>
            </a:r>
            <a:r>
              <a:rPr lang="fi-FI" sz="2800" dirty="0" err="1"/>
              <a:t>the</a:t>
            </a:r>
            <a:r>
              <a:rPr lang="fi-FI" sz="2800" dirty="0"/>
              <a:t> </a:t>
            </a:r>
            <a:r>
              <a:rPr lang="fi-FI" sz="2800" dirty="0" err="1"/>
              <a:t>usual</a:t>
            </a:r>
            <a:r>
              <a:rPr lang="fi-FI" sz="2800" dirty="0"/>
              <a:t>: </a:t>
            </a:r>
            <a:r>
              <a:rPr lang="fi-FI" sz="2800" dirty="0" err="1"/>
              <a:t>color</a:t>
            </a:r>
            <a:r>
              <a:rPr lang="fi-FI" sz="2800" dirty="0"/>
              <a:t>, </a:t>
            </a:r>
            <a:r>
              <a:rPr lang="fi-FI" sz="2800" dirty="0" err="1"/>
              <a:t>headers</a:t>
            </a:r>
            <a:r>
              <a:rPr lang="fi-FI" sz="2800" dirty="0"/>
              <a:t>, </a:t>
            </a:r>
            <a:r>
              <a:rPr lang="fi-FI" sz="2800" dirty="0" err="1"/>
              <a:t>titles</a:t>
            </a:r>
            <a:r>
              <a:rPr lang="fi-FI" sz="2800" dirty="0"/>
              <a:t>, </a:t>
            </a:r>
            <a:r>
              <a:rPr lang="fi-FI" sz="2800" dirty="0" err="1"/>
              <a:t>bold</a:t>
            </a:r>
            <a:r>
              <a:rPr lang="fi-FI" sz="2800" dirty="0"/>
              <a:t> etc.</a:t>
            </a:r>
          </a:p>
          <a:p>
            <a:pPr marL="0" indent="0">
              <a:buNone/>
            </a:pPr>
            <a:r>
              <a:rPr lang="fi-FI" sz="2800" dirty="0"/>
              <a:t>For </a:t>
            </a:r>
            <a:r>
              <a:rPr lang="fi-FI" sz="2800" dirty="0" err="1"/>
              <a:t>more</a:t>
            </a:r>
            <a:r>
              <a:rPr lang="fi-FI" sz="2800" dirty="0"/>
              <a:t> </a:t>
            </a:r>
            <a:r>
              <a:rPr lang="fi-FI" sz="2800" dirty="0" err="1"/>
              <a:t>information</a:t>
            </a:r>
            <a:r>
              <a:rPr lang="fi-FI" sz="2800" dirty="0"/>
              <a:t>, </a:t>
            </a:r>
            <a:r>
              <a:rPr lang="fi-FI" sz="2800" dirty="0" err="1"/>
              <a:t>see</a:t>
            </a:r>
            <a:endParaRPr lang="fi-FI" sz="2800" dirty="0">
              <a:hlinkClick r:id="rId2"/>
            </a:endParaRPr>
          </a:p>
          <a:p>
            <a:r>
              <a:rPr lang="fi-FI" sz="2800" dirty="0">
                <a:hlinkClick r:id="rId2"/>
              </a:rPr>
              <a:t>www.w3schools.com/css/</a:t>
            </a:r>
            <a:endParaRPr lang="fi-FI" sz="2800" dirty="0"/>
          </a:p>
          <a:p>
            <a:r>
              <a:rPr lang="fi-FI" sz="2800" dirty="0">
                <a:hlinkClick r:id="rId3"/>
              </a:rPr>
              <a:t>otree.readthedocs.io/en/</a:t>
            </a:r>
            <a:r>
              <a:rPr lang="fi-FI" sz="2800" dirty="0" err="1">
                <a:hlinkClick r:id="rId3"/>
              </a:rPr>
              <a:t>latest</a:t>
            </a:r>
            <a:r>
              <a:rPr lang="fi-FI" sz="2800" dirty="0">
                <a:hlinkClick r:id="rId3"/>
              </a:rPr>
              <a:t>/</a:t>
            </a:r>
            <a:r>
              <a:rPr lang="fi-FI" sz="2800" dirty="0" err="1">
                <a:hlinkClick r:id="rId3"/>
              </a:rPr>
              <a:t>templates.html#javascript-and-css</a:t>
            </a:r>
            <a:endParaRPr lang="fi-FI" sz="2800" dirty="0"/>
          </a:p>
          <a:p>
            <a:r>
              <a:rPr lang="fi-FI" sz="2800" dirty="0" err="1"/>
              <a:t>Bootstrap</a:t>
            </a:r>
            <a:r>
              <a:rPr lang="fi-FI" sz="2800" dirty="0"/>
              <a:t> is a </a:t>
            </a:r>
            <a:r>
              <a:rPr lang="fi-FI" sz="2800" dirty="0" err="1"/>
              <a:t>library</a:t>
            </a:r>
            <a:r>
              <a:rPr lang="fi-FI" sz="2800" dirty="0"/>
              <a:t> of </a:t>
            </a:r>
            <a:r>
              <a:rPr lang="fi-FI" sz="2800" dirty="0" err="1"/>
              <a:t>quick</a:t>
            </a:r>
            <a:r>
              <a:rPr lang="fi-FI" sz="2800" dirty="0"/>
              <a:t>, </a:t>
            </a:r>
            <a:r>
              <a:rPr lang="fi-FI" sz="2800" dirty="0" err="1"/>
              <a:t>ready</a:t>
            </a:r>
            <a:r>
              <a:rPr lang="fi-FI" sz="2800" dirty="0"/>
              <a:t> to </a:t>
            </a:r>
            <a:r>
              <a:rPr lang="fi-FI" sz="2800" dirty="0" err="1"/>
              <a:t>use</a:t>
            </a:r>
            <a:r>
              <a:rPr lang="fi-FI" sz="2800" dirty="0"/>
              <a:t>, CSS web </a:t>
            </a:r>
            <a:r>
              <a:rPr lang="fi-FI" sz="2800" dirty="0" err="1"/>
              <a:t>designs</a:t>
            </a:r>
            <a:r>
              <a:rPr lang="fi-FI" sz="2800" dirty="0"/>
              <a:t> </a:t>
            </a:r>
            <a:r>
              <a:rPr lang="fi-FI" sz="2800" dirty="0" err="1"/>
              <a:t>saved</a:t>
            </a:r>
            <a:r>
              <a:rPr lang="fi-FI" sz="2800" dirty="0"/>
              <a:t> in </a:t>
            </a:r>
            <a:r>
              <a:rPr lang="fi-FI" sz="2800" dirty="0" err="1"/>
              <a:t>classes</a:t>
            </a:r>
            <a:r>
              <a:rPr lang="fi-FI" sz="2800" dirty="0"/>
              <a:t>. </a:t>
            </a:r>
            <a:r>
              <a:rPr lang="fi-FI" sz="2800" dirty="0" err="1"/>
              <a:t>Use</a:t>
            </a:r>
            <a:r>
              <a:rPr lang="fi-FI" sz="2800" dirty="0"/>
              <a:t> </a:t>
            </a:r>
            <a:r>
              <a:rPr lang="fi-FI" sz="2800" dirty="0" err="1"/>
              <a:t>the</a:t>
            </a:r>
            <a:r>
              <a:rPr lang="fi-FI" sz="2800" dirty="0"/>
              <a:t> </a:t>
            </a:r>
            <a:r>
              <a:rPr lang="fi-FI" sz="2800" dirty="0" err="1"/>
              <a:t>following</a:t>
            </a:r>
            <a:r>
              <a:rPr lang="fi-FI" sz="2800" dirty="0"/>
              <a:t> </a:t>
            </a:r>
            <a:r>
              <a:rPr lang="fi-FI" sz="2800" dirty="0" err="1"/>
              <a:t>link</a:t>
            </a:r>
            <a:r>
              <a:rPr lang="fi-FI" sz="2800" dirty="0"/>
              <a:t> for </a:t>
            </a:r>
            <a:r>
              <a:rPr lang="fi-FI" sz="2800" dirty="0" err="1"/>
              <a:t>more</a:t>
            </a:r>
            <a:r>
              <a:rPr lang="fi-FI" sz="2800" dirty="0"/>
              <a:t>:</a:t>
            </a:r>
          </a:p>
          <a:p>
            <a:r>
              <a:rPr lang="fi-FI" sz="2800" dirty="0">
                <a:hlinkClick r:id="rId4"/>
              </a:rPr>
              <a:t>www.w3schools.com/bootstrap/</a:t>
            </a:r>
            <a:endParaRPr lang="fi-FI" sz="2800" dirty="0"/>
          </a:p>
          <a:p>
            <a:endParaRPr lang="fi-FI" sz="2800" dirty="0"/>
          </a:p>
        </p:txBody>
      </p:sp>
    </p:spTree>
    <p:extLst>
      <p:ext uri="{BB962C8B-B14F-4D97-AF65-F5344CB8AC3E}">
        <p14:creationId xmlns:p14="http://schemas.microsoft.com/office/powerpoint/2010/main" val="1683152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C3CA04A-2EC3-416B-A760-FE70FE9F9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Recap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F19911B-B23E-4D9B-9216-9E516470D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i-FI" sz="2400" dirty="0"/>
              <a:t>HTML is </a:t>
            </a:r>
            <a:r>
              <a:rPr lang="fi-FI" sz="2400" dirty="0" err="1"/>
              <a:t>the</a:t>
            </a:r>
            <a:r>
              <a:rPr lang="fi-FI" sz="2400" dirty="0"/>
              <a:t> </a:t>
            </a:r>
            <a:r>
              <a:rPr lang="fi-FI" sz="2400" dirty="0" err="1"/>
              <a:t>default</a:t>
            </a:r>
            <a:r>
              <a:rPr lang="fi-FI" sz="2400" dirty="0"/>
              <a:t> </a:t>
            </a:r>
            <a:r>
              <a:rPr lang="fi-FI" sz="2400" dirty="0" err="1"/>
              <a:t>language</a:t>
            </a:r>
            <a:r>
              <a:rPr lang="fi-FI" sz="2400" dirty="0"/>
              <a:t> for </a:t>
            </a:r>
            <a:r>
              <a:rPr lang="fi-FI" sz="2400" dirty="0" err="1"/>
              <a:t>basic</a:t>
            </a:r>
            <a:r>
              <a:rPr lang="fi-FI" sz="2400" dirty="0"/>
              <a:t> internet </a:t>
            </a:r>
            <a:r>
              <a:rPr lang="fi-FI" sz="2400" dirty="0" err="1"/>
              <a:t>websites</a:t>
            </a:r>
            <a:r>
              <a:rPr lang="fi-FI" sz="2400" dirty="0"/>
              <a:t>, for ”</a:t>
            </a:r>
            <a:r>
              <a:rPr lang="fi-FI" sz="2400" dirty="0" err="1"/>
              <a:t>static</a:t>
            </a:r>
            <a:r>
              <a:rPr lang="fi-FI" sz="2400" dirty="0"/>
              <a:t>” </a:t>
            </a:r>
            <a:r>
              <a:rPr lang="fi-FI" sz="2400" dirty="0" err="1"/>
              <a:t>content</a:t>
            </a:r>
            <a:r>
              <a:rPr lang="fi-FI" sz="2400" dirty="0"/>
              <a:t> (</a:t>
            </a:r>
            <a:r>
              <a:rPr lang="fi-FI" sz="2400" dirty="0" err="1"/>
              <a:t>text</a:t>
            </a:r>
            <a:r>
              <a:rPr lang="fi-FI" sz="2400" dirty="0"/>
              <a:t> and </a:t>
            </a:r>
            <a:r>
              <a:rPr lang="fi-FI" sz="2400" dirty="0" err="1"/>
              <a:t>pictures</a:t>
            </a:r>
            <a:r>
              <a:rPr lang="fi-FI" sz="2400" dirty="0"/>
              <a:t>)</a:t>
            </a:r>
          </a:p>
          <a:p>
            <a:r>
              <a:rPr lang="fi-FI" sz="2400" dirty="0"/>
              <a:t>CSS </a:t>
            </a:r>
            <a:r>
              <a:rPr lang="fi-FI" sz="2400" dirty="0" err="1"/>
              <a:t>code</a:t>
            </a:r>
            <a:r>
              <a:rPr lang="fi-FI" sz="2400" dirty="0"/>
              <a:t> </a:t>
            </a:r>
            <a:r>
              <a:rPr lang="fi-FI" sz="2400" dirty="0" err="1"/>
              <a:t>modifies</a:t>
            </a:r>
            <a:r>
              <a:rPr lang="fi-FI" sz="2400" dirty="0"/>
              <a:t> </a:t>
            </a:r>
            <a:r>
              <a:rPr lang="fi-FI" sz="2400" dirty="0" err="1"/>
              <a:t>the</a:t>
            </a:r>
            <a:r>
              <a:rPr lang="fi-FI" sz="2400" dirty="0"/>
              <a:t> </a:t>
            </a:r>
            <a:r>
              <a:rPr lang="fi-FI" sz="2400" dirty="0" err="1"/>
              <a:t>style</a:t>
            </a:r>
            <a:r>
              <a:rPr lang="fi-FI" sz="2400" dirty="0"/>
              <a:t> of HTML </a:t>
            </a:r>
            <a:r>
              <a:rPr lang="fi-FI" sz="2400" dirty="0" err="1"/>
              <a:t>while</a:t>
            </a:r>
            <a:r>
              <a:rPr lang="fi-FI" sz="2400" dirty="0"/>
              <a:t> </a:t>
            </a:r>
            <a:r>
              <a:rPr lang="fi-FI" sz="2400" dirty="0" err="1"/>
              <a:t>Bootstrap</a:t>
            </a:r>
            <a:r>
              <a:rPr lang="fi-FI" sz="2400" dirty="0"/>
              <a:t> </a:t>
            </a:r>
            <a:r>
              <a:rPr lang="fi-FI" sz="2400" dirty="0" err="1"/>
              <a:t>classes</a:t>
            </a:r>
            <a:r>
              <a:rPr lang="fi-FI" sz="2400" dirty="0"/>
              <a:t> </a:t>
            </a:r>
            <a:r>
              <a:rPr lang="fi-FI" sz="2400" dirty="0" err="1"/>
              <a:t>are</a:t>
            </a:r>
            <a:r>
              <a:rPr lang="fi-FI" sz="2400" dirty="0"/>
              <a:t> </a:t>
            </a:r>
            <a:r>
              <a:rPr lang="fi-FI" sz="2400" dirty="0" err="1"/>
              <a:t>ready</a:t>
            </a:r>
            <a:r>
              <a:rPr lang="fi-FI" sz="2400" dirty="0"/>
              <a:t> made CSS </a:t>
            </a:r>
            <a:r>
              <a:rPr lang="fi-FI" sz="2400" dirty="0" err="1"/>
              <a:t>sets</a:t>
            </a:r>
            <a:endParaRPr lang="fi-FI" sz="2400" dirty="0"/>
          </a:p>
          <a:p>
            <a:endParaRPr lang="fi-FI" sz="2400" dirty="0"/>
          </a:p>
          <a:p>
            <a:r>
              <a:rPr lang="fi-FI" sz="2400" dirty="0"/>
              <a:t>More ”</a:t>
            </a:r>
            <a:r>
              <a:rPr lang="fi-FI" sz="2400" dirty="0" err="1"/>
              <a:t>dynamic</a:t>
            </a:r>
            <a:r>
              <a:rPr lang="fi-FI" sz="2400" dirty="0"/>
              <a:t>” web </a:t>
            </a:r>
            <a:r>
              <a:rPr lang="fi-FI" sz="2400" dirty="0" err="1"/>
              <a:t>content</a:t>
            </a:r>
            <a:r>
              <a:rPr lang="fi-FI" sz="2400" dirty="0"/>
              <a:t> </a:t>
            </a:r>
            <a:r>
              <a:rPr lang="fi-FI" sz="2400" dirty="0" err="1"/>
              <a:t>can</a:t>
            </a:r>
            <a:r>
              <a:rPr lang="fi-FI" sz="2400" dirty="0"/>
              <a:t> </a:t>
            </a:r>
            <a:r>
              <a:rPr lang="fi-FI" sz="2400" dirty="0" err="1"/>
              <a:t>be</a:t>
            </a:r>
            <a:r>
              <a:rPr lang="fi-FI" sz="2400" dirty="0"/>
              <a:t> made for </a:t>
            </a:r>
            <a:r>
              <a:rPr lang="fi-FI" sz="2400" dirty="0" err="1"/>
              <a:t>example</a:t>
            </a:r>
            <a:r>
              <a:rPr lang="fi-FI" sz="2400" dirty="0"/>
              <a:t> </a:t>
            </a:r>
            <a:r>
              <a:rPr lang="fi-FI" sz="2400" dirty="0" err="1"/>
              <a:t>with</a:t>
            </a:r>
            <a:r>
              <a:rPr lang="fi-FI" sz="2400" dirty="0"/>
              <a:t> JavaScript (</a:t>
            </a:r>
            <a:r>
              <a:rPr lang="fi-FI" sz="2400" dirty="0" err="1"/>
              <a:t>next</a:t>
            </a:r>
            <a:r>
              <a:rPr lang="fi-FI" sz="2400" dirty="0"/>
              <a:t> session)</a:t>
            </a:r>
          </a:p>
          <a:p>
            <a:r>
              <a:rPr lang="fi-FI" sz="2400" dirty="0"/>
              <a:t>Django </a:t>
            </a:r>
            <a:r>
              <a:rPr lang="fi-FI" sz="2400" dirty="0" err="1"/>
              <a:t>simplifies</a:t>
            </a:r>
            <a:r>
              <a:rPr lang="fi-FI" sz="2400" dirty="0"/>
              <a:t> HTLM + </a:t>
            </a:r>
            <a:r>
              <a:rPr lang="fi-FI" sz="2400" dirty="0" err="1"/>
              <a:t>helps</a:t>
            </a:r>
            <a:r>
              <a:rPr lang="fi-FI" sz="2400" dirty="0"/>
              <a:t> </a:t>
            </a:r>
            <a:r>
              <a:rPr lang="fi-FI" sz="2400" dirty="0" err="1"/>
              <a:t>with</a:t>
            </a:r>
            <a:r>
              <a:rPr lang="fi-FI" sz="2400" dirty="0"/>
              <a:t> data </a:t>
            </a:r>
            <a:r>
              <a:rPr lang="fi-FI" sz="2400" dirty="0" err="1"/>
              <a:t>collection</a:t>
            </a:r>
            <a:r>
              <a:rPr lang="fi-FI" sz="2400" dirty="0"/>
              <a:t> and </a:t>
            </a:r>
            <a:r>
              <a:rPr lang="fi-FI" sz="2400" dirty="0" err="1"/>
              <a:t>reading</a:t>
            </a:r>
            <a:r>
              <a:rPr lang="fi-FI" sz="2400" dirty="0"/>
              <a:t> data</a:t>
            </a:r>
          </a:p>
          <a:p>
            <a:endParaRPr lang="fi-FI" sz="2800" dirty="0"/>
          </a:p>
          <a:p>
            <a:r>
              <a:rPr lang="fi-FI" sz="2400" dirty="0" err="1"/>
              <a:t>Check</a:t>
            </a:r>
            <a:r>
              <a:rPr lang="fi-FI" sz="2400" dirty="0"/>
              <a:t> for </a:t>
            </a:r>
            <a:r>
              <a:rPr lang="fi-FI" sz="2400" dirty="0" err="1"/>
              <a:t>next</a:t>
            </a:r>
            <a:r>
              <a:rPr lang="fi-FI" sz="2400" dirty="0"/>
              <a:t> session </a:t>
            </a:r>
            <a:r>
              <a:rPr lang="fi-FI" sz="2400" dirty="0" err="1"/>
              <a:t>that</a:t>
            </a:r>
            <a:r>
              <a:rPr lang="fi-FI" sz="2400" dirty="0"/>
              <a:t> </a:t>
            </a:r>
            <a:r>
              <a:rPr lang="fi-FI" sz="2400" dirty="0" err="1"/>
              <a:t>your</a:t>
            </a:r>
            <a:r>
              <a:rPr lang="fi-FI" sz="2400" dirty="0"/>
              <a:t> </a:t>
            </a:r>
            <a:r>
              <a:rPr lang="fi-FI" sz="2400" dirty="0" err="1"/>
              <a:t>browser</a:t>
            </a:r>
            <a:r>
              <a:rPr lang="fi-FI" sz="2400" dirty="0"/>
              <a:t> </a:t>
            </a:r>
            <a:r>
              <a:rPr lang="fi-FI" sz="2400" dirty="0" err="1"/>
              <a:t>can</a:t>
            </a:r>
            <a:r>
              <a:rPr lang="fi-FI" sz="2400" dirty="0"/>
              <a:t> ”</a:t>
            </a:r>
            <a:r>
              <a:rPr lang="fi-FI" sz="2400" dirty="0" err="1"/>
              <a:t>inspect</a:t>
            </a:r>
            <a:r>
              <a:rPr lang="fi-FI" sz="2400" dirty="0"/>
              <a:t>” </a:t>
            </a:r>
            <a:r>
              <a:rPr lang="fi-FI" sz="2400" dirty="0" err="1"/>
              <a:t>code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291419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44D722A-14CC-47EF-9110-801D9054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Who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6AEA087-9E64-4105-8BA7-8A3FA5899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coded</a:t>
            </a:r>
            <a:r>
              <a:rPr lang="fi-FI" dirty="0"/>
              <a:t> </a:t>
            </a:r>
            <a:r>
              <a:rPr lang="fi-FI" dirty="0" err="1"/>
              <a:t>before</a:t>
            </a:r>
            <a:r>
              <a:rPr lang="fi-FI" dirty="0"/>
              <a:t>?</a:t>
            </a:r>
          </a:p>
          <a:p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plans</a:t>
            </a:r>
            <a:r>
              <a:rPr lang="fi-FI" dirty="0"/>
              <a:t>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for </a:t>
            </a:r>
            <a:r>
              <a:rPr lang="fi-FI" dirty="0" err="1"/>
              <a:t>oTree</a:t>
            </a:r>
            <a:r>
              <a:rPr lang="fi-FI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9943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C489233-4AD3-4E7B-8AAF-2FDF0759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72571"/>
          </a:xfrm>
        </p:spPr>
        <p:txBody>
          <a:bodyPr/>
          <a:lstStyle/>
          <a:p>
            <a:r>
              <a:rPr lang="fi-FI" dirty="0" err="1"/>
              <a:t>Starting</a:t>
            </a:r>
            <a:r>
              <a:rPr lang="fi-FI" dirty="0"/>
              <a:t> </a:t>
            </a:r>
            <a:r>
              <a:rPr lang="fi-FI" dirty="0" err="1"/>
              <a:t>oTree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AA261DB-1A12-4886-A5E8-153505CA9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8741"/>
            <a:ext cx="10515600" cy="4574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2400" dirty="0"/>
              <a:t>1. </a:t>
            </a:r>
            <a:r>
              <a:rPr lang="fi-FI" sz="2400" dirty="0" err="1"/>
              <a:t>Save</a:t>
            </a:r>
            <a:r>
              <a:rPr lang="fi-FI" sz="2400" dirty="0"/>
              <a:t> </a:t>
            </a:r>
            <a:r>
              <a:rPr lang="fi-FI" sz="2400" dirty="0" err="1"/>
              <a:t>the</a:t>
            </a:r>
            <a:r>
              <a:rPr lang="fi-FI" sz="2400" dirty="0"/>
              <a:t> workshop </a:t>
            </a:r>
            <a:r>
              <a:rPr lang="fi-FI" sz="2400" dirty="0" err="1"/>
              <a:t>files</a:t>
            </a:r>
            <a:r>
              <a:rPr lang="fi-FI" sz="2400" dirty="0"/>
              <a:t> in an </a:t>
            </a:r>
            <a:r>
              <a:rPr lang="fi-FI" sz="2400" dirty="0" err="1"/>
              <a:t>easy</a:t>
            </a:r>
            <a:r>
              <a:rPr lang="fi-FI" sz="2400" dirty="0"/>
              <a:t> </a:t>
            </a:r>
            <a:r>
              <a:rPr lang="fi-FI" sz="2400" dirty="0" err="1"/>
              <a:t>location</a:t>
            </a:r>
            <a:r>
              <a:rPr lang="fi-FI" sz="2400" dirty="0"/>
              <a:t>, for </a:t>
            </a:r>
            <a:r>
              <a:rPr lang="fi-FI" sz="2400" dirty="0" err="1"/>
              <a:t>example</a:t>
            </a:r>
            <a:r>
              <a:rPr lang="fi-FI" sz="2400" dirty="0"/>
              <a:t>, </a:t>
            </a:r>
            <a:r>
              <a:rPr lang="fi-FI" sz="2400" dirty="0" err="1"/>
              <a:t>under</a:t>
            </a:r>
            <a:r>
              <a:rPr lang="fi-FI" sz="2400" dirty="0"/>
              <a:t> </a:t>
            </a:r>
            <a:r>
              <a:rPr lang="fi-FI" sz="2400" dirty="0" err="1"/>
              <a:t>your</a:t>
            </a:r>
            <a:r>
              <a:rPr lang="fi-FI" sz="2400" dirty="0"/>
              <a:t> </a:t>
            </a:r>
            <a:r>
              <a:rPr lang="fi-FI" sz="2400" dirty="0" err="1"/>
              <a:t>user</a:t>
            </a:r>
            <a:r>
              <a:rPr lang="fi-FI" sz="2400" dirty="0"/>
              <a:t> </a:t>
            </a:r>
            <a:r>
              <a:rPr lang="fi-FI" sz="2400" dirty="0" err="1"/>
              <a:t>folder</a:t>
            </a:r>
            <a:r>
              <a:rPr lang="fi-FI" sz="2400" dirty="0"/>
              <a:t>. </a:t>
            </a:r>
          </a:p>
          <a:p>
            <a:pPr marL="0" indent="0">
              <a:buNone/>
            </a:pPr>
            <a:r>
              <a:rPr lang="fi-FI" sz="2400" dirty="0"/>
              <a:t>2. Open </a:t>
            </a:r>
            <a:r>
              <a:rPr lang="fi-FI" sz="2400" dirty="0" err="1"/>
              <a:t>the</a:t>
            </a:r>
            <a:r>
              <a:rPr lang="fi-FI" sz="2400" dirty="0"/>
              <a:t> </a:t>
            </a:r>
            <a:r>
              <a:rPr lang="fi-FI" sz="2400" dirty="0" err="1"/>
              <a:t>right</a:t>
            </a:r>
            <a:r>
              <a:rPr lang="fi-FI" sz="2400" dirty="0"/>
              <a:t> </a:t>
            </a:r>
            <a:r>
              <a:rPr lang="fi-FI" sz="2400" dirty="0" err="1"/>
              <a:t>directory</a:t>
            </a:r>
            <a:r>
              <a:rPr lang="fi-FI" sz="2400" dirty="0"/>
              <a:t> in </a:t>
            </a:r>
            <a:r>
              <a:rPr lang="fi-FI" sz="2400" dirty="0" err="1"/>
              <a:t>the</a:t>
            </a:r>
            <a:r>
              <a:rPr lang="fi-FI" sz="2400" dirty="0"/>
              <a:t> </a:t>
            </a:r>
            <a:r>
              <a:rPr lang="fi-FI" sz="2400" dirty="0" err="1"/>
              <a:t>command</a:t>
            </a:r>
            <a:r>
              <a:rPr lang="fi-FI" sz="2400" dirty="0"/>
              <a:t> </a:t>
            </a:r>
            <a:r>
              <a:rPr lang="fi-FI" sz="2400" dirty="0" err="1"/>
              <a:t>window</a:t>
            </a:r>
            <a:r>
              <a:rPr lang="fi-FI" sz="2400" dirty="0"/>
              <a:t>:</a:t>
            </a:r>
          </a:p>
          <a:p>
            <a:pPr marL="0" indent="0">
              <a:buNone/>
            </a:pPr>
            <a:r>
              <a:rPr lang="fi-FI" sz="2400" dirty="0"/>
              <a:t>(Windows 10 </a:t>
            </a:r>
            <a:r>
              <a:rPr lang="fi-FI" sz="2400" dirty="0" err="1"/>
              <a:t>opens</a:t>
            </a:r>
            <a:r>
              <a:rPr lang="fi-FI" sz="2400" dirty="0"/>
              <a:t> </a:t>
            </a:r>
            <a:r>
              <a:rPr lang="fi-FI" sz="2400" dirty="0" err="1"/>
              <a:t>directly</a:t>
            </a:r>
            <a:r>
              <a:rPr lang="fi-FI" sz="2400" dirty="0"/>
              <a:t> to </a:t>
            </a:r>
            <a:r>
              <a:rPr lang="fi-FI" sz="2400" dirty="0" err="1"/>
              <a:t>the</a:t>
            </a:r>
            <a:r>
              <a:rPr lang="fi-FI" sz="2400" dirty="0"/>
              <a:t> </a:t>
            </a:r>
            <a:r>
              <a:rPr lang="fi-FI" sz="2400" dirty="0" err="1"/>
              <a:t>right</a:t>
            </a:r>
            <a:r>
              <a:rPr lang="fi-FI" sz="2400" dirty="0"/>
              <a:t> </a:t>
            </a:r>
            <a:r>
              <a:rPr lang="fi-FI" sz="2400" dirty="0" err="1"/>
              <a:t>folder</a:t>
            </a:r>
            <a:r>
              <a:rPr lang="fi-FI" sz="2400" dirty="0"/>
              <a:t>, </a:t>
            </a:r>
            <a:r>
              <a:rPr lang="fi-FI" sz="2400" dirty="0" err="1"/>
              <a:t>with</a:t>
            </a:r>
            <a:r>
              <a:rPr lang="fi-FI" sz="2400" dirty="0"/>
              <a:t> Windows 7 and OS (Mac, Linus)):</a:t>
            </a:r>
          </a:p>
          <a:p>
            <a:r>
              <a:rPr lang="fi-FI" sz="2400" b="1" dirty="0"/>
              <a:t>cd workshop </a:t>
            </a:r>
            <a:r>
              <a:rPr lang="fi-FI" sz="2400" dirty="0"/>
              <a:t>(</a:t>
            </a:r>
            <a:r>
              <a:rPr lang="fi-FI" sz="2400" dirty="0" err="1"/>
              <a:t>or</a:t>
            </a:r>
            <a:r>
              <a:rPr lang="fi-FI" sz="2400" dirty="0"/>
              <a:t> </a:t>
            </a:r>
            <a:r>
              <a:rPr lang="fi-FI" sz="2400" dirty="0" err="1"/>
              <a:t>until</a:t>
            </a:r>
            <a:r>
              <a:rPr lang="fi-FI" sz="2400" dirty="0"/>
              <a:t> </a:t>
            </a:r>
            <a:r>
              <a:rPr lang="fi-FI" sz="2400" dirty="0" err="1"/>
              <a:t>the</a:t>
            </a:r>
            <a:r>
              <a:rPr lang="fi-FI" sz="2400" dirty="0"/>
              <a:t> </a:t>
            </a:r>
            <a:r>
              <a:rPr lang="fi-FI" sz="2400" dirty="0" err="1"/>
              <a:t>folder</a:t>
            </a:r>
            <a:r>
              <a:rPr lang="fi-FI" sz="2400" dirty="0"/>
              <a:t> </a:t>
            </a:r>
            <a:r>
              <a:rPr lang="fi-FI" sz="2400" dirty="0" err="1"/>
              <a:t>you</a:t>
            </a:r>
            <a:r>
              <a:rPr lang="fi-FI" sz="2400" dirty="0"/>
              <a:t> </a:t>
            </a:r>
            <a:r>
              <a:rPr lang="fi-FI" sz="2400" dirty="0" err="1"/>
              <a:t>have</a:t>
            </a:r>
            <a:r>
              <a:rPr lang="fi-FI" sz="2400" dirty="0"/>
              <a:t> </a:t>
            </a:r>
            <a:r>
              <a:rPr lang="fi-FI" sz="2400" dirty="0" err="1"/>
              <a:t>the</a:t>
            </a:r>
            <a:r>
              <a:rPr lang="fi-FI" sz="2400" dirty="0"/>
              <a:t> settings.py </a:t>
            </a:r>
            <a:r>
              <a:rPr lang="fi-FI" sz="2400" dirty="0" err="1"/>
              <a:t>file</a:t>
            </a:r>
            <a:r>
              <a:rPr lang="fi-FI" sz="2400" dirty="0"/>
              <a:t>)</a:t>
            </a:r>
          </a:p>
          <a:p>
            <a:pPr marL="0" indent="0">
              <a:buNone/>
            </a:pPr>
            <a:r>
              <a:rPr lang="fi-FI" sz="2400" dirty="0"/>
              <a:t>3. </a:t>
            </a:r>
            <a:r>
              <a:rPr lang="fi-FI" sz="2400" dirty="0" err="1"/>
              <a:t>Start</a:t>
            </a:r>
            <a:r>
              <a:rPr lang="fi-FI" sz="2400" dirty="0"/>
              <a:t> </a:t>
            </a:r>
            <a:r>
              <a:rPr lang="fi-FI" sz="2400" dirty="0" err="1"/>
              <a:t>the</a:t>
            </a:r>
            <a:r>
              <a:rPr lang="fi-FI" sz="2400" dirty="0"/>
              <a:t> </a:t>
            </a:r>
            <a:r>
              <a:rPr lang="fi-FI" sz="2400" dirty="0" err="1"/>
              <a:t>server</a:t>
            </a:r>
            <a:r>
              <a:rPr lang="fi-FI" sz="2400" dirty="0"/>
              <a:t>:</a:t>
            </a:r>
          </a:p>
          <a:p>
            <a:r>
              <a:rPr lang="fi-FI" sz="2400" b="1" dirty="0" err="1"/>
              <a:t>otree</a:t>
            </a:r>
            <a:r>
              <a:rPr lang="fi-FI" sz="2400" b="1" dirty="0"/>
              <a:t> </a:t>
            </a:r>
            <a:r>
              <a:rPr lang="fi-FI" sz="2400" b="1" dirty="0" err="1"/>
              <a:t>devserver</a:t>
            </a:r>
            <a:r>
              <a:rPr lang="fi-FI" sz="2400" b="1" dirty="0"/>
              <a:t>			</a:t>
            </a:r>
            <a:r>
              <a:rPr lang="fi-FI" sz="2400" dirty="0"/>
              <a:t>OR		</a:t>
            </a:r>
            <a:r>
              <a:rPr lang="fi-FI" sz="2400" b="1" dirty="0" err="1"/>
              <a:t>otree</a:t>
            </a:r>
            <a:r>
              <a:rPr lang="fi-FI" sz="2400" b="1" dirty="0"/>
              <a:t> </a:t>
            </a:r>
            <a:r>
              <a:rPr lang="fi-FI" sz="2400" b="1" dirty="0" err="1"/>
              <a:t>resetdb</a:t>
            </a:r>
            <a:endParaRPr lang="fi-FI" sz="2400" dirty="0"/>
          </a:p>
          <a:p>
            <a:pPr marL="0" indent="0">
              <a:buNone/>
            </a:pPr>
            <a:r>
              <a:rPr lang="fi-FI" sz="2400" b="1" dirty="0"/>
              <a:t>							</a:t>
            </a:r>
            <a:r>
              <a:rPr lang="fi-FI" sz="2400" b="1" dirty="0" err="1"/>
              <a:t>otree</a:t>
            </a:r>
            <a:r>
              <a:rPr lang="fi-FI" sz="2400" b="1" dirty="0"/>
              <a:t> </a:t>
            </a:r>
            <a:r>
              <a:rPr lang="fi-FI" sz="2400" b="1" dirty="0" err="1"/>
              <a:t>runserver</a:t>
            </a:r>
            <a:endParaRPr lang="fi-FI" sz="2400" b="1" dirty="0"/>
          </a:p>
          <a:p>
            <a:pPr marL="0" indent="0">
              <a:buNone/>
            </a:pPr>
            <a:r>
              <a:rPr lang="fi-FI" sz="2400" dirty="0"/>
              <a:t>4. Open on a </a:t>
            </a:r>
            <a:r>
              <a:rPr lang="fi-FI" sz="2400" dirty="0" err="1"/>
              <a:t>browser</a:t>
            </a:r>
            <a:r>
              <a:rPr lang="fi-FI" sz="2400" dirty="0"/>
              <a:t>: </a:t>
            </a:r>
            <a:r>
              <a:rPr lang="fi-FI" sz="2400" dirty="0">
                <a:hlinkClick r:id="rId2"/>
              </a:rPr>
              <a:t>http://localhost:8000/</a:t>
            </a:r>
            <a:endParaRPr lang="fi-FI" sz="2400" dirty="0"/>
          </a:p>
          <a:p>
            <a:pPr marL="0" indent="0">
              <a:buNone/>
            </a:pPr>
            <a:r>
              <a:rPr lang="fi-FI" sz="2400" dirty="0"/>
              <a:t>5. Open ”</a:t>
            </a:r>
            <a:r>
              <a:rPr lang="fi-FI" sz="2400" dirty="0" err="1"/>
              <a:t>Welcome</a:t>
            </a:r>
            <a:r>
              <a:rPr lang="fi-FI" sz="2400" dirty="0"/>
              <a:t> to </a:t>
            </a:r>
            <a:r>
              <a:rPr lang="fi-FI" sz="2400" dirty="0" err="1"/>
              <a:t>the</a:t>
            </a:r>
            <a:r>
              <a:rPr lang="fi-FI" sz="2400" dirty="0"/>
              <a:t> </a:t>
            </a:r>
            <a:r>
              <a:rPr lang="fi-FI" sz="2400" dirty="0" err="1"/>
              <a:t>course</a:t>
            </a:r>
            <a:r>
              <a:rPr lang="fi-FI" sz="2400" dirty="0"/>
              <a:t>!” and </a:t>
            </a:r>
            <a:r>
              <a:rPr lang="fi-FI" sz="2400" dirty="0" err="1"/>
              <a:t>have</a:t>
            </a:r>
            <a:r>
              <a:rPr lang="fi-FI" sz="2400" dirty="0"/>
              <a:t> a look </a:t>
            </a:r>
            <a:r>
              <a:rPr lang="fi-FI" sz="2400" dirty="0" err="1"/>
              <a:t>around</a:t>
            </a:r>
            <a:r>
              <a:rPr lang="fi-FI" sz="2400" dirty="0"/>
              <a:t> </a:t>
            </a:r>
            <a:r>
              <a:rPr lang="fi-FI" sz="2400" dirty="0" err="1"/>
              <a:t>the</a:t>
            </a:r>
            <a:r>
              <a:rPr lang="fi-FI" sz="2400" dirty="0"/>
              <a:t> </a:t>
            </a:r>
            <a:r>
              <a:rPr lang="fi-FI" sz="2400" dirty="0" err="1"/>
              <a:t>tabs</a:t>
            </a:r>
            <a:r>
              <a:rPr lang="fi-FI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371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C132FBC-8390-4A15-B1A8-F6EE6FFB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Programme</a:t>
            </a:r>
            <a:r>
              <a:rPr lang="fi-FI" dirty="0"/>
              <a:t> for </a:t>
            </a:r>
            <a:r>
              <a:rPr lang="fi-FI" dirty="0" err="1"/>
              <a:t>the</a:t>
            </a:r>
            <a:r>
              <a:rPr lang="fi-FI" dirty="0"/>
              <a:t> workshop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97D12052-63B2-4169-BF8D-98A28222A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b="1" dirty="0"/>
              <a:t>Day 1</a:t>
            </a:r>
          </a:p>
          <a:p>
            <a:pPr marL="0" indent="0">
              <a:buNone/>
            </a:pPr>
            <a:r>
              <a:rPr lang="fi-FI" dirty="0"/>
              <a:t>09:00-10:30 </a:t>
            </a:r>
            <a:r>
              <a:rPr lang="fi-FI" dirty="0" err="1"/>
              <a:t>Welcome</a:t>
            </a:r>
            <a:r>
              <a:rPr lang="fi-FI" dirty="0"/>
              <a:t> 0: </a:t>
            </a:r>
            <a:r>
              <a:rPr lang="fi-FI" dirty="0" err="1"/>
              <a:t>Getting</a:t>
            </a:r>
            <a:r>
              <a:rPr lang="fi-FI" dirty="0"/>
              <a:t> </a:t>
            </a:r>
            <a:r>
              <a:rPr lang="fi-FI" dirty="0" err="1"/>
              <a:t>started</a:t>
            </a:r>
            <a:r>
              <a:rPr lang="fi-FI" dirty="0"/>
              <a:t> and HTML</a:t>
            </a:r>
          </a:p>
          <a:p>
            <a:pPr marL="0" indent="0">
              <a:buNone/>
            </a:pPr>
            <a:r>
              <a:rPr lang="fi-FI" dirty="0"/>
              <a:t>11:00-12:30 </a:t>
            </a:r>
            <a:r>
              <a:rPr lang="fi-FI" dirty="0" err="1"/>
              <a:t>Lesson</a:t>
            </a:r>
            <a:r>
              <a:rPr lang="fi-FI" dirty="0"/>
              <a:t> 1: pages.py and JavaScript</a:t>
            </a:r>
          </a:p>
          <a:p>
            <a:pPr marL="0" indent="0">
              <a:buNone/>
            </a:pPr>
            <a:r>
              <a:rPr lang="fi-FI" dirty="0"/>
              <a:t>13:30-15:00 </a:t>
            </a:r>
            <a:r>
              <a:rPr lang="fi-FI" dirty="0" err="1"/>
              <a:t>Lesson</a:t>
            </a:r>
            <a:r>
              <a:rPr lang="fi-FI" dirty="0"/>
              <a:t> 2: models.py and Python</a:t>
            </a:r>
          </a:p>
          <a:p>
            <a:pPr marL="0" indent="0">
              <a:buNone/>
            </a:pPr>
            <a:r>
              <a:rPr lang="fi-FI" dirty="0"/>
              <a:t>15:30-17:00 </a:t>
            </a:r>
            <a:r>
              <a:rPr lang="fi-FI" dirty="0" err="1"/>
              <a:t>Lesson</a:t>
            </a:r>
            <a:r>
              <a:rPr lang="fi-FI" dirty="0"/>
              <a:t> 3: </a:t>
            </a:r>
            <a:r>
              <a:rPr lang="fi-FI" dirty="0" err="1"/>
              <a:t>otree</a:t>
            </a:r>
            <a:r>
              <a:rPr lang="fi-FI" dirty="0"/>
              <a:t> </a:t>
            </a:r>
            <a:r>
              <a:rPr lang="fi-FI" dirty="0" err="1"/>
              <a:t>commands</a:t>
            </a:r>
            <a:r>
              <a:rPr lang="fi-FI" dirty="0"/>
              <a:t> and feedback</a:t>
            </a:r>
          </a:p>
        </p:txBody>
      </p:sp>
      <p:sp>
        <p:nvSpPr>
          <p:cNvPr id="5" name="Sisällön paikkamerkki 4">
            <a:extLst>
              <a:ext uri="{FF2B5EF4-FFF2-40B4-BE49-F238E27FC236}">
                <a16:creationId xmlns:a16="http://schemas.microsoft.com/office/drawing/2014/main" id="{41AD9CBB-1312-4515-AA5F-543A1E537C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i-FI" b="1" dirty="0"/>
              <a:t>Day 2</a:t>
            </a:r>
          </a:p>
          <a:p>
            <a:pPr marL="0" indent="0">
              <a:buNone/>
            </a:pPr>
            <a:r>
              <a:rPr lang="fi-FI" dirty="0"/>
              <a:t>09:00-10:30 </a:t>
            </a:r>
            <a:r>
              <a:rPr lang="fi-FI" dirty="0" err="1"/>
              <a:t>Lesson</a:t>
            </a:r>
            <a:r>
              <a:rPr lang="fi-FI" dirty="0"/>
              <a:t> 4: </a:t>
            </a:r>
            <a:r>
              <a:rPr lang="fi-FI" dirty="0" err="1"/>
              <a:t>Quick</a:t>
            </a:r>
            <a:r>
              <a:rPr lang="fi-FI" dirty="0"/>
              <a:t> </a:t>
            </a:r>
            <a:r>
              <a:rPr lang="fi-FI" dirty="0" err="1"/>
              <a:t>recap</a:t>
            </a:r>
            <a:r>
              <a:rPr lang="fi-FI" dirty="0"/>
              <a:t> + settings.py</a:t>
            </a:r>
          </a:p>
          <a:p>
            <a:pPr marL="0" indent="0">
              <a:buNone/>
            </a:pPr>
            <a:r>
              <a:rPr lang="fi-FI" dirty="0"/>
              <a:t>11:00-12:30 </a:t>
            </a:r>
            <a:r>
              <a:rPr lang="fi-FI" dirty="0" err="1"/>
              <a:t>Lesson</a:t>
            </a:r>
            <a:r>
              <a:rPr lang="fi-FI" dirty="0"/>
              <a:t> 5: Django </a:t>
            </a:r>
            <a:r>
              <a:rPr lang="fi-FI" dirty="0" err="1"/>
              <a:t>custom</a:t>
            </a:r>
            <a:r>
              <a:rPr lang="fi-FI" dirty="0"/>
              <a:t> </a:t>
            </a:r>
            <a:r>
              <a:rPr lang="fi-FI" dirty="0" err="1"/>
              <a:t>models</a:t>
            </a:r>
            <a:endParaRPr lang="fi-FI" dirty="0"/>
          </a:p>
          <a:p>
            <a:pPr marL="0" indent="0">
              <a:buNone/>
            </a:pPr>
            <a:r>
              <a:rPr lang="fi-FI" dirty="0"/>
              <a:t>13:30-15:00 </a:t>
            </a:r>
            <a:r>
              <a:rPr lang="fi-FI" dirty="0" err="1"/>
              <a:t>Lesson</a:t>
            </a:r>
            <a:r>
              <a:rPr lang="fi-FI" dirty="0"/>
              <a:t> 6: Interactive </a:t>
            </a:r>
            <a:r>
              <a:rPr lang="fi-FI" dirty="0" err="1"/>
              <a:t>applications</a:t>
            </a:r>
            <a:r>
              <a:rPr lang="fi-FI" dirty="0"/>
              <a:t>, Django </a:t>
            </a:r>
            <a:r>
              <a:rPr lang="fi-FI" dirty="0" err="1"/>
              <a:t>Channels</a:t>
            </a:r>
            <a:endParaRPr lang="fi-FI" dirty="0"/>
          </a:p>
          <a:p>
            <a:pPr marL="0" indent="0">
              <a:buNone/>
            </a:pPr>
            <a:r>
              <a:rPr lang="fi-FI" dirty="0"/>
              <a:t>15:30-17:00 </a:t>
            </a:r>
            <a:r>
              <a:rPr lang="fi-FI" dirty="0" err="1"/>
              <a:t>Lesson</a:t>
            </a:r>
            <a:r>
              <a:rPr lang="fi-FI" dirty="0"/>
              <a:t> 7: </a:t>
            </a:r>
            <a:r>
              <a:rPr lang="fi-FI" dirty="0" err="1"/>
              <a:t>Tackling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projects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02824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8673BBA-9EFA-459D-AD5D-06E86640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The</a:t>
            </a:r>
            <a:r>
              <a:rPr lang="fi-FI" dirty="0"/>
              <a:t> workshop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start</a:t>
            </a:r>
            <a:r>
              <a:rPr lang="fi-FI" dirty="0"/>
              <a:t> </a:t>
            </a:r>
            <a:r>
              <a:rPr lang="fi-FI" dirty="0" err="1"/>
              <a:t>small</a:t>
            </a:r>
            <a:r>
              <a:rPr lang="fi-FI" dirty="0"/>
              <a:t>…</a:t>
            </a:r>
          </a:p>
        </p:txBody>
      </p:sp>
      <p:sp>
        <p:nvSpPr>
          <p:cNvPr id="5" name="Sisällön paikkamerkki 4">
            <a:extLst>
              <a:ext uri="{FF2B5EF4-FFF2-40B4-BE49-F238E27FC236}">
                <a16:creationId xmlns:a16="http://schemas.microsoft.com/office/drawing/2014/main" id="{F0B13FC4-2E30-4981-94F9-0A2F1035C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3200" dirty="0" err="1"/>
              <a:t>Structure</a:t>
            </a:r>
            <a:r>
              <a:rPr lang="fi-FI" sz="3200" dirty="0"/>
              <a:t> of a </a:t>
            </a:r>
            <a:r>
              <a:rPr lang="fi-FI" sz="3200" dirty="0" err="1"/>
              <a:t>page</a:t>
            </a:r>
            <a:endParaRPr lang="fi-FI" sz="3200" dirty="0"/>
          </a:p>
          <a:p>
            <a:r>
              <a:rPr lang="fi-FI" sz="3200" dirty="0" err="1"/>
              <a:t>Managing</a:t>
            </a:r>
            <a:r>
              <a:rPr lang="fi-FI" sz="3200" dirty="0"/>
              <a:t> </a:t>
            </a:r>
            <a:r>
              <a:rPr lang="fi-FI" sz="3200" dirty="0" err="1"/>
              <a:t>pages</a:t>
            </a:r>
            <a:endParaRPr lang="fi-FI" sz="3200" dirty="0"/>
          </a:p>
          <a:p>
            <a:r>
              <a:rPr lang="fi-FI" sz="3200" dirty="0" err="1"/>
              <a:t>Managing</a:t>
            </a:r>
            <a:r>
              <a:rPr lang="fi-FI" sz="3200" dirty="0"/>
              <a:t> data, </a:t>
            </a:r>
            <a:r>
              <a:rPr lang="fi-FI" sz="3200" dirty="0" err="1"/>
              <a:t>variables</a:t>
            </a:r>
            <a:r>
              <a:rPr lang="fi-FI" sz="3200" dirty="0"/>
              <a:t>, </a:t>
            </a:r>
            <a:r>
              <a:rPr lang="fi-FI" sz="3200" dirty="0" err="1"/>
              <a:t>constants</a:t>
            </a:r>
            <a:endParaRPr lang="fi-FI" sz="3200" dirty="0"/>
          </a:p>
          <a:p>
            <a:r>
              <a:rPr lang="fi-FI" sz="3200" dirty="0" err="1"/>
              <a:t>Managing</a:t>
            </a:r>
            <a:r>
              <a:rPr lang="fi-FI" sz="3200" dirty="0"/>
              <a:t> </a:t>
            </a:r>
            <a:r>
              <a:rPr lang="fi-FI" sz="3200" dirty="0" err="1"/>
              <a:t>apps</a:t>
            </a:r>
            <a:r>
              <a:rPr lang="fi-FI" sz="3200" dirty="0"/>
              <a:t> and </a:t>
            </a:r>
            <a:r>
              <a:rPr lang="fi-FI" sz="3200" dirty="0" err="1"/>
              <a:t>settings</a:t>
            </a:r>
            <a:endParaRPr lang="fi-FI" sz="3200" dirty="0"/>
          </a:p>
          <a:p>
            <a:endParaRPr lang="fi-FI" dirty="0"/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38790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E03869A-51AB-4393-AE87-BD39F3B7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HTML</a:t>
            </a:r>
          </a:p>
        </p:txBody>
      </p:sp>
      <p:sp>
        <p:nvSpPr>
          <p:cNvPr id="7" name="Sisällön paikkamerkki 6">
            <a:extLst>
              <a:ext uri="{FF2B5EF4-FFF2-40B4-BE49-F238E27FC236}">
                <a16:creationId xmlns:a16="http://schemas.microsoft.com/office/drawing/2014/main" id="{046B066C-D880-43C5-8FD8-B1A2CEAB50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i-FI" dirty="0" err="1"/>
              <a:t>Tags</a:t>
            </a:r>
            <a:r>
              <a:rPr lang="fi-FI" dirty="0"/>
              <a:t> &lt;&gt; </a:t>
            </a:r>
            <a:r>
              <a:rPr lang="fi-FI" dirty="0" err="1"/>
              <a:t>start</a:t>
            </a:r>
            <a:r>
              <a:rPr lang="fi-FI" dirty="0"/>
              <a:t> (and </a:t>
            </a:r>
            <a:r>
              <a:rPr lang="fi-FI" dirty="0" err="1"/>
              <a:t>end</a:t>
            </a:r>
            <a:r>
              <a:rPr lang="fi-FI" dirty="0"/>
              <a:t> &lt;/&gt;) html </a:t>
            </a:r>
            <a:r>
              <a:rPr lang="fi-FI" dirty="0" err="1"/>
              <a:t>elements</a:t>
            </a:r>
            <a:endParaRPr lang="fi-FI" dirty="0"/>
          </a:p>
          <a:p>
            <a:r>
              <a:rPr lang="fi-FI" dirty="0"/>
              <a:t>&lt;p&gt; </a:t>
            </a:r>
            <a:r>
              <a:rPr lang="fi-FI" dirty="0" err="1"/>
              <a:t>The</a:t>
            </a:r>
            <a:r>
              <a:rPr lang="fi-FI" dirty="0"/>
              <a:t> p </a:t>
            </a:r>
            <a:r>
              <a:rPr lang="fi-FI" dirty="0" err="1"/>
              <a:t>tag</a:t>
            </a:r>
            <a:r>
              <a:rPr lang="fi-FI" dirty="0"/>
              <a:t> </a:t>
            </a:r>
            <a:r>
              <a:rPr lang="fi-FI" dirty="0" err="1"/>
              <a:t>starts</a:t>
            </a:r>
            <a:r>
              <a:rPr lang="fi-FI" dirty="0"/>
              <a:t> a </a:t>
            </a:r>
            <a:r>
              <a:rPr lang="fi-FI" dirty="0" err="1"/>
              <a:t>paragraph</a:t>
            </a:r>
            <a:r>
              <a:rPr lang="fi-FI" dirty="0"/>
              <a:t>.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end</a:t>
            </a:r>
            <a:r>
              <a:rPr lang="fi-FI" dirty="0"/>
              <a:t> </a:t>
            </a:r>
            <a:r>
              <a:rPr lang="fi-FI" dirty="0" err="1"/>
              <a:t>tag</a:t>
            </a:r>
            <a:r>
              <a:rPr lang="fi-FI" dirty="0"/>
              <a:t> (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appriate</a:t>
            </a:r>
            <a:r>
              <a:rPr lang="fi-FI" dirty="0"/>
              <a:t>, </a:t>
            </a:r>
            <a:r>
              <a:rPr lang="fi-FI" dirty="0" err="1"/>
              <a:t>sometimes</a:t>
            </a:r>
            <a:r>
              <a:rPr lang="fi-FI" dirty="0"/>
              <a:t> it </a:t>
            </a:r>
            <a:r>
              <a:rPr lang="fi-FI" dirty="0" err="1"/>
              <a:t>doesn’t</a:t>
            </a:r>
            <a:r>
              <a:rPr lang="fi-FI" dirty="0"/>
              <a:t> </a:t>
            </a:r>
            <a:r>
              <a:rPr lang="fi-FI" dirty="0" err="1"/>
              <a:t>exist</a:t>
            </a:r>
            <a:r>
              <a:rPr lang="fi-FI" dirty="0"/>
              <a:t>)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/ </a:t>
            </a:r>
            <a:r>
              <a:rPr lang="fi-FI" dirty="0" err="1"/>
              <a:t>ends</a:t>
            </a:r>
            <a:r>
              <a:rPr lang="fi-FI" dirty="0"/>
              <a:t> a </a:t>
            </a:r>
            <a:r>
              <a:rPr lang="fi-FI" dirty="0" err="1"/>
              <a:t>paragraph</a:t>
            </a:r>
            <a:r>
              <a:rPr lang="fi-FI" dirty="0"/>
              <a:t>. &lt;/p&gt;</a:t>
            </a:r>
          </a:p>
          <a:p>
            <a:r>
              <a:rPr lang="fi-FI" dirty="0"/>
              <a:t>Inside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start</a:t>
            </a:r>
            <a:r>
              <a:rPr lang="fi-FI" dirty="0"/>
              <a:t> </a:t>
            </a:r>
            <a:r>
              <a:rPr lang="fi-FI" dirty="0" err="1"/>
              <a:t>tag</a:t>
            </a:r>
            <a:r>
              <a:rPr lang="fi-FI" dirty="0"/>
              <a:t>,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attributes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element</a:t>
            </a:r>
            <a:r>
              <a:rPr lang="fi-FI" dirty="0"/>
              <a:t>. </a:t>
            </a:r>
            <a:r>
              <a:rPr lang="fi-FI" dirty="0" err="1"/>
              <a:t>Attributes</a:t>
            </a:r>
            <a:r>
              <a:rPr lang="fi-FI" dirty="0"/>
              <a:t> </a:t>
            </a:r>
            <a:r>
              <a:rPr lang="fi-FI" dirty="0" err="1"/>
              <a:t>define</a:t>
            </a:r>
            <a:r>
              <a:rPr lang="fi-FI" dirty="0"/>
              <a:t> </a:t>
            </a:r>
            <a:r>
              <a:rPr lang="fi-FI" dirty="0" err="1"/>
              <a:t>properties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element</a:t>
            </a:r>
            <a:r>
              <a:rPr lang="fi-FI" dirty="0"/>
              <a:t>, for </a:t>
            </a:r>
            <a:r>
              <a:rPr lang="fi-FI" dirty="0" err="1"/>
              <a:t>example</a:t>
            </a:r>
            <a:r>
              <a:rPr lang="fi-FI" dirty="0"/>
              <a:t>, </a:t>
            </a:r>
            <a:r>
              <a:rPr lang="fi-FI" dirty="0" err="1"/>
              <a:t>colour</a:t>
            </a:r>
            <a:r>
              <a:rPr lang="fi-FI" dirty="0"/>
              <a:t>,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destination</a:t>
            </a:r>
            <a:r>
              <a:rPr lang="fi-FI" dirty="0"/>
              <a:t> of a </a:t>
            </a:r>
            <a:r>
              <a:rPr lang="fi-FI" dirty="0" err="1"/>
              <a:t>hyperlink</a:t>
            </a:r>
            <a:r>
              <a:rPr lang="fi-FI" dirty="0"/>
              <a:t>.</a:t>
            </a:r>
          </a:p>
          <a:p>
            <a:r>
              <a:rPr lang="fi-FI" dirty="0"/>
              <a:t>&lt;p </a:t>
            </a:r>
            <a:r>
              <a:rPr lang="fi-FI" dirty="0" err="1"/>
              <a:t>style</a:t>
            </a:r>
            <a:r>
              <a:rPr lang="fi-FI" dirty="0"/>
              <a:t>=’</a:t>
            </a:r>
            <a:r>
              <a:rPr lang="fi-FI" dirty="0" err="1"/>
              <a:t>color</a:t>
            </a:r>
            <a:r>
              <a:rPr lang="fi-FI" dirty="0"/>
              <a:t>: </a:t>
            </a:r>
            <a:r>
              <a:rPr lang="fi-FI" dirty="0" err="1"/>
              <a:t>red</a:t>
            </a:r>
            <a:r>
              <a:rPr lang="fi-FI" dirty="0"/>
              <a:t>’&gt;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in </a:t>
            </a:r>
            <a:r>
              <a:rPr lang="fi-FI" dirty="0" err="1"/>
              <a:t>red</a:t>
            </a:r>
            <a:r>
              <a:rPr lang="fi-FI" dirty="0"/>
              <a:t>. &lt;/p&gt;</a:t>
            </a:r>
          </a:p>
          <a:p>
            <a:pPr marL="0" indent="0">
              <a:buNone/>
            </a:pPr>
            <a:r>
              <a:rPr lang="fi-FI" dirty="0">
                <a:hlinkClick r:id="rId2"/>
              </a:rPr>
              <a:t>www.w3schools.com/html/</a:t>
            </a:r>
            <a:endParaRPr lang="fi-FI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6056396-5FEE-4B98-8BEB-8B24613451F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656743" y="1950542"/>
            <a:ext cx="4498937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&lt;html </a:t>
            </a:r>
            <a:r>
              <a:rPr kumimoji="0" lang="fi-FI" altLang="fi-FI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"en"</a:t>
            </a: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fi-FI" altLang="fi-FI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fi-FI" altLang="fi-FI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</a:t>
            </a: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i-FI" altLang="fi-FI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fi-FI" altLang="fi-FI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fi-FI" altLang="fi-FI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fi-FI" altLang="fi-FI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fi-FI" altLang="fi-FI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fi-FI" altLang="fi-FI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fi-FI" altLang="fi-FI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kumimoji="0" lang="fi-FI" altLang="fi-FI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51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E3E801F-F5AE-46FD-AFC0-E83B278A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Django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4D236CF-7128-4FC3-B184-FAE01734B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05060" cy="4351338"/>
          </a:xfrm>
        </p:spPr>
        <p:txBody>
          <a:bodyPr>
            <a:normAutofit/>
          </a:bodyPr>
          <a:lstStyle/>
          <a:p>
            <a:r>
              <a:rPr lang="fi-FI" dirty="0"/>
              <a:t>Django </a:t>
            </a:r>
            <a:r>
              <a:rPr lang="fi-FI" dirty="0" err="1"/>
              <a:t>elements</a:t>
            </a:r>
            <a:r>
              <a:rPr lang="fi-FI" dirty="0"/>
              <a:t> </a:t>
            </a:r>
            <a:r>
              <a:rPr lang="fi-FI" dirty="0" err="1"/>
              <a:t>start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{% and </a:t>
            </a:r>
            <a:r>
              <a:rPr lang="fi-FI" dirty="0" err="1"/>
              <a:t>end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%}</a:t>
            </a:r>
          </a:p>
          <a:p>
            <a:r>
              <a:rPr lang="fi-FI" dirty="0"/>
              <a:t>Django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been</a:t>
            </a:r>
            <a:r>
              <a:rPr lang="fi-FI" dirty="0"/>
              <a:t> </a:t>
            </a:r>
            <a:r>
              <a:rPr lang="fi-FI" dirty="0" err="1"/>
              <a:t>created</a:t>
            </a:r>
            <a:r>
              <a:rPr lang="fi-FI" dirty="0"/>
              <a:t> to </a:t>
            </a:r>
            <a:r>
              <a:rPr lang="fi-FI" dirty="0" err="1"/>
              <a:t>make</a:t>
            </a:r>
            <a:r>
              <a:rPr lang="fi-FI" dirty="0"/>
              <a:t> web design </a:t>
            </a:r>
            <a:r>
              <a:rPr lang="fi-FI" dirty="0" err="1"/>
              <a:t>easier</a:t>
            </a:r>
            <a:r>
              <a:rPr lang="fi-FI" dirty="0"/>
              <a:t>, i.e., to </a:t>
            </a:r>
            <a:r>
              <a:rPr lang="fi-FI" dirty="0" err="1"/>
              <a:t>simplify</a:t>
            </a:r>
            <a:r>
              <a:rPr lang="fi-FI" dirty="0"/>
              <a:t> HTML.</a:t>
            </a:r>
          </a:p>
          <a:p>
            <a:r>
              <a:rPr lang="fi-FI" dirty="0"/>
              <a:t>At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same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, it </a:t>
            </a:r>
            <a:r>
              <a:rPr lang="fi-FI" dirty="0" err="1"/>
              <a:t>brings</a:t>
            </a:r>
            <a:r>
              <a:rPr lang="fi-FI" dirty="0"/>
              <a:t> a </a:t>
            </a:r>
            <a:r>
              <a:rPr lang="fi-FI" dirty="0" err="1"/>
              <a:t>library</a:t>
            </a:r>
            <a:r>
              <a:rPr lang="fi-FI" dirty="0"/>
              <a:t> of </a:t>
            </a:r>
            <a:r>
              <a:rPr lang="fi-FI" dirty="0" err="1"/>
              <a:t>ready</a:t>
            </a:r>
            <a:r>
              <a:rPr lang="fi-FI" dirty="0"/>
              <a:t> made </a:t>
            </a:r>
            <a:r>
              <a:rPr lang="fi-FI" dirty="0" err="1"/>
              <a:t>functions</a:t>
            </a:r>
            <a:r>
              <a:rPr lang="fi-FI" dirty="0"/>
              <a:t>, </a:t>
            </a:r>
            <a:r>
              <a:rPr lang="fi-FI" dirty="0" err="1"/>
              <a:t>buttons</a:t>
            </a:r>
            <a:r>
              <a:rPr lang="fi-FI" dirty="0"/>
              <a:t>, </a:t>
            </a:r>
            <a:r>
              <a:rPr lang="fi-FI" dirty="0" err="1"/>
              <a:t>pages</a:t>
            </a:r>
            <a:r>
              <a:rPr lang="fi-FI" dirty="0"/>
              <a:t> etc.</a:t>
            </a:r>
          </a:p>
          <a:p>
            <a:r>
              <a:rPr lang="fi-FI" dirty="0" err="1"/>
              <a:t>Most</a:t>
            </a:r>
            <a:r>
              <a:rPr lang="fi-FI" dirty="0"/>
              <a:t> </a:t>
            </a:r>
            <a:r>
              <a:rPr lang="fi-FI" dirty="0" err="1"/>
              <a:t>oTree-useful</a:t>
            </a:r>
            <a:r>
              <a:rPr lang="fi-FI" dirty="0"/>
              <a:t> Django </a:t>
            </a:r>
            <a:r>
              <a:rPr lang="fi-FI" dirty="0" err="1"/>
              <a:t>commands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featured</a:t>
            </a:r>
            <a:r>
              <a:rPr lang="fi-FI" dirty="0"/>
              <a:t> on </a:t>
            </a:r>
            <a:r>
              <a:rPr lang="fi-FI" dirty="0">
                <a:hlinkClick r:id="rId2"/>
              </a:rPr>
              <a:t>otree.readthedocs.io/</a:t>
            </a:r>
            <a:r>
              <a:rPr lang="fi-FI" dirty="0"/>
              <a:t>, More </a:t>
            </a:r>
            <a:r>
              <a:rPr lang="fi-FI" dirty="0" err="1"/>
              <a:t>detailed</a:t>
            </a:r>
            <a:r>
              <a:rPr lang="fi-FI" dirty="0"/>
              <a:t> </a:t>
            </a:r>
            <a:r>
              <a:rPr lang="fi-FI" dirty="0" err="1"/>
              <a:t>accounts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found</a:t>
            </a:r>
            <a:r>
              <a:rPr lang="fi-FI" dirty="0"/>
              <a:t> on </a:t>
            </a:r>
            <a:r>
              <a:rPr lang="fi-FI" dirty="0">
                <a:hlinkClick r:id="rId3"/>
              </a:rPr>
              <a:t>www.djangoproject.com</a:t>
            </a:r>
            <a:endParaRPr lang="fi-FI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C367209-BC4A-41FB-B058-5826C689F2A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692116" y="1825625"/>
            <a:ext cx="5181600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fi-FI" altLang="fi-FI" sz="2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i-FI" altLang="fi-FI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/Page.html" 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fi-FI" altLang="fi-FI" sz="2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i-FI" altLang="fi-FI" sz="2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otree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i-FI" altLang="fi-FI" sz="2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fi-FI" altLang="fi-FI" sz="2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i-FI" altLang="fi-FI" sz="2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{% </a:t>
            </a:r>
            <a:r>
              <a:rPr kumimoji="0" lang="fi-FI" altLang="fi-FI" sz="2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next_button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fi-FI" altLang="fi-FI" sz="2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endblock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endParaRPr kumimoji="0" lang="fi-FI" altLang="fi-FI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60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748ECC0-F4CD-4BE5-BDE0-4A9CC3AE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first</a:t>
            </a:r>
            <a:r>
              <a:rPr lang="fi-FI" dirty="0"/>
              <a:t>, </a:t>
            </a:r>
            <a:r>
              <a:rPr lang="fi-FI" dirty="0" err="1"/>
              <a:t>understand</a:t>
            </a:r>
            <a:r>
              <a:rPr lang="fi-FI" dirty="0"/>
              <a:t> </a:t>
            </a:r>
            <a:r>
              <a:rPr lang="fi-FI" dirty="0" err="1"/>
              <a:t>later</a:t>
            </a:r>
            <a:r>
              <a:rPr lang="fi-FI" dirty="0"/>
              <a:t>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806DEE0-C6D0-4FBE-8B1E-6C626C79D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1764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D0FDA0C-AE5C-4A54-9AC0-51FEE358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1st set of </a:t>
            </a:r>
            <a:r>
              <a:rPr lang="fi-FI" dirty="0" err="1"/>
              <a:t>tasks</a:t>
            </a:r>
            <a:r>
              <a:rPr lang="fi-FI" dirty="0"/>
              <a:t> on HTML and Django</a:t>
            </a:r>
          </a:p>
        </p:txBody>
      </p:sp>
      <p:sp>
        <p:nvSpPr>
          <p:cNvPr id="5" name="Sisällön paikkamerkki 4">
            <a:extLst>
              <a:ext uri="{FF2B5EF4-FFF2-40B4-BE49-F238E27FC236}">
                <a16:creationId xmlns:a16="http://schemas.microsoft.com/office/drawing/2014/main" id="{FDEDC89E-4F8B-413A-94ED-5D4946482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9511" cy="4351338"/>
          </a:xfrm>
        </p:spPr>
        <p:txBody>
          <a:bodyPr>
            <a:normAutofit/>
          </a:bodyPr>
          <a:lstStyle/>
          <a:p>
            <a:r>
              <a:rPr lang="fi-FI" sz="3200" dirty="0" err="1"/>
              <a:t>You</a:t>
            </a:r>
            <a:r>
              <a:rPr lang="fi-FI" sz="3200" dirty="0"/>
              <a:t> </a:t>
            </a:r>
            <a:r>
              <a:rPr lang="fi-FI" sz="3200" dirty="0" err="1"/>
              <a:t>can</a:t>
            </a:r>
            <a:r>
              <a:rPr lang="fi-FI" sz="3200" dirty="0"/>
              <a:t> </a:t>
            </a:r>
            <a:r>
              <a:rPr lang="fi-FI" sz="3200" dirty="0" err="1"/>
              <a:t>find</a:t>
            </a:r>
            <a:r>
              <a:rPr lang="fi-FI" sz="3200" dirty="0"/>
              <a:t> </a:t>
            </a:r>
            <a:r>
              <a:rPr lang="fi-FI" sz="3200" dirty="0" err="1"/>
              <a:t>the</a:t>
            </a:r>
            <a:r>
              <a:rPr lang="fi-FI" sz="3200" dirty="0"/>
              <a:t> </a:t>
            </a:r>
            <a:r>
              <a:rPr lang="fi-FI" sz="3200" dirty="0" err="1"/>
              <a:t>first</a:t>
            </a:r>
            <a:r>
              <a:rPr lang="fi-FI" sz="3200" dirty="0"/>
              <a:t> set of </a:t>
            </a:r>
            <a:r>
              <a:rPr lang="fi-FI" sz="3200" dirty="0" err="1"/>
              <a:t>tasks</a:t>
            </a:r>
            <a:r>
              <a:rPr lang="fi-FI" sz="3200" dirty="0"/>
              <a:t> </a:t>
            </a:r>
            <a:r>
              <a:rPr lang="fi-FI" sz="3200" dirty="0" err="1"/>
              <a:t>by</a:t>
            </a:r>
            <a:r>
              <a:rPr lang="fi-FI" sz="3200" dirty="0"/>
              <a:t> </a:t>
            </a:r>
            <a:r>
              <a:rPr lang="fi-FI" sz="3200" dirty="0" err="1"/>
              <a:t>opening</a:t>
            </a:r>
            <a:r>
              <a:rPr lang="fi-FI" sz="3200" dirty="0"/>
              <a:t> </a:t>
            </a:r>
            <a:r>
              <a:rPr lang="fi-FI" sz="3200" dirty="0" err="1"/>
              <a:t>the</a:t>
            </a:r>
            <a:r>
              <a:rPr lang="fi-FI" sz="3200" dirty="0"/>
              <a:t> MyPage.html </a:t>
            </a:r>
            <a:r>
              <a:rPr lang="fi-FI" sz="3200" dirty="0" err="1"/>
              <a:t>under</a:t>
            </a:r>
            <a:r>
              <a:rPr lang="fi-FI" sz="3200" dirty="0"/>
              <a:t> </a:t>
            </a:r>
            <a:r>
              <a:rPr lang="fi-FI" sz="3200" dirty="0" err="1"/>
              <a:t>the</a:t>
            </a:r>
            <a:r>
              <a:rPr lang="fi-FI" sz="3200" dirty="0"/>
              <a:t> </a:t>
            </a:r>
            <a:r>
              <a:rPr lang="fi-FI" sz="3200" dirty="0" err="1"/>
              <a:t>welcome</a:t>
            </a:r>
            <a:r>
              <a:rPr lang="fi-FI" sz="3200" dirty="0"/>
              <a:t> </a:t>
            </a:r>
            <a:r>
              <a:rPr lang="fi-FI" sz="3200" dirty="0" err="1"/>
              <a:t>app</a:t>
            </a:r>
            <a:endParaRPr lang="fi-FI" sz="3200" dirty="0"/>
          </a:p>
          <a:p>
            <a:r>
              <a:rPr lang="fi-FI" sz="3200" dirty="0"/>
              <a:t>F. ex. my </a:t>
            </a:r>
            <a:r>
              <a:rPr lang="fi-FI" sz="3200" dirty="0" err="1"/>
              <a:t>path</a:t>
            </a:r>
            <a:r>
              <a:rPr lang="fi-FI" sz="3200" dirty="0"/>
              <a:t> to </a:t>
            </a:r>
            <a:r>
              <a:rPr lang="fi-FI" sz="3200" dirty="0" err="1"/>
              <a:t>the</a:t>
            </a:r>
            <a:r>
              <a:rPr lang="fi-FI" sz="3200" dirty="0"/>
              <a:t> </a:t>
            </a:r>
            <a:r>
              <a:rPr lang="fi-FI" sz="3200" dirty="0" err="1"/>
              <a:t>file</a:t>
            </a:r>
            <a:r>
              <a:rPr lang="fi-FI" sz="3200" dirty="0"/>
              <a:t> is:</a:t>
            </a:r>
          </a:p>
          <a:p>
            <a:r>
              <a:rPr lang="en-US" sz="3200" dirty="0"/>
              <a:t>C:\Users\essik\workshop\welcome\templates\welcome\MyPage.html</a:t>
            </a:r>
          </a:p>
        </p:txBody>
      </p:sp>
    </p:spTree>
    <p:extLst>
      <p:ext uri="{BB962C8B-B14F-4D97-AF65-F5344CB8AC3E}">
        <p14:creationId xmlns:p14="http://schemas.microsoft.com/office/powerpoint/2010/main" val="3534443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">
  <a:themeElements>
    <a:clrScheme name="Retr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3749</TotalTime>
  <Words>607</Words>
  <Application>Microsoft Office PowerPoint</Application>
  <PresentationFormat>Laajakuva</PresentationFormat>
  <Paragraphs>66</Paragraphs>
  <Slides>11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Retro</vt:lpstr>
      <vt:lpstr>Welcome!</vt:lpstr>
      <vt:lpstr>Who are you?</vt:lpstr>
      <vt:lpstr>Starting oTree</vt:lpstr>
      <vt:lpstr>Programme for the workshop</vt:lpstr>
      <vt:lpstr>The workshop will start small…</vt:lpstr>
      <vt:lpstr>HTML</vt:lpstr>
      <vt:lpstr>Django</vt:lpstr>
      <vt:lpstr>Do first, understand later?</vt:lpstr>
      <vt:lpstr>1st set of tasks on HTML and Django</vt:lpstr>
      <vt:lpstr>CSS and Bootstrap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Essi Kujansuu</dc:creator>
  <cp:lastModifiedBy>Essi Kujansuu</cp:lastModifiedBy>
  <cp:revision>21</cp:revision>
  <dcterms:created xsi:type="dcterms:W3CDTF">2019-01-22T12:28:45Z</dcterms:created>
  <dcterms:modified xsi:type="dcterms:W3CDTF">2019-01-25T09:57:23Z</dcterms:modified>
</cp:coreProperties>
</file>