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57" r:id="rId6"/>
    <p:sldId id="259" r:id="rId7"/>
    <p:sldId id="263" r:id="rId8"/>
    <p:sldId id="264" r:id="rId9"/>
    <p:sldId id="266" r:id="rId10"/>
    <p:sldId id="265" r:id="rId11"/>
    <p:sldId id="260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C23611-C069-49F3-99A9-05547FC6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419B0D4-52FD-42FD-9CC2-099B406B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5838C4-48A9-4B76-A35E-3ADAAC4C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ED2CE62-9ACE-410C-B365-F64BD167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896C501-C628-436D-8454-EE7136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10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31935E-AF80-41FA-AFEE-CB693F0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5CF7878-2656-4B76-B9D9-C89CA70B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D84119-1651-4465-948B-7789B19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C143DB3-3C3A-41B7-B377-A9B2018A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79B58AD-96BF-461D-8AEA-FECECC4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7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414D446-8EFD-48C2-9803-A90CEEECA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0AA19BD-1D38-49B0-AF8E-ABC1A898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08AF1E-7D2E-4CB0-8743-4858E72C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093BCF6-7CE4-4C2D-AEC9-4EDFBE5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4228613-765B-4E75-A6EB-20EA71CB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503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AA7F15-F830-4977-A6DD-B5A25E3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191A0D-065C-4CF6-B193-1C6ABBC1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E7AB833-9FD7-4DFB-8EA0-A7E4AFA3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BED650A-2AD1-429E-BBFA-D665672A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F32EEC-CDFC-48F0-B5ED-573F540E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20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0239B4-5857-4AE3-BA5B-18D553E9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632E750-8923-420B-912E-8DBA4579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E1256DE-C0FA-418A-8D79-D3962E6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F0E74DB-4544-4808-99D9-762D1315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5412C49-698E-41FA-999F-05DFD2E5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903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018DDF-B563-4245-AE7C-E75C724B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CABE2D8-1CB4-4FC9-9768-FF437C37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67C4ACC-3A9D-4025-876B-472765E9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0E08902-61E4-42DB-B20A-D96AC104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1D2700D-165F-450E-9185-CC9992AD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4BAA131-FD4A-445F-8757-D4DB6CBE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798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B1D9C5-3BCD-487A-93A2-10BAD5C1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39ADAB1-A082-4C01-A3CE-22211BCD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2FBEEBF-19E6-4BA6-9856-985FFC57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AFAD086-0F2D-4313-982F-8A2D1EAB6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2CF5DEB1-D83A-4178-9177-B3E9DFF48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48D5707-300D-464C-9E63-C69154A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0668C44-CBDE-4EC5-BA9D-10183789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A42F125-C3AD-458F-8F15-C4446EAF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868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C36443-A100-4937-A16B-2FB405D8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DED234C-B7A9-44FC-9CA4-74E5C4E3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51E3174-D915-437A-B927-FAEFD5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E2C6DF7-47FE-4B05-9AE5-E3221019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32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CF99BB2-BD86-4D61-9A59-5C6B4CB8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6C64FFB-C4CF-4E00-B65B-7B7A8CC0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1150C3E-EEC8-45BE-B9C1-1A2955FE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64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EFCB61-D3C0-44AD-A851-3985BE76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9E5465-DCED-4D64-954D-5E37D230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7F855EB-6D29-4E67-A2CB-ADD3AAF2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4B51943-4A9B-409E-A2D3-D0682C0E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01B6F38-3158-4D8A-8944-6027D1CC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73803BF-BA89-4173-82AC-408EE245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66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B49E43-811E-4BB9-A6BC-52BB19A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C009C16-870E-4C5B-B0B8-8BD386C5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9C3D846-280F-439E-BE6F-8E8B4403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2355968-DEAF-4DFF-8235-DD8DF40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0DFB68C-EFFB-4958-89CC-C3CB95ED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8812A31-7FD6-4029-BDEC-42F2987B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77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4AB3209-5375-4605-8735-56F1B267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49C0456-BD26-4017-BF05-447EB9E2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B099CC-89A6-4A71-8670-8964C0018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7D47-D6C4-425B-B0BB-17E7F1FE2CD7}" type="datetimeFigureOut">
              <a:rPr lang="fi-FI" smtClean="0"/>
              <a:t>30.1.2019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A5ACA2D-22FC-4698-8328-D3B86C49B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E373E53-A6F3-4660-84D9-63EDFAFF1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4462-7329-49A3-8B78-E8C1E1F3E1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3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tree.readthedocs.io/en/latest/pyth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0D1469-3248-4507-B033-ADB6CC05B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Lesson</a:t>
            </a:r>
            <a:r>
              <a:rPr lang="fi-FI" dirty="0"/>
              <a:t> 1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2A8EE26-9C42-4392-B3EA-71BA9A384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6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2DF1EB-C28E-43F8-8E56-8222851E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Python’s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etc.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CE67BAF-5D5B-44CB-9B2B-71756B53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Small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inbuilt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dirty="0" err="1"/>
              <a:t>print</a:t>
            </a:r>
            <a:r>
              <a:rPr lang="fi-FI" dirty="0"/>
              <a:t>()</a:t>
            </a:r>
          </a:p>
          <a:p>
            <a:r>
              <a:rPr lang="fi-FI" dirty="0"/>
              <a:t>User made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:</a:t>
            </a:r>
          </a:p>
          <a:p>
            <a:pPr marL="0" indent="0">
              <a:buNone/>
            </a:pP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(</a:t>
            </a:r>
            <a:r>
              <a:rPr lang="fi-FI" dirty="0" err="1"/>
              <a:t>arguments</a:t>
            </a:r>
            <a:r>
              <a:rPr lang="fi-FI" dirty="0"/>
              <a:t>):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return</a:t>
            </a:r>
            <a:r>
              <a:rPr lang="fi-FI" dirty="0"/>
              <a:t> output</a:t>
            </a:r>
          </a:p>
          <a:p>
            <a:r>
              <a:rPr lang="fi-FI" dirty="0"/>
              <a:t>If, </a:t>
            </a:r>
            <a:r>
              <a:rPr lang="fi-FI" dirty="0" err="1"/>
              <a:t>elif</a:t>
            </a:r>
            <a:r>
              <a:rPr lang="fi-FI" dirty="0"/>
              <a:t>, </a:t>
            </a:r>
            <a:r>
              <a:rPr lang="fi-FI" dirty="0" err="1"/>
              <a:t>else</a:t>
            </a:r>
            <a:r>
              <a:rPr lang="fi-FI" dirty="0"/>
              <a:t>, for, </a:t>
            </a:r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sentences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= is for </a:t>
            </a:r>
            <a:r>
              <a:rPr lang="fi-FI" dirty="0" err="1"/>
              <a:t>defining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, == is for </a:t>
            </a:r>
            <a:r>
              <a:rPr lang="fi-FI" dirty="0" err="1"/>
              <a:t>equalities</a:t>
            </a:r>
            <a:endParaRPr lang="fi-FI" dirty="0"/>
          </a:p>
          <a:p>
            <a:r>
              <a:rPr lang="fi-FI" dirty="0" err="1"/>
              <a:t>Classes</a:t>
            </a:r>
            <a:r>
              <a:rPr lang="fi-FI" dirty="0"/>
              <a:t> (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)</a:t>
            </a:r>
          </a:p>
          <a:p>
            <a:r>
              <a:rPr lang="fi-FI" dirty="0"/>
              <a:t>Import and </a:t>
            </a:r>
            <a:r>
              <a:rPr lang="fi-FI" dirty="0" err="1"/>
              <a:t>deploy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generators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 (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613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B8B969-EE07-4B72-87B1-18873C3F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pages.py of </a:t>
            </a:r>
            <a:r>
              <a:rPr lang="fi-FI" dirty="0" err="1"/>
              <a:t>Welcome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B5A407-9826-49E5-BE45-F4BA2DD08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otree.api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currency_range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WaitPage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Constants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(Page):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form_model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form_fields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ResultsWaitPage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WaitPage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after_all_players_arrive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(Page):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page_sequence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MyPage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ResultsWaitPage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7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2D662D-1057-45A6-AA62-92CE2E4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Python </a:t>
            </a:r>
            <a:r>
              <a:rPr lang="fi-FI" dirty="0" err="1"/>
              <a:t>tasks</a:t>
            </a:r>
            <a:r>
              <a:rPr lang="fi-FI" dirty="0"/>
              <a:t> on pages.py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6E49CAB-468F-4E8D-A500-E8F4FEDF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….\workshop\lesson1\pages.py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TIP: </a:t>
            </a:r>
            <a:r>
              <a:rPr lang="fi-FI" dirty="0" err="1"/>
              <a:t>PyCharm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an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top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corner</a:t>
            </a:r>
            <a:endParaRPr lang="en-US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r>
              <a:rPr lang="fi-FI" dirty="0"/>
              <a:t>Go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answers</a:t>
            </a:r>
            <a:r>
              <a:rPr lang="fi-FI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616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8A7255-AD2F-4B0D-9918-4F5D9802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practises</a:t>
            </a:r>
            <a:r>
              <a:rPr lang="fi-FI" dirty="0"/>
              <a:t>: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participants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”</a:t>
            </a:r>
            <a:r>
              <a:rPr lang="fi-FI" dirty="0" err="1"/>
              <a:t>unnecessary</a:t>
            </a:r>
            <a:r>
              <a:rPr lang="fi-FI" dirty="0"/>
              <a:t>” </a:t>
            </a:r>
            <a:r>
              <a:rPr lang="fi-FI" dirty="0" err="1"/>
              <a:t>mistakes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97EF924-A3E1-4AA3-8532-4D4A649F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There are a few problems with the app: the amount of reciprocity is not limited, unlike is the case with the trust decision. Participants can generate arbitrarily negative payoffs. </a:t>
            </a:r>
          </a:p>
          <a:p>
            <a:pPr lvl="0"/>
            <a:r>
              <a:rPr lang="en-US" dirty="0"/>
              <a:t>Problem: the limit to the reciprocity is not a constant</a:t>
            </a:r>
          </a:p>
          <a:p>
            <a:pPr lvl="0"/>
            <a:r>
              <a:rPr lang="en-US" dirty="0"/>
              <a:t>One (general) solution: inspect code, copy paste the element, and add the max “by hand” using the template variables</a:t>
            </a:r>
          </a:p>
          <a:p>
            <a:pPr lvl="0"/>
            <a:r>
              <a:rPr lang="fi-FI" dirty="0" err="1"/>
              <a:t>oTree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made </a:t>
            </a:r>
            <a:r>
              <a:rPr lang="fi-FI" dirty="0" err="1"/>
              <a:t>functions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:</a:t>
            </a:r>
          </a:p>
          <a:p>
            <a:pPr lvl="0"/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:</a:t>
            </a:r>
          </a:p>
          <a:p>
            <a:r>
              <a:rPr lang="en-US" dirty="0"/>
              <a:t>def </a:t>
            </a:r>
            <a:r>
              <a:rPr lang="en-US" dirty="0" err="1"/>
              <a:t>reciprocity_max</a:t>
            </a:r>
            <a:r>
              <a:rPr lang="en-US" dirty="0"/>
              <a:t>(self):</a:t>
            </a:r>
          </a:p>
          <a:p>
            <a:pPr marL="457200" lvl="1" indent="0">
              <a:buNone/>
            </a:pPr>
            <a:r>
              <a:rPr lang="en-US" dirty="0"/>
              <a:t>max = 3 * </a:t>
            </a:r>
            <a:r>
              <a:rPr lang="en-US" dirty="0" err="1"/>
              <a:t>self.group.trust</a:t>
            </a:r>
            <a:endParaRPr lang="en-US" dirty="0"/>
          </a:p>
          <a:p>
            <a:r>
              <a:rPr lang="en-US" dirty="0"/>
              <a:t>        return max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263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3D38BD-1BE9-4BEC-B79D-5BF1E8A0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Recap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D098578-0335-4DDE-88E6-9D785651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lesson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</a:p>
          <a:p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 to </a:t>
            </a:r>
            <a:r>
              <a:rPr lang="fi-FI" dirty="0" err="1"/>
              <a:t>pages</a:t>
            </a:r>
            <a:r>
              <a:rPr lang="fi-FI" dirty="0"/>
              <a:t> (JavaScript)</a:t>
            </a:r>
          </a:p>
          <a:p>
            <a:r>
              <a:rPr lang="fi-FI" dirty="0" err="1"/>
              <a:t>Managed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sequence</a:t>
            </a:r>
            <a:r>
              <a:rPr lang="fi-FI" dirty="0"/>
              <a:t> of </a:t>
            </a:r>
            <a:r>
              <a:rPr lang="fi-FI" dirty="0" err="1"/>
              <a:t>pages</a:t>
            </a:r>
            <a:r>
              <a:rPr lang="fi-FI" dirty="0"/>
              <a:t> (Python)</a:t>
            </a:r>
          </a:p>
          <a:p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and </a:t>
            </a:r>
            <a:r>
              <a:rPr lang="fi-FI" dirty="0" err="1"/>
              <a:t>conditions</a:t>
            </a:r>
            <a:endParaRPr lang="fi-FI" dirty="0"/>
          </a:p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log</a:t>
            </a:r>
            <a:r>
              <a:rPr lang="fi-FI" dirty="0"/>
              <a:t> and ”</a:t>
            </a:r>
            <a:r>
              <a:rPr lang="fi-FI" dirty="0" err="1"/>
              <a:t>inspect</a:t>
            </a:r>
            <a:r>
              <a:rPr lang="fi-FI" dirty="0"/>
              <a:t>”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browser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Next,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in to Python and </a:t>
            </a:r>
            <a:r>
              <a:rPr lang="fi-FI" dirty="0" err="1"/>
              <a:t>oTree</a:t>
            </a:r>
            <a:r>
              <a:rPr lang="fi-FI" dirty="0"/>
              <a:t> to </a:t>
            </a:r>
            <a:r>
              <a:rPr lang="fi-FI" dirty="0" err="1"/>
              <a:t>manage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collect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and </a:t>
            </a:r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models.py </a:t>
            </a:r>
            <a:r>
              <a:rPr lang="fi-FI" dirty="0" err="1"/>
              <a:t>file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0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F2E946-4CC8-4613-B707-4C039505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JavaScript (JS)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C18C5FC-3867-45CC-8B79-5EBD417E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67314" cy="4351338"/>
          </a:xfrm>
        </p:spPr>
        <p:txBody>
          <a:bodyPr/>
          <a:lstStyle/>
          <a:p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: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website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downloading</a:t>
            </a:r>
            <a:r>
              <a:rPr lang="fi-FI" dirty="0"/>
              <a:t>/</a:t>
            </a:r>
            <a:r>
              <a:rPr lang="fi-FI" dirty="0" err="1"/>
              <a:t>refreshing</a:t>
            </a:r>
            <a:endParaRPr lang="fi-FI" dirty="0"/>
          </a:p>
          <a:p>
            <a:r>
              <a:rPr lang="fi-FI" dirty="0" err="1"/>
              <a:t>Either</a:t>
            </a:r>
            <a:r>
              <a:rPr lang="fi-FI" dirty="0"/>
              <a:t> in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additions</a:t>
            </a:r>
            <a:r>
              <a:rPr lang="fi-FI" dirty="0"/>
              <a:t> to html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inside &lt;</a:t>
            </a:r>
            <a:r>
              <a:rPr lang="fi-FI" dirty="0" err="1"/>
              <a:t>script</a:t>
            </a:r>
            <a:r>
              <a:rPr lang="fi-FI" dirty="0"/>
              <a:t>&gt;</a:t>
            </a:r>
            <a:r>
              <a:rPr lang="fi-FI" dirty="0" err="1"/>
              <a:t>tag</a:t>
            </a:r>
            <a:r>
              <a:rPr lang="fi-FI" dirty="0"/>
              <a:t> </a:t>
            </a:r>
          </a:p>
          <a:p>
            <a:r>
              <a:rPr lang="fi-FI" dirty="0" err="1"/>
              <a:t>When</a:t>
            </a:r>
            <a:r>
              <a:rPr lang="fi-FI" dirty="0"/>
              <a:t> in &lt;</a:t>
            </a:r>
            <a:r>
              <a:rPr lang="fi-FI" dirty="0" err="1"/>
              <a:t>script</a:t>
            </a:r>
            <a:r>
              <a:rPr lang="fi-FI" dirty="0"/>
              <a:t>&gt; </a:t>
            </a:r>
            <a:r>
              <a:rPr lang="fi-FI" dirty="0" err="1"/>
              <a:t>format</a:t>
            </a:r>
            <a:r>
              <a:rPr lang="fi-FI" dirty="0"/>
              <a:t>, JS </a:t>
            </a:r>
            <a:r>
              <a:rPr lang="fi-FI" dirty="0" err="1"/>
              <a:t>makes</a:t>
            </a:r>
            <a:r>
              <a:rPr lang="fi-FI" dirty="0"/>
              <a:t> </a:t>
            </a:r>
            <a:r>
              <a:rPr lang="fi-FI" dirty="0" err="1"/>
              <a:t>sense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lines</a:t>
            </a:r>
            <a:r>
              <a:rPr lang="fi-FI" dirty="0"/>
              <a:t> of </a:t>
            </a:r>
            <a:r>
              <a:rPr lang="fi-FI" dirty="0" err="1"/>
              <a:t>code</a:t>
            </a:r>
            <a:r>
              <a:rPr lang="fi-FI" dirty="0"/>
              <a:t> via </a:t>
            </a:r>
            <a:r>
              <a:rPr lang="fi-FI" dirty="0" err="1"/>
              <a:t>brackets</a:t>
            </a:r>
            <a:r>
              <a:rPr lang="fi-FI" dirty="0"/>
              <a:t> and </a:t>
            </a:r>
            <a:r>
              <a:rPr lang="fi-FI" dirty="0" err="1"/>
              <a:t>semicolons</a:t>
            </a:r>
            <a:r>
              <a:rPr lang="fi-FI" dirty="0"/>
              <a:t> ”;”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4D3C9F2-CB42-4ADC-AC4E-BE0263A7392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51692" y="4301789"/>
            <a:ext cx="109728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btn_answer.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i-FI" altLang="fi-FI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fi-FI" altLang="fi-FI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{# 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Great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debugging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#}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i-FI" altLang="fi-FI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fi-FI" altLang="fi-FI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i-FI" altLang="fi-FI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945D3-5C13-4162-B501-30E1AEB6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JavaScript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09DB05-6B43-45A5-B5FF-08ED2023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i-FI" dirty="0"/>
              <a:t>To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exercises</a:t>
            </a:r>
            <a:r>
              <a:rPr lang="fi-FI" dirty="0"/>
              <a:t>…</a:t>
            </a:r>
          </a:p>
          <a:p>
            <a:r>
              <a:rPr lang="fi-FI" dirty="0"/>
              <a:t>Go to …workshop\lesson1\</a:t>
            </a:r>
            <a:r>
              <a:rPr lang="fi-FI" dirty="0" err="1"/>
              <a:t>templates</a:t>
            </a:r>
            <a:r>
              <a:rPr lang="fi-FI" dirty="0"/>
              <a:t>\lesson1\JS\JavaScript.html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is </a:t>
            </a:r>
            <a:r>
              <a:rPr lang="fi-FI" dirty="0" err="1"/>
              <a:t>visible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page</a:t>
            </a:r>
            <a:r>
              <a:rPr lang="fi-FI" dirty="0"/>
              <a:t> of lesson1: ”</a:t>
            </a:r>
            <a:r>
              <a:rPr lang="fi-FI" dirty="0" err="1"/>
              <a:t>MyPage</a:t>
            </a:r>
            <a:r>
              <a:rPr lang="fi-FI" dirty="0"/>
              <a:t>”</a:t>
            </a:r>
          </a:p>
          <a:p>
            <a:endParaRPr lang="fi-FI" dirty="0"/>
          </a:p>
          <a:p>
            <a:r>
              <a:rPr lang="fi-FI" dirty="0"/>
              <a:t>More </a:t>
            </a:r>
            <a:r>
              <a:rPr lang="fi-FI" dirty="0" err="1"/>
              <a:t>resources</a:t>
            </a:r>
            <a:r>
              <a:rPr lang="fi-FI" dirty="0"/>
              <a:t>:</a:t>
            </a:r>
          </a:p>
          <a:p>
            <a:r>
              <a:rPr lang="fi-FI" dirty="0">
                <a:hlinkClick r:id="rId2"/>
              </a:rPr>
              <a:t>www.w3schools.com/js/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55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EC7781-1AB6-4F03-AFC4-D94303D2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Console </a:t>
            </a:r>
            <a:r>
              <a:rPr lang="fi-FI" dirty="0" err="1"/>
              <a:t>log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427C0F-8843-45B5-B390-ED0C1279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browser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a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goes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,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python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on </a:t>
            </a:r>
            <a:r>
              <a:rPr lang="fi-FI" dirty="0" err="1"/>
              <a:t>soon</a:t>
            </a:r>
            <a:r>
              <a:rPr lang="fi-FI" dirty="0"/>
              <a:t>.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properly</a:t>
            </a:r>
            <a:r>
              <a:rPr lang="fi-FI" dirty="0"/>
              <a:t>,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send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 to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uncover</a:t>
            </a:r>
            <a:r>
              <a:rPr lang="fi-FI" dirty="0"/>
              <a:t> at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fail</a:t>
            </a:r>
            <a:r>
              <a:rPr lang="fi-FI" dirty="0"/>
              <a:t> to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:</a:t>
            </a:r>
          </a:p>
          <a:p>
            <a:r>
              <a:rPr lang="fi-FI" dirty="0"/>
              <a:t>console.log(”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1.”) </a:t>
            </a:r>
          </a:p>
          <a:p>
            <a:r>
              <a:rPr lang="fi-FI" dirty="0"/>
              <a:t>console.log(”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2.”) </a:t>
            </a:r>
          </a:p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appear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helpful</a:t>
            </a:r>
            <a:r>
              <a:rPr lang="fi-FI" dirty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398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AB15BF-8BD2-4297-8917-7A686C7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Quick</a:t>
            </a:r>
            <a:r>
              <a:rPr lang="fi-FI" dirty="0"/>
              <a:t> Python </a:t>
            </a:r>
            <a:r>
              <a:rPr lang="fi-FI" dirty="0" err="1"/>
              <a:t>tutorial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C5FCD18-FC1F-466B-879F-A762BBC7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Python is a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For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purposes</a:t>
            </a:r>
            <a:r>
              <a:rPr lang="fi-FI" dirty="0"/>
              <a:t>, it is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enough</a:t>
            </a:r>
            <a:r>
              <a:rPr lang="fi-FI" dirty="0"/>
              <a:t> to </a:t>
            </a:r>
            <a:r>
              <a:rPr lang="fi-FI" dirty="0" err="1"/>
              <a:t>follow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and </a:t>
            </a:r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repeating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syntax</a:t>
            </a:r>
            <a:r>
              <a:rPr lang="fi-FI" dirty="0"/>
              <a:t>. </a:t>
            </a:r>
          </a:p>
          <a:p>
            <a:pPr marL="0" indent="0">
              <a:buNone/>
            </a:pPr>
            <a:r>
              <a:rPr lang="fi-FI" dirty="0"/>
              <a:t>It is </a:t>
            </a:r>
            <a:r>
              <a:rPr lang="fi-FI" dirty="0" err="1"/>
              <a:t>however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to go </a:t>
            </a:r>
            <a:r>
              <a:rPr lang="fi-FI" dirty="0" err="1"/>
              <a:t>through</a:t>
            </a:r>
            <a:r>
              <a:rPr lang="fi-FI" dirty="0"/>
              <a:t> a </a:t>
            </a:r>
            <a:r>
              <a:rPr lang="fi-FI" dirty="0" err="1"/>
              <a:t>couple</a:t>
            </a:r>
            <a:r>
              <a:rPr lang="fi-FI" dirty="0"/>
              <a:t> of </a:t>
            </a:r>
            <a:r>
              <a:rPr lang="fi-FI" dirty="0" err="1"/>
              <a:t>distinctions</a:t>
            </a:r>
            <a:r>
              <a:rPr lang="fi-FI" dirty="0"/>
              <a:t>…</a:t>
            </a:r>
          </a:p>
          <a:p>
            <a:pPr marL="0" indent="0">
              <a:buNone/>
            </a:pPr>
            <a:r>
              <a:rPr lang="fi-FI" dirty="0"/>
              <a:t>(it is </a:t>
            </a:r>
            <a:r>
              <a:rPr lang="fi-FI" dirty="0" err="1"/>
              <a:t>difficult</a:t>
            </a:r>
            <a:r>
              <a:rPr lang="fi-FI" dirty="0"/>
              <a:t> to </a:t>
            </a:r>
            <a:r>
              <a:rPr lang="fi-FI" dirty="0" err="1"/>
              <a:t>draw</a:t>
            </a:r>
            <a:r>
              <a:rPr lang="fi-FI" dirty="0"/>
              <a:t> a </a:t>
            </a:r>
            <a:r>
              <a:rPr lang="fi-FI" dirty="0" err="1"/>
              <a:t>line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out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selected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clicking</a:t>
            </a:r>
            <a:r>
              <a:rPr lang="fi-FI" dirty="0"/>
              <a:t> Python </a:t>
            </a:r>
            <a:r>
              <a:rPr lang="fi-FI" dirty="0" err="1"/>
              <a:t>console</a:t>
            </a:r>
            <a:r>
              <a:rPr lang="fi-FI" dirty="0"/>
              <a:t> on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PyCharm</a:t>
            </a:r>
            <a:r>
              <a:rPr lang="fi-FI" dirty="0"/>
              <a:t>!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>
                <a:hlinkClick r:id="rId2"/>
              </a:rPr>
              <a:t>oTree's</a:t>
            </a:r>
            <a:r>
              <a:rPr lang="fi-FI" dirty="0">
                <a:hlinkClick r:id="rId2"/>
              </a:rPr>
              <a:t> </a:t>
            </a:r>
            <a:r>
              <a:rPr lang="fi-FI" dirty="0" err="1">
                <a:hlinkClick r:id="rId2"/>
              </a:rPr>
              <a:t>small</a:t>
            </a:r>
            <a:r>
              <a:rPr lang="fi-FI" dirty="0">
                <a:hlinkClick r:id="rId2"/>
              </a:rPr>
              <a:t> Python </a:t>
            </a:r>
            <a:r>
              <a:rPr lang="fi-FI" dirty="0" err="1">
                <a:hlinkClick r:id="rId2"/>
              </a:rPr>
              <a:t>tutorial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Python </a:t>
            </a:r>
            <a:r>
              <a:rPr lang="fi-FI" dirty="0" err="1"/>
              <a:t>tutorial</a:t>
            </a:r>
            <a:r>
              <a:rPr lang="fi-FI" dirty="0"/>
              <a:t> out </a:t>
            </a:r>
            <a:r>
              <a:rPr lang="fi-FI" dirty="0" err="1"/>
              <a:t>there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615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DD44F7-F521-4BE5-B78F-7D15094F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Indentations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6A3FB4-57EF-444B-8136-99F91C78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1279" cy="4351338"/>
          </a:xfrm>
        </p:spPr>
        <p:txBody>
          <a:bodyPr>
            <a:normAutofit lnSpcReduction="10000"/>
          </a:bodyPr>
          <a:lstStyle/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</a:t>
            </a:r>
            <a:r>
              <a:rPr lang="fi-FI" dirty="0" err="1"/>
              <a:t>spanning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lines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case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, </a:t>
            </a:r>
            <a:r>
              <a:rPr lang="fi-FI" dirty="0" err="1"/>
              <a:t>classes</a:t>
            </a:r>
            <a:r>
              <a:rPr lang="fi-FI" dirty="0"/>
              <a:t>, and </a:t>
            </a:r>
            <a:r>
              <a:rPr lang="fi-FI" dirty="0" err="1"/>
              <a:t>if-sentences</a:t>
            </a:r>
            <a:r>
              <a:rPr lang="fi-FI" dirty="0"/>
              <a:t>, 4 </a:t>
            </a:r>
            <a:r>
              <a:rPr lang="fi-FI" dirty="0" err="1"/>
              <a:t>empty</a:t>
            </a:r>
            <a:r>
              <a:rPr lang="fi-FI" dirty="0"/>
              <a:t> </a:t>
            </a:r>
            <a:r>
              <a:rPr lang="fi-FI" dirty="0" err="1"/>
              <a:t>spaces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length</a:t>
            </a:r>
            <a:r>
              <a:rPr lang="fi-FI" dirty="0"/>
              <a:t> of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tab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necessary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recognize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r>
              <a:rPr lang="fi-FI" dirty="0"/>
              <a:t> and to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properly</a:t>
            </a:r>
            <a:r>
              <a:rPr lang="fi-FI" dirty="0"/>
              <a:t>.</a:t>
            </a:r>
          </a:p>
          <a:p>
            <a:pPr marL="0" indent="0">
              <a:buNone/>
            </a:pPr>
            <a:r>
              <a:rPr lang="fi-FI" dirty="0" err="1"/>
              <a:t>if</a:t>
            </a:r>
            <a:r>
              <a:rPr lang="fi-FI" dirty="0"/>
              <a:t> 1 &lt; 3: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print</a:t>
            </a:r>
            <a:r>
              <a:rPr lang="fi-FI" dirty="0"/>
              <a:t>(”1 &lt; 3”)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print</a:t>
            </a:r>
            <a:r>
              <a:rPr lang="fi-FI" dirty="0"/>
              <a:t>(’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rules</a:t>
            </a:r>
            <a:r>
              <a:rPr lang="fi-FI" dirty="0"/>
              <a:t>’)</a:t>
            </a:r>
          </a:p>
          <a:p>
            <a:pPr marL="0" indent="0">
              <a:buNone/>
            </a:pPr>
            <a:r>
              <a:rPr lang="fi-FI" dirty="0" err="1"/>
              <a:t>else</a:t>
            </a:r>
            <a:r>
              <a:rPr lang="fi-FI" dirty="0"/>
              <a:t>: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print</a:t>
            </a:r>
            <a:r>
              <a:rPr lang="fi-FI" dirty="0"/>
              <a:t>(’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fails</a:t>
            </a:r>
            <a:r>
              <a:rPr lang="fi-FI" dirty="0"/>
              <a:t>’)</a:t>
            </a:r>
          </a:p>
          <a:p>
            <a:pPr marL="0" indent="0">
              <a:buNone/>
            </a:pPr>
            <a:r>
              <a:rPr lang="fi-FI" dirty="0"/>
              <a:t>(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of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lines</a:t>
            </a:r>
            <a:r>
              <a:rPr lang="fi-FI" dirty="0"/>
              <a:t>, </a:t>
            </a:r>
            <a:r>
              <a:rPr lang="fi-FI" dirty="0" err="1"/>
              <a:t>press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green</a:t>
            </a:r>
            <a:r>
              <a:rPr lang="fi-FI" dirty="0"/>
              <a:t> </a:t>
            </a:r>
            <a:r>
              <a:rPr lang="fi-FI" dirty="0" err="1"/>
              <a:t>arrow</a:t>
            </a:r>
            <a:r>
              <a:rPr lang="fi-FI" dirty="0"/>
              <a:t> to </a:t>
            </a:r>
            <a:r>
              <a:rPr lang="fi-FI" dirty="0" err="1"/>
              <a:t>execute</a:t>
            </a:r>
            <a:r>
              <a:rPr lang="fi-FI" dirty="0"/>
              <a:t>)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805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DCE574-BE7A-4B95-A783-4A858D1E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Case </a:t>
            </a:r>
            <a:r>
              <a:rPr lang="fi-FI" dirty="0" err="1"/>
              <a:t>sensitivity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FAB9D7-58F0-4760-9AB7-75F04954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List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as </a:t>
            </a:r>
            <a:r>
              <a:rPr lang="fi-FI" dirty="0" err="1"/>
              <a:t>list</a:t>
            </a:r>
            <a:r>
              <a:rPr lang="fi-FI" dirty="0"/>
              <a:t>. </a:t>
            </a:r>
          </a:p>
          <a:p>
            <a:pPr marL="0" indent="0">
              <a:buNone/>
            </a:pPr>
            <a:r>
              <a:rPr lang="fi-FI" dirty="0" err="1"/>
              <a:t>Print</a:t>
            </a:r>
            <a:r>
              <a:rPr lang="fi-FI" dirty="0"/>
              <a:t>() is </a:t>
            </a:r>
            <a:r>
              <a:rPr lang="fi-FI" dirty="0" err="1"/>
              <a:t>not</a:t>
            </a:r>
            <a:r>
              <a:rPr lang="fi-FI" dirty="0"/>
              <a:t> a </a:t>
            </a:r>
            <a:r>
              <a:rPr lang="fi-FI" dirty="0" err="1"/>
              <a:t>function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print</a:t>
            </a:r>
            <a:r>
              <a:rPr lang="fi-FI" dirty="0"/>
              <a:t>() is.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Try</a:t>
            </a:r>
            <a:r>
              <a:rPr lang="fi-FI" dirty="0"/>
              <a:t> </a:t>
            </a:r>
            <a:r>
              <a:rPr lang="fi-FI" dirty="0" err="1"/>
              <a:t>Print</a:t>
            </a:r>
            <a:r>
              <a:rPr lang="fi-FI" dirty="0"/>
              <a:t>(”</a:t>
            </a:r>
            <a:r>
              <a:rPr lang="fi-FI" dirty="0" err="1"/>
              <a:t>Hey</a:t>
            </a:r>
            <a:r>
              <a:rPr lang="fi-FI" dirty="0"/>
              <a:t>”) vs. </a:t>
            </a:r>
            <a:r>
              <a:rPr lang="fi-FI" dirty="0" err="1"/>
              <a:t>print</a:t>
            </a:r>
            <a:r>
              <a:rPr lang="fi-FI" dirty="0"/>
              <a:t>(”</a:t>
            </a:r>
            <a:r>
              <a:rPr lang="fi-FI" dirty="0" err="1"/>
              <a:t>Hey</a:t>
            </a:r>
            <a:r>
              <a:rPr lang="fi-FI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16066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08CF5-C2F3-4269-90C9-80AC00FE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is 0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7D6086-530E-4A34-9654-79ED99A7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in Python is 0 (in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, it is 1)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list</a:t>
            </a:r>
            <a:r>
              <a:rPr lang="fi-FI" dirty="0"/>
              <a:t> = [</a:t>
            </a:r>
            <a:r>
              <a:rPr lang="fi-FI" dirty="0" err="1"/>
              <a:t>a,b,c</a:t>
            </a:r>
            <a:r>
              <a:rPr lang="fi-FI" dirty="0"/>
              <a:t>]</a:t>
            </a:r>
          </a:p>
          <a:p>
            <a:pPr marL="0" indent="0">
              <a:buNone/>
            </a:pPr>
            <a:r>
              <a:rPr lang="fi-FI" dirty="0" err="1"/>
              <a:t>print</a:t>
            </a:r>
            <a:r>
              <a:rPr lang="fi-FI" dirty="0"/>
              <a:t>(</a:t>
            </a:r>
            <a:r>
              <a:rPr lang="fi-FI" dirty="0" err="1"/>
              <a:t>list</a:t>
            </a:r>
            <a:r>
              <a:rPr lang="fi-FI" dirty="0"/>
              <a:t>[1])</a:t>
            </a:r>
          </a:p>
          <a:p>
            <a:pPr marL="0" indent="0">
              <a:buNone/>
            </a:pPr>
            <a:r>
              <a:rPr lang="fi-FI" dirty="0" err="1"/>
              <a:t>list</a:t>
            </a:r>
            <a:r>
              <a:rPr lang="fi-FI" dirty="0"/>
              <a:t>[0]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2502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C89E3D-3F5F-401F-9C0F-67BF4A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”</a:t>
            </a:r>
            <a:r>
              <a:rPr lang="fi-FI" dirty="0" err="1"/>
              <a:t>Variables</a:t>
            </a:r>
            <a:r>
              <a:rPr lang="fi-FI" dirty="0"/>
              <a:t>”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5134181-F1BB-4510-B1C9-08407294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i-FI" dirty="0" err="1"/>
              <a:t>Variables</a:t>
            </a:r>
            <a:r>
              <a:rPr lang="fi-FI" dirty="0"/>
              <a:t> (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mathematical</a:t>
            </a:r>
            <a:r>
              <a:rPr lang="fi-FI" dirty="0"/>
              <a:t>, </a:t>
            </a:r>
            <a:r>
              <a:rPr lang="fi-FI" dirty="0" err="1"/>
              <a:t>text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logical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False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null</a:t>
            </a:r>
            <a:r>
              <a:rPr lang="fi-FI" dirty="0"/>
              <a:t>): </a:t>
            </a:r>
          </a:p>
          <a:p>
            <a:r>
              <a:rPr lang="fi-FI" dirty="0" err="1"/>
              <a:t>number</a:t>
            </a:r>
            <a:r>
              <a:rPr lang="fi-FI" dirty="0"/>
              <a:t> = 1 + 1</a:t>
            </a:r>
          </a:p>
          <a:p>
            <a:r>
              <a:rPr lang="fi-FI" dirty="0" err="1"/>
              <a:t>text</a:t>
            </a:r>
            <a:r>
              <a:rPr lang="fi-FI" dirty="0"/>
              <a:t> = ”1 + 1”</a:t>
            </a:r>
          </a:p>
          <a:p>
            <a:r>
              <a:rPr lang="fi-FI" dirty="0"/>
              <a:t>A </a:t>
            </a:r>
            <a:r>
              <a:rPr lang="fi-FI" dirty="0" err="1"/>
              <a:t>variable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either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string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Boolean</a:t>
            </a:r>
            <a:r>
              <a:rPr lang="fi-FI" dirty="0"/>
              <a:t>…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null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dirty="0" err="1"/>
              <a:t>Lists</a:t>
            </a:r>
            <a:r>
              <a:rPr lang="fi-FI" dirty="0"/>
              <a:t> (</a:t>
            </a:r>
            <a:r>
              <a:rPr lang="fi-FI" dirty="0" err="1"/>
              <a:t>ordered</a:t>
            </a:r>
            <a:r>
              <a:rPr lang="fi-FI" dirty="0"/>
              <a:t>)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of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 of </a:t>
            </a:r>
            <a:r>
              <a:rPr lang="fi-FI" dirty="0" err="1"/>
              <a:t>variables</a:t>
            </a:r>
            <a:r>
              <a:rPr lang="fi-FI" dirty="0"/>
              <a:t>,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combined</a:t>
            </a:r>
            <a:r>
              <a:rPr lang="fi-FI" dirty="0"/>
              <a:t>: </a:t>
            </a:r>
          </a:p>
          <a:p>
            <a:r>
              <a:rPr lang="fi-FI" dirty="0" err="1"/>
              <a:t>list</a:t>
            </a:r>
            <a:r>
              <a:rPr lang="fi-FI" dirty="0"/>
              <a:t> = [1,2,3], list2 = [’1’, ”2”, 3]</a:t>
            </a:r>
          </a:p>
          <a:p>
            <a:pPr marL="0" indent="0">
              <a:buNone/>
            </a:pPr>
            <a:r>
              <a:rPr lang="fi-FI" dirty="0" err="1"/>
              <a:t>Dictionaries</a:t>
            </a:r>
            <a:r>
              <a:rPr lang="fi-FI" dirty="0"/>
              <a:t> (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ordered</a:t>
            </a:r>
            <a:r>
              <a:rPr lang="fi-FI" dirty="0"/>
              <a:t>)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labelled</a:t>
            </a:r>
            <a:r>
              <a:rPr lang="fi-FI" dirty="0"/>
              <a:t> </a:t>
            </a:r>
            <a:r>
              <a:rPr lang="fi-FI" dirty="0" err="1"/>
              <a:t>inputs</a:t>
            </a:r>
            <a:r>
              <a:rPr lang="fi-FI" dirty="0"/>
              <a:t>: </a:t>
            </a:r>
          </a:p>
          <a:p>
            <a:r>
              <a:rPr lang="fi-FI" dirty="0" err="1"/>
              <a:t>names</a:t>
            </a:r>
            <a:r>
              <a:rPr lang="fi-FI" dirty="0"/>
              <a:t> = {’</a:t>
            </a:r>
            <a:r>
              <a:rPr lang="fi-FI" dirty="0" err="1"/>
              <a:t>first_name</a:t>
            </a:r>
            <a:r>
              <a:rPr lang="fi-FI" dirty="0"/>
              <a:t>’: ’Essi’, ’</a:t>
            </a:r>
            <a:r>
              <a:rPr lang="fi-FI" dirty="0" err="1"/>
              <a:t>last_name</a:t>
            </a:r>
            <a:r>
              <a:rPr lang="fi-FI" dirty="0"/>
              <a:t>’: ’Kujansuu’}</a:t>
            </a:r>
          </a:p>
          <a:p>
            <a:r>
              <a:rPr lang="fi-FI" dirty="0" err="1"/>
              <a:t>names</a:t>
            </a:r>
            <a:r>
              <a:rPr lang="fi-FI" dirty="0"/>
              <a:t>[’</a:t>
            </a:r>
            <a:r>
              <a:rPr lang="fi-FI" dirty="0" err="1"/>
              <a:t>first_name</a:t>
            </a:r>
            <a:r>
              <a:rPr lang="fi-FI" dirty="0"/>
              <a:t>’]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return</a:t>
            </a:r>
            <a:r>
              <a:rPr lang="fi-FI" dirty="0"/>
              <a:t> ’Essi’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5322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844</Words>
  <Application>Microsoft Office PowerPoint</Application>
  <PresentationFormat>Laajakuva</PresentationFormat>
  <Paragraphs>95</Paragraphs>
  <Slides>14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Office-teema</vt:lpstr>
      <vt:lpstr>Lesson 1</vt:lpstr>
      <vt:lpstr>JavaScript (JS)</vt:lpstr>
      <vt:lpstr>JavaScript tasks</vt:lpstr>
      <vt:lpstr>Console log</vt:lpstr>
      <vt:lpstr>Quick Python tutorial</vt:lpstr>
      <vt:lpstr>Indentations</vt:lpstr>
      <vt:lpstr>Case sensitivity</vt:lpstr>
      <vt:lpstr>First number is 0</vt:lpstr>
      <vt:lpstr>”Variables”</vt:lpstr>
      <vt:lpstr>Python’s functions etc.</vt:lpstr>
      <vt:lpstr>Go through the pages.py of Welcome app</vt:lpstr>
      <vt:lpstr>Python tasks on pages.py </vt:lpstr>
      <vt:lpstr>Good coding practises: Do not allow participants to make ”unnecessary” mistakes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Essi Kujansuu</dc:creator>
  <cp:lastModifiedBy>Essi Kujansuu</cp:lastModifiedBy>
  <cp:revision>30</cp:revision>
  <dcterms:created xsi:type="dcterms:W3CDTF">2019-01-22T13:14:48Z</dcterms:created>
  <dcterms:modified xsi:type="dcterms:W3CDTF">2019-01-30T10:39:11Z</dcterms:modified>
</cp:coreProperties>
</file>