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07D9-930E-4A78-AAF0-6EC54B8D8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ED6E7-DA53-2652-9967-CAC5D4A39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97A7F-24D4-BF5C-755C-15FD3131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1499-DADE-4879-BC23-9F89727FEB99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8CE95-59C6-363E-DFD3-D17ABB886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5028B-3187-13A4-1A32-A0599328D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CFBB-AB76-45B4-9B97-26163E004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30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7F0D6-E4D8-78A7-A1B5-B9D837430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890F6-A2FF-6255-846E-40195F542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D1ACD-3902-A203-3814-EA66B6E46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1499-DADE-4879-BC23-9F89727FEB99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9C085-787F-BDC1-CF82-24A5315B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8055E-FDF8-938C-ED6A-5D2760B9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CFBB-AB76-45B4-9B97-26163E004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74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3BCE0B-C5EC-5661-EE4C-3D16F977B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6C005-F092-7612-6D6A-CA2E3981E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3BF1A-8E2C-3347-E95C-122ADD21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1499-DADE-4879-BC23-9F89727FEB99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F2A6F-32BC-2342-5D5C-1617767A1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3E39C-FA86-EF7A-2177-0F08F3FF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CFBB-AB76-45B4-9B97-26163E004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6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57A94-EB38-65A3-8285-FC9323056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DD83B-B6E0-D4A8-3DA4-86C9AB32D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6668B-6DA0-1595-E448-0B57C5BF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1499-DADE-4879-BC23-9F89727FEB99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C1E98-510C-7B2B-16E1-FF1E017F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FB42B-5816-0761-8E8F-A63CC0391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CFBB-AB76-45B4-9B97-26163E004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53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2FB23-6FDF-4B2F-B1A3-C1377759A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7D194-B9A2-9159-17C4-58F56C077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0B8D6-0084-069D-05C8-E61853039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1499-DADE-4879-BC23-9F89727FEB99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BA43F-7570-BD0B-44DB-C4F80F53F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98F33-2D3D-7E31-8E69-ED62B99B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CFBB-AB76-45B4-9B97-26163E004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82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9529-94C1-567F-D221-C895B19C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76C67-D930-6479-73E6-5D4C58B0C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E6947-751A-BDE7-FD8D-89D72C20C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2320F-FFAF-8937-34B5-D656D2B15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1499-DADE-4879-BC23-9F89727FEB99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4DA67-0403-B0DA-A0DA-31EBEB3CC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08348-43E5-1C0C-2E59-35EFFF7A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CFBB-AB76-45B4-9B97-26163E004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70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D8D98-7319-B911-E9D7-4B91FF7B4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F55F4-CA94-B925-6685-1806F6674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86D8C-434A-DA28-3146-D4810F95D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CE609-8F34-493E-458A-A253885279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2F2CA-041E-043D-C989-1F6C9740A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A0A864-9DA7-7ECF-6327-E57544702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1499-DADE-4879-BC23-9F89727FEB99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BB2362-DF99-D260-7ACD-604F75EF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5EF95-B040-DE84-84C6-93E7786A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CFBB-AB76-45B4-9B97-26163E004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37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78831-F2DF-68CC-C149-C268F971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F3BA-B045-6280-D714-3B26F63FD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1499-DADE-4879-BC23-9F89727FEB99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F59BE-B666-9F60-BC0D-CA43EE97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BCC7F-FAB8-F6AE-7CD0-800FDDA1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CFBB-AB76-45B4-9B97-26163E004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21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70D1B4-0F43-1FBE-896E-5CB0B3498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1499-DADE-4879-BC23-9F89727FEB99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FF860C-9B0D-C716-CE44-7A507406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3F057-DD1A-999C-C9AC-53CD0B26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CFBB-AB76-45B4-9B97-26163E004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42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F555D-A1E2-89B2-2512-C19902D44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9D2D7-FCF2-470F-7701-7512C5404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F010C-80CF-1867-C826-70453A5BF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3DB65-4F7E-C1DD-7D15-4E154896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1499-DADE-4879-BC23-9F89727FEB99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5E947-8590-C9B2-012B-60FB7B5A8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276EC-E90B-BAF6-2494-114B29D7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CFBB-AB76-45B4-9B97-26163E004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95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4789-130F-4AB4-AB34-76D0EB9B3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D98A52-B18D-DE81-4784-3FA6A36D7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286F1-7039-37A7-5509-1958777AA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9ED5D-A330-60A6-744B-B7A288350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1499-DADE-4879-BC23-9F89727FEB99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89FE9-9744-D3E0-6DB6-6B10F4588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C6D47-0954-25A2-A051-727BAF00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CFBB-AB76-45B4-9B97-26163E004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76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31EEC2-BA0B-F697-496D-DD7EEC2E5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0469D-BEE2-FC3B-46C9-60AEEE99E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36097-FDF3-6AE0-5A05-A4090722D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D1499-DADE-4879-BC23-9F89727FEB99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1EFEC-D458-51B1-E9AF-ED8B28983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004C0-8402-91FD-5B06-623B18360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1CFBB-AB76-45B4-9B97-26163E004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61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90CF62-5142-DFBD-FAEC-11E3B46B2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471705"/>
              </p:ext>
            </p:extLst>
          </p:nvPr>
        </p:nvGraphicFramePr>
        <p:xfrm>
          <a:off x="2451215" y="1624730"/>
          <a:ext cx="5853413" cy="471631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46732">
                  <a:extLst>
                    <a:ext uri="{9D8B030D-6E8A-4147-A177-3AD203B41FA5}">
                      <a16:colId xmlns:a16="http://schemas.microsoft.com/office/drawing/2014/main" val="2401361922"/>
                    </a:ext>
                  </a:extLst>
                </a:gridCol>
                <a:gridCol w="4606681">
                  <a:extLst>
                    <a:ext uri="{9D8B030D-6E8A-4147-A177-3AD203B41FA5}">
                      <a16:colId xmlns:a16="http://schemas.microsoft.com/office/drawing/2014/main" val="2559762456"/>
                    </a:ext>
                  </a:extLst>
                </a:gridCol>
              </a:tblGrid>
              <a:tr h="16087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effectLst/>
                        </a:rPr>
                        <a:t>Column</a:t>
                      </a:r>
                      <a:endParaRPr lang="en-US" sz="1200" b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39994" marR="39994" marT="14998" marB="1166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effectLst/>
                        </a:rPr>
                        <a:t>Description</a:t>
                      </a:r>
                      <a:endParaRPr lang="en-US" sz="1200" b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39994" marR="39994" marT="14998" marB="11665" anchor="ctr"/>
                </a:tc>
                <a:extLst>
                  <a:ext uri="{0D108BD9-81ED-4DB2-BD59-A6C34878D82A}">
                    <a16:rowId xmlns:a16="http://schemas.microsoft.com/office/drawing/2014/main" val="13585114"/>
                  </a:ext>
                </a:extLst>
              </a:tr>
              <a:tr h="160876"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</a:rPr>
                        <a:t>work_year</a:t>
                      </a:r>
                      <a:endParaRPr lang="en-US" sz="1200" b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39994" marR="39994" marT="14998" marB="1166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</a:rPr>
                        <a:t>The year the salary was paid.</a:t>
                      </a:r>
                      <a:endParaRPr lang="en-US" sz="1200" b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39994" marR="39994" marT="14998" marB="11665"/>
                </a:tc>
                <a:extLst>
                  <a:ext uri="{0D108BD9-81ED-4DB2-BD59-A6C34878D82A}">
                    <a16:rowId xmlns:a16="http://schemas.microsoft.com/office/drawing/2014/main" val="3925229933"/>
                  </a:ext>
                </a:extLst>
              </a:tr>
              <a:tr h="716074">
                <a:tc>
                  <a:txBody>
                    <a:bodyPr/>
                    <a:lstStyle/>
                    <a:p>
                      <a:pPr fontAlgn="t"/>
                      <a:r>
                        <a:rPr lang="en-US" sz="1200" b="0" dirty="0" err="1">
                          <a:effectLst/>
                        </a:rPr>
                        <a:t>experience_level</a:t>
                      </a:r>
                      <a:endParaRPr lang="en-US" sz="1200" b="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39994" marR="39994" marT="14998" marB="1166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</a:rPr>
                        <a:t>The experience level in the job during the year with the following possible values: EN Entry-level / Junior MI Mid-level / Intermediate SE Senior-level / Expert EX Executive-level / Director</a:t>
                      </a:r>
                      <a:endParaRPr lang="en-US" sz="1200" b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39994" marR="39994" marT="14998" marB="11665"/>
                </a:tc>
                <a:extLst>
                  <a:ext uri="{0D108BD9-81ED-4DB2-BD59-A6C34878D82A}">
                    <a16:rowId xmlns:a16="http://schemas.microsoft.com/office/drawing/2014/main" val="1939090191"/>
                  </a:ext>
                </a:extLst>
              </a:tr>
              <a:tr h="320097"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</a:rPr>
                        <a:t>employment_type</a:t>
                      </a:r>
                      <a:endParaRPr lang="en-US" sz="1200" b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39994" marR="39994" marT="14998" marB="1166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dirty="0">
                          <a:effectLst/>
                        </a:rPr>
                        <a:t>The type of </a:t>
                      </a:r>
                      <a:r>
                        <a:rPr lang="en-US" sz="1200" b="0" dirty="0" err="1">
                          <a:effectLst/>
                        </a:rPr>
                        <a:t>employement</a:t>
                      </a:r>
                      <a:r>
                        <a:rPr lang="en-US" sz="1200" b="0" dirty="0">
                          <a:effectLst/>
                        </a:rPr>
                        <a:t> for the role: PT Part-time FT Full-time CT Contract FL Freelance</a:t>
                      </a:r>
                      <a:endParaRPr lang="en-US" sz="1200" b="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39994" marR="39994" marT="14998" marB="11665"/>
                </a:tc>
                <a:extLst>
                  <a:ext uri="{0D108BD9-81ED-4DB2-BD59-A6C34878D82A}">
                    <a16:rowId xmlns:a16="http://schemas.microsoft.com/office/drawing/2014/main" val="969113086"/>
                  </a:ext>
                </a:extLst>
              </a:tr>
              <a:tr h="160876"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</a:rPr>
                        <a:t>job_title</a:t>
                      </a:r>
                      <a:endParaRPr lang="en-US" sz="1200" b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39994" marR="39994" marT="14998" marB="1166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</a:rPr>
                        <a:t>The role worked in during the year.</a:t>
                      </a:r>
                      <a:endParaRPr lang="en-US" sz="1200" b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39994" marR="39994" marT="14998" marB="11665"/>
                </a:tc>
                <a:extLst>
                  <a:ext uri="{0D108BD9-81ED-4DB2-BD59-A6C34878D82A}">
                    <a16:rowId xmlns:a16="http://schemas.microsoft.com/office/drawing/2014/main" val="2630530507"/>
                  </a:ext>
                </a:extLst>
              </a:tr>
              <a:tr h="160876"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</a:rPr>
                        <a:t>salary</a:t>
                      </a:r>
                      <a:endParaRPr lang="en-US" sz="1200" b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39994" marR="39994" marT="14998" marB="1166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</a:rPr>
                        <a:t>The total gross salary amount paid.</a:t>
                      </a:r>
                      <a:endParaRPr lang="en-US" sz="1200" b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39994" marR="39994" marT="14998" marB="11665"/>
                </a:tc>
                <a:extLst>
                  <a:ext uri="{0D108BD9-81ED-4DB2-BD59-A6C34878D82A}">
                    <a16:rowId xmlns:a16="http://schemas.microsoft.com/office/drawing/2014/main" val="4076989477"/>
                  </a:ext>
                </a:extLst>
              </a:tr>
              <a:tr h="299675"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</a:rPr>
                        <a:t>salary_currency</a:t>
                      </a:r>
                      <a:endParaRPr lang="en-US" sz="1200" b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39994" marR="39994" marT="14998" marB="1166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</a:rPr>
                        <a:t>The currency of the salary paid as an ISO 4217 currency code.</a:t>
                      </a:r>
                      <a:endParaRPr lang="en-US" sz="1200" b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39994" marR="39994" marT="14998" marB="11665"/>
                </a:tc>
                <a:extLst>
                  <a:ext uri="{0D108BD9-81ED-4DB2-BD59-A6C34878D82A}">
                    <a16:rowId xmlns:a16="http://schemas.microsoft.com/office/drawing/2014/main" val="3473371872"/>
                  </a:ext>
                </a:extLst>
              </a:tr>
              <a:tr h="438475"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</a:rPr>
                        <a:t>salaryinusd</a:t>
                      </a:r>
                      <a:endParaRPr lang="en-US" sz="1200" b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39994" marR="39994" marT="14998" marB="1166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dirty="0">
                          <a:effectLst/>
                        </a:rPr>
                        <a:t>The salary in USD (FX rate divided by avg. USD rate for the respective year via fxdata.foorilla.com).</a:t>
                      </a:r>
                      <a:endParaRPr lang="en-US" sz="1200" b="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39994" marR="39994" marT="14998" marB="11665"/>
                </a:tc>
                <a:extLst>
                  <a:ext uri="{0D108BD9-81ED-4DB2-BD59-A6C34878D82A}">
                    <a16:rowId xmlns:a16="http://schemas.microsoft.com/office/drawing/2014/main" val="1663337107"/>
                  </a:ext>
                </a:extLst>
              </a:tr>
              <a:tr h="438475"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</a:rPr>
                        <a:t>employee_residence</a:t>
                      </a:r>
                      <a:endParaRPr lang="en-US" sz="1200" b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39994" marR="39994" marT="14998" marB="1166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</a:rPr>
                        <a:t>Employee's primary country of residence in during the work year as an ISO 3166 country code.</a:t>
                      </a:r>
                      <a:endParaRPr lang="en-US" sz="1200" b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39994" marR="39994" marT="14998" marB="11665"/>
                </a:tc>
                <a:extLst>
                  <a:ext uri="{0D108BD9-81ED-4DB2-BD59-A6C34878D82A}">
                    <a16:rowId xmlns:a16="http://schemas.microsoft.com/office/drawing/2014/main" val="3723684610"/>
                  </a:ext>
                </a:extLst>
              </a:tr>
              <a:tr h="577275"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</a:rPr>
                        <a:t>remote_ratio</a:t>
                      </a:r>
                      <a:endParaRPr lang="en-US" sz="1200" b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39994" marR="39994" marT="14998" marB="1166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</a:rPr>
                        <a:t>The overall amount of work done remotely, possible values are as follows: 0 No remote work (less than 20%) 50 Partially remote 100 Fully remote (more than 80%)</a:t>
                      </a:r>
                      <a:endParaRPr lang="en-US" sz="1200" b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39994" marR="39994" marT="14998" marB="11665"/>
                </a:tc>
                <a:extLst>
                  <a:ext uri="{0D108BD9-81ED-4DB2-BD59-A6C34878D82A}">
                    <a16:rowId xmlns:a16="http://schemas.microsoft.com/office/drawing/2014/main" val="2749188244"/>
                  </a:ext>
                </a:extLst>
              </a:tr>
              <a:tr h="438475"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</a:rPr>
                        <a:t>company_location</a:t>
                      </a:r>
                      <a:endParaRPr lang="en-US" sz="1200" b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39994" marR="39994" marT="14998" marB="1166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</a:rPr>
                        <a:t>The country of the employer's main office or contracting branch as an ISO 3166 country code.</a:t>
                      </a:r>
                      <a:endParaRPr lang="en-US" sz="1200" b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39994" marR="39994" marT="14998" marB="11665"/>
                </a:tc>
                <a:extLst>
                  <a:ext uri="{0D108BD9-81ED-4DB2-BD59-A6C34878D82A}">
                    <a16:rowId xmlns:a16="http://schemas.microsoft.com/office/drawing/2014/main" val="1994952389"/>
                  </a:ext>
                </a:extLst>
              </a:tr>
              <a:tr h="577275"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</a:rPr>
                        <a:t>company_size</a:t>
                      </a:r>
                      <a:endParaRPr lang="en-US" sz="1200" b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39994" marR="39994" marT="14998" marB="1166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dirty="0">
                          <a:effectLst/>
                        </a:rPr>
                        <a:t>The average number of people that worked for the company during the year: S less than 50 employees (small) M 50 to 250 employees (medium) L more than 250 employees (large)</a:t>
                      </a:r>
                      <a:endParaRPr lang="en-US" sz="1200" b="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39994" marR="39994" marT="14998" marB="11665"/>
                </a:tc>
                <a:extLst>
                  <a:ext uri="{0D108BD9-81ED-4DB2-BD59-A6C34878D82A}">
                    <a16:rowId xmlns:a16="http://schemas.microsoft.com/office/drawing/2014/main" val="376073543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37ACC41-3489-2589-BEB3-6A6B50E3430F}"/>
              </a:ext>
            </a:extLst>
          </p:cNvPr>
          <p:cNvSpPr txBox="1"/>
          <p:nvPr/>
        </p:nvSpPr>
        <p:spPr>
          <a:xfrm>
            <a:off x="1422077" y="298883"/>
            <a:ext cx="8932158" cy="840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Data Scientist salaries have also risen with demand; Data Scientists can typically expect to make six figures. Demand also translates into an ability to relocate far more easily—from city to city, and even internationally.</a:t>
            </a:r>
          </a:p>
        </p:txBody>
      </p:sp>
    </p:spTree>
    <p:extLst>
      <p:ext uri="{BB962C8B-B14F-4D97-AF65-F5344CB8AC3E}">
        <p14:creationId xmlns:p14="http://schemas.microsoft.com/office/powerpoint/2010/main" val="65284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283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Idongesit Essien</dc:creator>
  <cp:lastModifiedBy>Idongesit Essien</cp:lastModifiedBy>
  <cp:revision>1</cp:revision>
  <dcterms:created xsi:type="dcterms:W3CDTF">2022-10-19T14:34:10Z</dcterms:created>
  <dcterms:modified xsi:type="dcterms:W3CDTF">2022-10-19T14:35:28Z</dcterms:modified>
</cp:coreProperties>
</file>