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4" r:id="rId17"/>
    <p:sldId id="271" r:id="rId18"/>
    <p:sldId id="272" r:id="rId19"/>
    <p:sldId id="273" r:id="rId20"/>
  </p:sldIdLst>
  <p:sldSz cx="12192000" cy="6858000"/>
  <p:notesSz cx="6858000" cy="9144000"/>
  <p:defaultTextStyle>
    <a:defPPr>
      <a:defRPr lang="en-N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65D8C7B-ADEE-4746-BD84-25F1A8458871}" v="7" dt="2024-05-17T16:48:13.77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55" autoAdjust="0"/>
    <p:restoredTop sz="94660"/>
  </p:normalViewPr>
  <p:slideViewPr>
    <p:cSldViewPr snapToGrid="0">
      <p:cViewPr varScale="1">
        <p:scale>
          <a:sx n="64" d="100"/>
          <a:sy n="64" d="100"/>
        </p:scale>
        <p:origin x="98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bon" userId="05f50891d0a00a82" providerId="LiveId" clId="{065D8C7B-ADEE-4746-BD84-25F1A8458871}"/>
    <pc:docChg chg="custSel modSld">
      <pc:chgData name="Ubon" userId="05f50891d0a00a82" providerId="LiveId" clId="{065D8C7B-ADEE-4746-BD84-25F1A8458871}" dt="2024-05-16T16:11:40.341" v="101" actId="27636"/>
      <pc:docMkLst>
        <pc:docMk/>
      </pc:docMkLst>
      <pc:sldChg chg="modSp mod">
        <pc:chgData name="Ubon" userId="05f50891d0a00a82" providerId="LiveId" clId="{065D8C7B-ADEE-4746-BD84-25F1A8458871}" dt="2024-05-16T16:04:26.506" v="73" actId="20577"/>
        <pc:sldMkLst>
          <pc:docMk/>
          <pc:sldMk cId="2176658204" sldId="260"/>
        </pc:sldMkLst>
        <pc:spChg chg="mod">
          <ac:chgData name="Ubon" userId="05f50891d0a00a82" providerId="LiveId" clId="{065D8C7B-ADEE-4746-BD84-25F1A8458871}" dt="2024-05-16T16:04:26.506" v="73" actId="20577"/>
          <ac:spMkLst>
            <pc:docMk/>
            <pc:sldMk cId="2176658204" sldId="260"/>
            <ac:spMk id="2" creationId="{A448B235-FF21-6028-1024-D4E97102A4BE}"/>
          </ac:spMkLst>
        </pc:spChg>
      </pc:sldChg>
      <pc:sldChg chg="modSp mod">
        <pc:chgData name="Ubon" userId="05f50891d0a00a82" providerId="LiveId" clId="{065D8C7B-ADEE-4746-BD84-25F1A8458871}" dt="2024-05-16T16:11:40.341" v="101" actId="27636"/>
        <pc:sldMkLst>
          <pc:docMk/>
          <pc:sldMk cId="1081612821" sldId="262"/>
        </pc:sldMkLst>
        <pc:spChg chg="mod">
          <ac:chgData name="Ubon" userId="05f50891d0a00a82" providerId="LiveId" clId="{065D8C7B-ADEE-4746-BD84-25F1A8458871}" dt="2024-05-16T16:11:40.341" v="101" actId="27636"/>
          <ac:spMkLst>
            <pc:docMk/>
            <pc:sldMk cId="1081612821" sldId="262"/>
            <ac:spMk id="2" creationId="{F8691624-550B-8C29-511E-CECC6A16A1D6}"/>
          </ac:spMkLst>
        </pc:spChg>
      </pc:sldChg>
    </pc:docChg>
  </pc:docChgLst>
  <pc:docChgLst>
    <pc:chgData name="Ubon Essien" userId="05f50891d0a00a82" providerId="LiveId" clId="{065D8C7B-ADEE-4746-BD84-25F1A8458871}"/>
    <pc:docChg chg="custSel delSld modSld">
      <pc:chgData name="Ubon Essien" userId="05f50891d0a00a82" providerId="LiveId" clId="{065D8C7B-ADEE-4746-BD84-25F1A8458871}" dt="2024-05-17T18:55:23.038" v="491" actId="20577"/>
      <pc:docMkLst>
        <pc:docMk/>
      </pc:docMkLst>
      <pc:sldChg chg="modSp mod">
        <pc:chgData name="Ubon Essien" userId="05f50891d0a00a82" providerId="LiveId" clId="{065D8C7B-ADEE-4746-BD84-25F1A8458871}" dt="2024-05-17T15:58:36.581" v="79" actId="27636"/>
        <pc:sldMkLst>
          <pc:docMk/>
          <pc:sldMk cId="2624698889" sldId="257"/>
        </pc:sldMkLst>
        <pc:spChg chg="mod">
          <ac:chgData name="Ubon Essien" userId="05f50891d0a00a82" providerId="LiveId" clId="{065D8C7B-ADEE-4746-BD84-25F1A8458871}" dt="2024-05-17T15:58:36.581" v="79" actId="27636"/>
          <ac:spMkLst>
            <pc:docMk/>
            <pc:sldMk cId="2624698889" sldId="257"/>
            <ac:spMk id="3" creationId="{D43A940E-4665-0A88-C357-A02AF7861993}"/>
          </ac:spMkLst>
        </pc:spChg>
      </pc:sldChg>
      <pc:sldChg chg="modSp mod">
        <pc:chgData name="Ubon Essien" userId="05f50891d0a00a82" providerId="LiveId" clId="{065D8C7B-ADEE-4746-BD84-25F1A8458871}" dt="2024-05-17T15:59:51.815" v="89" actId="20577"/>
        <pc:sldMkLst>
          <pc:docMk/>
          <pc:sldMk cId="2688079251" sldId="259"/>
        </pc:sldMkLst>
        <pc:spChg chg="mod">
          <ac:chgData name="Ubon Essien" userId="05f50891d0a00a82" providerId="LiveId" clId="{065D8C7B-ADEE-4746-BD84-25F1A8458871}" dt="2024-05-17T15:59:51.815" v="89" actId="20577"/>
          <ac:spMkLst>
            <pc:docMk/>
            <pc:sldMk cId="2688079251" sldId="259"/>
            <ac:spMk id="3" creationId="{FD1065BA-795A-1B3E-FAD9-B0F21DC8FB93}"/>
          </ac:spMkLst>
        </pc:spChg>
      </pc:sldChg>
      <pc:sldChg chg="modSp mod">
        <pc:chgData name="Ubon Essien" userId="05f50891d0a00a82" providerId="LiveId" clId="{065D8C7B-ADEE-4746-BD84-25F1A8458871}" dt="2024-05-17T18:51:28.164" v="486" actId="20577"/>
        <pc:sldMkLst>
          <pc:docMk/>
          <pc:sldMk cId="2176658204" sldId="260"/>
        </pc:sldMkLst>
        <pc:spChg chg="mod">
          <ac:chgData name="Ubon Essien" userId="05f50891d0a00a82" providerId="LiveId" clId="{065D8C7B-ADEE-4746-BD84-25F1A8458871}" dt="2024-05-17T18:51:28.164" v="486" actId="20577"/>
          <ac:spMkLst>
            <pc:docMk/>
            <pc:sldMk cId="2176658204" sldId="260"/>
            <ac:spMk id="2" creationId="{A448B235-FF21-6028-1024-D4E97102A4BE}"/>
          </ac:spMkLst>
        </pc:spChg>
      </pc:sldChg>
      <pc:sldChg chg="modSp mod">
        <pc:chgData name="Ubon Essien" userId="05f50891d0a00a82" providerId="LiveId" clId="{065D8C7B-ADEE-4746-BD84-25F1A8458871}" dt="2024-05-17T16:03:04.446" v="107" actId="20577"/>
        <pc:sldMkLst>
          <pc:docMk/>
          <pc:sldMk cId="2009493505" sldId="263"/>
        </pc:sldMkLst>
        <pc:spChg chg="mod">
          <ac:chgData name="Ubon Essien" userId="05f50891d0a00a82" providerId="LiveId" clId="{065D8C7B-ADEE-4746-BD84-25F1A8458871}" dt="2024-05-17T16:03:04.446" v="107" actId="20577"/>
          <ac:spMkLst>
            <pc:docMk/>
            <pc:sldMk cId="2009493505" sldId="263"/>
            <ac:spMk id="2" creationId="{B448ECB8-C540-6F00-A41B-48210957275C}"/>
          </ac:spMkLst>
        </pc:spChg>
      </pc:sldChg>
      <pc:sldChg chg="modSp mod">
        <pc:chgData name="Ubon Essien" userId="05f50891d0a00a82" providerId="LiveId" clId="{065D8C7B-ADEE-4746-BD84-25F1A8458871}" dt="2024-05-17T16:04:35.258" v="111" actId="20577"/>
        <pc:sldMkLst>
          <pc:docMk/>
          <pc:sldMk cId="350957895" sldId="266"/>
        </pc:sldMkLst>
        <pc:spChg chg="mod">
          <ac:chgData name="Ubon Essien" userId="05f50891d0a00a82" providerId="LiveId" clId="{065D8C7B-ADEE-4746-BD84-25F1A8458871}" dt="2024-05-17T16:04:35.258" v="111" actId="20577"/>
          <ac:spMkLst>
            <pc:docMk/>
            <pc:sldMk cId="350957895" sldId="266"/>
            <ac:spMk id="2" creationId="{E33ACC8A-B00F-47FE-96CA-5709E0666B4D}"/>
          </ac:spMkLst>
        </pc:spChg>
      </pc:sldChg>
      <pc:sldChg chg="addSp delSp modSp mod">
        <pc:chgData name="Ubon Essien" userId="05f50891d0a00a82" providerId="LiveId" clId="{065D8C7B-ADEE-4746-BD84-25F1A8458871}" dt="2024-05-17T16:48:13.774" v="119" actId="14100"/>
        <pc:sldMkLst>
          <pc:docMk/>
          <pc:sldMk cId="1955481858" sldId="267"/>
        </pc:sldMkLst>
        <pc:picChg chg="del">
          <ac:chgData name="Ubon Essien" userId="05f50891d0a00a82" providerId="LiveId" clId="{065D8C7B-ADEE-4746-BD84-25F1A8458871}" dt="2024-05-17T16:47:35.823" v="112" actId="478"/>
          <ac:picMkLst>
            <pc:docMk/>
            <pc:sldMk cId="1955481858" sldId="267"/>
            <ac:picMk id="4" creationId="{97318899-24BB-F5E7-830B-7BA8A2660A8D}"/>
          </ac:picMkLst>
        </pc:picChg>
        <pc:picChg chg="add mod">
          <ac:chgData name="Ubon Essien" userId="05f50891d0a00a82" providerId="LiveId" clId="{065D8C7B-ADEE-4746-BD84-25F1A8458871}" dt="2024-05-17T16:48:13.774" v="119" actId="14100"/>
          <ac:picMkLst>
            <pc:docMk/>
            <pc:sldMk cId="1955481858" sldId="267"/>
            <ac:picMk id="1026" creationId="{69372EE4-5C13-0E1E-D7D3-DC6E62861DD7}"/>
          </ac:picMkLst>
        </pc:picChg>
      </pc:sldChg>
      <pc:sldChg chg="modSp mod">
        <pc:chgData name="Ubon Essien" userId="05f50891d0a00a82" providerId="LiveId" clId="{065D8C7B-ADEE-4746-BD84-25F1A8458871}" dt="2024-05-17T18:55:23.038" v="491" actId="20577"/>
        <pc:sldMkLst>
          <pc:docMk/>
          <pc:sldMk cId="188349511" sldId="272"/>
        </pc:sldMkLst>
        <pc:spChg chg="mod">
          <ac:chgData name="Ubon Essien" userId="05f50891d0a00a82" providerId="LiveId" clId="{065D8C7B-ADEE-4746-BD84-25F1A8458871}" dt="2024-05-17T18:55:23.038" v="491" actId="20577"/>
          <ac:spMkLst>
            <pc:docMk/>
            <pc:sldMk cId="188349511" sldId="272"/>
            <ac:spMk id="3" creationId="{61F4936E-11AF-94EA-5031-982B172C779F}"/>
          </ac:spMkLst>
        </pc:spChg>
      </pc:sldChg>
      <pc:sldChg chg="del">
        <pc:chgData name="Ubon Essien" userId="05f50891d0a00a82" providerId="LiveId" clId="{065D8C7B-ADEE-4746-BD84-25F1A8458871}" dt="2024-05-17T17:56:57.481" v="462" actId="2696"/>
        <pc:sldMkLst>
          <pc:docMk/>
          <pc:sldMk cId="2188056969" sldId="275"/>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FD52C-7C3E-C61D-DB32-DBE18C8419B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NG"/>
          </a:p>
        </p:txBody>
      </p:sp>
      <p:sp>
        <p:nvSpPr>
          <p:cNvPr id="3" name="Subtitle 2">
            <a:extLst>
              <a:ext uri="{FF2B5EF4-FFF2-40B4-BE49-F238E27FC236}">
                <a16:creationId xmlns:a16="http://schemas.microsoft.com/office/drawing/2014/main" id="{363BB717-494D-16CA-AA2E-7CA802B80EB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NG"/>
          </a:p>
        </p:txBody>
      </p:sp>
      <p:sp>
        <p:nvSpPr>
          <p:cNvPr id="4" name="Date Placeholder 3">
            <a:extLst>
              <a:ext uri="{FF2B5EF4-FFF2-40B4-BE49-F238E27FC236}">
                <a16:creationId xmlns:a16="http://schemas.microsoft.com/office/drawing/2014/main" id="{39511A95-D3A7-3A88-4F8A-BD9A525F05B6}"/>
              </a:ext>
            </a:extLst>
          </p:cNvPr>
          <p:cNvSpPr>
            <a:spLocks noGrp="1"/>
          </p:cNvSpPr>
          <p:nvPr>
            <p:ph type="dt" sz="half" idx="10"/>
          </p:nvPr>
        </p:nvSpPr>
        <p:spPr/>
        <p:txBody>
          <a:bodyPr/>
          <a:lstStyle/>
          <a:p>
            <a:fld id="{4F2E3FB8-8EBE-4471-861B-A499C0ADF5C2}" type="datetimeFigureOut">
              <a:rPr lang="en-NG" smtClean="0"/>
              <a:t>17/05/2024</a:t>
            </a:fld>
            <a:endParaRPr lang="en-NG"/>
          </a:p>
        </p:txBody>
      </p:sp>
      <p:sp>
        <p:nvSpPr>
          <p:cNvPr id="5" name="Footer Placeholder 4">
            <a:extLst>
              <a:ext uri="{FF2B5EF4-FFF2-40B4-BE49-F238E27FC236}">
                <a16:creationId xmlns:a16="http://schemas.microsoft.com/office/drawing/2014/main" id="{47A7BDD2-9FC6-A9D0-AFBD-061C8FB4AC66}"/>
              </a:ext>
            </a:extLst>
          </p:cNvPr>
          <p:cNvSpPr>
            <a:spLocks noGrp="1"/>
          </p:cNvSpPr>
          <p:nvPr>
            <p:ph type="ftr" sz="quarter" idx="11"/>
          </p:nvPr>
        </p:nvSpPr>
        <p:spPr/>
        <p:txBody>
          <a:bodyPr/>
          <a:lstStyle/>
          <a:p>
            <a:endParaRPr lang="en-NG"/>
          </a:p>
        </p:txBody>
      </p:sp>
      <p:sp>
        <p:nvSpPr>
          <p:cNvPr id="6" name="Slide Number Placeholder 5">
            <a:extLst>
              <a:ext uri="{FF2B5EF4-FFF2-40B4-BE49-F238E27FC236}">
                <a16:creationId xmlns:a16="http://schemas.microsoft.com/office/drawing/2014/main" id="{534969FC-6256-04BA-FBB5-9517C6025C0D}"/>
              </a:ext>
            </a:extLst>
          </p:cNvPr>
          <p:cNvSpPr>
            <a:spLocks noGrp="1"/>
          </p:cNvSpPr>
          <p:nvPr>
            <p:ph type="sldNum" sz="quarter" idx="12"/>
          </p:nvPr>
        </p:nvSpPr>
        <p:spPr/>
        <p:txBody>
          <a:bodyPr/>
          <a:lstStyle/>
          <a:p>
            <a:fld id="{CE491626-101D-4550-83E4-8CE6518C95F0}" type="slidenum">
              <a:rPr lang="en-NG" smtClean="0"/>
              <a:t>‹#›</a:t>
            </a:fld>
            <a:endParaRPr lang="en-NG"/>
          </a:p>
        </p:txBody>
      </p:sp>
    </p:spTree>
    <p:extLst>
      <p:ext uri="{BB962C8B-B14F-4D97-AF65-F5344CB8AC3E}">
        <p14:creationId xmlns:p14="http://schemas.microsoft.com/office/powerpoint/2010/main" val="25197768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C4FCB-8E17-71B1-EC57-7FA1AEBAF923}"/>
              </a:ext>
            </a:extLst>
          </p:cNvPr>
          <p:cNvSpPr>
            <a:spLocks noGrp="1"/>
          </p:cNvSpPr>
          <p:nvPr>
            <p:ph type="title"/>
          </p:nvPr>
        </p:nvSpPr>
        <p:spPr/>
        <p:txBody>
          <a:bodyPr/>
          <a:lstStyle/>
          <a:p>
            <a:r>
              <a:rPr lang="en-US"/>
              <a:t>Click to edit Master title style</a:t>
            </a:r>
            <a:endParaRPr lang="en-NG"/>
          </a:p>
        </p:txBody>
      </p:sp>
      <p:sp>
        <p:nvSpPr>
          <p:cNvPr id="3" name="Vertical Text Placeholder 2">
            <a:extLst>
              <a:ext uri="{FF2B5EF4-FFF2-40B4-BE49-F238E27FC236}">
                <a16:creationId xmlns:a16="http://schemas.microsoft.com/office/drawing/2014/main" id="{BCC58656-9FD5-96FC-45D2-0B8076A9D43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4" name="Date Placeholder 3">
            <a:extLst>
              <a:ext uri="{FF2B5EF4-FFF2-40B4-BE49-F238E27FC236}">
                <a16:creationId xmlns:a16="http://schemas.microsoft.com/office/drawing/2014/main" id="{4B08E0FD-7C3F-2076-D560-98B9AFC831DF}"/>
              </a:ext>
            </a:extLst>
          </p:cNvPr>
          <p:cNvSpPr>
            <a:spLocks noGrp="1"/>
          </p:cNvSpPr>
          <p:nvPr>
            <p:ph type="dt" sz="half" idx="10"/>
          </p:nvPr>
        </p:nvSpPr>
        <p:spPr/>
        <p:txBody>
          <a:bodyPr/>
          <a:lstStyle/>
          <a:p>
            <a:fld id="{4F2E3FB8-8EBE-4471-861B-A499C0ADF5C2}" type="datetimeFigureOut">
              <a:rPr lang="en-NG" smtClean="0"/>
              <a:t>17/05/2024</a:t>
            </a:fld>
            <a:endParaRPr lang="en-NG"/>
          </a:p>
        </p:txBody>
      </p:sp>
      <p:sp>
        <p:nvSpPr>
          <p:cNvPr id="5" name="Footer Placeholder 4">
            <a:extLst>
              <a:ext uri="{FF2B5EF4-FFF2-40B4-BE49-F238E27FC236}">
                <a16:creationId xmlns:a16="http://schemas.microsoft.com/office/drawing/2014/main" id="{E8EFBFEE-862B-7FA0-BEDF-996DAB4378AD}"/>
              </a:ext>
            </a:extLst>
          </p:cNvPr>
          <p:cNvSpPr>
            <a:spLocks noGrp="1"/>
          </p:cNvSpPr>
          <p:nvPr>
            <p:ph type="ftr" sz="quarter" idx="11"/>
          </p:nvPr>
        </p:nvSpPr>
        <p:spPr/>
        <p:txBody>
          <a:bodyPr/>
          <a:lstStyle/>
          <a:p>
            <a:endParaRPr lang="en-NG"/>
          </a:p>
        </p:txBody>
      </p:sp>
      <p:sp>
        <p:nvSpPr>
          <p:cNvPr id="6" name="Slide Number Placeholder 5">
            <a:extLst>
              <a:ext uri="{FF2B5EF4-FFF2-40B4-BE49-F238E27FC236}">
                <a16:creationId xmlns:a16="http://schemas.microsoft.com/office/drawing/2014/main" id="{25FF0AF0-60E1-938E-FA7D-A71B3BD56D14}"/>
              </a:ext>
            </a:extLst>
          </p:cNvPr>
          <p:cNvSpPr>
            <a:spLocks noGrp="1"/>
          </p:cNvSpPr>
          <p:nvPr>
            <p:ph type="sldNum" sz="quarter" idx="12"/>
          </p:nvPr>
        </p:nvSpPr>
        <p:spPr/>
        <p:txBody>
          <a:bodyPr/>
          <a:lstStyle/>
          <a:p>
            <a:fld id="{CE491626-101D-4550-83E4-8CE6518C95F0}" type="slidenum">
              <a:rPr lang="en-NG" smtClean="0"/>
              <a:t>‹#›</a:t>
            </a:fld>
            <a:endParaRPr lang="en-NG"/>
          </a:p>
        </p:txBody>
      </p:sp>
    </p:spTree>
    <p:extLst>
      <p:ext uri="{BB962C8B-B14F-4D97-AF65-F5344CB8AC3E}">
        <p14:creationId xmlns:p14="http://schemas.microsoft.com/office/powerpoint/2010/main" val="3490678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C683396-7EAA-8FB6-612F-1A6C4A52DE5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NG"/>
          </a:p>
        </p:txBody>
      </p:sp>
      <p:sp>
        <p:nvSpPr>
          <p:cNvPr id="3" name="Vertical Text Placeholder 2">
            <a:extLst>
              <a:ext uri="{FF2B5EF4-FFF2-40B4-BE49-F238E27FC236}">
                <a16:creationId xmlns:a16="http://schemas.microsoft.com/office/drawing/2014/main" id="{91D615DA-86BA-DC17-10E8-F4FA6A51548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4" name="Date Placeholder 3">
            <a:extLst>
              <a:ext uri="{FF2B5EF4-FFF2-40B4-BE49-F238E27FC236}">
                <a16:creationId xmlns:a16="http://schemas.microsoft.com/office/drawing/2014/main" id="{61240B45-2CB7-1271-0174-3A228EBAB8E0}"/>
              </a:ext>
            </a:extLst>
          </p:cNvPr>
          <p:cNvSpPr>
            <a:spLocks noGrp="1"/>
          </p:cNvSpPr>
          <p:nvPr>
            <p:ph type="dt" sz="half" idx="10"/>
          </p:nvPr>
        </p:nvSpPr>
        <p:spPr/>
        <p:txBody>
          <a:bodyPr/>
          <a:lstStyle/>
          <a:p>
            <a:fld id="{4F2E3FB8-8EBE-4471-861B-A499C0ADF5C2}" type="datetimeFigureOut">
              <a:rPr lang="en-NG" smtClean="0"/>
              <a:t>17/05/2024</a:t>
            </a:fld>
            <a:endParaRPr lang="en-NG"/>
          </a:p>
        </p:txBody>
      </p:sp>
      <p:sp>
        <p:nvSpPr>
          <p:cNvPr id="5" name="Footer Placeholder 4">
            <a:extLst>
              <a:ext uri="{FF2B5EF4-FFF2-40B4-BE49-F238E27FC236}">
                <a16:creationId xmlns:a16="http://schemas.microsoft.com/office/drawing/2014/main" id="{879B1ED3-0007-965C-6809-A26C6DA4F1EE}"/>
              </a:ext>
            </a:extLst>
          </p:cNvPr>
          <p:cNvSpPr>
            <a:spLocks noGrp="1"/>
          </p:cNvSpPr>
          <p:nvPr>
            <p:ph type="ftr" sz="quarter" idx="11"/>
          </p:nvPr>
        </p:nvSpPr>
        <p:spPr/>
        <p:txBody>
          <a:bodyPr/>
          <a:lstStyle/>
          <a:p>
            <a:endParaRPr lang="en-NG"/>
          </a:p>
        </p:txBody>
      </p:sp>
      <p:sp>
        <p:nvSpPr>
          <p:cNvPr id="6" name="Slide Number Placeholder 5">
            <a:extLst>
              <a:ext uri="{FF2B5EF4-FFF2-40B4-BE49-F238E27FC236}">
                <a16:creationId xmlns:a16="http://schemas.microsoft.com/office/drawing/2014/main" id="{A470B461-9F90-6DFB-F528-4783ED730CEE}"/>
              </a:ext>
            </a:extLst>
          </p:cNvPr>
          <p:cNvSpPr>
            <a:spLocks noGrp="1"/>
          </p:cNvSpPr>
          <p:nvPr>
            <p:ph type="sldNum" sz="quarter" idx="12"/>
          </p:nvPr>
        </p:nvSpPr>
        <p:spPr/>
        <p:txBody>
          <a:bodyPr/>
          <a:lstStyle/>
          <a:p>
            <a:fld id="{CE491626-101D-4550-83E4-8CE6518C95F0}" type="slidenum">
              <a:rPr lang="en-NG" smtClean="0"/>
              <a:t>‹#›</a:t>
            </a:fld>
            <a:endParaRPr lang="en-NG"/>
          </a:p>
        </p:txBody>
      </p:sp>
    </p:spTree>
    <p:extLst>
      <p:ext uri="{BB962C8B-B14F-4D97-AF65-F5344CB8AC3E}">
        <p14:creationId xmlns:p14="http://schemas.microsoft.com/office/powerpoint/2010/main" val="18208453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46BFC3-416C-FF52-1839-E84809D89D39}"/>
              </a:ext>
            </a:extLst>
          </p:cNvPr>
          <p:cNvSpPr>
            <a:spLocks noGrp="1"/>
          </p:cNvSpPr>
          <p:nvPr>
            <p:ph type="title"/>
          </p:nvPr>
        </p:nvSpPr>
        <p:spPr/>
        <p:txBody>
          <a:bodyPr/>
          <a:lstStyle/>
          <a:p>
            <a:r>
              <a:rPr lang="en-US"/>
              <a:t>Click to edit Master title style</a:t>
            </a:r>
            <a:endParaRPr lang="en-NG"/>
          </a:p>
        </p:txBody>
      </p:sp>
      <p:sp>
        <p:nvSpPr>
          <p:cNvPr id="3" name="Content Placeholder 2">
            <a:extLst>
              <a:ext uri="{FF2B5EF4-FFF2-40B4-BE49-F238E27FC236}">
                <a16:creationId xmlns:a16="http://schemas.microsoft.com/office/drawing/2014/main" id="{12F189D2-9D63-48F3-A2D9-EAA8E1D166F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4" name="Date Placeholder 3">
            <a:extLst>
              <a:ext uri="{FF2B5EF4-FFF2-40B4-BE49-F238E27FC236}">
                <a16:creationId xmlns:a16="http://schemas.microsoft.com/office/drawing/2014/main" id="{8C0085A5-CB4A-D256-FAEC-F95F66182749}"/>
              </a:ext>
            </a:extLst>
          </p:cNvPr>
          <p:cNvSpPr>
            <a:spLocks noGrp="1"/>
          </p:cNvSpPr>
          <p:nvPr>
            <p:ph type="dt" sz="half" idx="10"/>
          </p:nvPr>
        </p:nvSpPr>
        <p:spPr/>
        <p:txBody>
          <a:bodyPr/>
          <a:lstStyle/>
          <a:p>
            <a:fld id="{4F2E3FB8-8EBE-4471-861B-A499C0ADF5C2}" type="datetimeFigureOut">
              <a:rPr lang="en-NG" smtClean="0"/>
              <a:t>17/05/2024</a:t>
            </a:fld>
            <a:endParaRPr lang="en-NG"/>
          </a:p>
        </p:txBody>
      </p:sp>
      <p:sp>
        <p:nvSpPr>
          <p:cNvPr id="5" name="Footer Placeholder 4">
            <a:extLst>
              <a:ext uri="{FF2B5EF4-FFF2-40B4-BE49-F238E27FC236}">
                <a16:creationId xmlns:a16="http://schemas.microsoft.com/office/drawing/2014/main" id="{83E4CF30-FF0E-DD6E-FDB8-F2D0AEDBB396}"/>
              </a:ext>
            </a:extLst>
          </p:cNvPr>
          <p:cNvSpPr>
            <a:spLocks noGrp="1"/>
          </p:cNvSpPr>
          <p:nvPr>
            <p:ph type="ftr" sz="quarter" idx="11"/>
          </p:nvPr>
        </p:nvSpPr>
        <p:spPr/>
        <p:txBody>
          <a:bodyPr/>
          <a:lstStyle/>
          <a:p>
            <a:endParaRPr lang="en-NG"/>
          </a:p>
        </p:txBody>
      </p:sp>
      <p:sp>
        <p:nvSpPr>
          <p:cNvPr id="6" name="Slide Number Placeholder 5">
            <a:extLst>
              <a:ext uri="{FF2B5EF4-FFF2-40B4-BE49-F238E27FC236}">
                <a16:creationId xmlns:a16="http://schemas.microsoft.com/office/drawing/2014/main" id="{AB1BD1F6-A995-0011-642E-F092ACABA22D}"/>
              </a:ext>
            </a:extLst>
          </p:cNvPr>
          <p:cNvSpPr>
            <a:spLocks noGrp="1"/>
          </p:cNvSpPr>
          <p:nvPr>
            <p:ph type="sldNum" sz="quarter" idx="12"/>
          </p:nvPr>
        </p:nvSpPr>
        <p:spPr/>
        <p:txBody>
          <a:bodyPr/>
          <a:lstStyle/>
          <a:p>
            <a:fld id="{CE491626-101D-4550-83E4-8CE6518C95F0}" type="slidenum">
              <a:rPr lang="en-NG" smtClean="0"/>
              <a:t>‹#›</a:t>
            </a:fld>
            <a:endParaRPr lang="en-NG"/>
          </a:p>
        </p:txBody>
      </p:sp>
    </p:spTree>
    <p:extLst>
      <p:ext uri="{BB962C8B-B14F-4D97-AF65-F5344CB8AC3E}">
        <p14:creationId xmlns:p14="http://schemas.microsoft.com/office/powerpoint/2010/main" val="3224902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7CF9E5-1287-5F31-EEB9-5C52EBEE070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NG"/>
          </a:p>
        </p:txBody>
      </p:sp>
      <p:sp>
        <p:nvSpPr>
          <p:cNvPr id="3" name="Text Placeholder 2">
            <a:extLst>
              <a:ext uri="{FF2B5EF4-FFF2-40B4-BE49-F238E27FC236}">
                <a16:creationId xmlns:a16="http://schemas.microsoft.com/office/drawing/2014/main" id="{450B1AB4-CA64-27BE-6A65-8C7635721A38}"/>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DFCFB4D-DBBE-35F1-4DD5-7C758B372511}"/>
              </a:ext>
            </a:extLst>
          </p:cNvPr>
          <p:cNvSpPr>
            <a:spLocks noGrp="1"/>
          </p:cNvSpPr>
          <p:nvPr>
            <p:ph type="dt" sz="half" idx="10"/>
          </p:nvPr>
        </p:nvSpPr>
        <p:spPr/>
        <p:txBody>
          <a:bodyPr/>
          <a:lstStyle/>
          <a:p>
            <a:fld id="{4F2E3FB8-8EBE-4471-861B-A499C0ADF5C2}" type="datetimeFigureOut">
              <a:rPr lang="en-NG" smtClean="0"/>
              <a:t>17/05/2024</a:t>
            </a:fld>
            <a:endParaRPr lang="en-NG"/>
          </a:p>
        </p:txBody>
      </p:sp>
      <p:sp>
        <p:nvSpPr>
          <p:cNvPr id="5" name="Footer Placeholder 4">
            <a:extLst>
              <a:ext uri="{FF2B5EF4-FFF2-40B4-BE49-F238E27FC236}">
                <a16:creationId xmlns:a16="http://schemas.microsoft.com/office/drawing/2014/main" id="{638F1DFA-DD5C-77FC-9561-D3AFD911D558}"/>
              </a:ext>
            </a:extLst>
          </p:cNvPr>
          <p:cNvSpPr>
            <a:spLocks noGrp="1"/>
          </p:cNvSpPr>
          <p:nvPr>
            <p:ph type="ftr" sz="quarter" idx="11"/>
          </p:nvPr>
        </p:nvSpPr>
        <p:spPr/>
        <p:txBody>
          <a:bodyPr/>
          <a:lstStyle/>
          <a:p>
            <a:endParaRPr lang="en-NG"/>
          </a:p>
        </p:txBody>
      </p:sp>
      <p:sp>
        <p:nvSpPr>
          <p:cNvPr id="6" name="Slide Number Placeholder 5">
            <a:extLst>
              <a:ext uri="{FF2B5EF4-FFF2-40B4-BE49-F238E27FC236}">
                <a16:creationId xmlns:a16="http://schemas.microsoft.com/office/drawing/2014/main" id="{D200F330-4A69-D9A2-A370-5E95629E1ED9}"/>
              </a:ext>
            </a:extLst>
          </p:cNvPr>
          <p:cNvSpPr>
            <a:spLocks noGrp="1"/>
          </p:cNvSpPr>
          <p:nvPr>
            <p:ph type="sldNum" sz="quarter" idx="12"/>
          </p:nvPr>
        </p:nvSpPr>
        <p:spPr/>
        <p:txBody>
          <a:bodyPr/>
          <a:lstStyle/>
          <a:p>
            <a:fld id="{CE491626-101D-4550-83E4-8CE6518C95F0}" type="slidenum">
              <a:rPr lang="en-NG" smtClean="0"/>
              <a:t>‹#›</a:t>
            </a:fld>
            <a:endParaRPr lang="en-NG"/>
          </a:p>
        </p:txBody>
      </p:sp>
    </p:spTree>
    <p:extLst>
      <p:ext uri="{BB962C8B-B14F-4D97-AF65-F5344CB8AC3E}">
        <p14:creationId xmlns:p14="http://schemas.microsoft.com/office/powerpoint/2010/main" val="33254754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FC4CE4-4FAD-51FE-F84F-7619C4FC216F}"/>
              </a:ext>
            </a:extLst>
          </p:cNvPr>
          <p:cNvSpPr>
            <a:spLocks noGrp="1"/>
          </p:cNvSpPr>
          <p:nvPr>
            <p:ph type="title"/>
          </p:nvPr>
        </p:nvSpPr>
        <p:spPr/>
        <p:txBody>
          <a:bodyPr/>
          <a:lstStyle/>
          <a:p>
            <a:r>
              <a:rPr lang="en-US"/>
              <a:t>Click to edit Master title style</a:t>
            </a:r>
            <a:endParaRPr lang="en-NG"/>
          </a:p>
        </p:txBody>
      </p:sp>
      <p:sp>
        <p:nvSpPr>
          <p:cNvPr id="3" name="Content Placeholder 2">
            <a:extLst>
              <a:ext uri="{FF2B5EF4-FFF2-40B4-BE49-F238E27FC236}">
                <a16:creationId xmlns:a16="http://schemas.microsoft.com/office/drawing/2014/main" id="{E9C32F22-83E9-6BB3-6244-32E385FBA0B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4" name="Content Placeholder 3">
            <a:extLst>
              <a:ext uri="{FF2B5EF4-FFF2-40B4-BE49-F238E27FC236}">
                <a16:creationId xmlns:a16="http://schemas.microsoft.com/office/drawing/2014/main" id="{E54EB79B-03E3-F02D-6537-143E7F8B8AA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5" name="Date Placeholder 4">
            <a:extLst>
              <a:ext uri="{FF2B5EF4-FFF2-40B4-BE49-F238E27FC236}">
                <a16:creationId xmlns:a16="http://schemas.microsoft.com/office/drawing/2014/main" id="{E69468FE-7E37-8291-E4BB-7FDF9D2BBF31}"/>
              </a:ext>
            </a:extLst>
          </p:cNvPr>
          <p:cNvSpPr>
            <a:spLocks noGrp="1"/>
          </p:cNvSpPr>
          <p:nvPr>
            <p:ph type="dt" sz="half" idx="10"/>
          </p:nvPr>
        </p:nvSpPr>
        <p:spPr/>
        <p:txBody>
          <a:bodyPr/>
          <a:lstStyle/>
          <a:p>
            <a:fld id="{4F2E3FB8-8EBE-4471-861B-A499C0ADF5C2}" type="datetimeFigureOut">
              <a:rPr lang="en-NG" smtClean="0"/>
              <a:t>17/05/2024</a:t>
            </a:fld>
            <a:endParaRPr lang="en-NG"/>
          </a:p>
        </p:txBody>
      </p:sp>
      <p:sp>
        <p:nvSpPr>
          <p:cNvPr id="6" name="Footer Placeholder 5">
            <a:extLst>
              <a:ext uri="{FF2B5EF4-FFF2-40B4-BE49-F238E27FC236}">
                <a16:creationId xmlns:a16="http://schemas.microsoft.com/office/drawing/2014/main" id="{7FDB7D35-0ED8-9C71-7AFA-B18C84E73D65}"/>
              </a:ext>
            </a:extLst>
          </p:cNvPr>
          <p:cNvSpPr>
            <a:spLocks noGrp="1"/>
          </p:cNvSpPr>
          <p:nvPr>
            <p:ph type="ftr" sz="quarter" idx="11"/>
          </p:nvPr>
        </p:nvSpPr>
        <p:spPr/>
        <p:txBody>
          <a:bodyPr/>
          <a:lstStyle/>
          <a:p>
            <a:endParaRPr lang="en-NG"/>
          </a:p>
        </p:txBody>
      </p:sp>
      <p:sp>
        <p:nvSpPr>
          <p:cNvPr id="7" name="Slide Number Placeholder 6">
            <a:extLst>
              <a:ext uri="{FF2B5EF4-FFF2-40B4-BE49-F238E27FC236}">
                <a16:creationId xmlns:a16="http://schemas.microsoft.com/office/drawing/2014/main" id="{08B61198-9795-83E5-4E48-A9DDE1B0CA5D}"/>
              </a:ext>
            </a:extLst>
          </p:cNvPr>
          <p:cNvSpPr>
            <a:spLocks noGrp="1"/>
          </p:cNvSpPr>
          <p:nvPr>
            <p:ph type="sldNum" sz="quarter" idx="12"/>
          </p:nvPr>
        </p:nvSpPr>
        <p:spPr/>
        <p:txBody>
          <a:bodyPr/>
          <a:lstStyle/>
          <a:p>
            <a:fld id="{CE491626-101D-4550-83E4-8CE6518C95F0}" type="slidenum">
              <a:rPr lang="en-NG" smtClean="0"/>
              <a:t>‹#›</a:t>
            </a:fld>
            <a:endParaRPr lang="en-NG"/>
          </a:p>
        </p:txBody>
      </p:sp>
    </p:spTree>
    <p:extLst>
      <p:ext uri="{BB962C8B-B14F-4D97-AF65-F5344CB8AC3E}">
        <p14:creationId xmlns:p14="http://schemas.microsoft.com/office/powerpoint/2010/main" val="30129493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16B08F-B353-C9C6-5ADE-7702849F1F5E}"/>
              </a:ext>
            </a:extLst>
          </p:cNvPr>
          <p:cNvSpPr>
            <a:spLocks noGrp="1"/>
          </p:cNvSpPr>
          <p:nvPr>
            <p:ph type="title"/>
          </p:nvPr>
        </p:nvSpPr>
        <p:spPr>
          <a:xfrm>
            <a:off x="839788" y="365125"/>
            <a:ext cx="10515600" cy="1325563"/>
          </a:xfrm>
        </p:spPr>
        <p:txBody>
          <a:bodyPr/>
          <a:lstStyle/>
          <a:p>
            <a:r>
              <a:rPr lang="en-US"/>
              <a:t>Click to edit Master title style</a:t>
            </a:r>
            <a:endParaRPr lang="en-NG"/>
          </a:p>
        </p:txBody>
      </p:sp>
      <p:sp>
        <p:nvSpPr>
          <p:cNvPr id="3" name="Text Placeholder 2">
            <a:extLst>
              <a:ext uri="{FF2B5EF4-FFF2-40B4-BE49-F238E27FC236}">
                <a16:creationId xmlns:a16="http://schemas.microsoft.com/office/drawing/2014/main" id="{FAABBE70-CFEE-FB82-F081-0932C562560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A005BDF-A086-09E9-835D-653BEA7C335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5" name="Text Placeholder 4">
            <a:extLst>
              <a:ext uri="{FF2B5EF4-FFF2-40B4-BE49-F238E27FC236}">
                <a16:creationId xmlns:a16="http://schemas.microsoft.com/office/drawing/2014/main" id="{F93D1E35-E15D-F0D5-DE81-CCB6584881D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ED93E45-2034-3D13-2DCB-03A0A9D6C82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7" name="Date Placeholder 6">
            <a:extLst>
              <a:ext uri="{FF2B5EF4-FFF2-40B4-BE49-F238E27FC236}">
                <a16:creationId xmlns:a16="http://schemas.microsoft.com/office/drawing/2014/main" id="{E614830E-280D-63A8-5264-CE6B53BD465C}"/>
              </a:ext>
            </a:extLst>
          </p:cNvPr>
          <p:cNvSpPr>
            <a:spLocks noGrp="1"/>
          </p:cNvSpPr>
          <p:nvPr>
            <p:ph type="dt" sz="half" idx="10"/>
          </p:nvPr>
        </p:nvSpPr>
        <p:spPr/>
        <p:txBody>
          <a:bodyPr/>
          <a:lstStyle/>
          <a:p>
            <a:fld id="{4F2E3FB8-8EBE-4471-861B-A499C0ADF5C2}" type="datetimeFigureOut">
              <a:rPr lang="en-NG" smtClean="0"/>
              <a:t>17/05/2024</a:t>
            </a:fld>
            <a:endParaRPr lang="en-NG"/>
          </a:p>
        </p:txBody>
      </p:sp>
      <p:sp>
        <p:nvSpPr>
          <p:cNvPr id="8" name="Footer Placeholder 7">
            <a:extLst>
              <a:ext uri="{FF2B5EF4-FFF2-40B4-BE49-F238E27FC236}">
                <a16:creationId xmlns:a16="http://schemas.microsoft.com/office/drawing/2014/main" id="{865ABAF1-75E1-B814-DBA3-8CCC53E6B344}"/>
              </a:ext>
            </a:extLst>
          </p:cNvPr>
          <p:cNvSpPr>
            <a:spLocks noGrp="1"/>
          </p:cNvSpPr>
          <p:nvPr>
            <p:ph type="ftr" sz="quarter" idx="11"/>
          </p:nvPr>
        </p:nvSpPr>
        <p:spPr/>
        <p:txBody>
          <a:bodyPr/>
          <a:lstStyle/>
          <a:p>
            <a:endParaRPr lang="en-NG"/>
          </a:p>
        </p:txBody>
      </p:sp>
      <p:sp>
        <p:nvSpPr>
          <p:cNvPr id="9" name="Slide Number Placeholder 8">
            <a:extLst>
              <a:ext uri="{FF2B5EF4-FFF2-40B4-BE49-F238E27FC236}">
                <a16:creationId xmlns:a16="http://schemas.microsoft.com/office/drawing/2014/main" id="{A6B8AB82-8009-FD1E-690D-6E919D5F7177}"/>
              </a:ext>
            </a:extLst>
          </p:cNvPr>
          <p:cNvSpPr>
            <a:spLocks noGrp="1"/>
          </p:cNvSpPr>
          <p:nvPr>
            <p:ph type="sldNum" sz="quarter" idx="12"/>
          </p:nvPr>
        </p:nvSpPr>
        <p:spPr/>
        <p:txBody>
          <a:bodyPr/>
          <a:lstStyle/>
          <a:p>
            <a:fld id="{CE491626-101D-4550-83E4-8CE6518C95F0}" type="slidenum">
              <a:rPr lang="en-NG" smtClean="0"/>
              <a:t>‹#›</a:t>
            </a:fld>
            <a:endParaRPr lang="en-NG"/>
          </a:p>
        </p:txBody>
      </p:sp>
    </p:spTree>
    <p:extLst>
      <p:ext uri="{BB962C8B-B14F-4D97-AF65-F5344CB8AC3E}">
        <p14:creationId xmlns:p14="http://schemas.microsoft.com/office/powerpoint/2010/main" val="41115667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8025A4-C3DE-420B-111D-F5184D01B7D3}"/>
              </a:ext>
            </a:extLst>
          </p:cNvPr>
          <p:cNvSpPr>
            <a:spLocks noGrp="1"/>
          </p:cNvSpPr>
          <p:nvPr>
            <p:ph type="title"/>
          </p:nvPr>
        </p:nvSpPr>
        <p:spPr/>
        <p:txBody>
          <a:bodyPr/>
          <a:lstStyle/>
          <a:p>
            <a:r>
              <a:rPr lang="en-US"/>
              <a:t>Click to edit Master title style</a:t>
            </a:r>
            <a:endParaRPr lang="en-NG"/>
          </a:p>
        </p:txBody>
      </p:sp>
      <p:sp>
        <p:nvSpPr>
          <p:cNvPr id="3" name="Date Placeholder 2">
            <a:extLst>
              <a:ext uri="{FF2B5EF4-FFF2-40B4-BE49-F238E27FC236}">
                <a16:creationId xmlns:a16="http://schemas.microsoft.com/office/drawing/2014/main" id="{F307B1BD-FFE8-EB8D-7936-4B541737BAC9}"/>
              </a:ext>
            </a:extLst>
          </p:cNvPr>
          <p:cNvSpPr>
            <a:spLocks noGrp="1"/>
          </p:cNvSpPr>
          <p:nvPr>
            <p:ph type="dt" sz="half" idx="10"/>
          </p:nvPr>
        </p:nvSpPr>
        <p:spPr/>
        <p:txBody>
          <a:bodyPr/>
          <a:lstStyle/>
          <a:p>
            <a:fld id="{4F2E3FB8-8EBE-4471-861B-A499C0ADF5C2}" type="datetimeFigureOut">
              <a:rPr lang="en-NG" smtClean="0"/>
              <a:t>17/05/2024</a:t>
            </a:fld>
            <a:endParaRPr lang="en-NG"/>
          </a:p>
        </p:txBody>
      </p:sp>
      <p:sp>
        <p:nvSpPr>
          <p:cNvPr id="4" name="Footer Placeholder 3">
            <a:extLst>
              <a:ext uri="{FF2B5EF4-FFF2-40B4-BE49-F238E27FC236}">
                <a16:creationId xmlns:a16="http://schemas.microsoft.com/office/drawing/2014/main" id="{6A91419F-BB30-82BA-6CE3-855A48EC99B0}"/>
              </a:ext>
            </a:extLst>
          </p:cNvPr>
          <p:cNvSpPr>
            <a:spLocks noGrp="1"/>
          </p:cNvSpPr>
          <p:nvPr>
            <p:ph type="ftr" sz="quarter" idx="11"/>
          </p:nvPr>
        </p:nvSpPr>
        <p:spPr/>
        <p:txBody>
          <a:bodyPr/>
          <a:lstStyle/>
          <a:p>
            <a:endParaRPr lang="en-NG"/>
          </a:p>
        </p:txBody>
      </p:sp>
      <p:sp>
        <p:nvSpPr>
          <p:cNvPr id="5" name="Slide Number Placeholder 4">
            <a:extLst>
              <a:ext uri="{FF2B5EF4-FFF2-40B4-BE49-F238E27FC236}">
                <a16:creationId xmlns:a16="http://schemas.microsoft.com/office/drawing/2014/main" id="{3EB22D18-DCA7-6419-2246-8BBA0262A1BC}"/>
              </a:ext>
            </a:extLst>
          </p:cNvPr>
          <p:cNvSpPr>
            <a:spLocks noGrp="1"/>
          </p:cNvSpPr>
          <p:nvPr>
            <p:ph type="sldNum" sz="quarter" idx="12"/>
          </p:nvPr>
        </p:nvSpPr>
        <p:spPr/>
        <p:txBody>
          <a:bodyPr/>
          <a:lstStyle/>
          <a:p>
            <a:fld id="{CE491626-101D-4550-83E4-8CE6518C95F0}" type="slidenum">
              <a:rPr lang="en-NG" smtClean="0"/>
              <a:t>‹#›</a:t>
            </a:fld>
            <a:endParaRPr lang="en-NG"/>
          </a:p>
        </p:txBody>
      </p:sp>
    </p:spTree>
    <p:extLst>
      <p:ext uri="{BB962C8B-B14F-4D97-AF65-F5344CB8AC3E}">
        <p14:creationId xmlns:p14="http://schemas.microsoft.com/office/powerpoint/2010/main" val="21995299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CBCAA06-2F5B-4C8F-5310-4D88E43BB1DF}"/>
              </a:ext>
            </a:extLst>
          </p:cNvPr>
          <p:cNvSpPr>
            <a:spLocks noGrp="1"/>
          </p:cNvSpPr>
          <p:nvPr>
            <p:ph type="dt" sz="half" idx="10"/>
          </p:nvPr>
        </p:nvSpPr>
        <p:spPr/>
        <p:txBody>
          <a:bodyPr/>
          <a:lstStyle/>
          <a:p>
            <a:fld id="{4F2E3FB8-8EBE-4471-861B-A499C0ADF5C2}" type="datetimeFigureOut">
              <a:rPr lang="en-NG" smtClean="0"/>
              <a:t>17/05/2024</a:t>
            </a:fld>
            <a:endParaRPr lang="en-NG"/>
          </a:p>
        </p:txBody>
      </p:sp>
      <p:sp>
        <p:nvSpPr>
          <p:cNvPr id="3" name="Footer Placeholder 2">
            <a:extLst>
              <a:ext uri="{FF2B5EF4-FFF2-40B4-BE49-F238E27FC236}">
                <a16:creationId xmlns:a16="http://schemas.microsoft.com/office/drawing/2014/main" id="{4779E778-9797-0132-47A4-D4F4354608C3}"/>
              </a:ext>
            </a:extLst>
          </p:cNvPr>
          <p:cNvSpPr>
            <a:spLocks noGrp="1"/>
          </p:cNvSpPr>
          <p:nvPr>
            <p:ph type="ftr" sz="quarter" idx="11"/>
          </p:nvPr>
        </p:nvSpPr>
        <p:spPr/>
        <p:txBody>
          <a:bodyPr/>
          <a:lstStyle/>
          <a:p>
            <a:endParaRPr lang="en-NG"/>
          </a:p>
        </p:txBody>
      </p:sp>
      <p:sp>
        <p:nvSpPr>
          <p:cNvPr id="4" name="Slide Number Placeholder 3">
            <a:extLst>
              <a:ext uri="{FF2B5EF4-FFF2-40B4-BE49-F238E27FC236}">
                <a16:creationId xmlns:a16="http://schemas.microsoft.com/office/drawing/2014/main" id="{4AC3BD9E-A231-7258-29C4-E8B54277C909}"/>
              </a:ext>
            </a:extLst>
          </p:cNvPr>
          <p:cNvSpPr>
            <a:spLocks noGrp="1"/>
          </p:cNvSpPr>
          <p:nvPr>
            <p:ph type="sldNum" sz="quarter" idx="12"/>
          </p:nvPr>
        </p:nvSpPr>
        <p:spPr/>
        <p:txBody>
          <a:bodyPr/>
          <a:lstStyle/>
          <a:p>
            <a:fld id="{CE491626-101D-4550-83E4-8CE6518C95F0}" type="slidenum">
              <a:rPr lang="en-NG" smtClean="0"/>
              <a:t>‹#›</a:t>
            </a:fld>
            <a:endParaRPr lang="en-NG"/>
          </a:p>
        </p:txBody>
      </p:sp>
    </p:spTree>
    <p:extLst>
      <p:ext uri="{BB962C8B-B14F-4D97-AF65-F5344CB8AC3E}">
        <p14:creationId xmlns:p14="http://schemas.microsoft.com/office/powerpoint/2010/main" val="30929589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5C9F0B-66EB-57CF-4512-8DFC46C46AD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G"/>
          </a:p>
        </p:txBody>
      </p:sp>
      <p:sp>
        <p:nvSpPr>
          <p:cNvPr id="3" name="Content Placeholder 2">
            <a:extLst>
              <a:ext uri="{FF2B5EF4-FFF2-40B4-BE49-F238E27FC236}">
                <a16:creationId xmlns:a16="http://schemas.microsoft.com/office/drawing/2014/main" id="{A5C787B6-1216-8682-E102-40D5B2A1B91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4" name="Text Placeholder 3">
            <a:extLst>
              <a:ext uri="{FF2B5EF4-FFF2-40B4-BE49-F238E27FC236}">
                <a16:creationId xmlns:a16="http://schemas.microsoft.com/office/drawing/2014/main" id="{7D495F6E-B0B9-9808-5D00-5BA30D9B2A3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2FEDF7-D5F8-2638-871C-F1FB715B29BE}"/>
              </a:ext>
            </a:extLst>
          </p:cNvPr>
          <p:cNvSpPr>
            <a:spLocks noGrp="1"/>
          </p:cNvSpPr>
          <p:nvPr>
            <p:ph type="dt" sz="half" idx="10"/>
          </p:nvPr>
        </p:nvSpPr>
        <p:spPr/>
        <p:txBody>
          <a:bodyPr/>
          <a:lstStyle/>
          <a:p>
            <a:fld id="{4F2E3FB8-8EBE-4471-861B-A499C0ADF5C2}" type="datetimeFigureOut">
              <a:rPr lang="en-NG" smtClean="0"/>
              <a:t>17/05/2024</a:t>
            </a:fld>
            <a:endParaRPr lang="en-NG"/>
          </a:p>
        </p:txBody>
      </p:sp>
      <p:sp>
        <p:nvSpPr>
          <p:cNvPr id="6" name="Footer Placeholder 5">
            <a:extLst>
              <a:ext uri="{FF2B5EF4-FFF2-40B4-BE49-F238E27FC236}">
                <a16:creationId xmlns:a16="http://schemas.microsoft.com/office/drawing/2014/main" id="{8931B946-E62C-8534-C33B-90ACC0341046}"/>
              </a:ext>
            </a:extLst>
          </p:cNvPr>
          <p:cNvSpPr>
            <a:spLocks noGrp="1"/>
          </p:cNvSpPr>
          <p:nvPr>
            <p:ph type="ftr" sz="quarter" idx="11"/>
          </p:nvPr>
        </p:nvSpPr>
        <p:spPr/>
        <p:txBody>
          <a:bodyPr/>
          <a:lstStyle/>
          <a:p>
            <a:endParaRPr lang="en-NG"/>
          </a:p>
        </p:txBody>
      </p:sp>
      <p:sp>
        <p:nvSpPr>
          <p:cNvPr id="7" name="Slide Number Placeholder 6">
            <a:extLst>
              <a:ext uri="{FF2B5EF4-FFF2-40B4-BE49-F238E27FC236}">
                <a16:creationId xmlns:a16="http://schemas.microsoft.com/office/drawing/2014/main" id="{C2BD18EF-39AC-0C55-DC86-929F01FF6F79}"/>
              </a:ext>
            </a:extLst>
          </p:cNvPr>
          <p:cNvSpPr>
            <a:spLocks noGrp="1"/>
          </p:cNvSpPr>
          <p:nvPr>
            <p:ph type="sldNum" sz="quarter" idx="12"/>
          </p:nvPr>
        </p:nvSpPr>
        <p:spPr/>
        <p:txBody>
          <a:bodyPr/>
          <a:lstStyle/>
          <a:p>
            <a:fld id="{CE491626-101D-4550-83E4-8CE6518C95F0}" type="slidenum">
              <a:rPr lang="en-NG" smtClean="0"/>
              <a:t>‹#›</a:t>
            </a:fld>
            <a:endParaRPr lang="en-NG"/>
          </a:p>
        </p:txBody>
      </p:sp>
    </p:spTree>
    <p:extLst>
      <p:ext uri="{BB962C8B-B14F-4D97-AF65-F5344CB8AC3E}">
        <p14:creationId xmlns:p14="http://schemas.microsoft.com/office/powerpoint/2010/main" val="13097684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7D97F9-3B26-0C66-7D47-FE2C6B69CC3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G"/>
          </a:p>
        </p:txBody>
      </p:sp>
      <p:sp>
        <p:nvSpPr>
          <p:cNvPr id="3" name="Picture Placeholder 2">
            <a:extLst>
              <a:ext uri="{FF2B5EF4-FFF2-40B4-BE49-F238E27FC236}">
                <a16:creationId xmlns:a16="http://schemas.microsoft.com/office/drawing/2014/main" id="{EA347730-A70F-2E18-B77F-201A76B5BEF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NG"/>
          </a:p>
        </p:txBody>
      </p:sp>
      <p:sp>
        <p:nvSpPr>
          <p:cNvPr id="4" name="Text Placeholder 3">
            <a:extLst>
              <a:ext uri="{FF2B5EF4-FFF2-40B4-BE49-F238E27FC236}">
                <a16:creationId xmlns:a16="http://schemas.microsoft.com/office/drawing/2014/main" id="{1F7EE83C-C7C9-8912-10E6-CE43C4FCBE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44553BD-1696-D927-651E-8C88AE9E985B}"/>
              </a:ext>
            </a:extLst>
          </p:cNvPr>
          <p:cNvSpPr>
            <a:spLocks noGrp="1"/>
          </p:cNvSpPr>
          <p:nvPr>
            <p:ph type="dt" sz="half" idx="10"/>
          </p:nvPr>
        </p:nvSpPr>
        <p:spPr/>
        <p:txBody>
          <a:bodyPr/>
          <a:lstStyle/>
          <a:p>
            <a:fld id="{4F2E3FB8-8EBE-4471-861B-A499C0ADF5C2}" type="datetimeFigureOut">
              <a:rPr lang="en-NG" smtClean="0"/>
              <a:t>17/05/2024</a:t>
            </a:fld>
            <a:endParaRPr lang="en-NG"/>
          </a:p>
        </p:txBody>
      </p:sp>
      <p:sp>
        <p:nvSpPr>
          <p:cNvPr id="6" name="Footer Placeholder 5">
            <a:extLst>
              <a:ext uri="{FF2B5EF4-FFF2-40B4-BE49-F238E27FC236}">
                <a16:creationId xmlns:a16="http://schemas.microsoft.com/office/drawing/2014/main" id="{7A3ADAD5-FA3B-7FD9-F227-1968CDB59B3D}"/>
              </a:ext>
            </a:extLst>
          </p:cNvPr>
          <p:cNvSpPr>
            <a:spLocks noGrp="1"/>
          </p:cNvSpPr>
          <p:nvPr>
            <p:ph type="ftr" sz="quarter" idx="11"/>
          </p:nvPr>
        </p:nvSpPr>
        <p:spPr/>
        <p:txBody>
          <a:bodyPr/>
          <a:lstStyle/>
          <a:p>
            <a:endParaRPr lang="en-NG"/>
          </a:p>
        </p:txBody>
      </p:sp>
      <p:sp>
        <p:nvSpPr>
          <p:cNvPr id="7" name="Slide Number Placeholder 6">
            <a:extLst>
              <a:ext uri="{FF2B5EF4-FFF2-40B4-BE49-F238E27FC236}">
                <a16:creationId xmlns:a16="http://schemas.microsoft.com/office/drawing/2014/main" id="{01940728-8E7F-3C8C-B8CF-A604E56A1995}"/>
              </a:ext>
            </a:extLst>
          </p:cNvPr>
          <p:cNvSpPr>
            <a:spLocks noGrp="1"/>
          </p:cNvSpPr>
          <p:nvPr>
            <p:ph type="sldNum" sz="quarter" idx="12"/>
          </p:nvPr>
        </p:nvSpPr>
        <p:spPr/>
        <p:txBody>
          <a:bodyPr/>
          <a:lstStyle/>
          <a:p>
            <a:fld id="{CE491626-101D-4550-83E4-8CE6518C95F0}" type="slidenum">
              <a:rPr lang="en-NG" smtClean="0"/>
              <a:t>‹#›</a:t>
            </a:fld>
            <a:endParaRPr lang="en-NG"/>
          </a:p>
        </p:txBody>
      </p:sp>
    </p:spTree>
    <p:extLst>
      <p:ext uri="{BB962C8B-B14F-4D97-AF65-F5344CB8AC3E}">
        <p14:creationId xmlns:p14="http://schemas.microsoft.com/office/powerpoint/2010/main" val="25730903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B89808D-6758-217B-9F32-C3EDC04E1F9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NG"/>
          </a:p>
        </p:txBody>
      </p:sp>
      <p:sp>
        <p:nvSpPr>
          <p:cNvPr id="3" name="Text Placeholder 2">
            <a:extLst>
              <a:ext uri="{FF2B5EF4-FFF2-40B4-BE49-F238E27FC236}">
                <a16:creationId xmlns:a16="http://schemas.microsoft.com/office/drawing/2014/main" id="{BA30EECF-442E-A5A7-3B2C-849AFDCF1D1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4" name="Date Placeholder 3">
            <a:extLst>
              <a:ext uri="{FF2B5EF4-FFF2-40B4-BE49-F238E27FC236}">
                <a16:creationId xmlns:a16="http://schemas.microsoft.com/office/drawing/2014/main" id="{487BAD39-277A-3472-D31D-2A5F5EE05EA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4F2E3FB8-8EBE-4471-861B-A499C0ADF5C2}" type="datetimeFigureOut">
              <a:rPr lang="en-NG" smtClean="0"/>
              <a:t>17/05/2024</a:t>
            </a:fld>
            <a:endParaRPr lang="en-NG"/>
          </a:p>
        </p:txBody>
      </p:sp>
      <p:sp>
        <p:nvSpPr>
          <p:cNvPr id="5" name="Footer Placeholder 4">
            <a:extLst>
              <a:ext uri="{FF2B5EF4-FFF2-40B4-BE49-F238E27FC236}">
                <a16:creationId xmlns:a16="http://schemas.microsoft.com/office/drawing/2014/main" id="{66E26B59-4A16-91D9-EAEA-2085AA7615C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NG"/>
          </a:p>
        </p:txBody>
      </p:sp>
      <p:sp>
        <p:nvSpPr>
          <p:cNvPr id="6" name="Slide Number Placeholder 5">
            <a:extLst>
              <a:ext uri="{FF2B5EF4-FFF2-40B4-BE49-F238E27FC236}">
                <a16:creationId xmlns:a16="http://schemas.microsoft.com/office/drawing/2014/main" id="{D039C97E-DFE7-C080-044E-651980CB47D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CE491626-101D-4550-83E4-8CE6518C95F0}" type="slidenum">
              <a:rPr lang="en-NG" smtClean="0"/>
              <a:t>‹#›</a:t>
            </a:fld>
            <a:endParaRPr lang="en-NG"/>
          </a:p>
        </p:txBody>
      </p:sp>
    </p:spTree>
    <p:extLst>
      <p:ext uri="{BB962C8B-B14F-4D97-AF65-F5344CB8AC3E}">
        <p14:creationId xmlns:p14="http://schemas.microsoft.com/office/powerpoint/2010/main" val="3412423313"/>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N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4476C3-5BCD-2B61-4D2E-0D4F22BE4246}"/>
              </a:ext>
            </a:extLst>
          </p:cNvPr>
          <p:cNvSpPr>
            <a:spLocks noGrp="1"/>
          </p:cNvSpPr>
          <p:nvPr>
            <p:ph type="ctrTitle"/>
          </p:nvPr>
        </p:nvSpPr>
        <p:spPr>
          <a:xfrm>
            <a:off x="1524000" y="532152"/>
            <a:ext cx="9144000" cy="2977811"/>
          </a:xfrm>
        </p:spPr>
        <p:txBody>
          <a:bodyPr>
            <a:normAutofit/>
          </a:bodyPr>
          <a:lstStyle/>
          <a:p>
            <a:r>
              <a:rPr lang="en-NG" sz="6600" dirty="0">
                <a:effectLst/>
                <a:latin typeface="Times New Roman" panose="02020603050405020304" pitchFamily="18" charset="0"/>
                <a:ea typeface="Aptos" panose="020B0004020202020204" pitchFamily="34" charset="0"/>
                <a:cs typeface="Times New Roman" panose="02020603050405020304" pitchFamily="18" charset="0"/>
              </a:rPr>
              <a:t> Customer Churn Analysis Prediction for </a:t>
            </a:r>
            <a:r>
              <a:rPr lang="en-NG" sz="6600" dirty="0" err="1">
                <a:effectLst/>
                <a:latin typeface="Times New Roman" panose="02020603050405020304" pitchFamily="18" charset="0"/>
                <a:ea typeface="Aptos" panose="020B0004020202020204" pitchFamily="34" charset="0"/>
                <a:cs typeface="Times New Roman" panose="02020603050405020304" pitchFamily="18" charset="0"/>
              </a:rPr>
              <a:t>ConnectTel</a:t>
            </a:r>
            <a:r>
              <a:rPr lang="en-NG" sz="6600" dirty="0">
                <a:effectLst/>
                <a:latin typeface="Times New Roman" panose="02020603050405020304" pitchFamily="18" charset="0"/>
                <a:ea typeface="Aptos" panose="020B0004020202020204" pitchFamily="34" charset="0"/>
                <a:cs typeface="Times New Roman" panose="02020603050405020304" pitchFamily="18" charset="0"/>
              </a:rPr>
              <a:t> Telecom Company</a:t>
            </a:r>
            <a:endParaRPr lang="en-NG" sz="66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8F3CD2E1-260E-8C54-1A47-0A2152D144E3}"/>
              </a:ext>
            </a:extLst>
          </p:cNvPr>
          <p:cNvSpPr>
            <a:spLocks noGrp="1"/>
          </p:cNvSpPr>
          <p:nvPr>
            <p:ph type="subTitle" idx="1"/>
          </p:nvPr>
        </p:nvSpPr>
        <p:spPr>
          <a:xfrm>
            <a:off x="1524000" y="3927423"/>
            <a:ext cx="9144000" cy="2398425"/>
          </a:xfrm>
        </p:spPr>
        <p:txBody>
          <a:bodyPr>
            <a:normAutofit fontScale="85000" lnSpcReduction="20000"/>
          </a:bodyPr>
          <a:lstStyle/>
          <a:p>
            <a:r>
              <a:rPr lang="en-NG" sz="4400" dirty="0">
                <a:effectLst/>
                <a:latin typeface="Times New Roman" panose="02020603050405020304" pitchFamily="18" charset="0"/>
                <a:ea typeface="Aptos" panose="020B0004020202020204" pitchFamily="34" charset="0"/>
                <a:cs typeface="Times New Roman" panose="02020603050405020304" pitchFamily="18" charset="0"/>
              </a:rPr>
              <a:t>A Comprehensive Analysis of Customer Churn Using Python</a:t>
            </a:r>
            <a:endParaRPr lang="en-GB" sz="4400" dirty="0">
              <a:effectLst/>
              <a:latin typeface="Times New Roman" panose="02020603050405020304" pitchFamily="18" charset="0"/>
              <a:ea typeface="Aptos" panose="020B0004020202020204" pitchFamily="34" charset="0"/>
              <a:cs typeface="Times New Roman" panose="02020603050405020304" pitchFamily="18" charset="0"/>
            </a:endParaRPr>
          </a:p>
          <a:p>
            <a:endParaRPr lang="en-GB" sz="4000" dirty="0">
              <a:latin typeface="Times New Roman" panose="02020603050405020304" pitchFamily="18" charset="0"/>
              <a:cs typeface="Times New Roman" panose="02020603050405020304" pitchFamily="18" charset="0"/>
            </a:endParaRPr>
          </a:p>
          <a:p>
            <a:r>
              <a:rPr lang="en-NG" sz="3200" b="1" dirty="0">
                <a:effectLst/>
                <a:latin typeface="Aptos" panose="020B0004020202020204" pitchFamily="34" charset="0"/>
                <a:ea typeface="Aptos" panose="020B0004020202020204" pitchFamily="34" charset="0"/>
                <a:cs typeface="Times New Roman" panose="02020603050405020304" pitchFamily="18" charset="0"/>
              </a:rPr>
              <a:t>Presenter: Essien, Ubon </a:t>
            </a:r>
            <a:r>
              <a:rPr lang="en-NG" sz="3200" b="1" dirty="0" err="1">
                <a:effectLst/>
                <a:latin typeface="Aptos" panose="020B0004020202020204" pitchFamily="34" charset="0"/>
                <a:ea typeface="Aptos" panose="020B0004020202020204" pitchFamily="34" charset="0"/>
                <a:cs typeface="Times New Roman" panose="02020603050405020304" pitchFamily="18" charset="0"/>
              </a:rPr>
              <a:t>Asuquo</a:t>
            </a:r>
            <a:endParaRPr lang="en-GB" sz="3200" b="1" dirty="0">
              <a:effectLst/>
              <a:latin typeface="Aptos" panose="020B0004020202020204" pitchFamily="34" charset="0"/>
              <a:ea typeface="Aptos" panose="020B0004020202020204" pitchFamily="34" charset="0"/>
              <a:cs typeface="Times New Roman" panose="02020603050405020304" pitchFamily="18" charset="0"/>
            </a:endParaRPr>
          </a:p>
          <a:p>
            <a:r>
              <a:rPr lang="en-GB" sz="3200" b="1" dirty="0">
                <a:latin typeface="Aptos" panose="020B0004020202020204" pitchFamily="34" charset="0"/>
                <a:ea typeface="Aptos" panose="020B0004020202020204" pitchFamily="34" charset="0"/>
                <a:cs typeface="Times New Roman" panose="02020603050405020304" pitchFamily="18" charset="0"/>
              </a:rPr>
              <a:t>May, 2024</a:t>
            </a:r>
          </a:p>
          <a:p>
            <a:endParaRPr lang="en-NG" sz="4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539425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996A5-2EE0-1860-CA93-601B17F76399}"/>
              </a:ext>
            </a:extLst>
          </p:cNvPr>
          <p:cNvSpPr>
            <a:spLocks noGrp="1"/>
          </p:cNvSpPr>
          <p:nvPr>
            <p:ph type="title"/>
          </p:nvPr>
        </p:nvSpPr>
        <p:spPr/>
        <p:txBody>
          <a:bodyPr>
            <a:normAutofit fontScale="90000"/>
          </a:bodyPr>
          <a:lstStyle/>
          <a:p>
            <a:r>
              <a:rPr lang="en-GB" dirty="0"/>
              <a:t>Phone Services and Churn: About 1800 customers that make use of phone services churned.</a:t>
            </a:r>
            <a:endParaRPr lang="en-NG" dirty="0"/>
          </a:p>
        </p:txBody>
      </p:sp>
      <p:pic>
        <p:nvPicPr>
          <p:cNvPr id="7170" name="Picture 2">
            <a:extLst>
              <a:ext uri="{FF2B5EF4-FFF2-40B4-BE49-F238E27FC236}">
                <a16:creationId xmlns:a16="http://schemas.microsoft.com/office/drawing/2014/main" id="{03199947-74C8-659B-1265-9CE68FCAE81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2168644" y="1861594"/>
            <a:ext cx="7854712" cy="4279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761430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3ACC8A-B00F-47FE-96CA-5709E0666B4D}"/>
              </a:ext>
            </a:extLst>
          </p:cNvPr>
          <p:cNvSpPr>
            <a:spLocks noGrp="1"/>
          </p:cNvSpPr>
          <p:nvPr>
            <p:ph type="title"/>
          </p:nvPr>
        </p:nvSpPr>
        <p:spPr>
          <a:xfrm>
            <a:off x="838200" y="149902"/>
            <a:ext cx="10515600" cy="1514005"/>
          </a:xfrm>
        </p:spPr>
        <p:txBody>
          <a:bodyPr>
            <a:noAutofit/>
          </a:bodyPr>
          <a:lstStyle/>
          <a:p>
            <a:r>
              <a:rPr lang="en-GB" sz="3600" dirty="0"/>
              <a:t>Multivariate: Correlation reveals there is a moderately weak and negative linear relationship between churn and contract with coefficient of -0.40. </a:t>
            </a:r>
            <a:endParaRPr lang="en-NG" sz="3600" dirty="0"/>
          </a:p>
        </p:txBody>
      </p:sp>
      <p:pic>
        <p:nvPicPr>
          <p:cNvPr id="8194" name="Picture 2">
            <a:extLst>
              <a:ext uri="{FF2B5EF4-FFF2-40B4-BE49-F238E27FC236}">
                <a16:creationId xmlns:a16="http://schemas.microsoft.com/office/drawing/2014/main" id="{96912D38-C1C5-C135-832E-80F2D5DEC3A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838200" y="1825624"/>
            <a:ext cx="10515599" cy="45601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9578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9E031F-3722-8D79-A041-F7DAF659A613}"/>
              </a:ext>
            </a:extLst>
          </p:cNvPr>
          <p:cNvSpPr>
            <a:spLocks noGrp="1"/>
          </p:cNvSpPr>
          <p:nvPr>
            <p:ph type="title"/>
          </p:nvPr>
        </p:nvSpPr>
        <p:spPr>
          <a:xfrm>
            <a:off x="838200" y="365126"/>
            <a:ext cx="10515600" cy="743028"/>
          </a:xfrm>
        </p:spPr>
        <p:txBody>
          <a:bodyPr/>
          <a:lstStyle/>
          <a:p>
            <a:r>
              <a:rPr lang="en-GB" dirty="0"/>
              <a:t>Model Building; Logistic Regression</a:t>
            </a:r>
            <a:endParaRPr lang="en-NG" dirty="0"/>
          </a:p>
        </p:txBody>
      </p:sp>
      <p:sp>
        <p:nvSpPr>
          <p:cNvPr id="3" name="Content Placeholder 2">
            <a:extLst>
              <a:ext uri="{FF2B5EF4-FFF2-40B4-BE49-F238E27FC236}">
                <a16:creationId xmlns:a16="http://schemas.microsoft.com/office/drawing/2014/main" id="{55ACDE72-0C2D-E46E-A022-5315BA71A59A}"/>
              </a:ext>
            </a:extLst>
          </p:cNvPr>
          <p:cNvSpPr>
            <a:spLocks noGrp="1"/>
          </p:cNvSpPr>
          <p:nvPr>
            <p:ph idx="1"/>
          </p:nvPr>
        </p:nvSpPr>
        <p:spPr/>
        <p:txBody>
          <a:bodyPr>
            <a:normAutofit/>
          </a:bodyPr>
          <a:lstStyle/>
          <a:p>
            <a:pPr marL="0" indent="0">
              <a:buNone/>
            </a:pPr>
            <a:r>
              <a:rPr lang="en-GB" sz="2400" dirty="0">
                <a:latin typeface="Times New Roman" panose="02020603050405020304" pitchFamily="18" charset="0"/>
                <a:cs typeface="Times New Roman" panose="02020603050405020304" pitchFamily="18" charset="0"/>
              </a:rPr>
              <a:t>Logistic Regression</a:t>
            </a:r>
          </a:p>
          <a:p>
            <a:r>
              <a:rPr lang="en-GB" sz="2400" dirty="0">
                <a:latin typeface="Times New Roman" panose="02020603050405020304" pitchFamily="18" charset="0"/>
                <a:cs typeface="Times New Roman" panose="02020603050405020304" pitchFamily="18" charset="0"/>
              </a:rPr>
              <a:t>Precision: 0.681</a:t>
            </a:r>
          </a:p>
          <a:p>
            <a:r>
              <a:rPr lang="en-GB" sz="2400" dirty="0">
                <a:latin typeface="Times New Roman" panose="02020603050405020304" pitchFamily="18" charset="0"/>
                <a:cs typeface="Times New Roman" panose="02020603050405020304" pitchFamily="18" charset="0"/>
              </a:rPr>
              <a:t>Accuracy: 0.815</a:t>
            </a:r>
          </a:p>
          <a:p>
            <a:r>
              <a:rPr lang="en-GB" sz="2400" dirty="0">
                <a:latin typeface="Times New Roman" panose="02020603050405020304" pitchFamily="18" charset="0"/>
                <a:cs typeface="Times New Roman" panose="02020603050405020304" pitchFamily="18" charset="0"/>
              </a:rPr>
              <a:t>Recall: 0.5657</a:t>
            </a:r>
          </a:p>
          <a:p>
            <a:r>
              <a:rPr lang="en-GB" sz="2400" dirty="0">
                <a:latin typeface="Times New Roman" panose="02020603050405020304" pitchFamily="18" charset="0"/>
                <a:cs typeface="Times New Roman" panose="02020603050405020304" pitchFamily="18" charset="0"/>
              </a:rPr>
              <a:t>F1-score: 0.618</a:t>
            </a:r>
          </a:p>
          <a:p>
            <a:r>
              <a:rPr lang="en-GB" sz="2400" dirty="0">
                <a:latin typeface="Times New Roman" panose="02020603050405020304" pitchFamily="18" charset="0"/>
                <a:cs typeface="Times New Roman" panose="02020603050405020304" pitchFamily="18" charset="0"/>
              </a:rPr>
              <a:t>AUC-ROC: 0.735</a:t>
            </a:r>
          </a:p>
          <a:p>
            <a:endParaRPr lang="en-NG" sz="2400" dirty="0">
              <a:latin typeface="Times New Roman" panose="02020603050405020304" pitchFamily="18" charset="0"/>
              <a:cs typeface="Times New Roman" panose="02020603050405020304" pitchFamily="18" charset="0"/>
            </a:endParaRPr>
          </a:p>
        </p:txBody>
      </p:sp>
      <p:pic>
        <p:nvPicPr>
          <p:cNvPr id="1026" name="Picture 2">
            <a:extLst>
              <a:ext uri="{FF2B5EF4-FFF2-40B4-BE49-F238E27FC236}">
                <a16:creationId xmlns:a16="http://schemas.microsoft.com/office/drawing/2014/main" id="{69372EE4-5C13-0E1E-D7D3-DC6E62861DD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7599" y="1108155"/>
            <a:ext cx="7570033" cy="50688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554818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52CD91-4A93-0BCA-E824-3BCAD436C5AB}"/>
              </a:ext>
            </a:extLst>
          </p:cNvPr>
          <p:cNvSpPr>
            <a:spLocks noGrp="1"/>
          </p:cNvSpPr>
          <p:nvPr>
            <p:ph type="title"/>
          </p:nvPr>
        </p:nvSpPr>
        <p:spPr>
          <a:xfrm>
            <a:off x="838200" y="365126"/>
            <a:ext cx="10515600" cy="828244"/>
          </a:xfrm>
        </p:spPr>
        <p:txBody>
          <a:bodyPr/>
          <a:lstStyle/>
          <a:p>
            <a:r>
              <a:rPr lang="en-GB" dirty="0"/>
              <a:t>Random Forest Classifier</a:t>
            </a:r>
            <a:endParaRPr lang="en-NG" dirty="0"/>
          </a:p>
        </p:txBody>
      </p:sp>
      <p:sp>
        <p:nvSpPr>
          <p:cNvPr id="3" name="Content Placeholder 2">
            <a:extLst>
              <a:ext uri="{FF2B5EF4-FFF2-40B4-BE49-F238E27FC236}">
                <a16:creationId xmlns:a16="http://schemas.microsoft.com/office/drawing/2014/main" id="{BC8F1E28-A3D8-1FB2-D120-7C826B86B67E}"/>
              </a:ext>
            </a:extLst>
          </p:cNvPr>
          <p:cNvSpPr>
            <a:spLocks noGrp="1"/>
          </p:cNvSpPr>
          <p:nvPr>
            <p:ph idx="1"/>
          </p:nvPr>
        </p:nvSpPr>
        <p:spPr>
          <a:xfrm>
            <a:off x="838200" y="1424066"/>
            <a:ext cx="10515600" cy="4752897"/>
          </a:xfrm>
        </p:spPr>
        <p:txBody>
          <a:bodyPr>
            <a:normAutofit/>
          </a:bodyPr>
          <a:lstStyle/>
          <a:p>
            <a:pPr marL="0" indent="0" algn="just">
              <a:buNone/>
            </a:pPr>
            <a:r>
              <a:rPr lang="en-GB" sz="2400" dirty="0">
                <a:latin typeface="Times New Roman" panose="02020603050405020304" pitchFamily="18" charset="0"/>
                <a:cs typeface="Times New Roman" panose="02020603050405020304" pitchFamily="18" charset="0"/>
              </a:rPr>
              <a:t>Random Forest</a:t>
            </a:r>
          </a:p>
          <a:p>
            <a:pPr algn="just"/>
            <a:r>
              <a:rPr lang="en-GB" sz="2400" dirty="0">
                <a:latin typeface="Times New Roman" panose="02020603050405020304" pitchFamily="18" charset="0"/>
                <a:cs typeface="Times New Roman" panose="02020603050405020304" pitchFamily="18" charset="0"/>
              </a:rPr>
              <a:t>Precision: 0.648            </a:t>
            </a:r>
          </a:p>
          <a:p>
            <a:pPr algn="just"/>
            <a:r>
              <a:rPr lang="en-GB" sz="2400" dirty="0">
                <a:latin typeface="Times New Roman" panose="02020603050405020304" pitchFamily="18" charset="0"/>
                <a:cs typeface="Times New Roman" panose="02020603050405020304" pitchFamily="18" charset="0"/>
              </a:rPr>
              <a:t>Accuracy: 0.791</a:t>
            </a:r>
          </a:p>
          <a:p>
            <a:pPr algn="just"/>
            <a:r>
              <a:rPr lang="en-GB" sz="2400" dirty="0">
                <a:latin typeface="Times New Roman" panose="02020603050405020304" pitchFamily="18" charset="0"/>
                <a:cs typeface="Times New Roman" panose="02020603050405020304" pitchFamily="18" charset="0"/>
              </a:rPr>
              <a:t>Recall: 0.464</a:t>
            </a:r>
          </a:p>
          <a:p>
            <a:pPr algn="just"/>
            <a:r>
              <a:rPr lang="en-GB" sz="2400" dirty="0">
                <a:latin typeface="Times New Roman" panose="02020603050405020304" pitchFamily="18" charset="0"/>
                <a:cs typeface="Times New Roman" panose="02020603050405020304" pitchFamily="18" charset="0"/>
              </a:rPr>
              <a:t>F1-score: 0.540</a:t>
            </a:r>
          </a:p>
          <a:p>
            <a:pPr algn="just"/>
            <a:r>
              <a:rPr lang="en-GB" sz="2400" dirty="0">
                <a:latin typeface="Times New Roman" panose="02020603050405020304" pitchFamily="18" charset="0"/>
                <a:cs typeface="Times New Roman" panose="02020603050405020304" pitchFamily="18" charset="0"/>
              </a:rPr>
              <a:t>AUC-ROC: 0.687</a:t>
            </a:r>
            <a:endParaRPr lang="en-NG" sz="2400" dirty="0">
              <a:latin typeface="Times New Roman" panose="02020603050405020304" pitchFamily="18" charset="0"/>
              <a:cs typeface="Times New Roman" panose="02020603050405020304" pitchFamily="18" charset="0"/>
            </a:endParaRPr>
          </a:p>
        </p:txBody>
      </p:sp>
      <p:pic>
        <p:nvPicPr>
          <p:cNvPr id="6" name="Picture 5" descr="A graph showing a number of different colored squares&#10;&#10;Description automatically generated with medium confidence">
            <a:extLst>
              <a:ext uri="{FF2B5EF4-FFF2-40B4-BE49-F238E27FC236}">
                <a16:creationId xmlns:a16="http://schemas.microsoft.com/office/drawing/2014/main" id="{6F243B66-86A0-95F2-A85D-C879CEE0E64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447738" y="1193370"/>
            <a:ext cx="7906061" cy="5299504"/>
          </a:xfrm>
          <a:prstGeom prst="rect">
            <a:avLst/>
          </a:prstGeom>
          <a:noFill/>
          <a:ln>
            <a:noFill/>
          </a:ln>
        </p:spPr>
      </p:pic>
    </p:spTree>
    <p:extLst>
      <p:ext uri="{BB962C8B-B14F-4D97-AF65-F5344CB8AC3E}">
        <p14:creationId xmlns:p14="http://schemas.microsoft.com/office/powerpoint/2010/main" val="35610637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17D5BD-8508-C110-E686-A4E19D2E806E}"/>
              </a:ext>
            </a:extLst>
          </p:cNvPr>
          <p:cNvSpPr>
            <a:spLocks noGrp="1"/>
          </p:cNvSpPr>
          <p:nvPr>
            <p:ph type="title"/>
          </p:nvPr>
        </p:nvSpPr>
        <p:spPr>
          <a:xfrm>
            <a:off x="838200" y="224852"/>
            <a:ext cx="10515600" cy="673441"/>
          </a:xfrm>
        </p:spPr>
        <p:txBody>
          <a:bodyPr>
            <a:normAutofit fontScale="90000"/>
          </a:bodyPr>
          <a:lstStyle/>
          <a:p>
            <a:r>
              <a:rPr lang="en-GB" dirty="0"/>
              <a:t>SGD Classifier</a:t>
            </a:r>
            <a:endParaRPr lang="en-NG" dirty="0"/>
          </a:p>
        </p:txBody>
      </p:sp>
      <p:sp>
        <p:nvSpPr>
          <p:cNvPr id="3" name="Content Placeholder 2">
            <a:extLst>
              <a:ext uri="{FF2B5EF4-FFF2-40B4-BE49-F238E27FC236}">
                <a16:creationId xmlns:a16="http://schemas.microsoft.com/office/drawing/2014/main" id="{812476AC-7FE5-4E42-46DA-3D9C2310C73B}"/>
              </a:ext>
            </a:extLst>
          </p:cNvPr>
          <p:cNvSpPr>
            <a:spLocks noGrp="1"/>
          </p:cNvSpPr>
          <p:nvPr>
            <p:ph idx="1"/>
          </p:nvPr>
        </p:nvSpPr>
        <p:spPr/>
        <p:txBody>
          <a:bodyPr>
            <a:normAutofit/>
          </a:bodyPr>
          <a:lstStyle/>
          <a:p>
            <a:r>
              <a:rPr lang="en-GB" dirty="0" err="1"/>
              <a:t>SGDClassifier</a:t>
            </a:r>
            <a:endParaRPr lang="en-GB" dirty="0"/>
          </a:p>
          <a:p>
            <a:r>
              <a:rPr lang="en-GB" dirty="0"/>
              <a:t>Precision: 0.681</a:t>
            </a:r>
          </a:p>
          <a:p>
            <a:r>
              <a:rPr lang="en-GB" dirty="0"/>
              <a:t>Accuracy: 0.815</a:t>
            </a:r>
          </a:p>
          <a:p>
            <a:r>
              <a:rPr lang="en-GB" dirty="0"/>
              <a:t>Recall: 0.566</a:t>
            </a:r>
          </a:p>
          <a:p>
            <a:r>
              <a:rPr lang="en-GB" dirty="0"/>
              <a:t>F1-score: 0.618</a:t>
            </a:r>
          </a:p>
          <a:p>
            <a:r>
              <a:rPr lang="en-GB" dirty="0"/>
              <a:t>AUC-ROC: 0.736</a:t>
            </a:r>
            <a:endParaRPr lang="en-NG" dirty="0"/>
          </a:p>
        </p:txBody>
      </p:sp>
      <p:pic>
        <p:nvPicPr>
          <p:cNvPr id="4" name="Picture 3">
            <a:extLst>
              <a:ext uri="{FF2B5EF4-FFF2-40B4-BE49-F238E27FC236}">
                <a16:creationId xmlns:a16="http://schemas.microsoft.com/office/drawing/2014/main" id="{2FF5B516-4516-D441-F47D-3042DC79869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837482" y="1004341"/>
            <a:ext cx="7516317" cy="5488533"/>
          </a:xfrm>
          <a:prstGeom prst="rect">
            <a:avLst/>
          </a:prstGeom>
          <a:noFill/>
          <a:ln>
            <a:noFill/>
          </a:ln>
        </p:spPr>
      </p:pic>
    </p:spTree>
    <p:extLst>
      <p:ext uri="{BB962C8B-B14F-4D97-AF65-F5344CB8AC3E}">
        <p14:creationId xmlns:p14="http://schemas.microsoft.com/office/powerpoint/2010/main" val="29040897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C16577-D4DA-6291-5B17-4B5812A2C0BD}"/>
              </a:ext>
            </a:extLst>
          </p:cNvPr>
          <p:cNvSpPr>
            <a:spLocks noGrp="1"/>
          </p:cNvSpPr>
          <p:nvPr>
            <p:ph type="title"/>
          </p:nvPr>
        </p:nvSpPr>
        <p:spPr>
          <a:xfrm>
            <a:off x="838200" y="164892"/>
            <a:ext cx="10515600" cy="516145"/>
          </a:xfrm>
        </p:spPr>
        <p:txBody>
          <a:bodyPr>
            <a:normAutofit fontScale="90000"/>
          </a:bodyPr>
          <a:lstStyle/>
          <a:p>
            <a:r>
              <a:rPr lang="en-GB" sz="3200" b="1" dirty="0">
                <a:latin typeface="Times New Roman" panose="02020603050405020304" pitchFamily="18" charset="0"/>
                <a:cs typeface="Times New Roman" panose="02020603050405020304" pitchFamily="18" charset="0"/>
              </a:rPr>
              <a:t>Model Performance</a:t>
            </a:r>
            <a:endParaRPr lang="en-NG" sz="32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9EFB9E9-FF83-896E-80EA-52DC9887C691}"/>
              </a:ext>
            </a:extLst>
          </p:cNvPr>
          <p:cNvSpPr>
            <a:spLocks noGrp="1"/>
          </p:cNvSpPr>
          <p:nvPr>
            <p:ph idx="1"/>
          </p:nvPr>
        </p:nvSpPr>
        <p:spPr>
          <a:xfrm>
            <a:off x="838200" y="854440"/>
            <a:ext cx="10515600" cy="5322523"/>
          </a:xfrm>
        </p:spPr>
        <p:txBody>
          <a:bodyPr>
            <a:normAutofit/>
          </a:bodyPr>
          <a:lstStyle/>
          <a:p>
            <a:r>
              <a:rPr lang="en-GB" sz="2400" b="1" dirty="0">
                <a:latin typeface="Times New Roman" panose="02020603050405020304" pitchFamily="18" charset="0"/>
                <a:cs typeface="Times New Roman" panose="02020603050405020304" pitchFamily="18" charset="0"/>
              </a:rPr>
              <a:t>Logit</a:t>
            </a:r>
            <a:r>
              <a:rPr lang="en-GB" sz="2400" dirty="0">
                <a:latin typeface="Times New Roman" panose="02020603050405020304" pitchFamily="18" charset="0"/>
                <a:cs typeface="Times New Roman" panose="02020603050405020304" pitchFamily="18" charset="0"/>
              </a:rPr>
              <a:t>.</a:t>
            </a:r>
          </a:p>
          <a:p>
            <a:pPr>
              <a:lnSpc>
                <a:spcPct val="115000"/>
              </a:lnSpc>
              <a:spcAft>
                <a:spcPts val="800"/>
              </a:spcAft>
            </a:pPr>
            <a:r>
              <a:rPr lang="en-NG" sz="2400" kern="100" dirty="0">
                <a:effectLst/>
                <a:latin typeface="Times New Roman" panose="02020603050405020304" pitchFamily="18" charset="0"/>
                <a:ea typeface="Aptos" panose="020B0004020202020204" pitchFamily="34" charset="0"/>
                <a:cs typeface="Times New Roman" panose="02020603050405020304" pitchFamily="18" charset="0"/>
              </a:rPr>
              <a:t>Strengths: </a:t>
            </a:r>
            <a:r>
              <a:rPr lang="en-GB" sz="2400" kern="100" dirty="0">
                <a:effectLst/>
                <a:latin typeface="Times New Roman" panose="02020603050405020304" pitchFamily="18" charset="0"/>
                <a:ea typeface="Aptos" panose="020B0004020202020204" pitchFamily="34" charset="0"/>
                <a:cs typeface="Times New Roman" panose="02020603050405020304" pitchFamily="18" charset="0"/>
              </a:rPr>
              <a:t>H</a:t>
            </a:r>
            <a:r>
              <a:rPr lang="en-NG" sz="2400" kern="100" dirty="0" err="1">
                <a:effectLst/>
                <a:latin typeface="Times New Roman" panose="02020603050405020304" pitchFamily="18" charset="0"/>
                <a:ea typeface="Aptos" panose="020B0004020202020204" pitchFamily="34" charset="0"/>
                <a:cs typeface="Times New Roman" panose="02020603050405020304" pitchFamily="18" charset="0"/>
              </a:rPr>
              <a:t>igh</a:t>
            </a:r>
            <a:r>
              <a:rPr lang="en-NG" sz="2400" kern="100" dirty="0">
                <a:effectLst/>
                <a:latin typeface="Times New Roman" panose="02020603050405020304" pitchFamily="18" charset="0"/>
                <a:ea typeface="Aptos" panose="020B0004020202020204" pitchFamily="34" charset="0"/>
                <a:cs typeface="Times New Roman" panose="02020603050405020304" pitchFamily="18" charset="0"/>
              </a:rPr>
              <a:t> accuracy (81.48%) and a good AUC-ROC score (0.7351), indicating that it performs well overall in predicting customer churn. The precision (68.06%) is also relatively high, meaning that when the model predicts a customer will churn, it is often correct.</a:t>
            </a:r>
          </a:p>
          <a:p>
            <a:pPr>
              <a:lnSpc>
                <a:spcPct val="115000"/>
              </a:lnSpc>
              <a:spcAft>
                <a:spcPts val="800"/>
              </a:spcAft>
            </a:pPr>
            <a:r>
              <a:rPr lang="en-NG" sz="2400" kern="100" dirty="0">
                <a:effectLst/>
                <a:latin typeface="Times New Roman" panose="02020603050405020304" pitchFamily="18" charset="0"/>
                <a:ea typeface="Aptos" panose="020B0004020202020204" pitchFamily="34" charset="0"/>
                <a:cs typeface="Times New Roman" panose="02020603050405020304" pitchFamily="18" charset="0"/>
              </a:rPr>
              <a:t>Weaknesses: The recall (56.57%) is somewhat lower, indicating that the model does not catch all churners. This suggests that there might be room for improving the model to better capture those customers who will actually churn.</a:t>
            </a:r>
            <a:endParaRPr lang="en-GB" sz="24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0" indent="0">
              <a:lnSpc>
                <a:spcPct val="115000"/>
              </a:lnSpc>
              <a:spcAft>
                <a:spcPts val="800"/>
              </a:spcAft>
              <a:buNone/>
            </a:pPr>
            <a:r>
              <a:rPr lang="en-GB" sz="2400" dirty="0">
                <a:latin typeface="Times New Roman" panose="02020603050405020304" pitchFamily="18" charset="0"/>
                <a:cs typeface="Times New Roman" panose="02020603050405020304" pitchFamily="18" charset="0"/>
              </a:rPr>
              <a:t>   </a:t>
            </a:r>
            <a:r>
              <a:rPr lang="en-GB" sz="2400" b="1" dirty="0">
                <a:latin typeface="Times New Roman" panose="02020603050405020304" pitchFamily="18" charset="0"/>
                <a:cs typeface="Times New Roman" panose="02020603050405020304" pitchFamily="18" charset="0"/>
              </a:rPr>
              <a:t>Random Forest.</a:t>
            </a:r>
          </a:p>
          <a:p>
            <a:pPr algn="l">
              <a:buFont typeface="Arial" panose="020B0604020202020204" pitchFamily="34" charset="0"/>
              <a:buChar char="•"/>
            </a:pPr>
            <a:r>
              <a:rPr lang="en-GB" sz="2400" i="0" dirty="0">
                <a:solidFill>
                  <a:srgbClr val="0D0D0D"/>
                </a:solidFill>
                <a:effectLst/>
                <a:highlight>
                  <a:srgbClr val="FFFFFF"/>
                </a:highlight>
                <a:latin typeface="Times New Roman" panose="02020603050405020304" pitchFamily="18" charset="0"/>
                <a:cs typeface="Times New Roman" panose="02020603050405020304" pitchFamily="18" charset="0"/>
              </a:rPr>
              <a:t>Strengths</a:t>
            </a:r>
            <a:r>
              <a:rPr lang="en-GB" sz="2400" b="1" i="0" dirty="0">
                <a:solidFill>
                  <a:srgbClr val="0D0D0D"/>
                </a:solidFill>
                <a:effectLst/>
                <a:highlight>
                  <a:srgbClr val="FFFFFF"/>
                </a:highlight>
                <a:latin typeface="Times New Roman" panose="02020603050405020304" pitchFamily="18" charset="0"/>
                <a:cs typeface="Times New Roman" panose="02020603050405020304" pitchFamily="18" charset="0"/>
              </a:rPr>
              <a:t>:</a:t>
            </a:r>
            <a:r>
              <a:rPr lang="en-GB" sz="2400" b="0" i="0" dirty="0">
                <a:solidFill>
                  <a:srgbClr val="0D0D0D"/>
                </a:solidFill>
                <a:effectLst/>
                <a:highlight>
                  <a:srgbClr val="FFFFFF"/>
                </a:highlight>
                <a:latin typeface="Times New Roman" panose="02020603050405020304" pitchFamily="18" charset="0"/>
                <a:cs typeface="Times New Roman" panose="02020603050405020304" pitchFamily="18" charset="0"/>
              </a:rPr>
              <a:t> </a:t>
            </a:r>
            <a:r>
              <a:rPr lang="en-GB" sz="2400" dirty="0">
                <a:solidFill>
                  <a:srgbClr val="0D0D0D"/>
                </a:solidFill>
                <a:highlight>
                  <a:srgbClr val="FFFFFF"/>
                </a:highlight>
                <a:latin typeface="Times New Roman" panose="02020603050405020304" pitchFamily="18" charset="0"/>
                <a:cs typeface="Times New Roman" panose="02020603050405020304" pitchFamily="18" charset="0"/>
              </a:rPr>
              <a:t>R</a:t>
            </a:r>
            <a:r>
              <a:rPr lang="en-GB" sz="2400" b="0" i="0" dirty="0">
                <a:solidFill>
                  <a:srgbClr val="0D0D0D"/>
                </a:solidFill>
                <a:effectLst/>
                <a:highlight>
                  <a:srgbClr val="FFFFFF"/>
                </a:highlight>
                <a:latin typeface="Times New Roman" panose="02020603050405020304" pitchFamily="18" charset="0"/>
                <a:cs typeface="Times New Roman" panose="02020603050405020304" pitchFamily="18" charset="0"/>
              </a:rPr>
              <a:t>easonably high accuracy (79.13%) and moderate precision (64.79%), indicating that it performs well overall and is fairly reliable when it predicts churn.</a:t>
            </a:r>
          </a:p>
          <a:p>
            <a:pPr algn="l">
              <a:buFont typeface="Arial" panose="020B0604020202020204" pitchFamily="34" charset="0"/>
              <a:buChar char="•"/>
            </a:pPr>
            <a:endParaRPr lang="en-GB" sz="2400" b="0" i="0" dirty="0">
              <a:solidFill>
                <a:srgbClr val="0D0D0D"/>
              </a:solidFill>
              <a:effectLst/>
              <a:highlight>
                <a:srgbClr val="FFFFFF"/>
              </a:highligh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endParaRPr lang="en-GB" b="0" i="0" dirty="0">
              <a:solidFill>
                <a:srgbClr val="0D0D0D"/>
              </a:solidFill>
              <a:effectLst/>
              <a:highlight>
                <a:srgbClr val="FFFFFF"/>
              </a:highlight>
              <a:latin typeface="Söhne"/>
            </a:endParaRPr>
          </a:p>
          <a:p>
            <a:pPr marL="0" indent="0">
              <a:lnSpc>
                <a:spcPct val="115000"/>
              </a:lnSpc>
              <a:spcAft>
                <a:spcPts val="800"/>
              </a:spcAft>
              <a:buNone/>
            </a:pPr>
            <a:endParaRPr lang="en-GB" dirty="0"/>
          </a:p>
          <a:p>
            <a:pPr marL="0" indent="0">
              <a:lnSpc>
                <a:spcPct val="115000"/>
              </a:lnSpc>
              <a:spcAft>
                <a:spcPts val="800"/>
              </a:spcAft>
              <a:buNone/>
            </a:pPr>
            <a:endParaRPr lang="en-GB" sz="1800" dirty="0"/>
          </a:p>
          <a:p>
            <a:pPr>
              <a:lnSpc>
                <a:spcPct val="115000"/>
              </a:lnSpc>
              <a:spcAft>
                <a:spcPts val="800"/>
              </a:spcAft>
            </a:pPr>
            <a:endParaRPr lang="en-NG" sz="18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en-NG" dirty="0"/>
          </a:p>
        </p:txBody>
      </p:sp>
    </p:spTree>
    <p:extLst>
      <p:ext uri="{BB962C8B-B14F-4D97-AF65-F5344CB8AC3E}">
        <p14:creationId xmlns:p14="http://schemas.microsoft.com/office/powerpoint/2010/main" val="36430971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CB83590-A795-5389-18B6-90100EFBDB18}"/>
              </a:ext>
            </a:extLst>
          </p:cNvPr>
          <p:cNvSpPr>
            <a:spLocks noGrp="1"/>
          </p:cNvSpPr>
          <p:nvPr>
            <p:ph idx="1"/>
          </p:nvPr>
        </p:nvSpPr>
        <p:spPr>
          <a:xfrm>
            <a:off x="838200" y="329784"/>
            <a:ext cx="10515600" cy="6163089"/>
          </a:xfrm>
        </p:spPr>
        <p:txBody>
          <a:bodyPr>
            <a:normAutofit/>
          </a:bodyPr>
          <a:lstStyle/>
          <a:p>
            <a:pPr algn="just">
              <a:buFont typeface="Arial" panose="020B0604020202020204" pitchFamily="34" charset="0"/>
              <a:buChar char="•"/>
            </a:pPr>
            <a:r>
              <a:rPr lang="en-GB" sz="2800" i="0" dirty="0">
                <a:solidFill>
                  <a:srgbClr val="0D0D0D"/>
                </a:solidFill>
                <a:effectLst/>
                <a:highlight>
                  <a:srgbClr val="FFFFFF"/>
                </a:highlight>
                <a:latin typeface="Times New Roman" panose="02020603050405020304" pitchFamily="18" charset="0"/>
                <a:cs typeface="Times New Roman" panose="02020603050405020304" pitchFamily="18" charset="0"/>
              </a:rPr>
              <a:t>Weaknesses</a:t>
            </a:r>
            <a:r>
              <a:rPr lang="en-GB" sz="2800" b="1" i="0" dirty="0">
                <a:solidFill>
                  <a:srgbClr val="0D0D0D"/>
                </a:solidFill>
                <a:effectLst/>
                <a:highlight>
                  <a:srgbClr val="FFFFFF"/>
                </a:highlight>
                <a:latin typeface="Times New Roman" panose="02020603050405020304" pitchFamily="18" charset="0"/>
                <a:cs typeface="Times New Roman" panose="02020603050405020304" pitchFamily="18" charset="0"/>
              </a:rPr>
              <a:t>:</a:t>
            </a:r>
            <a:r>
              <a:rPr lang="en-GB" sz="2800" b="0" i="0" dirty="0">
                <a:solidFill>
                  <a:srgbClr val="0D0D0D"/>
                </a:solidFill>
                <a:effectLst/>
                <a:highlight>
                  <a:srgbClr val="FFFFFF"/>
                </a:highlight>
                <a:latin typeface="Times New Roman" panose="02020603050405020304" pitchFamily="18" charset="0"/>
                <a:cs typeface="Times New Roman" panose="02020603050405020304" pitchFamily="18" charset="0"/>
              </a:rPr>
              <a:t> The recall (46.38%) is relatively low, indicating that the model does not catch a significant portion of actual churners. The F1-score (0.5406) and AUC-ROC (0.6865) suggest that there is considerable room for improvement in the model's performance</a:t>
            </a:r>
          </a:p>
          <a:p>
            <a:pPr algn="just">
              <a:buFont typeface="Arial" panose="020B0604020202020204" pitchFamily="34" charset="0"/>
              <a:buChar char="•"/>
            </a:pPr>
            <a:r>
              <a:rPr lang="en-GB" sz="2800" b="1" i="0" dirty="0" err="1">
                <a:solidFill>
                  <a:srgbClr val="0D0D0D"/>
                </a:solidFill>
                <a:effectLst/>
                <a:highlight>
                  <a:srgbClr val="FFFFFF"/>
                </a:highlight>
                <a:latin typeface="Times New Roman" panose="02020603050405020304" pitchFamily="18" charset="0"/>
                <a:cs typeface="Times New Roman" panose="02020603050405020304" pitchFamily="18" charset="0"/>
              </a:rPr>
              <a:t>SGDClassifier</a:t>
            </a:r>
            <a:endParaRPr lang="en-GB" sz="2800" b="1" i="0" dirty="0">
              <a:solidFill>
                <a:srgbClr val="0D0D0D"/>
              </a:solidFill>
              <a:effectLst/>
              <a:highlight>
                <a:srgbClr val="FFFFFF"/>
              </a:highlight>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GB" sz="2800" i="0" dirty="0">
                <a:solidFill>
                  <a:srgbClr val="0D0D0D"/>
                </a:solidFill>
                <a:effectLst/>
                <a:highlight>
                  <a:srgbClr val="FFFFFF"/>
                </a:highlight>
                <a:latin typeface="Times New Roman" panose="02020603050405020304" pitchFamily="18" charset="0"/>
                <a:cs typeface="Times New Roman" panose="02020603050405020304" pitchFamily="18" charset="0"/>
              </a:rPr>
              <a:t>Strengths</a:t>
            </a:r>
            <a:r>
              <a:rPr lang="en-GB" sz="2800" b="1" i="0" dirty="0">
                <a:solidFill>
                  <a:srgbClr val="0D0D0D"/>
                </a:solidFill>
                <a:effectLst/>
                <a:highlight>
                  <a:srgbClr val="FFFFFF"/>
                </a:highlight>
                <a:latin typeface="Times New Roman" panose="02020603050405020304" pitchFamily="18" charset="0"/>
                <a:cs typeface="Times New Roman" panose="02020603050405020304" pitchFamily="18" charset="0"/>
              </a:rPr>
              <a:t>:</a:t>
            </a:r>
            <a:r>
              <a:rPr lang="en-GB" sz="2800" b="0" i="0" dirty="0">
                <a:solidFill>
                  <a:srgbClr val="0D0D0D"/>
                </a:solidFill>
                <a:effectLst/>
                <a:highlight>
                  <a:srgbClr val="FFFFFF"/>
                </a:highlight>
                <a:latin typeface="Times New Roman" panose="02020603050405020304" pitchFamily="18" charset="0"/>
                <a:cs typeface="Times New Roman" panose="02020603050405020304" pitchFamily="18" charset="0"/>
              </a:rPr>
              <a:t> The model has high accuracy (81.48%) and good precision (68.06%), suggesting it performs well overall and is reliable when it predicts churn. The AUC-ROC score (73.51%) indicates that the model is effective at distinguishing between churners and non-churners.</a:t>
            </a:r>
          </a:p>
          <a:p>
            <a:pPr algn="just">
              <a:buFont typeface="Arial" panose="020B0604020202020204" pitchFamily="34" charset="0"/>
              <a:buChar char="•"/>
            </a:pPr>
            <a:r>
              <a:rPr lang="en-GB" sz="2800" i="0" dirty="0">
                <a:solidFill>
                  <a:srgbClr val="0D0D0D"/>
                </a:solidFill>
                <a:effectLst/>
                <a:highlight>
                  <a:srgbClr val="FFFFFF"/>
                </a:highlight>
                <a:latin typeface="Times New Roman" panose="02020603050405020304" pitchFamily="18" charset="0"/>
                <a:cs typeface="Times New Roman" panose="02020603050405020304" pitchFamily="18" charset="0"/>
              </a:rPr>
              <a:t>Weaknesses:</a:t>
            </a:r>
            <a:r>
              <a:rPr lang="en-GB" sz="2800" b="0" i="0" dirty="0">
                <a:solidFill>
                  <a:srgbClr val="0D0D0D"/>
                </a:solidFill>
                <a:effectLst/>
                <a:highlight>
                  <a:srgbClr val="FFFFFF"/>
                </a:highlight>
                <a:latin typeface="Times New Roman" panose="02020603050405020304" pitchFamily="18" charset="0"/>
                <a:cs typeface="Times New Roman" panose="02020603050405020304" pitchFamily="18" charset="0"/>
              </a:rPr>
              <a:t> The recall (56.57%) is relatively low, indicating that the model misses a significant portion of actual churners. The F1-score (0.6179) reflects this imbalance between precision and recall.</a:t>
            </a:r>
          </a:p>
          <a:p>
            <a:endParaRPr lang="en-NG" dirty="0"/>
          </a:p>
        </p:txBody>
      </p:sp>
    </p:spTree>
    <p:extLst>
      <p:ext uri="{BB962C8B-B14F-4D97-AF65-F5344CB8AC3E}">
        <p14:creationId xmlns:p14="http://schemas.microsoft.com/office/powerpoint/2010/main" val="9785317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68469-4FCB-3076-C5A9-BD42466F15D3}"/>
              </a:ext>
            </a:extLst>
          </p:cNvPr>
          <p:cNvSpPr>
            <a:spLocks noGrp="1"/>
          </p:cNvSpPr>
          <p:nvPr>
            <p:ph type="title"/>
          </p:nvPr>
        </p:nvSpPr>
        <p:spPr>
          <a:xfrm>
            <a:off x="838200" y="365125"/>
            <a:ext cx="10515600" cy="924029"/>
          </a:xfrm>
        </p:spPr>
        <p:txBody>
          <a:bodyPr>
            <a:normAutofit/>
          </a:bodyPr>
          <a:lstStyle/>
          <a:p>
            <a:r>
              <a:rPr lang="en-GB" dirty="0"/>
              <a:t>Feature importance from random forest</a:t>
            </a:r>
            <a:endParaRPr lang="en-NG" dirty="0"/>
          </a:p>
        </p:txBody>
      </p:sp>
      <p:pic>
        <p:nvPicPr>
          <p:cNvPr id="12290" name="Picture 2">
            <a:extLst>
              <a:ext uri="{FF2B5EF4-FFF2-40B4-BE49-F238E27FC236}">
                <a16:creationId xmlns:a16="http://schemas.microsoft.com/office/drawing/2014/main" id="{2B84E14A-C125-465E-487B-256DC17DCDD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1469036"/>
            <a:ext cx="10515600" cy="50238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74520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C0833E-26F5-DD52-57CF-E0031BC14A48}"/>
              </a:ext>
            </a:extLst>
          </p:cNvPr>
          <p:cNvSpPr>
            <a:spLocks noGrp="1"/>
          </p:cNvSpPr>
          <p:nvPr>
            <p:ph type="title"/>
          </p:nvPr>
        </p:nvSpPr>
        <p:spPr>
          <a:xfrm>
            <a:off x="838200" y="365126"/>
            <a:ext cx="10515600" cy="639216"/>
          </a:xfrm>
        </p:spPr>
        <p:txBody>
          <a:bodyPr>
            <a:normAutofit fontScale="90000"/>
          </a:bodyPr>
          <a:lstStyle/>
          <a:p>
            <a:r>
              <a:rPr lang="en-GB" dirty="0"/>
              <a:t>Insights, Recommendations and conclusion</a:t>
            </a:r>
            <a:endParaRPr lang="en-NG" dirty="0"/>
          </a:p>
        </p:txBody>
      </p:sp>
      <p:sp>
        <p:nvSpPr>
          <p:cNvPr id="3" name="Content Placeholder 2">
            <a:extLst>
              <a:ext uri="{FF2B5EF4-FFF2-40B4-BE49-F238E27FC236}">
                <a16:creationId xmlns:a16="http://schemas.microsoft.com/office/drawing/2014/main" id="{61F4936E-11AF-94EA-5031-982B172C779F}"/>
              </a:ext>
            </a:extLst>
          </p:cNvPr>
          <p:cNvSpPr>
            <a:spLocks noGrp="1"/>
          </p:cNvSpPr>
          <p:nvPr>
            <p:ph idx="1"/>
          </p:nvPr>
        </p:nvSpPr>
        <p:spPr>
          <a:xfrm>
            <a:off x="389744" y="1304144"/>
            <a:ext cx="11467476" cy="5188731"/>
          </a:xfrm>
        </p:spPr>
        <p:txBody>
          <a:bodyPr>
            <a:normAutofit lnSpcReduction="10000"/>
          </a:bodyPr>
          <a:lstStyle/>
          <a:p>
            <a:pPr algn="just"/>
            <a:r>
              <a:rPr lang="en-GB" sz="2700" dirty="0"/>
              <a:t>There </a:t>
            </a:r>
            <a:r>
              <a:rPr lang="en-GB" sz="2700"/>
              <a:t>is a weak </a:t>
            </a:r>
            <a:r>
              <a:rPr lang="en-GB" sz="2700" dirty="0"/>
              <a:t>negative correlation between churn and contracts with value of -0.04. It is recommended that the company would strengthen its contract terms.</a:t>
            </a:r>
          </a:p>
          <a:p>
            <a:pPr algn="just"/>
            <a:r>
              <a:rPr lang="en-GB" sz="2700" dirty="0"/>
              <a:t>The confusion matrix from the Random Forest reveals a lower value for FALSE NEGATIVE compared to the other two models. Though this will pose a lesser risk to the company compared to other two models, </a:t>
            </a:r>
            <a:r>
              <a:rPr lang="en-GB" sz="2700" b="0" i="0" dirty="0">
                <a:solidFill>
                  <a:srgbClr val="0D0D0D"/>
                </a:solidFill>
                <a:effectLst/>
                <a:highlight>
                  <a:srgbClr val="FFFFFF"/>
                </a:highlight>
                <a:latin typeface="Söhne"/>
              </a:rPr>
              <a:t> the model still fails to identify a good number of customers who are actually at risk of churning. </a:t>
            </a:r>
          </a:p>
          <a:p>
            <a:pPr algn="just"/>
            <a:r>
              <a:rPr lang="en-GB" sz="2700" b="0" i="0" dirty="0">
                <a:solidFill>
                  <a:srgbClr val="0D0D0D"/>
                </a:solidFill>
                <a:effectLst/>
                <a:highlight>
                  <a:srgbClr val="FFFFFF"/>
                </a:highlight>
                <a:latin typeface="Söhne"/>
              </a:rPr>
              <a:t>This is disturbing because it means that the company may not be taking proactive measures to retain these customers, potentially leading to revenue loss and reduced customer satisfaction.</a:t>
            </a:r>
          </a:p>
          <a:p>
            <a:pPr algn="just"/>
            <a:r>
              <a:rPr lang="en-GB" sz="2700" dirty="0">
                <a:solidFill>
                  <a:srgbClr val="0D0D0D"/>
                </a:solidFill>
                <a:highlight>
                  <a:srgbClr val="FFFFFF"/>
                </a:highlight>
                <a:latin typeface="Söhne"/>
              </a:rPr>
              <a:t>However, due to the insights gotten from the feature importance, </a:t>
            </a:r>
            <a:r>
              <a:rPr lang="en-GB" sz="2700" b="0" i="0" dirty="0">
                <a:solidFill>
                  <a:srgbClr val="0D0D0D"/>
                </a:solidFill>
                <a:effectLst/>
                <a:highlight>
                  <a:srgbClr val="FFFFFF"/>
                </a:highlight>
                <a:latin typeface="Söhne"/>
              </a:rPr>
              <a:t>targeted retention strategies and interventions for customers identified as high-risk churners would be developed</a:t>
            </a:r>
            <a:endParaRPr lang="en-GB" sz="2700" dirty="0"/>
          </a:p>
          <a:p>
            <a:endParaRPr lang="en-GB" dirty="0"/>
          </a:p>
          <a:p>
            <a:endParaRPr lang="en-GB" dirty="0"/>
          </a:p>
          <a:p>
            <a:endParaRPr lang="en-GB" dirty="0"/>
          </a:p>
          <a:p>
            <a:endParaRPr lang="en-GB" dirty="0"/>
          </a:p>
          <a:p>
            <a:endParaRPr lang="en-GB" dirty="0"/>
          </a:p>
          <a:p>
            <a:endParaRPr lang="en-GB" dirty="0"/>
          </a:p>
          <a:p>
            <a:endParaRPr lang="en-NG" dirty="0"/>
          </a:p>
        </p:txBody>
      </p:sp>
    </p:spTree>
    <p:extLst>
      <p:ext uri="{BB962C8B-B14F-4D97-AF65-F5344CB8AC3E}">
        <p14:creationId xmlns:p14="http://schemas.microsoft.com/office/powerpoint/2010/main" val="1883495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3C3BFCB-0F3F-26FB-1A66-CC08E1CD5167}"/>
              </a:ext>
            </a:extLst>
          </p:cNvPr>
          <p:cNvSpPr>
            <a:spLocks noGrp="1"/>
          </p:cNvSpPr>
          <p:nvPr>
            <p:ph idx="1"/>
          </p:nvPr>
        </p:nvSpPr>
        <p:spPr/>
        <p:txBody>
          <a:bodyPr>
            <a:normAutofit/>
          </a:bodyPr>
          <a:lstStyle/>
          <a:p>
            <a:r>
              <a:rPr lang="en-GB" sz="9600" dirty="0">
                <a:latin typeface="Times New Roman" panose="02020603050405020304" pitchFamily="18" charset="0"/>
                <a:cs typeface="Times New Roman" panose="02020603050405020304" pitchFamily="18" charset="0"/>
              </a:rPr>
              <a:t>      Thank you</a:t>
            </a:r>
            <a:endParaRPr lang="en-NG" sz="9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060536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AFE0BC-4F8A-C7A8-AA73-612AE3FEFE9A}"/>
              </a:ext>
            </a:extLst>
          </p:cNvPr>
          <p:cNvSpPr>
            <a:spLocks noGrp="1"/>
          </p:cNvSpPr>
          <p:nvPr>
            <p:ph type="title"/>
          </p:nvPr>
        </p:nvSpPr>
        <p:spPr>
          <a:xfrm>
            <a:off x="838200" y="209861"/>
            <a:ext cx="10515600" cy="1004341"/>
          </a:xfrm>
        </p:spPr>
        <p:txBody>
          <a:bodyPr>
            <a:normAutofit fontScale="90000"/>
          </a:bodyPr>
          <a:lstStyle/>
          <a:p>
            <a:br>
              <a:rPr lang="en-GB" sz="4400" kern="100" dirty="0">
                <a:effectLst/>
                <a:latin typeface="Aptos" panose="020B0004020202020204" pitchFamily="34" charset="0"/>
                <a:ea typeface="Aptos" panose="020B0004020202020204" pitchFamily="34" charset="0"/>
                <a:cs typeface="Times New Roman" panose="02020603050405020304" pitchFamily="18" charset="0"/>
              </a:rPr>
            </a:br>
            <a:r>
              <a:rPr lang="en-NG" sz="4400" b="1" kern="100" dirty="0">
                <a:effectLst/>
                <a:latin typeface="Times New Roman" panose="02020603050405020304" pitchFamily="18" charset="0"/>
                <a:ea typeface="Aptos" panose="020B0004020202020204" pitchFamily="34" charset="0"/>
                <a:cs typeface="Times New Roman" panose="02020603050405020304" pitchFamily="18" charset="0"/>
              </a:rPr>
              <a:t>Introduction</a:t>
            </a:r>
            <a:br>
              <a:rPr lang="en-GB" sz="4400" b="1" kern="100" dirty="0">
                <a:effectLst/>
                <a:latin typeface="Aptos" panose="020B0004020202020204" pitchFamily="34" charset="0"/>
                <a:ea typeface="Aptos" panose="020B0004020202020204" pitchFamily="34" charset="0"/>
                <a:cs typeface="Times New Roman" panose="02020603050405020304" pitchFamily="18" charset="0"/>
              </a:rPr>
            </a:br>
            <a:r>
              <a:rPr lang="en-GB" sz="3100" b="1" kern="100" dirty="0">
                <a:effectLst/>
                <a:latin typeface="Aptos" panose="020B0004020202020204" pitchFamily="34" charset="0"/>
                <a:ea typeface="Aptos" panose="020B0004020202020204" pitchFamily="34" charset="0"/>
                <a:cs typeface="Times New Roman" panose="02020603050405020304" pitchFamily="18" charset="0"/>
              </a:rPr>
              <a:t>Problem Definition</a:t>
            </a:r>
            <a:br>
              <a:rPr lang="en-NG" sz="4400" kern="100" dirty="0">
                <a:effectLst/>
                <a:latin typeface="Aptos" panose="020B0004020202020204" pitchFamily="34" charset="0"/>
                <a:ea typeface="Aptos" panose="020B0004020202020204" pitchFamily="34" charset="0"/>
                <a:cs typeface="Times New Roman" panose="02020603050405020304" pitchFamily="18" charset="0"/>
              </a:rPr>
            </a:br>
            <a:endParaRPr lang="en-NG" dirty="0"/>
          </a:p>
        </p:txBody>
      </p:sp>
      <p:sp>
        <p:nvSpPr>
          <p:cNvPr id="3" name="Content Placeholder 2">
            <a:extLst>
              <a:ext uri="{FF2B5EF4-FFF2-40B4-BE49-F238E27FC236}">
                <a16:creationId xmlns:a16="http://schemas.microsoft.com/office/drawing/2014/main" id="{D43A940E-4665-0A88-C357-A02AF7861993}"/>
              </a:ext>
            </a:extLst>
          </p:cNvPr>
          <p:cNvSpPr>
            <a:spLocks noGrp="1"/>
          </p:cNvSpPr>
          <p:nvPr>
            <p:ph idx="1"/>
          </p:nvPr>
        </p:nvSpPr>
        <p:spPr>
          <a:xfrm>
            <a:off x="629587" y="1214202"/>
            <a:ext cx="11152681" cy="5278672"/>
          </a:xfrm>
        </p:spPr>
        <p:txBody>
          <a:bodyPr>
            <a:normAutofit lnSpcReduction="10000"/>
          </a:bodyPr>
          <a:lstStyle/>
          <a:p>
            <a:pPr algn="just">
              <a:lnSpc>
                <a:spcPct val="115000"/>
              </a:lnSpc>
              <a:spcAft>
                <a:spcPts val="800"/>
              </a:spcAft>
            </a:pPr>
            <a:r>
              <a:rPr lang="en-NG" sz="3200" kern="100" dirty="0">
                <a:effectLst/>
                <a:latin typeface="Times New Roman" panose="02020603050405020304" pitchFamily="18" charset="0"/>
                <a:ea typeface="Aptos" panose="020B0004020202020204" pitchFamily="34" charset="0"/>
                <a:cs typeface="Times New Roman" panose="02020603050405020304" pitchFamily="18" charset="0"/>
              </a:rPr>
              <a:t>Customer churn </a:t>
            </a:r>
            <a:r>
              <a:rPr lang="en-GB" sz="3200" kern="100" dirty="0">
                <a:latin typeface="Times New Roman" panose="02020603050405020304" pitchFamily="18" charset="0"/>
                <a:ea typeface="Aptos" panose="020B0004020202020204" pitchFamily="34" charset="0"/>
                <a:cs typeface="Times New Roman" panose="02020603050405020304" pitchFamily="18" charset="0"/>
              </a:rPr>
              <a:t>is</a:t>
            </a:r>
            <a:r>
              <a:rPr lang="en-NG" sz="3200" kern="100" dirty="0">
                <a:effectLst/>
                <a:latin typeface="Times New Roman" panose="02020603050405020304" pitchFamily="18" charset="0"/>
                <a:ea typeface="Aptos" panose="020B0004020202020204" pitchFamily="34" charset="0"/>
                <a:cs typeface="Times New Roman" panose="02020603050405020304" pitchFamily="18" charset="0"/>
              </a:rPr>
              <a:t> the rate at which customers stop doing business with a company over a given period.</a:t>
            </a:r>
            <a:endParaRPr lang="en-GB" sz="3200" kern="100" dirty="0">
              <a:effectLst/>
              <a:latin typeface="Times New Roman" panose="02020603050405020304" pitchFamily="18" charset="0"/>
              <a:ea typeface="Aptos" panose="020B0004020202020204" pitchFamily="34" charset="0"/>
              <a:cs typeface="Times New Roman" panose="02020603050405020304" pitchFamily="18" charset="0"/>
            </a:endParaRPr>
          </a:p>
          <a:p>
            <a:pPr algn="just">
              <a:lnSpc>
                <a:spcPct val="115000"/>
              </a:lnSpc>
              <a:spcAft>
                <a:spcPts val="800"/>
              </a:spcAft>
            </a:pPr>
            <a:r>
              <a:rPr lang="en-NG" sz="3200" kern="100" dirty="0">
                <a:effectLst/>
                <a:latin typeface="Times New Roman" panose="02020603050405020304" pitchFamily="18" charset="0"/>
                <a:ea typeface="Aptos" panose="020B0004020202020204" pitchFamily="34" charset="0"/>
                <a:cs typeface="Times New Roman" panose="02020603050405020304" pitchFamily="18" charset="0"/>
              </a:rPr>
              <a:t>  High churn rates can indicate customer </a:t>
            </a:r>
            <a:r>
              <a:rPr lang="en-GB" sz="3200" kern="100" dirty="0">
                <a:effectLst/>
                <a:latin typeface="Times New Roman" panose="02020603050405020304" pitchFamily="18" charset="0"/>
                <a:ea typeface="Aptos" panose="020B0004020202020204" pitchFamily="34" charset="0"/>
                <a:cs typeface="Times New Roman" panose="02020603050405020304" pitchFamily="18" charset="0"/>
              </a:rPr>
              <a:t>di</a:t>
            </a:r>
            <a:r>
              <a:rPr lang="en-NG" sz="3200" kern="100" dirty="0">
                <a:effectLst/>
                <a:latin typeface="Times New Roman" panose="02020603050405020304" pitchFamily="18" charset="0"/>
                <a:ea typeface="Aptos" panose="020B0004020202020204" pitchFamily="34" charset="0"/>
                <a:cs typeface="Times New Roman" panose="02020603050405020304" pitchFamily="18" charset="0"/>
              </a:rPr>
              <a:t>satisfaction or better competition.  </a:t>
            </a:r>
            <a:endParaRPr lang="en-GB" sz="3200" kern="100" dirty="0">
              <a:effectLst/>
              <a:latin typeface="Times New Roman" panose="02020603050405020304" pitchFamily="18" charset="0"/>
              <a:ea typeface="Aptos" panose="020B0004020202020204" pitchFamily="34" charset="0"/>
              <a:cs typeface="Times New Roman" panose="02020603050405020304" pitchFamily="18" charset="0"/>
            </a:endParaRPr>
          </a:p>
          <a:p>
            <a:pPr algn="just">
              <a:lnSpc>
                <a:spcPct val="115000"/>
              </a:lnSpc>
              <a:spcAft>
                <a:spcPts val="800"/>
              </a:spcAft>
            </a:pPr>
            <a:r>
              <a:rPr lang="en-NG" sz="3200" kern="100" dirty="0" err="1">
                <a:effectLst/>
                <a:latin typeface="Times New Roman" panose="02020603050405020304" pitchFamily="18" charset="0"/>
                <a:ea typeface="Aptos" panose="020B0004020202020204" pitchFamily="34" charset="0"/>
                <a:cs typeface="Times New Roman" panose="02020603050405020304" pitchFamily="18" charset="0"/>
              </a:rPr>
              <a:t>ConnectTel</a:t>
            </a:r>
            <a:r>
              <a:rPr lang="en-NG" sz="3200" kern="100" dirty="0">
                <a:effectLst/>
                <a:latin typeface="Times New Roman" panose="02020603050405020304" pitchFamily="18" charset="0"/>
                <a:ea typeface="Aptos" panose="020B0004020202020204" pitchFamily="34" charset="0"/>
                <a:cs typeface="Times New Roman" panose="02020603050405020304" pitchFamily="18" charset="0"/>
              </a:rPr>
              <a:t> faces a pressing need to address customer churn which poses a significant threat to business sustainability and growth. </a:t>
            </a:r>
            <a:endParaRPr lang="en-GB" sz="3200" kern="100" dirty="0">
              <a:effectLst/>
              <a:latin typeface="Times New Roman" panose="02020603050405020304" pitchFamily="18" charset="0"/>
              <a:ea typeface="Aptos" panose="020B0004020202020204" pitchFamily="34" charset="0"/>
              <a:cs typeface="Times New Roman" panose="02020603050405020304" pitchFamily="18" charset="0"/>
            </a:endParaRPr>
          </a:p>
          <a:p>
            <a:pPr algn="just">
              <a:lnSpc>
                <a:spcPct val="115000"/>
              </a:lnSpc>
              <a:spcAft>
                <a:spcPts val="800"/>
              </a:spcAft>
            </a:pPr>
            <a:r>
              <a:rPr lang="en-NG" sz="3200" kern="100" dirty="0">
                <a:effectLst/>
                <a:latin typeface="Times New Roman" panose="02020603050405020304" pitchFamily="18" charset="0"/>
                <a:ea typeface="Aptos" panose="020B0004020202020204" pitchFamily="34" charset="0"/>
                <a:cs typeface="Times New Roman" panose="02020603050405020304" pitchFamily="18" charset="0"/>
              </a:rPr>
              <a:t>Predicting churn is critical for</a:t>
            </a:r>
            <a:r>
              <a:rPr lang="en-GB" sz="32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NG" sz="3200" kern="100" dirty="0">
                <a:effectLst/>
                <a:latin typeface="Times New Roman" panose="02020603050405020304" pitchFamily="18" charset="0"/>
                <a:ea typeface="Aptos" panose="020B0004020202020204" pitchFamily="34" charset="0"/>
                <a:cs typeface="Times New Roman" panose="02020603050405020304" pitchFamily="18" charset="0"/>
              </a:rPr>
              <a:t>improving customer retention.</a:t>
            </a:r>
          </a:p>
          <a:p>
            <a:endParaRPr lang="en-NG" sz="2000" dirty="0"/>
          </a:p>
        </p:txBody>
      </p:sp>
    </p:spTree>
    <p:extLst>
      <p:ext uri="{BB962C8B-B14F-4D97-AF65-F5344CB8AC3E}">
        <p14:creationId xmlns:p14="http://schemas.microsoft.com/office/powerpoint/2010/main" val="26246988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0F79EB-E46C-A4C2-9F04-1D558957E89F}"/>
              </a:ext>
            </a:extLst>
          </p:cNvPr>
          <p:cNvSpPr>
            <a:spLocks noGrp="1"/>
          </p:cNvSpPr>
          <p:nvPr>
            <p:ph type="title"/>
          </p:nvPr>
        </p:nvSpPr>
        <p:spPr>
          <a:xfrm>
            <a:off x="838200" y="365126"/>
            <a:ext cx="10515600" cy="864068"/>
          </a:xfrm>
        </p:spPr>
        <p:txBody>
          <a:bodyPr/>
          <a:lstStyle/>
          <a:p>
            <a:r>
              <a:rPr lang="en-GB" b="1" dirty="0"/>
              <a:t>Objectives</a:t>
            </a:r>
            <a:endParaRPr lang="en-NG" b="1" dirty="0"/>
          </a:p>
        </p:txBody>
      </p:sp>
      <p:sp>
        <p:nvSpPr>
          <p:cNvPr id="3" name="Content Placeholder 2">
            <a:extLst>
              <a:ext uri="{FF2B5EF4-FFF2-40B4-BE49-F238E27FC236}">
                <a16:creationId xmlns:a16="http://schemas.microsoft.com/office/drawing/2014/main" id="{B8DB07D1-5370-A3A3-2DB3-07C6482306E1}"/>
              </a:ext>
            </a:extLst>
          </p:cNvPr>
          <p:cNvSpPr>
            <a:spLocks noGrp="1"/>
          </p:cNvSpPr>
          <p:nvPr>
            <p:ph idx="1"/>
          </p:nvPr>
        </p:nvSpPr>
        <p:spPr>
          <a:xfrm>
            <a:off x="838200" y="1229194"/>
            <a:ext cx="10515600" cy="5263680"/>
          </a:xfrm>
        </p:spPr>
        <p:txBody>
          <a:bodyPr>
            <a:normAutofit lnSpcReduction="10000"/>
          </a:bodyPr>
          <a:lstStyle/>
          <a:p>
            <a:pPr>
              <a:lnSpc>
                <a:spcPct val="115000"/>
              </a:lnSpc>
              <a:spcAft>
                <a:spcPts val="800"/>
              </a:spcAft>
            </a:pPr>
            <a:r>
              <a:rPr lang="en-NG" sz="3600" kern="100" dirty="0">
                <a:effectLst/>
                <a:latin typeface="Times New Roman" panose="02020603050405020304" pitchFamily="18" charset="0"/>
                <a:ea typeface="Aptos" panose="020B0004020202020204" pitchFamily="34" charset="0"/>
                <a:cs typeface="Times New Roman" panose="02020603050405020304" pitchFamily="18" charset="0"/>
              </a:rPr>
              <a:t>Examine the relationship between churn and selected socio-economic variables.</a:t>
            </a:r>
          </a:p>
          <a:p>
            <a:pPr>
              <a:lnSpc>
                <a:spcPct val="115000"/>
              </a:lnSpc>
              <a:spcAft>
                <a:spcPts val="800"/>
              </a:spcAft>
            </a:pPr>
            <a:r>
              <a:rPr lang="en-GB" sz="3600" kern="100" dirty="0">
                <a:latin typeface="Times New Roman" panose="02020603050405020304" pitchFamily="18" charset="0"/>
                <a:ea typeface="Aptos" panose="020B0004020202020204" pitchFamily="34" charset="0"/>
                <a:cs typeface="Times New Roman" panose="02020603050405020304" pitchFamily="18" charset="0"/>
              </a:rPr>
              <a:t> </a:t>
            </a:r>
            <a:r>
              <a:rPr lang="en-NG" sz="3600" kern="100" dirty="0">
                <a:effectLst/>
                <a:latin typeface="Times New Roman" panose="02020603050405020304" pitchFamily="18" charset="0"/>
                <a:ea typeface="Aptos" panose="020B0004020202020204" pitchFamily="34" charset="0"/>
                <a:cs typeface="Times New Roman" panose="02020603050405020304" pitchFamily="18" charset="0"/>
              </a:rPr>
              <a:t>Develop a robust customer churn prediction system.</a:t>
            </a:r>
          </a:p>
          <a:p>
            <a:pPr>
              <a:lnSpc>
                <a:spcPct val="115000"/>
              </a:lnSpc>
              <a:spcAft>
                <a:spcPts val="800"/>
              </a:spcAft>
            </a:pPr>
            <a:r>
              <a:rPr lang="en-NG" sz="3600" kern="100" dirty="0">
                <a:effectLst/>
                <a:latin typeface="Times New Roman" panose="02020603050405020304" pitchFamily="18" charset="0"/>
                <a:ea typeface="Aptos" panose="020B0004020202020204" pitchFamily="34" charset="0"/>
                <a:cs typeface="Times New Roman" panose="02020603050405020304" pitchFamily="18" charset="0"/>
              </a:rPr>
              <a:t> Identify and visualize the most important variables that affect customer churn.</a:t>
            </a:r>
          </a:p>
          <a:p>
            <a:pPr>
              <a:lnSpc>
                <a:spcPct val="115000"/>
              </a:lnSpc>
              <a:spcAft>
                <a:spcPts val="800"/>
              </a:spcAft>
            </a:pPr>
            <a:r>
              <a:rPr lang="en-NG" sz="3600" kern="100" dirty="0">
                <a:effectLst/>
                <a:latin typeface="Times New Roman" panose="02020603050405020304" pitchFamily="18" charset="0"/>
                <a:ea typeface="Aptos" panose="020B0004020202020204" pitchFamily="34" charset="0"/>
                <a:cs typeface="Times New Roman" panose="02020603050405020304" pitchFamily="18" charset="0"/>
              </a:rPr>
              <a:t> Make recommendations </a:t>
            </a:r>
            <a:r>
              <a:rPr lang="en-GB" sz="3600" kern="100" dirty="0">
                <a:effectLst/>
                <a:latin typeface="Times New Roman" panose="02020603050405020304" pitchFamily="18" charset="0"/>
                <a:ea typeface="Aptos" panose="020B0004020202020204" pitchFamily="34" charset="0"/>
                <a:cs typeface="Times New Roman" panose="02020603050405020304" pitchFamily="18" charset="0"/>
              </a:rPr>
              <a:t>to </a:t>
            </a:r>
            <a:r>
              <a:rPr lang="en-GB" sz="3600" kern="100" dirty="0" err="1">
                <a:effectLst/>
                <a:latin typeface="Times New Roman" panose="02020603050405020304" pitchFamily="18" charset="0"/>
                <a:ea typeface="Aptos" panose="020B0004020202020204" pitchFamily="34" charset="0"/>
                <a:cs typeface="Times New Roman" panose="02020603050405020304" pitchFamily="18" charset="0"/>
              </a:rPr>
              <a:t>connectTel</a:t>
            </a:r>
            <a:r>
              <a:rPr lang="en-GB" sz="36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NG" sz="3600" kern="100" dirty="0">
                <a:effectLst/>
                <a:latin typeface="Times New Roman" panose="02020603050405020304" pitchFamily="18" charset="0"/>
                <a:ea typeface="Aptos" panose="020B0004020202020204" pitchFamily="34" charset="0"/>
                <a:cs typeface="Times New Roman" panose="02020603050405020304" pitchFamily="18" charset="0"/>
              </a:rPr>
              <a:t>based on findings from the analysis.</a:t>
            </a:r>
          </a:p>
          <a:p>
            <a:pPr marL="0" indent="0">
              <a:lnSpc>
                <a:spcPct val="115000"/>
              </a:lnSpc>
              <a:spcAft>
                <a:spcPts val="800"/>
              </a:spcAft>
              <a:buNone/>
            </a:pPr>
            <a:endParaRPr lang="en-NG" kern="100" dirty="0">
              <a:effectLst/>
              <a:latin typeface="Times New Roman" panose="02020603050405020304" pitchFamily="18" charset="0"/>
              <a:ea typeface="Aptos" panose="020B0004020202020204" pitchFamily="34" charset="0"/>
              <a:cs typeface="Times New Roman" panose="02020603050405020304" pitchFamily="18" charset="0"/>
            </a:endParaRPr>
          </a:p>
          <a:p>
            <a:endParaRPr lang="en-NG" dirty="0"/>
          </a:p>
        </p:txBody>
      </p:sp>
    </p:spTree>
    <p:extLst>
      <p:ext uri="{BB962C8B-B14F-4D97-AF65-F5344CB8AC3E}">
        <p14:creationId xmlns:p14="http://schemas.microsoft.com/office/powerpoint/2010/main" val="17515948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21A6E7-5856-4B2B-162F-DD0D815F1B35}"/>
              </a:ext>
            </a:extLst>
          </p:cNvPr>
          <p:cNvSpPr>
            <a:spLocks noGrp="1"/>
          </p:cNvSpPr>
          <p:nvPr>
            <p:ph type="title"/>
          </p:nvPr>
        </p:nvSpPr>
        <p:spPr>
          <a:xfrm>
            <a:off x="838200" y="365126"/>
            <a:ext cx="10515600" cy="834088"/>
          </a:xfrm>
        </p:spPr>
        <p:txBody>
          <a:bodyPr/>
          <a:lstStyle/>
          <a:p>
            <a:r>
              <a:rPr lang="en-GB" b="1" dirty="0"/>
              <a:t>Data Overview</a:t>
            </a:r>
            <a:endParaRPr lang="en-NG" b="1" dirty="0"/>
          </a:p>
        </p:txBody>
      </p:sp>
      <p:sp>
        <p:nvSpPr>
          <p:cNvPr id="3" name="Content Placeholder 2">
            <a:extLst>
              <a:ext uri="{FF2B5EF4-FFF2-40B4-BE49-F238E27FC236}">
                <a16:creationId xmlns:a16="http://schemas.microsoft.com/office/drawing/2014/main" id="{FD1065BA-795A-1B3E-FAD9-B0F21DC8FB93}"/>
              </a:ext>
            </a:extLst>
          </p:cNvPr>
          <p:cNvSpPr>
            <a:spLocks noGrp="1"/>
          </p:cNvSpPr>
          <p:nvPr>
            <p:ph idx="1"/>
          </p:nvPr>
        </p:nvSpPr>
        <p:spPr>
          <a:xfrm>
            <a:off x="584616" y="1394085"/>
            <a:ext cx="11287594" cy="5098790"/>
          </a:xfrm>
        </p:spPr>
        <p:txBody>
          <a:bodyPr>
            <a:normAutofit/>
          </a:bodyPr>
          <a:lstStyle/>
          <a:p>
            <a:r>
              <a:rPr lang="en-GB" sz="2800" dirty="0">
                <a:latin typeface="Times New Roman" panose="02020603050405020304" pitchFamily="18" charset="0"/>
                <a:cs typeface="Times New Roman" panose="02020603050405020304" pitchFamily="18" charset="0"/>
              </a:rPr>
              <a:t>Data Source: Data was obtained from the company, </a:t>
            </a:r>
            <a:r>
              <a:rPr lang="en-GB" sz="2800" dirty="0" err="1">
                <a:latin typeface="Times New Roman" panose="02020603050405020304" pitchFamily="18" charset="0"/>
                <a:cs typeface="Times New Roman" panose="02020603050405020304" pitchFamily="18" charset="0"/>
              </a:rPr>
              <a:t>ConnnectTel</a:t>
            </a:r>
            <a:r>
              <a:rPr lang="en-GB" sz="2800" dirty="0">
                <a:latin typeface="Times New Roman" panose="02020603050405020304" pitchFamily="18" charset="0"/>
                <a:cs typeface="Times New Roman" panose="02020603050405020304" pitchFamily="18" charset="0"/>
              </a:rPr>
              <a:t> Telecom Company</a:t>
            </a:r>
          </a:p>
          <a:p>
            <a:endParaRPr lang="en-GB" sz="2800" dirty="0">
              <a:latin typeface="Times New Roman" panose="02020603050405020304" pitchFamily="18" charset="0"/>
              <a:cs typeface="Times New Roman" panose="02020603050405020304" pitchFamily="18" charset="0"/>
            </a:endParaRPr>
          </a:p>
          <a:p>
            <a:r>
              <a:rPr lang="en-GB" sz="2800" dirty="0">
                <a:latin typeface="Times New Roman" panose="02020603050405020304" pitchFamily="18" charset="0"/>
                <a:cs typeface="Times New Roman" panose="02020603050405020304" pitchFamily="18" charset="0"/>
              </a:rPr>
              <a:t>Data type: Float64(1), Integer(2), Object(18)</a:t>
            </a:r>
          </a:p>
          <a:p>
            <a:endParaRPr lang="en-GB" sz="2800" dirty="0">
              <a:latin typeface="Times New Roman" panose="02020603050405020304" pitchFamily="18" charset="0"/>
              <a:cs typeface="Times New Roman" panose="02020603050405020304" pitchFamily="18" charset="0"/>
            </a:endParaRPr>
          </a:p>
          <a:p>
            <a:pPr algn="just"/>
            <a:r>
              <a:rPr lang="en-GB" sz="2800" dirty="0">
                <a:latin typeface="Times New Roman" panose="02020603050405020304" pitchFamily="18" charset="0"/>
                <a:cs typeface="Times New Roman" panose="02020603050405020304" pitchFamily="18" charset="0"/>
              </a:rPr>
              <a:t>Variables: The key variables in the analysis are:  gender, </a:t>
            </a:r>
            <a:r>
              <a:rPr lang="en-GB" sz="2800" dirty="0" err="1">
                <a:latin typeface="Times New Roman" panose="02020603050405020304" pitchFamily="18" charset="0"/>
                <a:cs typeface="Times New Roman" panose="02020603050405020304" pitchFamily="18" charset="0"/>
              </a:rPr>
              <a:t>SeniorCitizen</a:t>
            </a:r>
            <a:r>
              <a:rPr lang="en-GB" sz="2800" dirty="0">
                <a:latin typeface="Times New Roman" panose="02020603050405020304" pitchFamily="18" charset="0"/>
                <a:cs typeface="Times New Roman" panose="02020603050405020304" pitchFamily="18" charset="0"/>
              </a:rPr>
              <a:t>, Partner, Dependents, tenure, </a:t>
            </a:r>
            <a:r>
              <a:rPr lang="en-GB" sz="2800" dirty="0" err="1">
                <a:latin typeface="Times New Roman" panose="02020603050405020304" pitchFamily="18" charset="0"/>
                <a:cs typeface="Times New Roman" panose="02020603050405020304" pitchFamily="18" charset="0"/>
              </a:rPr>
              <a:t>PhoneService</a:t>
            </a:r>
            <a:r>
              <a:rPr lang="en-GB" sz="2800" dirty="0">
                <a:latin typeface="Times New Roman" panose="02020603050405020304" pitchFamily="18" charset="0"/>
                <a:cs typeface="Times New Roman" panose="02020603050405020304" pitchFamily="18" charset="0"/>
              </a:rPr>
              <a:t>, </a:t>
            </a:r>
            <a:r>
              <a:rPr lang="en-GB" sz="2800" dirty="0" err="1">
                <a:latin typeface="Times New Roman" panose="02020603050405020304" pitchFamily="18" charset="0"/>
                <a:cs typeface="Times New Roman" panose="02020603050405020304" pitchFamily="18" charset="0"/>
              </a:rPr>
              <a:t>MultipleLines</a:t>
            </a:r>
            <a:r>
              <a:rPr lang="en-GB" sz="2800" dirty="0">
                <a:latin typeface="Times New Roman" panose="02020603050405020304" pitchFamily="18" charset="0"/>
                <a:cs typeface="Times New Roman" panose="02020603050405020304" pitchFamily="18" charset="0"/>
              </a:rPr>
              <a:t>, </a:t>
            </a:r>
            <a:r>
              <a:rPr lang="en-GB" sz="2800" dirty="0" err="1">
                <a:latin typeface="Times New Roman" panose="02020603050405020304" pitchFamily="18" charset="0"/>
                <a:cs typeface="Times New Roman" panose="02020603050405020304" pitchFamily="18" charset="0"/>
              </a:rPr>
              <a:t>InternetService</a:t>
            </a:r>
            <a:r>
              <a:rPr lang="en-GB" sz="2800" dirty="0">
                <a:latin typeface="Times New Roman" panose="02020603050405020304" pitchFamily="18" charset="0"/>
                <a:cs typeface="Times New Roman" panose="02020603050405020304" pitchFamily="18" charset="0"/>
              </a:rPr>
              <a:t>, </a:t>
            </a:r>
            <a:r>
              <a:rPr lang="en-GB" sz="2800" dirty="0" err="1">
                <a:latin typeface="Times New Roman" panose="02020603050405020304" pitchFamily="18" charset="0"/>
                <a:cs typeface="Times New Roman" panose="02020603050405020304" pitchFamily="18" charset="0"/>
              </a:rPr>
              <a:t>OnlineSecurity</a:t>
            </a:r>
            <a:r>
              <a:rPr lang="en-GB" sz="2800" dirty="0">
                <a:latin typeface="Times New Roman" panose="02020603050405020304" pitchFamily="18" charset="0"/>
                <a:cs typeface="Times New Roman" panose="02020603050405020304" pitchFamily="18" charset="0"/>
              </a:rPr>
              <a:t>, </a:t>
            </a:r>
            <a:r>
              <a:rPr lang="en-GB" sz="2800" dirty="0" err="1">
                <a:latin typeface="Times New Roman" panose="02020603050405020304" pitchFamily="18" charset="0"/>
                <a:cs typeface="Times New Roman" panose="02020603050405020304" pitchFamily="18" charset="0"/>
              </a:rPr>
              <a:t>OnlineBackup</a:t>
            </a:r>
            <a:r>
              <a:rPr lang="en-GB" sz="2800" dirty="0">
                <a:latin typeface="Times New Roman" panose="02020603050405020304" pitchFamily="18" charset="0"/>
                <a:cs typeface="Times New Roman" panose="02020603050405020304" pitchFamily="18" charset="0"/>
              </a:rPr>
              <a:t>, </a:t>
            </a:r>
            <a:r>
              <a:rPr lang="en-GB" sz="2800" dirty="0" err="1">
                <a:latin typeface="Times New Roman" panose="02020603050405020304" pitchFamily="18" charset="0"/>
                <a:cs typeface="Times New Roman" panose="02020603050405020304" pitchFamily="18" charset="0"/>
              </a:rPr>
              <a:t>DeviceProtection</a:t>
            </a:r>
            <a:r>
              <a:rPr lang="en-GB" sz="2800" dirty="0">
                <a:latin typeface="Times New Roman" panose="02020603050405020304" pitchFamily="18" charset="0"/>
                <a:cs typeface="Times New Roman" panose="02020603050405020304" pitchFamily="18" charset="0"/>
              </a:rPr>
              <a:t>, </a:t>
            </a:r>
            <a:r>
              <a:rPr lang="en-GB" sz="2800" dirty="0" err="1">
                <a:latin typeface="Times New Roman" panose="02020603050405020304" pitchFamily="18" charset="0"/>
                <a:cs typeface="Times New Roman" panose="02020603050405020304" pitchFamily="18" charset="0"/>
              </a:rPr>
              <a:t>TechSupport</a:t>
            </a:r>
            <a:r>
              <a:rPr lang="en-GB" sz="2800" dirty="0">
                <a:latin typeface="Times New Roman" panose="02020603050405020304" pitchFamily="18" charset="0"/>
                <a:cs typeface="Times New Roman" panose="02020603050405020304" pitchFamily="18" charset="0"/>
              </a:rPr>
              <a:t>, </a:t>
            </a:r>
            <a:r>
              <a:rPr lang="en-GB" sz="2800" dirty="0" err="1">
                <a:latin typeface="Times New Roman" panose="02020603050405020304" pitchFamily="18" charset="0"/>
                <a:cs typeface="Times New Roman" panose="02020603050405020304" pitchFamily="18" charset="0"/>
              </a:rPr>
              <a:t>StreamingTV</a:t>
            </a:r>
            <a:r>
              <a:rPr lang="en-GB" sz="2800" dirty="0">
                <a:latin typeface="Times New Roman" panose="02020603050405020304" pitchFamily="18" charset="0"/>
                <a:cs typeface="Times New Roman" panose="02020603050405020304" pitchFamily="18" charset="0"/>
              </a:rPr>
              <a:t>, </a:t>
            </a:r>
            <a:r>
              <a:rPr lang="en-GB" sz="2800" dirty="0" err="1">
                <a:latin typeface="Times New Roman" panose="02020603050405020304" pitchFamily="18" charset="0"/>
                <a:cs typeface="Times New Roman" panose="02020603050405020304" pitchFamily="18" charset="0"/>
              </a:rPr>
              <a:t>StreamingMovies</a:t>
            </a:r>
            <a:r>
              <a:rPr lang="en-GB" sz="2800" dirty="0">
                <a:latin typeface="Times New Roman" panose="02020603050405020304" pitchFamily="18" charset="0"/>
                <a:cs typeface="Times New Roman" panose="02020603050405020304" pitchFamily="18" charset="0"/>
              </a:rPr>
              <a:t>, Contract, </a:t>
            </a:r>
            <a:r>
              <a:rPr lang="en-GB" sz="2800" dirty="0" err="1">
                <a:latin typeface="Times New Roman" panose="02020603050405020304" pitchFamily="18" charset="0"/>
                <a:cs typeface="Times New Roman" panose="02020603050405020304" pitchFamily="18" charset="0"/>
              </a:rPr>
              <a:t>PaperlessBilling</a:t>
            </a:r>
            <a:r>
              <a:rPr lang="en-GB" sz="2800" dirty="0">
                <a:latin typeface="Times New Roman" panose="02020603050405020304" pitchFamily="18" charset="0"/>
                <a:cs typeface="Times New Roman" panose="02020603050405020304" pitchFamily="18" charset="0"/>
              </a:rPr>
              <a:t>,  </a:t>
            </a:r>
            <a:r>
              <a:rPr lang="en-GB" sz="2800" dirty="0" err="1">
                <a:latin typeface="Times New Roman" panose="02020603050405020304" pitchFamily="18" charset="0"/>
                <a:cs typeface="Times New Roman" panose="02020603050405020304" pitchFamily="18" charset="0"/>
              </a:rPr>
              <a:t>PaymentMethod</a:t>
            </a:r>
            <a:r>
              <a:rPr lang="en-GB" sz="2800" dirty="0">
                <a:latin typeface="Times New Roman" panose="02020603050405020304" pitchFamily="18" charset="0"/>
                <a:cs typeface="Times New Roman" panose="02020603050405020304" pitchFamily="18" charset="0"/>
              </a:rPr>
              <a:t>, </a:t>
            </a:r>
            <a:r>
              <a:rPr lang="en-GB" sz="2800" dirty="0" err="1">
                <a:latin typeface="Times New Roman" panose="02020603050405020304" pitchFamily="18" charset="0"/>
                <a:cs typeface="Times New Roman" panose="02020603050405020304" pitchFamily="18" charset="0"/>
              </a:rPr>
              <a:t>MonthlyCharges</a:t>
            </a:r>
            <a:r>
              <a:rPr lang="en-GB" sz="2800" dirty="0">
                <a:latin typeface="Times New Roman" panose="02020603050405020304" pitchFamily="18" charset="0"/>
                <a:cs typeface="Times New Roman" panose="02020603050405020304" pitchFamily="18" charset="0"/>
              </a:rPr>
              <a:t>, </a:t>
            </a:r>
            <a:r>
              <a:rPr lang="en-GB" sz="2800" dirty="0" err="1">
                <a:latin typeface="Times New Roman" panose="02020603050405020304" pitchFamily="18" charset="0"/>
                <a:cs typeface="Times New Roman" panose="02020603050405020304" pitchFamily="18" charset="0"/>
              </a:rPr>
              <a:t>TotalCharges</a:t>
            </a:r>
            <a:r>
              <a:rPr lang="en-GB" sz="2800" dirty="0">
                <a:latin typeface="Times New Roman" panose="02020603050405020304" pitchFamily="18" charset="0"/>
                <a:cs typeface="Times New Roman" panose="02020603050405020304" pitchFamily="18" charset="0"/>
              </a:rPr>
              <a:t> and Churn</a:t>
            </a:r>
            <a:endParaRPr lang="en-NG"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880792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48B235-FF21-6028-1024-D4E97102A4BE}"/>
              </a:ext>
            </a:extLst>
          </p:cNvPr>
          <p:cNvSpPr>
            <a:spLocks noGrp="1"/>
          </p:cNvSpPr>
          <p:nvPr>
            <p:ph type="title"/>
          </p:nvPr>
        </p:nvSpPr>
        <p:spPr>
          <a:xfrm>
            <a:off x="569627" y="164891"/>
            <a:ext cx="11212642" cy="2398426"/>
          </a:xfrm>
        </p:spPr>
        <p:txBody>
          <a:bodyPr>
            <a:normAutofit fontScale="90000"/>
          </a:bodyPr>
          <a:lstStyle/>
          <a:p>
            <a:br>
              <a:rPr lang="en-GB" sz="3600" dirty="0">
                <a:latin typeface="Times New Roman" panose="02020603050405020304" pitchFamily="18" charset="0"/>
                <a:cs typeface="Times New Roman" panose="02020603050405020304" pitchFamily="18" charset="0"/>
              </a:rPr>
            </a:br>
            <a:r>
              <a:rPr lang="en-GB" sz="3600" dirty="0">
                <a:latin typeface="Times New Roman" panose="02020603050405020304" pitchFamily="18" charset="0"/>
                <a:cs typeface="Times New Roman" panose="02020603050405020304" pitchFamily="18" charset="0"/>
              </a:rPr>
              <a:t>EDA: (Univariate Analysis)MONTHLY CHARGES: </a:t>
            </a:r>
            <a:br>
              <a:rPr lang="en-GB" sz="3600" dirty="0">
                <a:latin typeface="Times New Roman" panose="02020603050405020304" pitchFamily="18" charset="0"/>
                <a:cs typeface="Times New Roman" panose="02020603050405020304" pitchFamily="18" charset="0"/>
              </a:rPr>
            </a:br>
            <a:r>
              <a:rPr lang="en-GB" sz="3600" dirty="0">
                <a:latin typeface="Times New Roman" panose="02020603050405020304" pitchFamily="18" charset="0"/>
                <a:cs typeface="Times New Roman" panose="02020603050405020304" pitchFamily="18" charset="0"/>
              </a:rPr>
              <a:t>Box plot reveals the data is skewed with spread of 20-120.</a:t>
            </a:r>
            <a:br>
              <a:rPr lang="en-GB" sz="3600" dirty="0">
                <a:latin typeface="Times New Roman" panose="02020603050405020304" pitchFamily="18" charset="0"/>
                <a:cs typeface="Times New Roman" panose="02020603050405020304" pitchFamily="18" charset="0"/>
              </a:rPr>
            </a:br>
            <a:r>
              <a:rPr lang="en-GB" sz="3600" dirty="0">
                <a:latin typeface="Times New Roman" panose="02020603050405020304" pitchFamily="18" charset="0"/>
                <a:cs typeface="Times New Roman" panose="02020603050405020304" pitchFamily="18" charset="0"/>
              </a:rPr>
              <a:t>Histogram shows frequency of 1600 when the charges was just between 20 and 30. A normal distribution for monthly charges ranging between 30 and 120 with highest frequency of 1000 </a:t>
            </a:r>
            <a:br>
              <a:rPr lang="en-GB" sz="3600" dirty="0">
                <a:latin typeface="Times New Roman" panose="02020603050405020304" pitchFamily="18" charset="0"/>
                <a:cs typeface="Times New Roman" panose="02020603050405020304" pitchFamily="18" charset="0"/>
              </a:rPr>
            </a:br>
            <a:endParaRPr lang="en-NG" sz="3600" dirty="0">
              <a:latin typeface="Times New Roman" panose="02020603050405020304" pitchFamily="18" charset="0"/>
              <a:cs typeface="Times New Roman" panose="02020603050405020304" pitchFamily="18" charset="0"/>
            </a:endParaRPr>
          </a:p>
        </p:txBody>
      </p:sp>
      <p:pic>
        <p:nvPicPr>
          <p:cNvPr id="4" name="Content Placeholder 3" descr="A chart with a number of rectangular objects&#10;&#10;Description automatically generated with medium confidence">
            <a:extLst>
              <a:ext uri="{FF2B5EF4-FFF2-40B4-BE49-F238E27FC236}">
                <a16:creationId xmlns:a16="http://schemas.microsoft.com/office/drawing/2014/main" id="{F7766A25-CD86-829B-ED23-7434BB88CD77}"/>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2563317"/>
            <a:ext cx="5502639" cy="3929558"/>
          </a:xfrm>
          <a:prstGeom prst="rect">
            <a:avLst/>
          </a:prstGeom>
          <a:noFill/>
          <a:ln>
            <a:noFill/>
          </a:ln>
        </p:spPr>
      </p:pic>
      <p:pic>
        <p:nvPicPr>
          <p:cNvPr id="5" name="Picture 4">
            <a:extLst>
              <a:ext uri="{FF2B5EF4-FFF2-40B4-BE49-F238E27FC236}">
                <a16:creationId xmlns:a16="http://schemas.microsoft.com/office/drawing/2014/main" id="{F77B7BEA-C3C5-93C9-ED7B-DFE7D2BB9A6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598911" y="2563317"/>
            <a:ext cx="5183358" cy="3929557"/>
          </a:xfrm>
          <a:prstGeom prst="rect">
            <a:avLst/>
          </a:prstGeom>
          <a:noFill/>
          <a:ln>
            <a:noFill/>
          </a:ln>
        </p:spPr>
      </p:pic>
    </p:spTree>
    <p:extLst>
      <p:ext uri="{BB962C8B-B14F-4D97-AF65-F5344CB8AC3E}">
        <p14:creationId xmlns:p14="http://schemas.microsoft.com/office/powerpoint/2010/main" val="21766582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A1A3BA-BC10-645B-F9E9-555CD73B2053}"/>
              </a:ext>
            </a:extLst>
          </p:cNvPr>
          <p:cNvSpPr>
            <a:spLocks noGrp="1"/>
          </p:cNvSpPr>
          <p:nvPr>
            <p:ph type="title"/>
          </p:nvPr>
        </p:nvSpPr>
        <p:spPr/>
        <p:txBody>
          <a:bodyPr>
            <a:normAutofit fontScale="90000"/>
          </a:bodyPr>
          <a:lstStyle/>
          <a:p>
            <a:r>
              <a:rPr lang="en-GB" dirty="0"/>
              <a:t>Payment method</a:t>
            </a:r>
            <a:br>
              <a:rPr lang="en-GB" dirty="0"/>
            </a:br>
            <a:r>
              <a:rPr lang="en-GB" sz="2800" dirty="0">
                <a:latin typeface="Times New Roman" panose="02020603050405020304" pitchFamily="18" charset="0"/>
                <a:cs typeface="Times New Roman" panose="02020603050405020304" pitchFamily="18" charset="0"/>
              </a:rPr>
              <a:t>The histogram here reveals that the electronic payment has the most frequency of more than 2000 compared to other forms of payment</a:t>
            </a:r>
            <a:endParaRPr lang="en-NG" dirty="0"/>
          </a:p>
        </p:txBody>
      </p:sp>
      <p:pic>
        <p:nvPicPr>
          <p:cNvPr id="4" name="Content Placeholder 3">
            <a:extLst>
              <a:ext uri="{FF2B5EF4-FFF2-40B4-BE49-F238E27FC236}">
                <a16:creationId xmlns:a16="http://schemas.microsoft.com/office/drawing/2014/main" id="{E9DE0945-B988-3E06-0272-CCE97E97FF2D}"/>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1945163"/>
            <a:ext cx="5257800" cy="4547711"/>
          </a:xfrm>
          <a:prstGeom prst="rect">
            <a:avLst/>
          </a:prstGeom>
          <a:noFill/>
          <a:ln>
            <a:noFill/>
          </a:ln>
        </p:spPr>
      </p:pic>
      <p:pic>
        <p:nvPicPr>
          <p:cNvPr id="5" name="Picture 4" descr="A graph of a bar graph&#10;&#10;Description automatically generated with medium confidence">
            <a:extLst>
              <a:ext uri="{FF2B5EF4-FFF2-40B4-BE49-F238E27FC236}">
                <a16:creationId xmlns:a16="http://schemas.microsoft.com/office/drawing/2014/main" id="{516A642E-1E67-664C-0A8A-F4AC45AB1EAA}"/>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220918" y="1945164"/>
            <a:ext cx="5132882" cy="4547710"/>
          </a:xfrm>
          <a:prstGeom prst="rect">
            <a:avLst/>
          </a:prstGeom>
          <a:noFill/>
          <a:ln>
            <a:noFill/>
          </a:ln>
        </p:spPr>
      </p:pic>
    </p:spTree>
    <p:extLst>
      <p:ext uri="{BB962C8B-B14F-4D97-AF65-F5344CB8AC3E}">
        <p14:creationId xmlns:p14="http://schemas.microsoft.com/office/powerpoint/2010/main" val="37605733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691624-550B-8C29-511E-CECC6A16A1D6}"/>
              </a:ext>
            </a:extLst>
          </p:cNvPr>
          <p:cNvSpPr>
            <a:spLocks noGrp="1"/>
          </p:cNvSpPr>
          <p:nvPr>
            <p:ph type="title"/>
          </p:nvPr>
        </p:nvSpPr>
        <p:spPr>
          <a:xfrm>
            <a:off x="838200" y="179883"/>
            <a:ext cx="10515600" cy="1768838"/>
          </a:xfrm>
        </p:spPr>
        <p:txBody>
          <a:bodyPr>
            <a:normAutofit/>
          </a:bodyPr>
          <a:lstStyle/>
          <a:p>
            <a:pPr marL="571500" indent="-571500">
              <a:buFont typeface="Arial" panose="020B0604020202020204" pitchFamily="34" charset="0"/>
              <a:buChar char="•"/>
            </a:pPr>
            <a:r>
              <a:rPr lang="en-GB" sz="3600" dirty="0"/>
              <a:t>Tenure: The boxplot is skewed with median at 30</a:t>
            </a:r>
            <a:br>
              <a:rPr lang="en-GB" sz="3600" dirty="0"/>
            </a:br>
            <a:r>
              <a:rPr lang="en-GB" sz="3600" dirty="0"/>
              <a:t>Tenure does not follow normal distribution in the histogram</a:t>
            </a:r>
            <a:endParaRPr lang="en-NG" sz="3600" dirty="0"/>
          </a:p>
        </p:txBody>
      </p:sp>
      <p:pic>
        <p:nvPicPr>
          <p:cNvPr id="4" name="Content Placeholder 3">
            <a:extLst>
              <a:ext uri="{FF2B5EF4-FFF2-40B4-BE49-F238E27FC236}">
                <a16:creationId xmlns:a16="http://schemas.microsoft.com/office/drawing/2014/main" id="{DC1A7511-F58E-356E-05CF-E46761454314}"/>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2065086"/>
            <a:ext cx="5119922" cy="4427788"/>
          </a:xfrm>
          <a:prstGeom prst="rect">
            <a:avLst/>
          </a:prstGeom>
          <a:noFill/>
          <a:ln>
            <a:noFill/>
          </a:ln>
        </p:spPr>
      </p:pic>
      <p:pic>
        <p:nvPicPr>
          <p:cNvPr id="13314" name="Picture 2">
            <a:extLst>
              <a:ext uri="{FF2B5EF4-FFF2-40B4-BE49-F238E27FC236}">
                <a16:creationId xmlns:a16="http://schemas.microsoft.com/office/drawing/2014/main" id="{6ADC6998-A935-CDCD-770B-E973BC41C44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2065086"/>
            <a:ext cx="5524500" cy="4314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16128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48ECB8-C540-6F00-A41B-48210957275C}"/>
              </a:ext>
            </a:extLst>
          </p:cNvPr>
          <p:cNvSpPr>
            <a:spLocks noGrp="1"/>
          </p:cNvSpPr>
          <p:nvPr>
            <p:ph type="title"/>
          </p:nvPr>
        </p:nvSpPr>
        <p:spPr>
          <a:xfrm>
            <a:off x="838200" y="164893"/>
            <a:ext cx="10515600" cy="1525796"/>
          </a:xfrm>
        </p:spPr>
        <p:txBody>
          <a:bodyPr>
            <a:normAutofit fontScale="90000"/>
          </a:bodyPr>
          <a:lstStyle/>
          <a:p>
            <a:pPr marL="571500" indent="-571500">
              <a:buFont typeface="Arial" panose="020B0604020202020204" pitchFamily="34" charset="0"/>
              <a:buChar char="•"/>
            </a:pPr>
            <a:r>
              <a:rPr lang="en-GB" dirty="0"/>
              <a:t>Bivariate Analysis; Payment Method and Churn.</a:t>
            </a:r>
            <a:br>
              <a:rPr lang="en-GB" dirty="0"/>
            </a:br>
            <a:r>
              <a:rPr lang="en-GB" sz="4000" dirty="0"/>
              <a:t>More than 1000 customers that use electronic check churned.</a:t>
            </a:r>
            <a:endParaRPr lang="en-NG" sz="4000" dirty="0"/>
          </a:p>
        </p:txBody>
      </p:sp>
      <p:pic>
        <p:nvPicPr>
          <p:cNvPr id="5122" name="Picture 2">
            <a:extLst>
              <a:ext uri="{FF2B5EF4-FFF2-40B4-BE49-F238E27FC236}">
                <a16:creationId xmlns:a16="http://schemas.microsoft.com/office/drawing/2014/main" id="{A05272AA-1813-44F4-6B35-088244E2844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2168644" y="1861594"/>
            <a:ext cx="7854712" cy="4279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94935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ECE466-F891-7AAB-9E56-D1650E34587D}"/>
              </a:ext>
            </a:extLst>
          </p:cNvPr>
          <p:cNvSpPr>
            <a:spLocks noGrp="1"/>
          </p:cNvSpPr>
          <p:nvPr>
            <p:ph type="title"/>
          </p:nvPr>
        </p:nvSpPr>
        <p:spPr>
          <a:xfrm>
            <a:off x="838200" y="365125"/>
            <a:ext cx="10515600" cy="1748487"/>
          </a:xfrm>
        </p:spPr>
        <p:txBody>
          <a:bodyPr>
            <a:normAutofit fontScale="90000"/>
          </a:bodyPr>
          <a:lstStyle/>
          <a:p>
            <a:r>
              <a:rPr lang="en-GB" dirty="0"/>
              <a:t>Internet Services and Churn</a:t>
            </a:r>
            <a:br>
              <a:rPr lang="en-GB" dirty="0"/>
            </a:br>
            <a:r>
              <a:rPr lang="en-GB" dirty="0"/>
              <a:t>Fiber Optic: More than 1250 customers churned.</a:t>
            </a:r>
            <a:endParaRPr lang="en-NG" dirty="0"/>
          </a:p>
        </p:txBody>
      </p:sp>
      <p:pic>
        <p:nvPicPr>
          <p:cNvPr id="6146" name="Picture 2">
            <a:extLst>
              <a:ext uri="{FF2B5EF4-FFF2-40B4-BE49-F238E27FC236}">
                <a16:creationId xmlns:a16="http://schemas.microsoft.com/office/drawing/2014/main" id="{4B0594A9-DB04-D287-F93A-8E5A89416FA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2168644" y="1861594"/>
            <a:ext cx="7854712" cy="4279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172428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2826</TotalTime>
  <Words>866</Words>
  <Application>Microsoft Office PowerPoint</Application>
  <PresentationFormat>Widescreen</PresentationFormat>
  <Paragraphs>75</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Aptos</vt:lpstr>
      <vt:lpstr>Aptos Display</vt:lpstr>
      <vt:lpstr>Arial</vt:lpstr>
      <vt:lpstr>Söhne</vt:lpstr>
      <vt:lpstr>Times New Roman</vt:lpstr>
      <vt:lpstr>Office Theme</vt:lpstr>
      <vt:lpstr> Customer Churn Analysis Prediction for ConnectTel Telecom Company</vt:lpstr>
      <vt:lpstr> Introduction Problem Definition </vt:lpstr>
      <vt:lpstr>Objectives</vt:lpstr>
      <vt:lpstr>Data Overview</vt:lpstr>
      <vt:lpstr> EDA: (Univariate Analysis)MONTHLY CHARGES:  Box plot reveals the data is skewed with spread of 20-120. Histogram shows frequency of 1600 when the charges was just between 20 and 30. A normal distribution for monthly charges ranging between 30 and 120 with highest frequency of 1000  </vt:lpstr>
      <vt:lpstr>Payment method The histogram here reveals that the electronic payment has the most frequency of more than 2000 compared to other forms of payment</vt:lpstr>
      <vt:lpstr>Tenure: The boxplot is skewed with median at 30 Tenure does not follow normal distribution in the histogram</vt:lpstr>
      <vt:lpstr>Bivariate Analysis; Payment Method and Churn. More than 1000 customers that use electronic check churned.</vt:lpstr>
      <vt:lpstr>Internet Services and Churn Fiber Optic: More than 1250 customers churned.</vt:lpstr>
      <vt:lpstr>Phone Services and Churn: About 1800 customers that make use of phone services churned.</vt:lpstr>
      <vt:lpstr>Multivariate: Correlation reveals there is a moderately weak and negative linear relationship between churn and contract with coefficient of -0.40. </vt:lpstr>
      <vt:lpstr>Model Building; Logistic Regression</vt:lpstr>
      <vt:lpstr>Random Forest Classifier</vt:lpstr>
      <vt:lpstr>SGD Classifier</vt:lpstr>
      <vt:lpstr>Model Performance</vt:lpstr>
      <vt:lpstr>PowerPoint Presentation</vt:lpstr>
      <vt:lpstr>Feature importance from random forest</vt:lpstr>
      <vt:lpstr>Insights, Recommendations and 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 Churn Analysis Prediction for ConnectTel Telecom Company</dc:title>
  <dc:creator>Ubon Essien</dc:creator>
  <cp:lastModifiedBy>Ubon Essien</cp:lastModifiedBy>
  <cp:revision>16</cp:revision>
  <dcterms:created xsi:type="dcterms:W3CDTF">2024-05-15T15:05:44Z</dcterms:created>
  <dcterms:modified xsi:type="dcterms:W3CDTF">2024-05-17T18:55:30Z</dcterms:modified>
</cp:coreProperties>
</file>