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EA65C32-08AE-42BE-B293-766F47A8D7A9}">
  <a:tblStyle styleId="{DEA65C32-08AE-42BE-B293-766F47A8D7A9}" styleName="Table_0">
    <a:wholeTbl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863" autoAdjust="0"/>
  </p:normalViewPr>
  <p:slideViewPr>
    <p:cSldViewPr snapToGrid="0" snapToObjects="1">
      <p:cViewPr varScale="1">
        <p:scale>
          <a:sx n="112" d="100"/>
          <a:sy n="112" d="100"/>
        </p:scale>
        <p:origin x="-48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170991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18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>
              <a:solidFill>
                <a:srgbClr val="1D1F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8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18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18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lang="en" sz="18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None/>
            </a:pPr>
            <a:endParaRPr lang="en" sz="18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sz="18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%20https://youtu.be/SQ9jJm_q5Jo?t=26m40s" TargetMode="Externa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255075"/>
            <a:ext cx="8222100" cy="2574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b="1">
                <a:solidFill>
                  <a:srgbClr val="CC0000"/>
                </a:solidFill>
              </a:rPr>
              <a:t>Red</a:t>
            </a:r>
            <a:r>
              <a:rPr lang="en" sz="6000" b="1"/>
              <a:t> / </a:t>
            </a:r>
            <a:r>
              <a:rPr lang="en" sz="6000" b="1">
                <a:solidFill>
                  <a:srgbClr val="1C4587"/>
                </a:solidFill>
              </a:rPr>
              <a:t>Blue</a:t>
            </a:r>
          </a:p>
          <a:p>
            <a:pPr lvl="0" algn="ctr" rtl="0">
              <a:spcBef>
                <a:spcPts val="0"/>
              </a:spcBef>
              <a:buNone/>
            </a:pPr>
            <a:endParaRPr sz="1400" b="1">
              <a:solidFill>
                <a:srgbClr val="1C4587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3600" b="1"/>
              <a:t>Using Machine Learning to Build an</a:t>
            </a:r>
          </a:p>
          <a:p>
            <a:pPr lvl="0" algn="ctr" rtl="0">
              <a:spcBef>
                <a:spcPts val="0"/>
              </a:spcBef>
              <a:buNone/>
            </a:pPr>
            <a:endParaRPr sz="1200" b="1"/>
          </a:p>
          <a:p>
            <a:pPr lvl="0" algn="ctr">
              <a:spcBef>
                <a:spcPts val="0"/>
              </a:spcBef>
              <a:buNone/>
            </a:pPr>
            <a:r>
              <a:rPr lang="en" sz="3600" b="1"/>
              <a:t>Ideologically Balanced News Diet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428580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b="1"/>
          </a:p>
          <a:p>
            <a:pPr lvl="0">
              <a:spcBef>
                <a:spcPts val="0"/>
              </a:spcBef>
              <a:buNone/>
            </a:pPr>
            <a:endParaRPr b="1"/>
          </a:p>
          <a:p>
            <a:pPr lvl="0">
              <a:spcBef>
                <a:spcPts val="0"/>
              </a:spcBef>
              <a:buNone/>
            </a:pPr>
            <a:r>
              <a:rPr lang="en" b="1"/>
              <a:t>Salil Doshi</a:t>
            </a:r>
          </a:p>
          <a:p>
            <a:pPr lvl="0">
              <a:spcBef>
                <a:spcPts val="0"/>
              </a:spcBef>
              <a:buNone/>
            </a:pPr>
            <a:r>
              <a:rPr lang="en" b="1"/>
              <a:t>Sam Goodgame</a:t>
            </a:r>
          </a:p>
          <a:p>
            <a:pPr lvl="0">
              <a:spcBef>
                <a:spcPts val="0"/>
              </a:spcBef>
              <a:buNone/>
            </a:pPr>
            <a:r>
              <a:rPr lang="en" b="1"/>
              <a:t>Susan Eun Park</a:t>
            </a:r>
          </a:p>
          <a:p>
            <a:pPr lvl="0">
              <a:spcBef>
                <a:spcPts val="0"/>
              </a:spcBef>
              <a:buNone/>
            </a:pPr>
            <a:r>
              <a:rPr lang="en" b="1"/>
              <a:t>Paul Platzman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390525" y="4504050"/>
            <a:ext cx="1817400" cy="33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May 21st, 2016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Parameter Tuning: Using Grid Search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335650" y="854400"/>
            <a:ext cx="7953900" cy="103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61950" rtl="0">
              <a:spcBef>
                <a:spcPts val="0"/>
              </a:spcBef>
              <a:buSzPct val="100000"/>
              <a:buChar char="●"/>
            </a:pPr>
            <a:r>
              <a:rPr lang="en" sz="2100"/>
              <a:t>Optimized ‘C’ Value, the penalty parameter</a:t>
            </a:r>
          </a:p>
          <a:p>
            <a:pPr marL="457200" lvl="0" indent="-361950">
              <a:spcBef>
                <a:spcPts val="0"/>
              </a:spcBef>
              <a:buSzPct val="100000"/>
              <a:buChar char="●"/>
            </a:pPr>
            <a:r>
              <a:rPr lang="en" sz="2100"/>
              <a:t>Maintained generalizability of model to prediction data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412" y="1739225"/>
            <a:ext cx="4972375" cy="320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7069200" y="4757100"/>
            <a:ext cx="2074800" cy="38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 i="1"/>
              <a:t>http://www.intechopen.com/source/html/45102/media/image44.png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SVM Model Performance Metrics</a:t>
            </a:r>
          </a:p>
        </p:txBody>
      </p:sp>
      <p:graphicFrame>
        <p:nvGraphicFramePr>
          <p:cNvPr id="146" name="Shape 146"/>
          <p:cNvGraphicFramePr/>
          <p:nvPr/>
        </p:nvGraphicFramePr>
        <p:xfrm>
          <a:off x="1236700" y="1168025"/>
          <a:ext cx="6549700" cy="1535775"/>
        </p:xfrm>
        <a:graphic>
          <a:graphicData uri="http://schemas.openxmlformats.org/drawingml/2006/table">
            <a:tbl>
              <a:tblPr>
                <a:noFill/>
                <a:tableStyleId>{DEA65C32-08AE-42BE-B293-766F47A8D7A9}</a:tableStyleId>
              </a:tblPr>
              <a:tblGrid>
                <a:gridCol w="1637425"/>
                <a:gridCol w="1637425"/>
                <a:gridCol w="1637425"/>
                <a:gridCol w="1637425"/>
              </a:tblGrid>
              <a:tr h="3753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18300" marR="18300" marT="18300" marB="183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Precision</a:t>
                      </a:r>
                    </a:p>
                  </a:txBody>
                  <a:tcPr marL="18300" marR="18300" marT="18300" marB="183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Recall</a:t>
                      </a:r>
                    </a:p>
                  </a:txBody>
                  <a:tcPr marL="18300" marR="18300" marT="18300" marB="183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F-1 Score</a:t>
                      </a:r>
                    </a:p>
                  </a:txBody>
                  <a:tcPr marL="18300" marR="18300" marT="18300" marB="18300">
                    <a:solidFill>
                      <a:srgbClr val="B7B7B7"/>
                    </a:solidFill>
                  </a:tcPr>
                </a:tc>
              </a:tr>
              <a:tr h="4097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Democratic</a:t>
                      </a:r>
                    </a:p>
                  </a:txBody>
                  <a:tcPr marL="18300" marR="18300" marT="18300" marB="18300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0.76</a:t>
                      </a:r>
                    </a:p>
                  </a:txBody>
                  <a:tcPr marL="18300" marR="18300" marT="18300" marB="183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0.58</a:t>
                      </a:r>
                    </a:p>
                  </a:txBody>
                  <a:tcPr marL="18300" marR="18300" marT="18300" marB="183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0.66</a:t>
                      </a:r>
                    </a:p>
                  </a:txBody>
                  <a:tcPr marL="18300" marR="18300" marT="18300" marB="18300" anchor="ctr"/>
                </a:tc>
              </a:tr>
              <a:tr h="3753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Republican</a:t>
                      </a:r>
                    </a:p>
                  </a:txBody>
                  <a:tcPr marL="18300" marR="18300" marT="18300" marB="18300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0.86</a:t>
                      </a:r>
                    </a:p>
                  </a:txBody>
                  <a:tcPr marL="18300" marR="18300" marT="18300" marB="183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0.93</a:t>
                      </a:r>
                    </a:p>
                  </a:txBody>
                  <a:tcPr marL="18300" marR="18300" marT="18300" marB="183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0.89</a:t>
                      </a:r>
                    </a:p>
                  </a:txBody>
                  <a:tcPr marL="18300" marR="18300" marT="18300" marB="18300" anchor="ctr"/>
                </a:tc>
              </a:tr>
              <a:tr h="3753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Average/Total</a:t>
                      </a:r>
                    </a:p>
                  </a:txBody>
                  <a:tcPr marL="18300" marR="18300" marT="18300" marB="18300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0.83</a:t>
                      </a:r>
                    </a:p>
                  </a:txBody>
                  <a:tcPr marL="18300" marR="18300" marT="18300" marB="183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0.84</a:t>
                      </a:r>
                    </a:p>
                  </a:txBody>
                  <a:tcPr marL="18300" marR="18300" marT="18300" marB="18300" anchor="ctr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0.83</a:t>
                      </a:r>
                    </a:p>
                  </a:txBody>
                  <a:tcPr marL="18300" marR="18300" marT="18300" marB="1830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Shape 147"/>
          <p:cNvGraphicFramePr/>
          <p:nvPr/>
        </p:nvGraphicFramePr>
        <p:xfrm>
          <a:off x="1539750" y="3441075"/>
          <a:ext cx="5943600" cy="662988"/>
        </p:xfrm>
        <a:graphic>
          <a:graphicData uri="http://schemas.openxmlformats.org/drawingml/2006/table">
            <a:tbl>
              <a:tblPr>
                <a:noFill/>
                <a:tableStyleId>{DEA65C32-08AE-42BE-B293-766F47A8D7A9}</a:tableStyleId>
              </a:tblPr>
              <a:tblGrid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Correct Democratic </a:t>
                      </a:r>
                    </a:p>
                  </a:txBody>
                  <a:tcPr marL="18300" marR="18300" marT="18300" marB="18300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 Incorrect Democratic</a:t>
                      </a:r>
                    </a:p>
                  </a:txBody>
                  <a:tcPr marL="18300" marR="18300" marT="18300" marB="18300">
                    <a:solidFill>
                      <a:srgbClr val="4A86E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n=392</a:t>
                      </a:r>
                    </a:p>
                  </a:txBody>
                  <a:tcPr marL="18300" marR="18300" marT="18300" marB="183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n=279</a:t>
                      </a:r>
                    </a:p>
                  </a:txBody>
                  <a:tcPr marL="18300" marR="18300" marT="18300" marB="18300"/>
                </a:tc>
              </a:tr>
            </a:tbl>
          </a:graphicData>
        </a:graphic>
      </p:graphicFrame>
      <p:graphicFrame>
        <p:nvGraphicFramePr>
          <p:cNvPr id="148" name="Shape 148"/>
          <p:cNvGraphicFramePr/>
          <p:nvPr/>
        </p:nvGraphicFramePr>
        <p:xfrm>
          <a:off x="1539750" y="4077525"/>
          <a:ext cx="5943600" cy="662988"/>
        </p:xfrm>
        <a:graphic>
          <a:graphicData uri="http://schemas.openxmlformats.org/drawingml/2006/table">
            <a:tbl>
              <a:tblPr>
                <a:noFill/>
                <a:tableStyleId>{DEA65C32-08AE-42BE-B293-766F47A8D7A9}</a:tableStyleId>
              </a:tblPr>
              <a:tblGrid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Correct Republican</a:t>
                      </a:r>
                    </a:p>
                  </a:txBody>
                  <a:tcPr marL="18300" marR="18300" marT="18300" marB="18300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Incorrect Republican</a:t>
                      </a:r>
                    </a:p>
                  </a:txBody>
                  <a:tcPr marL="18300" marR="18300" marT="18300" marB="18300">
                    <a:solidFill>
                      <a:srgbClr val="4A86E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n=1693</a:t>
                      </a:r>
                    </a:p>
                  </a:txBody>
                  <a:tcPr marL="18300" marR="18300" marT="18300" marB="183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n=121</a:t>
                      </a:r>
                    </a:p>
                  </a:txBody>
                  <a:tcPr marL="18300" marR="18300" marT="18300" marB="18300"/>
                </a:tc>
              </a:tr>
            </a:tbl>
          </a:graphicData>
        </a:graphic>
      </p:graphicFrame>
      <p:sp>
        <p:nvSpPr>
          <p:cNvPr id="149" name="Shape 149"/>
          <p:cNvSpPr txBox="1"/>
          <p:nvPr/>
        </p:nvSpPr>
        <p:spPr>
          <a:xfrm>
            <a:off x="2893200" y="3045175"/>
            <a:ext cx="3236700" cy="31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b="1"/>
              <a:t>Overall Accuracy Rate: 84%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Operational Phase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325" y="716024"/>
            <a:ext cx="7131349" cy="442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Prediction Results: Normalized Spectrum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3659"/>
            <a:ext cx="9144000" cy="262363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532075" y="4193875"/>
            <a:ext cx="7848300" cy="55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SzPct val="100000"/>
              <a:buChar char="●"/>
            </a:pPr>
            <a:r>
              <a:rPr lang="en" sz="1800"/>
              <a:t>79% of all documents were classified as Republican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Prediction Results: Media Source Spectrum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50" y="655649"/>
            <a:ext cx="7978400" cy="44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9045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Prediction Results vs. Pew Research Center Results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487" y="731875"/>
            <a:ext cx="7325025" cy="432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Discussion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4294967295"/>
          </p:nvPr>
        </p:nvSpPr>
        <p:spPr>
          <a:xfrm>
            <a:off x="262275" y="1148725"/>
            <a:ext cx="8222100" cy="3686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Results don’t match ideological spectrum of audiences. Several potential interpretations: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Republican stories dominated news cycles</a:t>
            </a:r>
          </a:p>
          <a:p>
            <a:pPr marL="914400" lvl="1" indent="-3810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Republican candidates more regularly used pre-existing media language</a:t>
            </a:r>
          </a:p>
          <a:p>
            <a:pPr marL="914400" lvl="1" indent="-342900" rtl="0">
              <a:spcBef>
                <a:spcPts val="0"/>
              </a:spcBef>
              <a:buClr>
                <a:srgbClr val="000000"/>
              </a:buClr>
              <a:buSzPct val="75000"/>
            </a:pPr>
            <a:r>
              <a:rPr lang="en" sz="2400">
                <a:solidFill>
                  <a:srgbClr val="000000"/>
                </a:solidFill>
              </a:rPr>
              <a:t>Oral language is not strongly predictive of written language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Methodological Self-Evaluation (1)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537200" y="1001500"/>
            <a:ext cx="8226600" cy="393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" sz="2400"/>
              <a:t>Strengths: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200"/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Expansion of instance set to reduce model performance variation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200"/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Removal of moderator speech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200"/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Removal of custom stop words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200"/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Employed a variety of model forms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200"/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Reduced feature set size without impeding performance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200"/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Optimized ‘C’ parameter value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Methodological Self-Evaluation (2)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684375" y="1023575"/>
            <a:ext cx="7949400" cy="377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Char char="●"/>
            </a:pPr>
            <a:r>
              <a:rPr lang="en" sz="2400"/>
              <a:t>Shortcomings: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200"/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RSS feed content was not always ideal or consistent</a:t>
            </a:r>
          </a:p>
          <a:p>
            <a:pPr marL="914400" lvl="0" indent="0" rtl="0">
              <a:spcBef>
                <a:spcPts val="0"/>
              </a:spcBef>
              <a:buNone/>
            </a:pPr>
            <a:endParaRPr sz="800"/>
          </a:p>
          <a:p>
            <a:pPr marL="1371600" lvl="2" indent="-342900" rtl="0">
              <a:spcBef>
                <a:spcPts val="0"/>
              </a:spcBef>
              <a:buSzPct val="100000"/>
              <a:buChar char="■"/>
            </a:pPr>
            <a:r>
              <a:rPr lang="en" sz="1800"/>
              <a:t>Contained ‘jQuery’ or advertisement placeholders</a:t>
            </a:r>
          </a:p>
          <a:p>
            <a:pPr marL="1371600" lvl="2" indent="-342900" rtl="0">
              <a:spcBef>
                <a:spcPts val="0"/>
              </a:spcBef>
              <a:buSzPct val="100000"/>
              <a:buChar char="■"/>
            </a:pPr>
            <a:r>
              <a:rPr lang="en" sz="1800"/>
              <a:t>Variety in article length</a:t>
            </a:r>
          </a:p>
          <a:p>
            <a:pPr marL="1371600" lvl="2" indent="-342900" rtl="0">
              <a:spcBef>
                <a:spcPts val="0"/>
              </a:spcBef>
              <a:buSzPct val="100000"/>
              <a:buChar char="■"/>
            </a:pPr>
            <a:r>
              <a:rPr lang="en" sz="1800"/>
              <a:t>Variable number of instances from each media outlet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200"/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Single source of training data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200"/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Uneven distribution of red/blue training data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Looking Towards Future Iterations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264450" y="834050"/>
            <a:ext cx="8660400" cy="406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Future studies could…</a:t>
            </a:r>
            <a:br>
              <a:rPr lang="en" sz="3000">
                <a:latin typeface="Roboto"/>
                <a:ea typeface="Roboto"/>
                <a:cs typeface="Roboto"/>
                <a:sym typeface="Roboto"/>
              </a:rPr>
            </a:br>
            <a:endParaRPr lang="en" sz="30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rtl="0">
              <a:spcBef>
                <a:spcPts val="0"/>
              </a:spcBef>
              <a:buSzPct val="1000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Use additional training data sources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rtl="0">
              <a:spcBef>
                <a:spcPts val="0"/>
              </a:spcBef>
              <a:buSzPct val="1000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Encompass prediction data of greater breadth and depth: more news sources and more articles per source</a:t>
            </a:r>
            <a:br>
              <a:rPr lang="en" sz="2400">
                <a:latin typeface="Roboto"/>
                <a:ea typeface="Roboto"/>
                <a:cs typeface="Roboto"/>
                <a:sym typeface="Roboto"/>
              </a:rPr>
            </a:br>
            <a:endParaRPr lang="en" sz="24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rtl="0">
              <a:spcBef>
                <a:spcPts val="0"/>
              </a:spcBef>
              <a:buSzPct val="1000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Include more feature engineering to account for differently formatted RSS feeds</a:t>
            </a:r>
            <a:br>
              <a:rPr lang="en" sz="2400">
                <a:latin typeface="Roboto"/>
                <a:ea typeface="Roboto"/>
                <a:cs typeface="Roboto"/>
                <a:sym typeface="Roboto"/>
              </a:rPr>
            </a:br>
            <a:endParaRPr lang="en" sz="24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rtl="0">
              <a:spcBef>
                <a:spcPts val="0"/>
              </a:spcBef>
              <a:buSzPct val="1000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Predict oral political dialogue</a:t>
            </a:r>
          </a:p>
          <a:p>
            <a:pPr lvl="0" rtl="0">
              <a:spcBef>
                <a:spcPts val="0"/>
              </a:spcBef>
              <a:buNone/>
            </a:pP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May 15</a:t>
            </a:r>
            <a:r>
              <a:rPr lang="en" sz="3000" baseline="30000"/>
              <a:t>th</a:t>
            </a:r>
            <a:r>
              <a:rPr lang="en" sz="3000"/>
              <a:t>, 2016 -- Six Days Ago...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4294967295"/>
          </p:nvPr>
        </p:nvSpPr>
        <p:spPr>
          <a:xfrm>
            <a:off x="98250" y="770100"/>
            <a:ext cx="4152600" cy="4264800"/>
          </a:xfrm>
          <a:prstGeom prst="rect">
            <a:avLst/>
          </a:prstGeom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2C2D30"/>
                </a:solidFill>
                <a:highlight>
                  <a:srgbClr val="F9F9F9"/>
                </a:highlight>
              </a:rPr>
              <a:t>“...Today in every phone in one of your pockets we have access to more information than at any time in human history, at a touch of a button. But, ironically, </a:t>
            </a:r>
            <a:r>
              <a:rPr lang="en" sz="2000" b="1">
                <a:solidFill>
                  <a:srgbClr val="2C2D30"/>
                </a:solidFill>
                <a:highlight>
                  <a:srgbClr val="F9F9F9"/>
                </a:highlight>
              </a:rPr>
              <a:t>the flood of information hasn’t made us more discerning of the truth.</a:t>
            </a:r>
            <a:r>
              <a:rPr lang="en" sz="2000">
                <a:solidFill>
                  <a:srgbClr val="2C2D30"/>
                </a:solidFill>
                <a:highlight>
                  <a:srgbClr val="F9F9F9"/>
                </a:highlight>
              </a:rPr>
              <a:t> In some ways, it’s just made us more confident in our ignorance. We assume whatever is on the web must be true.  </a:t>
            </a:r>
            <a:r>
              <a:rPr lang="en" sz="2000" b="1">
                <a:solidFill>
                  <a:srgbClr val="2C2D30"/>
                </a:solidFill>
                <a:highlight>
                  <a:srgbClr val="F9F9F9"/>
                </a:highlight>
              </a:rPr>
              <a:t>We search for sites that just reinforce our own predispositions.”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4294967295"/>
          </p:nvPr>
        </p:nvSpPr>
        <p:spPr>
          <a:xfrm>
            <a:off x="3526100" y="4617775"/>
            <a:ext cx="5512800" cy="417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ighlight>
                  <a:srgbClr val="F9F9F9"/>
                </a:highlight>
                <a:hlinkClick r:id="rId3"/>
              </a:rPr>
              <a:t>-</a:t>
            </a:r>
            <a:r>
              <a:rPr lang="en" sz="1600" i="1" u="sng">
                <a:solidFill>
                  <a:schemeClr val="hlink"/>
                </a:solidFill>
                <a:highlight>
                  <a:srgbClr val="F9F9F9"/>
                </a:highlight>
                <a:hlinkClick r:id="rId3"/>
              </a:rPr>
              <a:t>President Obama, Rutgers Commencement Address</a:t>
            </a:r>
          </a:p>
          <a:p>
            <a:pPr lvl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600">
                <a:solidFill>
                  <a:srgbClr val="2C2D30"/>
                </a:solidFill>
                <a:highlight>
                  <a:srgbClr val="F9F9F9"/>
                </a:highlight>
              </a:rPr>
              <a:t>  </a:t>
            </a:r>
            <a:br>
              <a:rPr lang="en" sz="1600">
                <a:solidFill>
                  <a:srgbClr val="2C2D30"/>
                </a:solidFill>
                <a:highlight>
                  <a:srgbClr val="F9F9F9"/>
                </a:highlight>
              </a:rPr>
            </a:br>
            <a:endParaRPr lang="en" sz="1600">
              <a:solidFill>
                <a:srgbClr val="2C2D30"/>
              </a:solidFill>
              <a:highlight>
                <a:srgbClr val="F9F9F9"/>
              </a:highlight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0849" y="758587"/>
            <a:ext cx="4673998" cy="3719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For Posterity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98250" y="670374"/>
            <a:ext cx="8938525" cy="44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164875" y="837025"/>
            <a:ext cx="8760000" cy="357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SzPct val="100000"/>
              <a:buChar char="●"/>
            </a:pPr>
            <a:r>
              <a:rPr lang="en" sz="3000"/>
              <a:t>Implications for partisanship...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marL="914400" lvl="1" indent="-419100" rtl="0">
              <a:spcBef>
                <a:spcPts val="0"/>
              </a:spcBef>
              <a:buSzPct val="100000"/>
              <a:buChar char="○"/>
            </a:pPr>
            <a:r>
              <a:rPr lang="en" sz="3000"/>
              <a:t>The potential virtue of an ideologically balanced diet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marL="914400" lvl="1" indent="-419100" rtl="0">
              <a:spcBef>
                <a:spcPts val="0"/>
              </a:spcBef>
              <a:buSzPct val="100000"/>
              <a:buChar char="○"/>
            </a:pPr>
            <a:r>
              <a:rPr lang="en" sz="3000"/>
              <a:t>A shift in media engagement behaviors could promote open-mindedness and compromise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  <a:p>
            <a:pPr marL="914400" lvl="1" indent="-419100">
              <a:spcBef>
                <a:spcPts val="0"/>
              </a:spcBef>
              <a:buSzPct val="100000"/>
              <a:buChar char="○"/>
            </a:pPr>
            <a:r>
              <a:rPr lang="en" sz="3000"/>
              <a:t>This, in turn, could promote legislative functioning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725" y="619675"/>
            <a:ext cx="6704549" cy="43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164875" y="837025"/>
            <a:ext cx="8760000" cy="357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60950" y="58675"/>
            <a:ext cx="8222100" cy="48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 b="1"/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Pew Research Center</a:t>
            </a: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t="1639" r="1883" b="28581"/>
          <a:stretch/>
        </p:blipFill>
        <p:spPr>
          <a:xfrm>
            <a:off x="1007850" y="666300"/>
            <a:ext cx="7007400" cy="447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8015250" y="4784400"/>
            <a:ext cx="1688700" cy="35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 i="1"/>
              <a:t>April 29, 2014</a:t>
            </a:r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Architecture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287" y="683924"/>
            <a:ext cx="7399424" cy="44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Build Phase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174" y="697450"/>
            <a:ext cx="7081651" cy="444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Training Data Ingestion and Wrangling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162" y="758700"/>
            <a:ext cx="7291675" cy="438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800" y="1071679"/>
            <a:ext cx="789275" cy="82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55179" y="463975"/>
            <a:ext cx="789275" cy="853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Data Transformation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4294967295"/>
          </p:nvPr>
        </p:nvSpPr>
        <p:spPr>
          <a:xfrm>
            <a:off x="169275" y="892050"/>
            <a:ext cx="8885100" cy="335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Removed common English words and candidate and moderator names</a:t>
            </a:r>
          </a:p>
          <a:p>
            <a:pPr marL="457200" lvl="0" indent="-3556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Vectorized the Data</a:t>
            </a:r>
          </a:p>
          <a:p>
            <a:pPr marL="457200" lvl="0" indent="-3556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Computed Term Frequency-Inverse Document Frequency (TF-IDF) Values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25" y="3197775"/>
            <a:ext cx="8965926" cy="16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3006750" y="2779575"/>
            <a:ext cx="3009600" cy="3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Sample TF-IDF Vectorized Matrix: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699876"/>
            <a:ext cx="676825" cy="70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Model Estimators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4294967295"/>
          </p:nvPr>
        </p:nvSpPr>
        <p:spPr>
          <a:xfrm>
            <a:off x="471900" y="876875"/>
            <a:ext cx="8222100" cy="375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400">
                <a:solidFill>
                  <a:srgbClr val="000000"/>
                </a:solidFill>
              </a:rPr>
              <a:t>Binary Classification Models: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49" y="2674626"/>
            <a:ext cx="2368249" cy="211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6124" y="3309899"/>
            <a:ext cx="3251749" cy="76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6375" y="2691150"/>
            <a:ext cx="2097124" cy="2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258725" y="1786700"/>
            <a:ext cx="2699700" cy="68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Logistic Regression (LR)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3233100" y="1786700"/>
            <a:ext cx="2699700" cy="68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Multinomial Naive Bayes (MNB)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185100" y="1786700"/>
            <a:ext cx="2699700" cy="68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chemeClr val="lt1"/>
                </a:solidFill>
              </a:rPr>
              <a:t>Support Vector Machine (SVM)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252" y="1114700"/>
            <a:ext cx="705520" cy="7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Feature Engineering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4294967295"/>
          </p:nvPr>
        </p:nvSpPr>
        <p:spPr>
          <a:xfrm>
            <a:off x="471900" y="906325"/>
            <a:ext cx="8222100" cy="372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Truncated Singular Value Decomposition (TSVD)</a:t>
            </a:r>
          </a:p>
          <a:p>
            <a:pPr marL="914400" lvl="1" indent="-355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Reduced number of features without compromising predictive performance</a:t>
            </a:r>
          </a:p>
          <a:p>
            <a:pPr marL="457200" lvl="0" indent="-3556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11,228 features --&gt; 2,000 features</a:t>
            </a:r>
          </a:p>
          <a:p>
            <a:pPr marL="914400" lvl="1" indent="-35560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No reduction in F-1 Score or Accuracy Score</a:t>
            </a:r>
          </a:p>
          <a:p>
            <a:pPr marL="914400" lvl="1" indent="-355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Models with fewer than 2,000 features experienced diminished performance</a:t>
            </a:r>
          </a:p>
          <a:p>
            <a:pPr marL="914400" lvl="1" indent="-355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Trend observed across each model form</a:t>
            </a:r>
          </a:p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000">
                <a:solidFill>
                  <a:srgbClr val="000000"/>
                </a:solidFill>
              </a:rPr>
              <a:t>SVM performed best overall and was chosen as final model form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fade/>
  </p:transition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512</Words>
  <Application>Microsoft Macintosh PowerPoint</Application>
  <PresentationFormat>On-screen Show (16:9)</PresentationFormat>
  <Paragraphs>120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material</vt:lpstr>
      <vt:lpstr>Red / Blue  Using Machine Learning to Build an  Ideologically Balanced News Diet</vt:lpstr>
      <vt:lpstr>May 15th, 2016 -- Six Days Ago...</vt:lpstr>
      <vt:lpstr>Pew Research Center</vt:lpstr>
      <vt:lpstr>Architecture</vt:lpstr>
      <vt:lpstr>Build Phase</vt:lpstr>
      <vt:lpstr>Training Data Ingestion and Wrangling</vt:lpstr>
      <vt:lpstr>Data Transformation</vt:lpstr>
      <vt:lpstr>Model Estimators</vt:lpstr>
      <vt:lpstr>Feature Engineering</vt:lpstr>
      <vt:lpstr>Parameter Tuning: Using Grid Search</vt:lpstr>
      <vt:lpstr>SVM Model Performance Metrics</vt:lpstr>
      <vt:lpstr>Operational Phase</vt:lpstr>
      <vt:lpstr>Prediction Results: Normalized Spectrum</vt:lpstr>
      <vt:lpstr>Prediction Results: Media Source Spectrum</vt:lpstr>
      <vt:lpstr>Prediction Results vs. Pew Research Center Results</vt:lpstr>
      <vt:lpstr>Discussion</vt:lpstr>
      <vt:lpstr>Methodological Self-Evaluation (1)</vt:lpstr>
      <vt:lpstr>Methodological Self-Evaluation (2)</vt:lpstr>
      <vt:lpstr>Looking Towards Future Iterations</vt:lpstr>
      <vt:lpstr>For Posterity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/ Blue  Using Machine Learning to Build an  Ideologically Balanced News Diet</dc:title>
  <cp:lastModifiedBy>Samuel Goodgame</cp:lastModifiedBy>
  <cp:revision>2</cp:revision>
  <dcterms:modified xsi:type="dcterms:W3CDTF">2016-05-22T17:24:19Z</dcterms:modified>
</cp:coreProperties>
</file>