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9" autoAdjust="0"/>
  </p:normalViewPr>
  <p:slideViewPr>
    <p:cSldViewPr snapToGrid="0" snapToObjects="1">
      <p:cViewPr>
        <p:scale>
          <a:sx n="125" d="100"/>
          <a:sy n="125" d="100"/>
        </p:scale>
        <p:origin x="-11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BA161-8A53-C64A-B6B0-D8357896D6EC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D6DB-C2BE-E74A-8724-54E80AC9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D6DB-C2BE-E74A-8724-54E80AC9E7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D6DB-C2BE-E74A-8724-54E80AC9E7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OPML: Outline Processor Markup Language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D6DB-C2BE-E74A-8724-54E80AC9E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5739-5F7A-F14D-B604-967708EB3964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B316-40E1-C64F-AD14-DDD9227A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0470" y="2857500"/>
            <a:ext cx="8643107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617851" y="804709"/>
            <a:ext cx="1602895" cy="1609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Fitted SVM Classifier Algorithm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4439" y="760290"/>
            <a:ext cx="1652178" cy="1653498"/>
            <a:chOff x="604154" y="456174"/>
            <a:chExt cx="1652178" cy="1984197"/>
          </a:xfrm>
        </p:grpSpPr>
        <p:sp>
          <p:nvSpPr>
            <p:cNvPr id="6" name="Snip Single Corner Rectangle 5"/>
            <p:cNvSpPr/>
            <p:nvPr/>
          </p:nvSpPr>
          <p:spPr>
            <a:xfrm>
              <a:off x="764440" y="456174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698130" y="539051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604154" y="632633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Democratic/Republican Primary Debate Transcripts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7444" y="3496925"/>
            <a:ext cx="1652178" cy="1653498"/>
            <a:chOff x="607158" y="4196310"/>
            <a:chExt cx="1652178" cy="1984197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767444" y="4196310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701134" y="4279187"/>
              <a:ext cx="1491892" cy="1807738"/>
            </a:xfrm>
            <a:prstGeom prst="snip1Rect">
              <a:avLst>
                <a:gd name="adj" fmla="val 257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607158" y="4372769"/>
              <a:ext cx="1491892" cy="1807738"/>
            </a:xfrm>
            <a:prstGeom prst="snip1Rect">
              <a:avLst>
                <a:gd name="adj" fmla="val 33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RSS News Feed Data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687" y="154257"/>
            <a:ext cx="198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Build Phase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712" y="2975371"/>
            <a:ext cx="274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Operational Phase</a:t>
            </a:r>
          </a:p>
        </p:txBody>
      </p:sp>
      <p:sp>
        <p:nvSpPr>
          <p:cNvPr id="3" name="Internal Storage 2"/>
          <p:cNvSpPr/>
          <p:nvPr/>
        </p:nvSpPr>
        <p:spPr>
          <a:xfrm>
            <a:off x="2412136" y="1143646"/>
            <a:ext cx="2663211" cy="839269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Feature Vectors </a:t>
            </a:r>
          </a:p>
          <a:p>
            <a:pPr algn="ctr"/>
            <a:r>
              <a:rPr lang="en-US" sz="1600" i="1" dirty="0" smtClean="0"/>
              <a:t>Words = features</a:t>
            </a:r>
          </a:p>
          <a:p>
            <a:pPr algn="ctr"/>
            <a:r>
              <a:rPr lang="en-US" sz="1600" i="1" dirty="0" smtClean="0"/>
              <a:t>Documents = instances</a:t>
            </a:r>
            <a:endParaRPr lang="en-US" sz="1600" i="1" dirty="0"/>
          </a:p>
        </p:txBody>
      </p:sp>
      <p:sp>
        <p:nvSpPr>
          <p:cNvPr id="14" name="Internal Storage 13"/>
          <p:cNvSpPr/>
          <p:nvPr/>
        </p:nvSpPr>
        <p:spPr>
          <a:xfrm>
            <a:off x="2412136" y="4047740"/>
            <a:ext cx="2663211" cy="839269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Feature Vectors </a:t>
            </a:r>
          </a:p>
          <a:p>
            <a:pPr algn="ctr"/>
            <a:r>
              <a:rPr lang="en-US" sz="1600" i="1" dirty="0" smtClean="0"/>
              <a:t>Words = features</a:t>
            </a:r>
          </a:p>
          <a:p>
            <a:pPr algn="ctr"/>
            <a:r>
              <a:rPr lang="en-US" sz="1600" i="1" dirty="0" smtClean="0"/>
              <a:t>Documents = instances</a:t>
            </a:r>
            <a:endParaRPr lang="en-US" sz="1600" i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71271" y="1613042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71271" y="4514066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73985" y="1613042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73985" y="4514066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3778" y="4493917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84150" y="3887204"/>
            <a:ext cx="1149950" cy="1253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617851" y="3685960"/>
            <a:ext cx="1602895" cy="1609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Predictive Model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12608" y="2507406"/>
            <a:ext cx="0" cy="106908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3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103396" y="3113549"/>
            <a:ext cx="6834114" cy="2519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5633050" y="271373"/>
            <a:ext cx="3217229" cy="246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TF-IDF Sparse Matrix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141971" y="3442288"/>
            <a:ext cx="1384154" cy="18005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Fitted SVM Classifier Algorithm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31081" y="1597076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13281" y="736728"/>
            <a:ext cx="2727140" cy="1874966"/>
            <a:chOff x="3062510" y="799195"/>
            <a:chExt cx="2727140" cy="1874966"/>
          </a:xfrm>
        </p:grpSpPr>
        <p:sp>
          <p:nvSpPr>
            <p:cNvPr id="27" name="Rectangle 26"/>
            <p:cNvSpPr/>
            <p:nvPr/>
          </p:nvSpPr>
          <p:spPr>
            <a:xfrm>
              <a:off x="3062510" y="799195"/>
              <a:ext cx="2727140" cy="1874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Data Bunch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400" i="1" dirty="0" smtClean="0"/>
                <a:t>One paragraph per text document</a:t>
              </a:r>
            </a:p>
            <a:p>
              <a:pPr algn="ctr"/>
              <a:r>
                <a:rPr lang="en-US" sz="1400" i="1" dirty="0" smtClean="0"/>
                <a:t>Removed moderator remarks</a:t>
              </a:r>
              <a:endParaRPr lang="en-US" sz="1400" i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653443" y="1273396"/>
              <a:ext cx="896544" cy="826749"/>
              <a:chOff x="604154" y="456174"/>
              <a:chExt cx="1652178" cy="1984198"/>
            </a:xfrm>
            <a:solidFill>
              <a:srgbClr val="FF0000"/>
            </a:solidFill>
          </p:grpSpPr>
          <p:sp>
            <p:nvSpPr>
              <p:cNvPr id="29" name="Snip Single Corner Rectangle 28"/>
              <p:cNvSpPr/>
              <p:nvPr/>
            </p:nvSpPr>
            <p:spPr>
              <a:xfrm>
                <a:off x="764440" y="456174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Snip Single Corner Rectangle 30"/>
              <p:cNvSpPr/>
              <p:nvPr/>
            </p:nvSpPr>
            <p:spPr>
              <a:xfrm>
                <a:off x="698130" y="539051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Snip Single Corner Rectangle 31"/>
              <p:cNvSpPr/>
              <p:nvPr/>
            </p:nvSpPr>
            <p:spPr>
              <a:xfrm>
                <a:off x="604154" y="632634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red</a:t>
                </a:r>
                <a:endParaRPr lang="en-US" sz="1600" b="1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260679" y="1273396"/>
              <a:ext cx="896544" cy="826749"/>
              <a:chOff x="604154" y="456174"/>
              <a:chExt cx="1652178" cy="1984198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4" name="Snip Single Corner Rectangle 33"/>
              <p:cNvSpPr/>
              <p:nvPr/>
            </p:nvSpPr>
            <p:spPr>
              <a:xfrm>
                <a:off x="764440" y="456174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Snip Single Corner Rectangle 34"/>
              <p:cNvSpPr/>
              <p:nvPr/>
            </p:nvSpPr>
            <p:spPr>
              <a:xfrm>
                <a:off x="698130" y="539051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Snip Single Corner Rectangle 35"/>
              <p:cNvSpPr/>
              <p:nvPr/>
            </p:nvSpPr>
            <p:spPr>
              <a:xfrm>
                <a:off x="604154" y="632634"/>
                <a:ext cx="1491892" cy="1807738"/>
              </a:xfrm>
              <a:prstGeom prst="snip1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blue</a:t>
                </a:r>
                <a:endParaRPr lang="en-US" sz="1600" b="1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59436" y="793122"/>
            <a:ext cx="1366689" cy="1511312"/>
            <a:chOff x="604154" y="456174"/>
            <a:chExt cx="1652178" cy="1984197"/>
          </a:xfrm>
        </p:grpSpPr>
        <p:sp>
          <p:nvSpPr>
            <p:cNvPr id="39" name="Snip Single Corner Rectangle 38"/>
            <p:cNvSpPr/>
            <p:nvPr/>
          </p:nvSpPr>
          <p:spPr>
            <a:xfrm>
              <a:off x="764440" y="456174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698130" y="539051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604154" y="632633"/>
              <a:ext cx="1491892" cy="180773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Debate Transcripts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400" i="1" dirty="0" smtClean="0"/>
                <a:t>Full HTML Documents</a:t>
              </a:r>
              <a:endParaRPr lang="en-US" sz="1200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08161" y="3813841"/>
            <a:ext cx="2866235" cy="1181298"/>
            <a:chOff x="5749157" y="1036077"/>
            <a:chExt cx="1884624" cy="1181298"/>
          </a:xfrm>
        </p:grpSpPr>
        <p:sp>
          <p:nvSpPr>
            <p:cNvPr id="42" name="Rectangular Callout 41"/>
            <p:cNvSpPr/>
            <p:nvPr/>
          </p:nvSpPr>
          <p:spPr>
            <a:xfrm>
              <a:off x="5749157" y="1456994"/>
              <a:ext cx="1884621" cy="760381"/>
            </a:xfrm>
            <a:prstGeom prst="wedgeRectCallout">
              <a:avLst>
                <a:gd name="adj1" fmla="val -49120"/>
                <a:gd name="adj2" fmla="val -25085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/>
                <a:t>Remove non-predictive features: truncated singular value decomposition (TSVD) </a:t>
              </a:r>
              <a:endParaRPr lang="en-US" sz="1400" b="1" i="1" dirty="0"/>
            </a:p>
          </p:txBody>
        </p:sp>
        <p:sp>
          <p:nvSpPr>
            <p:cNvPr id="18" name="Rectangular Callout 17"/>
            <p:cNvSpPr/>
            <p:nvPr/>
          </p:nvSpPr>
          <p:spPr>
            <a:xfrm>
              <a:off x="5749160" y="1036077"/>
              <a:ext cx="1884621" cy="353647"/>
            </a:xfrm>
            <a:prstGeom prst="wedgeRectCallout">
              <a:avLst>
                <a:gd name="adj1" fmla="val 49640"/>
                <a:gd name="adj2" fmla="val -350951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/>
                <a:t>Remove stop words</a:t>
              </a:r>
              <a:endParaRPr lang="en-US" sz="1400" b="1" i="1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5061089" y="1597076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27198"/>
              </p:ext>
            </p:extLst>
          </p:nvPr>
        </p:nvGraphicFramePr>
        <p:xfrm>
          <a:off x="5805734" y="797550"/>
          <a:ext cx="2892657" cy="174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455"/>
                <a:gridCol w="594066"/>
                <a:gridCol w="622642"/>
                <a:gridCol w="575731"/>
                <a:gridCol w="6657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Word 1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Word 2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Word 3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Word 4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Doc 1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TF-IDF</a:t>
                      </a:r>
                      <a:r>
                        <a:rPr lang="en-US" sz="1200" baseline="0" dirty="0" smtClean="0"/>
                        <a:t>: 0.124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TF-IDF:</a:t>
                      </a:r>
                      <a:r>
                        <a:rPr lang="en-US" sz="1200" baseline="0" dirty="0" smtClean="0"/>
                        <a:t> 0.115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Doc 2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TF-IDF: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.104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Doc 3</a:t>
                      </a:r>
                      <a:endParaRPr lang="en-US" sz="12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TF-IDF: 0.82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5908161" y="5115312"/>
            <a:ext cx="2892660" cy="3829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Feature Engineering</a:t>
            </a:r>
            <a:endParaRPr lang="en-US" sz="2400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241665" y="2790890"/>
            <a:ext cx="0" cy="291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315712" y="3297904"/>
            <a:ext cx="2727140" cy="2253225"/>
            <a:chOff x="2478687" y="3236452"/>
            <a:chExt cx="2755235" cy="2253225"/>
          </a:xfrm>
        </p:grpSpPr>
        <p:sp>
          <p:nvSpPr>
            <p:cNvPr id="60" name="Rectangle 59"/>
            <p:cNvSpPr/>
            <p:nvPr/>
          </p:nvSpPr>
          <p:spPr>
            <a:xfrm>
              <a:off x="2478687" y="3236452"/>
              <a:ext cx="2755235" cy="22532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Evaluate Three Classifier Models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544132" y="5053860"/>
              <a:ext cx="2625426" cy="3576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Multinomial Naïve Bayes (MNB)</a:t>
              </a:r>
              <a:endParaRPr lang="en-US" sz="1400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544132" y="4371099"/>
              <a:ext cx="2625426" cy="5934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Support Vector Machine (SVM)</a:t>
              </a:r>
              <a:endParaRPr lang="en-US" sz="1400" b="1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544132" y="3927210"/>
              <a:ext cx="2625426" cy="3576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Logistic Regression (LR)</a:t>
              </a:r>
              <a:endParaRPr lang="en-US" sz="1400" b="1" dirty="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>
            <a:off x="5313068" y="4453038"/>
            <a:ext cx="369884" cy="0"/>
          </a:xfrm>
          <a:prstGeom prst="straightConnector1">
            <a:avLst/>
          </a:prstGeom>
          <a:ln w="28575" cmpd="sng"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631081" y="4371102"/>
            <a:ext cx="369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13068" y="4719638"/>
            <a:ext cx="369884" cy="0"/>
          </a:xfrm>
          <a:prstGeom prst="straightConnector1">
            <a:avLst/>
          </a:prstGeom>
          <a:ln w="28575" cmpd="sng"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32313" y="409148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75" name="Diamond 74"/>
          <p:cNvSpPr/>
          <p:nvPr/>
        </p:nvSpPr>
        <p:spPr>
          <a:xfrm>
            <a:off x="1875278" y="428078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76" name="Diamond 75"/>
          <p:cNvSpPr/>
          <p:nvPr/>
        </p:nvSpPr>
        <p:spPr>
          <a:xfrm>
            <a:off x="5430973" y="78335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77" name="Diamond 76"/>
          <p:cNvSpPr/>
          <p:nvPr/>
        </p:nvSpPr>
        <p:spPr>
          <a:xfrm>
            <a:off x="1801856" y="2712201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78" name="Diamond 77"/>
          <p:cNvSpPr/>
          <p:nvPr/>
        </p:nvSpPr>
        <p:spPr>
          <a:xfrm>
            <a:off x="141971" y="3148351"/>
            <a:ext cx="676005" cy="730087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44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80701" y="959082"/>
            <a:ext cx="4200668" cy="3930991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HTML Documents: </a:t>
            </a:r>
          </a:p>
          <a:p>
            <a:pPr algn="ctr"/>
            <a:r>
              <a:rPr lang="en-US" b="1" dirty="0" smtClean="0"/>
              <a:t>UCSB </a:t>
            </a:r>
            <a:r>
              <a:rPr lang="en-US" b="1" dirty="0"/>
              <a:t>American Presidency </a:t>
            </a:r>
            <a:r>
              <a:rPr lang="en-US" b="1" dirty="0" smtClean="0"/>
              <a:t>Project</a:t>
            </a:r>
            <a:endParaRPr lang="en-US" b="1" dirty="0"/>
          </a:p>
          <a:p>
            <a:pPr algn="ctr"/>
            <a:r>
              <a:rPr lang="en-US" sz="1600" b="1" dirty="0">
                <a:solidFill>
                  <a:srgbClr val="3366FF"/>
                </a:solidFill>
              </a:rPr>
              <a:t>presidency.ucsb.edu</a:t>
            </a:r>
          </a:p>
        </p:txBody>
      </p:sp>
      <p:sp>
        <p:nvSpPr>
          <p:cNvPr id="65" name="Snip Single Corner Rectangle 64"/>
          <p:cNvSpPr/>
          <p:nvPr/>
        </p:nvSpPr>
        <p:spPr>
          <a:xfrm>
            <a:off x="422477" y="2044076"/>
            <a:ext cx="3712232" cy="242008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Snip Single Corner Rectangle 63"/>
          <p:cNvSpPr/>
          <p:nvPr/>
        </p:nvSpPr>
        <p:spPr>
          <a:xfrm>
            <a:off x="330471" y="2132004"/>
            <a:ext cx="3712232" cy="242008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nip Single Corner Rectangle 54"/>
          <p:cNvSpPr/>
          <p:nvPr/>
        </p:nvSpPr>
        <p:spPr>
          <a:xfrm>
            <a:off x="231135" y="2193454"/>
            <a:ext cx="3712232" cy="2420087"/>
          </a:xfrm>
          <a:prstGeom prst="snip1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/>
          <p:cNvSpPr/>
          <p:nvPr/>
        </p:nvSpPr>
        <p:spPr>
          <a:xfrm>
            <a:off x="6370840" y="252388"/>
            <a:ext cx="2606985" cy="5104144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b="1" dirty="0" smtClean="0"/>
              <a:t>Training Data Bunch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r"/>
            <a:endParaRPr lang="en-US" dirty="0"/>
          </a:p>
          <a:p>
            <a:pPr algn="r"/>
            <a:endParaRPr lang="en-US" sz="1400" i="1" dirty="0"/>
          </a:p>
          <a:p>
            <a:pPr algn="ctr"/>
            <a:r>
              <a:rPr lang="en-US" sz="1400" i="1" dirty="0" smtClean="0"/>
              <a:t>One paragraph per text document</a:t>
            </a:r>
          </a:p>
          <a:p>
            <a:pPr algn="ctr"/>
            <a:endParaRPr lang="en-US" sz="1400" i="1" dirty="0" smtClean="0"/>
          </a:p>
          <a:p>
            <a:pPr algn="ctr"/>
            <a:r>
              <a:rPr lang="en-US" sz="1400" i="1" dirty="0" smtClean="0"/>
              <a:t>Removed moderator remarks</a:t>
            </a:r>
            <a:endParaRPr lang="en-US" sz="1400" i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7854689" y="712793"/>
            <a:ext cx="896544" cy="826749"/>
            <a:chOff x="604154" y="456174"/>
            <a:chExt cx="1652178" cy="1984198"/>
          </a:xfrm>
          <a:solidFill>
            <a:srgbClr val="FF0000"/>
          </a:solidFill>
        </p:grpSpPr>
        <p:sp>
          <p:nvSpPr>
            <p:cNvPr id="29" name="Snip Single Corner Rectangle 28"/>
            <p:cNvSpPr/>
            <p:nvPr/>
          </p:nvSpPr>
          <p:spPr>
            <a:xfrm>
              <a:off x="764440" y="456174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Snip Single Corner Rectangle 30"/>
            <p:cNvSpPr/>
            <p:nvPr/>
          </p:nvSpPr>
          <p:spPr>
            <a:xfrm>
              <a:off x="698130" y="539051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Snip Single Corner Rectangle 31"/>
            <p:cNvSpPr/>
            <p:nvPr/>
          </p:nvSpPr>
          <p:spPr>
            <a:xfrm>
              <a:off x="604154" y="632634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red</a:t>
              </a:r>
              <a:endParaRPr lang="en-US" sz="16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18436" y="751786"/>
            <a:ext cx="896544" cy="826749"/>
            <a:chOff x="604154" y="456174"/>
            <a:chExt cx="1652178" cy="198419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4" name="Snip Single Corner Rectangle 33"/>
            <p:cNvSpPr/>
            <p:nvPr/>
          </p:nvSpPr>
          <p:spPr>
            <a:xfrm>
              <a:off x="764440" y="456174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698130" y="539051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Snip Single Corner Rectangle 35"/>
            <p:cNvSpPr/>
            <p:nvPr/>
          </p:nvSpPr>
          <p:spPr>
            <a:xfrm>
              <a:off x="604154" y="632634"/>
              <a:ext cx="1491892" cy="1807738"/>
            </a:xfrm>
            <a:prstGeom prst="snip1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blue</a:t>
              </a:r>
              <a:endParaRPr lang="en-US" sz="1600" b="1" dirty="0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4390946" y="1198306"/>
            <a:ext cx="1928679" cy="2944105"/>
          </a:xfrm>
          <a:prstGeom prst="rightArrow">
            <a:avLst>
              <a:gd name="adj1" fmla="val 45886"/>
              <a:gd name="adj2" fmla="val 39993"/>
            </a:avLst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27432" rIns="0" bIns="27432" rtlCol="0" anchor="ctr"/>
          <a:lstStyle/>
          <a:p>
            <a:pPr algn="ctr"/>
            <a:r>
              <a:rPr lang="en-US" sz="1600" b="1" i="1" dirty="0" smtClean="0">
                <a:latin typeface="Consolas"/>
                <a:cs typeface="Consolas"/>
              </a:rPr>
              <a:t>dem_parse.py</a:t>
            </a:r>
            <a:r>
              <a:rPr lang="en-US" sz="1600" i="1" dirty="0" smtClean="0">
                <a:latin typeface="Consolas"/>
                <a:cs typeface="Consolas"/>
              </a:rPr>
              <a:t> </a:t>
            </a:r>
            <a:r>
              <a:rPr lang="en-US" sz="1600" b="1" i="1" dirty="0" smtClean="0">
                <a:latin typeface="Consolas"/>
                <a:cs typeface="Consolas"/>
              </a:rPr>
              <a:t>rep_parse.py</a:t>
            </a:r>
          </a:p>
          <a:p>
            <a:pPr algn="ctr"/>
            <a:endParaRPr lang="en-US" sz="1100" b="1" i="1" dirty="0" smtClean="0">
              <a:latin typeface="Consolas"/>
              <a:cs typeface="Consolas"/>
            </a:endParaRPr>
          </a:p>
          <a:p>
            <a:pPr algn="ctr"/>
            <a:endParaRPr lang="en-US" sz="200" i="1" dirty="0" smtClean="0">
              <a:latin typeface="Consolas"/>
              <a:cs typeface="Consolas"/>
            </a:endParaRPr>
          </a:p>
          <a:p>
            <a:pPr algn="ctr"/>
            <a:endParaRPr lang="en-US" sz="200" i="1" dirty="0" smtClean="0">
              <a:latin typeface="Consolas"/>
              <a:cs typeface="Consolas"/>
            </a:endParaRPr>
          </a:p>
          <a:p>
            <a:pPr algn="ctr"/>
            <a:r>
              <a:rPr lang="en-US" sz="1400" i="1" dirty="0" smtClean="0">
                <a:latin typeface="Consolas"/>
                <a:cs typeface="Consolas"/>
              </a:rPr>
              <a:t>BeautifulSoup, requests, 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951" y="4366017"/>
            <a:ext cx="1339528" cy="84048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/>
          <p:cNvGrpSpPr/>
          <p:nvPr/>
        </p:nvGrpSpPr>
        <p:grpSpPr>
          <a:xfrm>
            <a:off x="6532880" y="2734093"/>
            <a:ext cx="2326640" cy="1408317"/>
            <a:chOff x="607158" y="4196310"/>
            <a:chExt cx="1652178" cy="1984197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767444" y="4196310"/>
              <a:ext cx="1491892" cy="1807738"/>
            </a:xfrm>
            <a:prstGeom prst="snip1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Snip Single Corner Rectangle 19"/>
            <p:cNvSpPr/>
            <p:nvPr/>
          </p:nvSpPr>
          <p:spPr>
            <a:xfrm>
              <a:off x="701134" y="4279187"/>
              <a:ext cx="1491892" cy="1807738"/>
            </a:xfrm>
            <a:prstGeom prst="snip1Rect">
              <a:avLst>
                <a:gd name="adj" fmla="val 25758"/>
              </a:avLst>
            </a:prstGeom>
            <a:blipFill rotWithShape="1">
              <a:blip r:embed="rId6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Snip Single Corner Rectangle 20"/>
            <p:cNvSpPr/>
            <p:nvPr/>
          </p:nvSpPr>
          <p:spPr>
            <a:xfrm>
              <a:off x="607158" y="4372769"/>
              <a:ext cx="1491892" cy="1807738"/>
            </a:xfrm>
            <a:prstGeom prst="snip1Rect">
              <a:avLst>
                <a:gd name="adj" fmla="val 33196"/>
              </a:avLst>
            </a:prstGeom>
            <a:blipFill rotWithShape="1">
              <a:blip r:embed="rId7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6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466297" y="2994232"/>
            <a:ext cx="2338744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i="1" dirty="0"/>
          </a:p>
        </p:txBody>
      </p:sp>
      <p:sp>
        <p:nvSpPr>
          <p:cNvPr id="17" name="Rectangle 16"/>
          <p:cNvSpPr/>
          <p:nvPr/>
        </p:nvSpPr>
        <p:spPr>
          <a:xfrm>
            <a:off x="6466620" y="213758"/>
            <a:ext cx="2338744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MongoDB</a:t>
            </a:r>
            <a:endParaRPr lang="en-US" sz="1400" i="1" dirty="0"/>
          </a:p>
        </p:txBody>
      </p:sp>
      <p:sp>
        <p:nvSpPr>
          <p:cNvPr id="14" name="Rectangle 13"/>
          <p:cNvSpPr/>
          <p:nvPr/>
        </p:nvSpPr>
        <p:spPr>
          <a:xfrm>
            <a:off x="3368284" y="213758"/>
            <a:ext cx="2338744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Baleen</a:t>
            </a:r>
            <a:endParaRPr lang="en-US" sz="1400" i="1" dirty="0"/>
          </a:p>
        </p:txBody>
      </p:sp>
      <p:sp>
        <p:nvSpPr>
          <p:cNvPr id="12" name="Rectangle 11"/>
          <p:cNvSpPr/>
          <p:nvPr/>
        </p:nvSpPr>
        <p:spPr>
          <a:xfrm>
            <a:off x="383766" y="213758"/>
            <a:ext cx="2242003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OPML</a:t>
            </a:r>
            <a:endParaRPr lang="en-US" sz="1400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665122" y="784322"/>
            <a:ext cx="1915349" cy="1631814"/>
            <a:chOff x="5725166" y="447468"/>
            <a:chExt cx="1915349" cy="1631814"/>
          </a:xfrm>
        </p:grpSpPr>
        <p:sp>
          <p:nvSpPr>
            <p:cNvPr id="10" name="Can 9"/>
            <p:cNvSpPr/>
            <p:nvPr/>
          </p:nvSpPr>
          <p:spPr>
            <a:xfrm>
              <a:off x="5725166" y="1567185"/>
              <a:ext cx="1915349" cy="512097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(etc.)</a:t>
              </a:r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>
              <a:off x="5725166" y="1189463"/>
              <a:ext cx="1915349" cy="512097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Baleen Reuters</a:t>
              </a:r>
              <a:endParaRPr lang="en-US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725166" y="809282"/>
              <a:ext cx="1915349" cy="512097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Baleen NYT</a:t>
              </a:r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5725166" y="447468"/>
              <a:ext cx="1915349" cy="512097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Baleen WSJ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8" y="734026"/>
            <a:ext cx="1902016" cy="751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383766" y="1848542"/>
            <a:ext cx="2126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</a:t>
            </a:r>
            <a:r>
              <a:rPr lang="en-US" sz="1600" i="1" dirty="0" smtClean="0"/>
              <a:t>cript with directions for sourcing RSS feeds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68284" y="1775145"/>
            <a:ext cx="231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Automated ingestion service for NLP research (by Prof. Bengfort)</a:t>
            </a:r>
            <a:endParaRPr lang="en-US" sz="1600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404" y="618348"/>
            <a:ext cx="2100880" cy="11677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Oval 26"/>
          <p:cNvSpPr/>
          <p:nvPr/>
        </p:nvSpPr>
        <p:spPr>
          <a:xfrm>
            <a:off x="383765" y="3272015"/>
            <a:ext cx="2242003" cy="1984107"/>
          </a:xfrm>
          <a:prstGeom prst="ellipse">
            <a:avLst/>
          </a:prstGeom>
          <a:ln w="762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Fitted SVM Classifier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68284" y="2994232"/>
            <a:ext cx="2338744" cy="2484717"/>
          </a:xfrm>
          <a:prstGeom prst="rect">
            <a:avLst/>
          </a:prstGeom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77855" y="4917568"/>
            <a:ext cx="212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HTML</a:t>
            </a:r>
            <a:endParaRPr lang="en-US" b="1" dirty="0"/>
          </a:p>
        </p:txBody>
      </p:sp>
      <p:sp>
        <p:nvSpPr>
          <p:cNvPr id="37" name="Right Arrow 36"/>
          <p:cNvSpPr/>
          <p:nvPr/>
        </p:nvSpPr>
        <p:spPr>
          <a:xfrm flipH="1">
            <a:off x="5285619" y="3325402"/>
            <a:ext cx="1584475" cy="1610672"/>
          </a:xfrm>
          <a:prstGeom prst="rightArrow">
            <a:avLst>
              <a:gd name="adj1" fmla="val 55902"/>
              <a:gd name="adj2" fmla="val 24222"/>
            </a:avLst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27432" rIns="0" bIns="27432" rtlCol="0" anchor="ctr"/>
          <a:lstStyle/>
          <a:p>
            <a:pPr algn="ctr"/>
            <a:r>
              <a:rPr lang="en-US" sz="1600" b="1" i="1" dirty="0" smtClean="0">
                <a:latin typeface="Consolas"/>
                <a:cs typeface="Consolas"/>
              </a:rPr>
              <a:t>transform.py</a:t>
            </a:r>
            <a:endParaRPr lang="en-US" sz="1100" b="1" i="1" dirty="0">
              <a:latin typeface="Consolas"/>
              <a:cs typeface="Consolas"/>
            </a:endParaRPr>
          </a:p>
          <a:p>
            <a:pPr algn="ctr"/>
            <a:endParaRPr lang="en-US" sz="100" i="1" dirty="0" smtClean="0">
              <a:latin typeface="Consolas"/>
              <a:cs typeface="Consolas"/>
            </a:endParaRPr>
          </a:p>
          <a:p>
            <a:pPr algn="ctr"/>
            <a:endParaRPr lang="en-US" sz="1200" i="1" dirty="0" smtClean="0">
              <a:latin typeface="Consolas"/>
              <a:cs typeface="Consolas"/>
            </a:endParaRPr>
          </a:p>
          <a:p>
            <a:pPr algn="ctr"/>
            <a:r>
              <a:rPr lang="en-US" sz="1200" i="1" dirty="0" smtClean="0">
                <a:latin typeface="Consolas"/>
                <a:cs typeface="Consolas"/>
              </a:rPr>
              <a:t>BeautifulSoup, codecs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09334" y="1449684"/>
            <a:ext cx="622665" cy="643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95252" y="1443251"/>
            <a:ext cx="622665" cy="6433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01991" y="4207303"/>
            <a:ext cx="666293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54532" y="2545713"/>
            <a:ext cx="0" cy="672475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nip Single Corner Rectangle 39"/>
          <p:cNvSpPr/>
          <p:nvPr/>
        </p:nvSpPr>
        <p:spPr>
          <a:xfrm>
            <a:off x="7226655" y="3404095"/>
            <a:ext cx="1486945" cy="12552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Snip Single Corner Rectangle 42"/>
          <p:cNvSpPr/>
          <p:nvPr/>
        </p:nvSpPr>
        <p:spPr>
          <a:xfrm>
            <a:off x="7134649" y="3492023"/>
            <a:ext cx="1486945" cy="12552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Snip Single Corner Rectangle 43"/>
          <p:cNvSpPr/>
          <p:nvPr/>
        </p:nvSpPr>
        <p:spPr>
          <a:xfrm>
            <a:off x="7035313" y="3553473"/>
            <a:ext cx="1486945" cy="1255277"/>
          </a:xfrm>
          <a:prstGeom prst="snip1Rect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3484404" y="4936074"/>
            <a:ext cx="212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Text</a:t>
            </a:r>
            <a:endParaRPr lang="en-US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3484404" y="3404095"/>
            <a:ext cx="1728923" cy="1344389"/>
            <a:chOff x="607158" y="4196310"/>
            <a:chExt cx="1652178" cy="1984197"/>
          </a:xfrm>
        </p:grpSpPr>
        <p:sp>
          <p:nvSpPr>
            <p:cNvPr id="47" name="Snip Single Corner Rectangle 46"/>
            <p:cNvSpPr/>
            <p:nvPr/>
          </p:nvSpPr>
          <p:spPr>
            <a:xfrm>
              <a:off x="767444" y="4196310"/>
              <a:ext cx="1491892" cy="1807738"/>
            </a:xfrm>
            <a:prstGeom prst="snip1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Snip Single Corner Rectangle 47"/>
            <p:cNvSpPr/>
            <p:nvPr/>
          </p:nvSpPr>
          <p:spPr>
            <a:xfrm>
              <a:off x="701134" y="4279187"/>
              <a:ext cx="1491892" cy="1807738"/>
            </a:xfrm>
            <a:prstGeom prst="snip1Rect">
              <a:avLst>
                <a:gd name="adj" fmla="val 25758"/>
              </a:avLst>
            </a:prstGeom>
            <a:blipFill rotWithShape="1">
              <a:blip r:embed="rId7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Snip Single Corner Rectangle 48"/>
            <p:cNvSpPr/>
            <p:nvPr/>
          </p:nvSpPr>
          <p:spPr>
            <a:xfrm>
              <a:off x="607158" y="4372769"/>
              <a:ext cx="1491892" cy="1807738"/>
            </a:xfrm>
            <a:prstGeom prst="snip1Rect">
              <a:avLst>
                <a:gd name="adj" fmla="val 33196"/>
              </a:avLst>
            </a:prstGeom>
            <a:blipFill rotWithShape="1">
              <a:blip r:embed="rId8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0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070" y="373855"/>
            <a:ext cx="403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Red/Blue </a:t>
            </a:r>
            <a:r>
              <a:rPr lang="en-US" sz="2000" b="1" dirty="0" smtClean="0">
                <a:latin typeface="Calibri"/>
                <a:cs typeface="Calibri"/>
              </a:rPr>
              <a:t>Term Frequency </a:t>
            </a:r>
            <a:r>
              <a:rPr lang="en-US" sz="2000" b="1" dirty="0" smtClean="0">
                <a:latin typeface="Calibri"/>
                <a:cs typeface="Calibri"/>
              </a:rPr>
              <a:t>Spectrum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2655" y="4459778"/>
            <a:ext cx="8561073" cy="4213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070" y="4860874"/>
            <a:ext cx="2626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Pew Political Spectrum</a:t>
            </a:r>
            <a:endParaRPr lang="en-US" sz="2000" b="1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746" y="3805971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Washington </a:t>
            </a:r>
            <a:r>
              <a:rPr lang="en-US" sz="1400" b="1" dirty="0" smtClean="0"/>
              <a:t>Post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2655" y="813014"/>
            <a:ext cx="8561073" cy="41300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24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48039" y="377775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USA Today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2655" y="4107027"/>
            <a:ext cx="485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NYT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24893" y="4113748"/>
            <a:ext cx="51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CNN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29797" y="380597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MSNBC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78098" y="4113748"/>
            <a:ext cx="491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WSJ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62504" y="37992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Fox News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0193" y="410643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Drudge Report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52835" y="4105385"/>
            <a:ext cx="1276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The Economist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2655" y="1239457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Washington </a:t>
            </a:r>
            <a:r>
              <a:rPr lang="en-US" sz="1400" b="1" dirty="0" smtClean="0"/>
              <a:t>Post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83090" y="1599477"/>
            <a:ext cx="1005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The Nation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97896" y="124139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Associated Press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77185" y="162693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USA Today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10421" y="1626938"/>
            <a:ext cx="485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NYT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90971" y="1251555"/>
            <a:ext cx="51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CNN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106636" y="1599477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MSNBC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10428" y="1250910"/>
            <a:ext cx="491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WSJ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138433" y="16269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Fox News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658554" y="1250910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Drudge Report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837406" y="1626938"/>
            <a:ext cx="1276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The Economist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25762" y="125155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Reuters</a:t>
            </a:r>
            <a:endParaRPr lang="en-US" sz="1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1920" y="2794000"/>
            <a:ext cx="8940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6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271</Words>
  <Application>Microsoft Macintosh PowerPoint</Application>
  <PresentationFormat>On-screen Show (16:10)</PresentationFormat>
  <Paragraphs>121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Goodgame</dc:creator>
  <cp:lastModifiedBy>Samuel Goodgame</cp:lastModifiedBy>
  <cp:revision>91</cp:revision>
  <dcterms:created xsi:type="dcterms:W3CDTF">2016-02-21T20:51:30Z</dcterms:created>
  <dcterms:modified xsi:type="dcterms:W3CDTF">2016-05-20T22:03:21Z</dcterms:modified>
</cp:coreProperties>
</file>