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099" autoAdjust="0"/>
    <p:restoredTop sz="94660"/>
  </p:normalViewPr>
  <p:slideViewPr>
    <p:cSldViewPr>
      <p:cViewPr varScale="1">
        <p:scale>
          <a:sx n="114" d="100"/>
          <a:sy n="114" d="100"/>
        </p:scale>
        <p:origin x="-10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0585" cy="10058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54CF-0758-42FE-A062-6954DD49FAE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6" idx="2"/>
          </p:cNvCxnSpPr>
          <p:nvPr/>
        </p:nvCxnSpPr>
        <p:spPr>
          <a:xfrm>
            <a:off x="9817646" y="1879593"/>
            <a:ext cx="0" cy="1549407"/>
          </a:xfrm>
          <a:prstGeom prst="line">
            <a:avLst/>
          </a:prstGeom>
          <a:ln w="22225">
            <a:solidFill>
              <a:schemeClr val="tx1">
                <a:alpha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0" y="3251686"/>
            <a:ext cx="2933" cy="48211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90132" y="3248025"/>
            <a:ext cx="0" cy="514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792" y="3219448"/>
            <a:ext cx="0" cy="51435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0126" y="5884625"/>
            <a:ext cx="19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High % Red:</a:t>
            </a:r>
          </a:p>
          <a:p>
            <a:r>
              <a:rPr lang="en-US" sz="1200" dirty="0" smtClean="0"/>
              <a:t>More </a:t>
            </a:r>
            <a:r>
              <a:rPr lang="en-US" sz="1200" dirty="0"/>
              <a:t>Uniformly Republican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48088" y="2032299"/>
            <a:ext cx="746118" cy="1389374"/>
            <a:chOff x="10447339" y="2032299"/>
            <a:chExt cx="746118" cy="138937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820400" y="3047962"/>
              <a:ext cx="0" cy="373711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447339" y="2032299"/>
              <a:ext cx="74611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CNN</a:t>
              </a:r>
            </a:p>
            <a:p>
              <a:pPr algn="ctr"/>
              <a:r>
                <a:rPr lang="en-US" sz="1200" dirty="0"/>
                <a:t>(n=</a:t>
              </a:r>
              <a:r>
                <a:rPr lang="en-US" sz="1200" dirty="0" smtClean="0"/>
                <a:t>151)</a:t>
              </a:r>
              <a:endParaRPr lang="en-US" sz="1200" dirty="0"/>
            </a:p>
            <a:p>
              <a:pPr algn="ctr"/>
              <a:r>
                <a:rPr lang="en-US" sz="1400" dirty="0" smtClean="0"/>
                <a:t>93% </a:t>
              </a:r>
              <a:r>
                <a:rPr lang="en-US" sz="1400" dirty="0"/>
                <a:t>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 rot="10800000" flipV="1">
            <a:off x="11341447" y="4676614"/>
            <a:ext cx="698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WSJ</a:t>
            </a:r>
          </a:p>
          <a:p>
            <a:pPr algn="ctr"/>
            <a:r>
              <a:rPr lang="en-US" sz="1200" dirty="0"/>
              <a:t>(n</a:t>
            </a:r>
            <a:r>
              <a:rPr lang="en-US" sz="1200" dirty="0" smtClean="0"/>
              <a:t>=51</a:t>
            </a:r>
            <a:r>
              <a:rPr lang="en-US" sz="1200" dirty="0"/>
              <a:t>)</a:t>
            </a:r>
          </a:p>
          <a:p>
            <a:pPr algn="ctr"/>
            <a:r>
              <a:rPr lang="en-US" sz="1400" dirty="0" smtClean="0"/>
              <a:t>82% </a:t>
            </a:r>
            <a:r>
              <a:rPr lang="en-US" sz="1400" dirty="0"/>
              <a:t>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481897" y="3585796"/>
            <a:ext cx="2243" cy="1024300"/>
          </a:xfrm>
          <a:prstGeom prst="line">
            <a:avLst/>
          </a:prstGeom>
          <a:ln w="158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8532" y="894708"/>
            <a:ext cx="10182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TOTAL</a:t>
            </a:r>
          </a:p>
          <a:p>
            <a:pPr algn="ctr"/>
            <a:r>
              <a:rPr lang="en-US" sz="1600" b="1" dirty="0"/>
              <a:t>(</a:t>
            </a:r>
            <a:r>
              <a:rPr lang="en-US" sz="1600" b="1"/>
              <a:t>n</a:t>
            </a:r>
            <a:r>
              <a:rPr lang="en-US" sz="1600" b="1" smtClean="0"/>
              <a:t>=810)</a:t>
            </a:r>
            <a:endParaRPr lang="en-US" sz="1600" b="1" dirty="0"/>
          </a:p>
          <a:p>
            <a:pPr algn="ctr"/>
            <a:r>
              <a:rPr lang="en-US" b="1" dirty="0" smtClean="0"/>
              <a:t>79% </a:t>
            </a:r>
            <a:r>
              <a:rPr lang="en-US" b="1" dirty="0"/>
              <a:t>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758515" y="893410"/>
            <a:ext cx="1119417" cy="2516774"/>
            <a:chOff x="10260691" y="2032299"/>
            <a:chExt cx="1119417" cy="1389374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0820400" y="2658207"/>
              <a:ext cx="12210" cy="763466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260691" y="2032299"/>
              <a:ext cx="1119417" cy="47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MSNBC</a:t>
              </a:r>
            </a:p>
            <a:p>
              <a:pPr algn="ctr"/>
              <a:r>
                <a:rPr lang="en-US" sz="1200" dirty="0"/>
                <a:t>(n</a:t>
              </a:r>
              <a:r>
                <a:rPr lang="en-US" sz="1200" dirty="0" smtClean="0"/>
                <a:t>=50</a:t>
              </a:r>
              <a:r>
                <a:rPr lang="en-US" sz="1200" dirty="0"/>
                <a:t>)</a:t>
              </a:r>
            </a:p>
            <a:p>
              <a:pPr algn="ctr"/>
              <a:r>
                <a:rPr lang="en-US" sz="1400" dirty="0" smtClean="0"/>
                <a:t>94% </a:t>
              </a:r>
              <a:r>
                <a:rPr lang="en-US" sz="1400" dirty="0"/>
                <a:t>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 flipV="1">
            <a:off x="10572542" y="3585794"/>
            <a:ext cx="1491364" cy="3000016"/>
            <a:chOff x="10082912" y="2031319"/>
            <a:chExt cx="1491364" cy="1444244"/>
          </a:xfrm>
        </p:grpSpPr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rot="10800000" flipV="1">
              <a:off x="10828594" y="2031319"/>
              <a:ext cx="2" cy="1029376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082912" y="3060695"/>
              <a:ext cx="1491364" cy="414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Economist</a:t>
              </a:r>
            </a:p>
            <a:p>
              <a:pPr algn="ctr"/>
              <a:r>
                <a:rPr lang="en-US" sz="1200" dirty="0"/>
                <a:t>(n=27)</a:t>
              </a:r>
            </a:p>
            <a:p>
              <a:pPr algn="ctr"/>
              <a:r>
                <a:rPr lang="en-US" sz="1400" dirty="0"/>
                <a:t>93% 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849311" y="2032299"/>
            <a:ext cx="1531940" cy="1389374"/>
            <a:chOff x="10054431" y="2032299"/>
            <a:chExt cx="1531940" cy="138937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20400" y="3047962"/>
              <a:ext cx="0" cy="373711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054431" y="2032299"/>
              <a:ext cx="153194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USA Today</a:t>
              </a:r>
            </a:p>
            <a:p>
              <a:pPr algn="ctr"/>
              <a:r>
                <a:rPr lang="en-US" sz="1200" dirty="0"/>
                <a:t>(n=</a:t>
              </a:r>
              <a:r>
                <a:rPr lang="en-US" sz="1200" dirty="0" smtClean="0"/>
                <a:t>27)</a:t>
              </a:r>
              <a:endParaRPr lang="en-US" sz="1200" dirty="0"/>
            </a:p>
            <a:p>
              <a:pPr algn="ctr"/>
              <a:r>
                <a:rPr lang="en-US" sz="1400" dirty="0" smtClean="0"/>
                <a:t>85% </a:t>
              </a:r>
              <a:r>
                <a:rPr lang="en-US" sz="1400" dirty="0"/>
                <a:t>R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906135" y="4143787"/>
            <a:ext cx="11155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Drudge</a:t>
            </a:r>
          </a:p>
          <a:p>
            <a:pPr algn="ctr"/>
            <a:r>
              <a:rPr lang="en-US" sz="2400" dirty="0"/>
              <a:t> Report</a:t>
            </a:r>
          </a:p>
          <a:p>
            <a:pPr algn="ctr"/>
            <a:r>
              <a:rPr lang="en-US" sz="1200" dirty="0"/>
              <a:t>(n=</a:t>
            </a:r>
            <a:r>
              <a:rPr lang="en-US" sz="1200" dirty="0" smtClean="0"/>
              <a:t>173)</a:t>
            </a:r>
            <a:endParaRPr lang="en-US" sz="1200" dirty="0"/>
          </a:p>
          <a:p>
            <a:pPr algn="ctr"/>
            <a:r>
              <a:rPr lang="en-US" sz="1400" dirty="0" smtClean="0"/>
              <a:t>84% </a:t>
            </a:r>
            <a:r>
              <a:rPr lang="en-US" sz="1400" dirty="0"/>
              <a:t>R</a:t>
            </a:r>
          </a:p>
        </p:txBody>
      </p:sp>
      <p:grpSp>
        <p:nvGrpSpPr>
          <p:cNvPr id="50" name="Group 49"/>
          <p:cNvGrpSpPr/>
          <p:nvPr/>
        </p:nvGrpSpPr>
        <p:grpSpPr>
          <a:xfrm rot="10800000" flipV="1">
            <a:off x="9239708" y="3585795"/>
            <a:ext cx="1383462" cy="3009045"/>
            <a:chOff x="8197668" y="2133283"/>
            <a:chExt cx="1383462" cy="947119"/>
          </a:xfrm>
        </p:grpSpPr>
        <p:sp>
          <p:nvSpPr>
            <p:cNvPr id="51" name="TextBox 50"/>
            <p:cNvSpPr txBox="1"/>
            <p:nvPr/>
          </p:nvSpPr>
          <p:spPr>
            <a:xfrm>
              <a:off x="8197668" y="2809152"/>
              <a:ext cx="1383462" cy="27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Fox News</a:t>
              </a:r>
            </a:p>
            <a:p>
              <a:pPr algn="ctr"/>
              <a:r>
                <a:rPr lang="en-US" sz="1200" dirty="0"/>
                <a:t>(n=</a:t>
              </a:r>
              <a:r>
                <a:rPr lang="en-US" sz="1200" dirty="0" smtClean="0"/>
                <a:t>48)</a:t>
              </a:r>
              <a:endParaRPr lang="en-US" sz="1200" dirty="0"/>
            </a:p>
            <a:p>
              <a:pPr algn="ctr"/>
              <a:r>
                <a:rPr lang="en-US" sz="1400" dirty="0"/>
                <a:t>83% R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0800000">
              <a:off x="8881788" y="2133283"/>
              <a:ext cx="2243" cy="636921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8827898" y="2020810"/>
            <a:ext cx="684803" cy="1389374"/>
            <a:chOff x="10477998" y="2032299"/>
            <a:chExt cx="684803" cy="138937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0820400" y="3047962"/>
              <a:ext cx="0" cy="373711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477998" y="2032299"/>
              <a:ext cx="68480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NYT</a:t>
              </a:r>
              <a:endParaRPr lang="en-US" sz="2400" dirty="0"/>
            </a:p>
            <a:p>
              <a:pPr algn="ctr"/>
              <a:r>
                <a:rPr lang="en-US" sz="1200" dirty="0"/>
                <a:t>(n</a:t>
              </a:r>
              <a:r>
                <a:rPr lang="en-US" sz="1200" dirty="0" smtClean="0"/>
                <a:t>=71</a:t>
              </a:r>
              <a:r>
                <a:rPr lang="en-US" sz="1200" dirty="0"/>
                <a:t>)</a:t>
              </a:r>
            </a:p>
            <a:p>
              <a:pPr algn="ctr"/>
              <a:r>
                <a:rPr lang="en-US" sz="1400" dirty="0" smtClean="0"/>
                <a:t>79% </a:t>
              </a:r>
              <a:r>
                <a:rPr lang="en-US" sz="1400" dirty="0"/>
                <a:t>R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096566" y="4221975"/>
            <a:ext cx="633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</a:t>
            </a:r>
          </a:p>
          <a:p>
            <a:pPr algn="ctr"/>
            <a:r>
              <a:rPr lang="en-US" sz="1200" dirty="0"/>
              <a:t>(n=</a:t>
            </a:r>
            <a:r>
              <a:rPr lang="en-US" sz="1200" dirty="0" smtClean="0"/>
              <a:t>37)</a:t>
            </a:r>
            <a:endParaRPr lang="en-US" sz="1200" dirty="0"/>
          </a:p>
          <a:p>
            <a:pPr algn="ctr"/>
            <a:r>
              <a:rPr lang="en-US" sz="1400" dirty="0" smtClean="0"/>
              <a:t>76% </a:t>
            </a:r>
            <a:r>
              <a:rPr lang="en-US" sz="1400" dirty="0"/>
              <a:t>R</a:t>
            </a:r>
          </a:p>
        </p:txBody>
      </p:sp>
      <p:cxnSp>
        <p:nvCxnSpPr>
          <p:cNvPr id="60" name="Straight Connector 59"/>
          <p:cNvCxnSpPr>
            <a:stCxn id="59" idx="0"/>
          </p:cNvCxnSpPr>
          <p:nvPr/>
        </p:nvCxnSpPr>
        <p:spPr>
          <a:xfrm flipH="1" flipV="1">
            <a:off x="8412890" y="3575521"/>
            <a:ext cx="210" cy="646454"/>
          </a:xfrm>
          <a:prstGeom prst="line">
            <a:avLst/>
          </a:prstGeom>
          <a:ln w="158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584176" y="2020810"/>
            <a:ext cx="2306641" cy="1389374"/>
            <a:chOff x="9667082" y="2032299"/>
            <a:chExt cx="2306641" cy="138937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0820400" y="3047962"/>
              <a:ext cx="0" cy="373711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667082" y="2032299"/>
              <a:ext cx="23066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Washington Post</a:t>
              </a:r>
              <a:endParaRPr lang="en-US" sz="2400" dirty="0"/>
            </a:p>
            <a:p>
              <a:pPr algn="ctr"/>
              <a:r>
                <a:rPr lang="en-US" sz="1200" dirty="0"/>
                <a:t>(n</a:t>
              </a:r>
              <a:r>
                <a:rPr lang="en-US" sz="1200" dirty="0" smtClean="0"/>
                <a:t>=83)</a:t>
              </a:r>
              <a:endParaRPr lang="en-US" sz="1200" dirty="0"/>
            </a:p>
            <a:p>
              <a:pPr algn="ctr"/>
              <a:r>
                <a:rPr lang="en-US" sz="1400" dirty="0" smtClean="0"/>
                <a:t>35% </a:t>
              </a:r>
              <a:r>
                <a:rPr lang="en-US" sz="1400" dirty="0"/>
                <a:t>R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 rot="10800000" flipV="1">
            <a:off x="4692454" y="4308594"/>
            <a:ext cx="15606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Nation</a:t>
            </a:r>
          </a:p>
          <a:p>
            <a:pPr algn="ctr"/>
            <a:r>
              <a:rPr lang="en-US" sz="1200" dirty="0"/>
              <a:t>(n=</a:t>
            </a:r>
            <a:r>
              <a:rPr lang="en-US" sz="1200" dirty="0" smtClean="0"/>
              <a:t>61)</a:t>
            </a:r>
            <a:endParaRPr lang="en-US" sz="1200" dirty="0"/>
          </a:p>
          <a:p>
            <a:pPr algn="ctr"/>
            <a:r>
              <a:rPr lang="en-US" sz="1400" dirty="0" smtClean="0"/>
              <a:t>46% </a:t>
            </a:r>
            <a:r>
              <a:rPr lang="en-US" sz="1400" dirty="0"/>
              <a:t>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937032" y="-20624"/>
            <a:ext cx="1440599" cy="3425189"/>
            <a:chOff x="9895759" y="2026124"/>
            <a:chExt cx="1712317" cy="138783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1028628" y="2433261"/>
              <a:ext cx="2294" cy="980693"/>
            </a:xfrm>
            <a:prstGeom prst="line">
              <a:avLst/>
            </a:prstGeom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895759" y="2026124"/>
              <a:ext cx="1712317" cy="34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Reuters</a:t>
              </a:r>
            </a:p>
            <a:p>
              <a:pPr algn="ctr"/>
              <a:r>
                <a:rPr lang="en-US" sz="1200" dirty="0"/>
                <a:t>(n</a:t>
              </a:r>
              <a:r>
                <a:rPr lang="en-US" sz="1200" dirty="0" smtClean="0"/>
                <a:t>=31)</a:t>
              </a:r>
              <a:endParaRPr lang="en-US" sz="1200" dirty="0"/>
            </a:p>
            <a:p>
              <a:pPr algn="ctr"/>
              <a:r>
                <a:rPr lang="en-US" sz="1400" dirty="0" smtClean="0"/>
                <a:t>94% </a:t>
              </a:r>
              <a:r>
                <a:rPr lang="en-US" sz="1400" dirty="0"/>
                <a:t>R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5492490" y="3529585"/>
            <a:ext cx="0" cy="708657"/>
          </a:xfrm>
          <a:prstGeom prst="line">
            <a:avLst/>
          </a:prstGeom>
          <a:ln w="158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84885" y="588430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Low % Red:</a:t>
            </a:r>
          </a:p>
          <a:p>
            <a:r>
              <a:rPr lang="en-US" sz="1200" dirty="0" smtClean="0"/>
              <a:t>More </a:t>
            </a:r>
            <a:r>
              <a:rPr lang="en-US" sz="1200" dirty="0"/>
              <a:t>Uniformly Democratic</a:t>
            </a:r>
          </a:p>
        </p:txBody>
      </p:sp>
      <p:sp>
        <p:nvSpPr>
          <p:cNvPr id="6" name="Left Arrow 5"/>
          <p:cNvSpPr/>
          <p:nvPr/>
        </p:nvSpPr>
        <p:spPr>
          <a:xfrm>
            <a:off x="4162651" y="6345965"/>
            <a:ext cx="1933350" cy="201170"/>
          </a:xfrm>
          <a:prstGeom prst="leftArrow">
            <a:avLst/>
          </a:prstGeom>
          <a:gradFill>
            <a:gsLst>
              <a:gs pos="100000">
                <a:srgbClr val="7E2D46"/>
              </a:gs>
              <a:gs pos="0">
                <a:schemeClr val="accent1">
                  <a:lumMod val="50000"/>
                </a:schemeClr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06990" y="6345965"/>
            <a:ext cx="1900125" cy="201170"/>
          </a:xfrm>
          <a:prstGeom prst="rightArrow">
            <a:avLst/>
          </a:prstGeom>
          <a:gradFill>
            <a:gsLst>
              <a:gs pos="0">
                <a:srgbClr val="7E2D46"/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83715" y="5843040"/>
            <a:ext cx="4224570" cy="900821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10300217" y="3560685"/>
            <a:ext cx="214" cy="646455"/>
          </a:xfrm>
          <a:prstGeom prst="line">
            <a:avLst/>
          </a:prstGeom>
          <a:ln w="158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2860" y="3409949"/>
            <a:ext cx="11588262" cy="175847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137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Platzman</dc:creator>
  <cp:lastModifiedBy>Samuel Goodgame</cp:lastModifiedBy>
  <cp:revision>32</cp:revision>
  <dcterms:created xsi:type="dcterms:W3CDTF">2016-05-16T22:26:36Z</dcterms:created>
  <dcterms:modified xsi:type="dcterms:W3CDTF">2016-05-18T23:50:01Z</dcterms:modified>
</cp:coreProperties>
</file>