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3" r:id="rId4"/>
    <p:sldId id="265" r:id="rId5"/>
    <p:sldId id="266" r:id="rId6"/>
    <p:sldId id="258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>
        <p:scale>
          <a:sx n="100" d="100"/>
          <a:sy n="100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ire\Desktop\Python%20Projects\RideRequestCancellationPredictor\Prediction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ire\Desktop\Python%20Projects\RideRequestCancellationPredictor\Prediction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ire\Desktop\Python%20Projects\RideRequestCancellationPredictor\Prediction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Max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Sheet1!$N$1:$Q$1</c:f>
              <c:strCache>
                <c:ptCount val="4"/>
                <c:pt idx="0">
                  <c:v>Random Forest</c:v>
                </c:pt>
                <c:pt idx="1">
                  <c:v>Perceptron</c:v>
                </c:pt>
                <c:pt idx="2">
                  <c:v>Logistic Regression</c:v>
                </c:pt>
                <c:pt idx="3">
                  <c:v>MultiLayer Perceptron</c:v>
                </c:pt>
              </c:strCache>
            </c:strRef>
          </c:cat>
          <c:val>
            <c:numRef>
              <c:f>Sheet1!$N$2:$Q$2</c:f>
              <c:numCache>
                <c:formatCode>0.000</c:formatCode>
                <c:ptCount val="4"/>
                <c:pt idx="0">
                  <c:v>0.89219524928217098</c:v>
                </c:pt>
                <c:pt idx="1">
                  <c:v>0.88877284595300199</c:v>
                </c:pt>
                <c:pt idx="2">
                  <c:v>0.88984599321325997</c:v>
                </c:pt>
                <c:pt idx="3">
                  <c:v>0.88984599321325997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F-4754-8B86-92EA2FB8B44E}"/>
            </c:ext>
          </c:extLst>
        </c:ser>
        <c:ser>
          <c:idx val="1"/>
          <c:order val="1"/>
          <c:tx>
            <c:strRef>
              <c:f>Sheet1!$M$3</c:f>
              <c:strCache>
                <c:ptCount val="1"/>
                <c:pt idx="0">
                  <c:v>Avg. Accuracy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Sheet1!$N$1:$Q$1</c:f>
              <c:strCache>
                <c:ptCount val="4"/>
                <c:pt idx="0">
                  <c:v>Random Forest</c:v>
                </c:pt>
                <c:pt idx="1">
                  <c:v>Perceptron</c:v>
                </c:pt>
                <c:pt idx="2">
                  <c:v>Logistic Regression</c:v>
                </c:pt>
                <c:pt idx="3">
                  <c:v>MultiLayer Perceptron</c:v>
                </c:pt>
              </c:strCache>
            </c:strRef>
          </c:cat>
          <c:val>
            <c:numRef>
              <c:f>Sheet1!$N$3:$Q$3</c:f>
              <c:numCache>
                <c:formatCode>0.000</c:formatCode>
                <c:ptCount val="4"/>
                <c:pt idx="0">
                  <c:v>0.88782436533623899</c:v>
                </c:pt>
                <c:pt idx="1">
                  <c:v>0.64954457691240786</c:v>
                </c:pt>
                <c:pt idx="2">
                  <c:v>0.88435233933971347</c:v>
                </c:pt>
                <c:pt idx="3">
                  <c:v>0.88435233933971347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F-4754-8B86-92EA2FB8B44E}"/>
            </c:ext>
          </c:extLst>
        </c:ser>
        <c:ser>
          <c:idx val="2"/>
          <c:order val="2"/>
          <c:tx>
            <c:strRef>
              <c:f>Sheet1!$M$4</c:f>
              <c:strCache>
                <c:ptCount val="1"/>
                <c:pt idx="0">
                  <c:v>Min Accuracy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Sheet1!$N$1:$Q$1</c:f>
              <c:strCache>
                <c:ptCount val="4"/>
                <c:pt idx="0">
                  <c:v>Random Forest</c:v>
                </c:pt>
                <c:pt idx="1">
                  <c:v>Perceptron</c:v>
                </c:pt>
                <c:pt idx="2">
                  <c:v>Logistic Regression</c:v>
                </c:pt>
                <c:pt idx="3">
                  <c:v>MultiLayer Perceptron</c:v>
                </c:pt>
              </c:strCache>
            </c:strRef>
          </c:cat>
          <c:val>
            <c:numRef>
              <c:f>Sheet1!$N$4:$Q$4</c:f>
              <c:numCache>
                <c:formatCode>0.000</c:formatCode>
                <c:ptCount val="4"/>
                <c:pt idx="0">
                  <c:v>0.88250652741514302</c:v>
                </c:pt>
                <c:pt idx="1">
                  <c:v>0.11981205951448699</c:v>
                </c:pt>
                <c:pt idx="2">
                  <c:v>0.874673629242819</c:v>
                </c:pt>
                <c:pt idx="3">
                  <c:v>0.874673629242819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F-4754-8B86-92EA2FB8B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453935"/>
        <c:axId val="201060671"/>
      </c:barChart>
      <c:catAx>
        <c:axId val="66345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60671"/>
        <c:crosses val="autoZero"/>
        <c:auto val="1"/>
        <c:lblAlgn val="ctr"/>
        <c:lblOffset val="100"/>
        <c:noMultiLvlLbl val="0"/>
      </c:catAx>
      <c:valAx>
        <c:axId val="20106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5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Max Training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Sheet1!$N$1:$Q$1</c:f>
              <c:strCache>
                <c:ptCount val="4"/>
                <c:pt idx="0">
                  <c:v>Random Forest</c:v>
                </c:pt>
                <c:pt idx="1">
                  <c:v>Perceptron</c:v>
                </c:pt>
                <c:pt idx="2">
                  <c:v>Logistic Regression</c:v>
                </c:pt>
                <c:pt idx="3">
                  <c:v>MultiLayer Perceptron</c:v>
                </c:pt>
              </c:strCache>
            </c:strRef>
          </c:cat>
          <c:val>
            <c:numRef>
              <c:f>Sheet1!$N$5:$Q$5</c:f>
              <c:numCache>
                <c:formatCode>0.000</c:formatCode>
                <c:ptCount val="4"/>
                <c:pt idx="0">
                  <c:v>5.92132139205932</c:v>
                </c:pt>
                <c:pt idx="1">
                  <c:v>3.9009571075439398E-2</c:v>
                </c:pt>
                <c:pt idx="2">
                  <c:v>0.119027137756347</c:v>
                </c:pt>
                <c:pt idx="3">
                  <c:v>10.6493730545043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18-42CE-A4CD-5D18B1F092E0}"/>
            </c:ext>
          </c:extLst>
        </c:ser>
        <c:ser>
          <c:idx val="1"/>
          <c:order val="1"/>
          <c:tx>
            <c:strRef>
              <c:f>Sheet1!$M$6</c:f>
              <c:strCache>
                <c:ptCount val="1"/>
                <c:pt idx="0">
                  <c:v>Avg. Training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Sheet1!$N$1:$Q$1</c:f>
              <c:strCache>
                <c:ptCount val="4"/>
                <c:pt idx="0">
                  <c:v>Random Forest</c:v>
                </c:pt>
                <c:pt idx="1">
                  <c:v>Perceptron</c:v>
                </c:pt>
                <c:pt idx="2">
                  <c:v>Logistic Regression</c:v>
                </c:pt>
                <c:pt idx="3">
                  <c:v>MultiLayer Perceptron</c:v>
                </c:pt>
              </c:strCache>
            </c:strRef>
          </c:cat>
          <c:val>
            <c:numRef>
              <c:f>Sheet1!$N$6:$Q$6</c:f>
              <c:numCache>
                <c:formatCode>0.000</c:formatCode>
                <c:ptCount val="4"/>
                <c:pt idx="0">
                  <c:v>5.7851189374923653</c:v>
                </c:pt>
                <c:pt idx="1">
                  <c:v>1.9804453849792431E-2</c:v>
                </c:pt>
                <c:pt idx="2">
                  <c:v>0.10432331562042205</c:v>
                </c:pt>
                <c:pt idx="3">
                  <c:v>6.7493546724319327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18-42CE-A4CD-5D18B1F092E0}"/>
            </c:ext>
          </c:extLst>
        </c:ser>
        <c:ser>
          <c:idx val="2"/>
          <c:order val="2"/>
          <c:tx>
            <c:strRef>
              <c:f>Sheet1!$M$7</c:f>
              <c:strCache>
                <c:ptCount val="1"/>
                <c:pt idx="0">
                  <c:v>Min Training Time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Sheet1!$N$1:$Q$1</c:f>
              <c:strCache>
                <c:ptCount val="4"/>
                <c:pt idx="0">
                  <c:v>Random Forest</c:v>
                </c:pt>
                <c:pt idx="1">
                  <c:v>Perceptron</c:v>
                </c:pt>
                <c:pt idx="2">
                  <c:v>Logistic Regression</c:v>
                </c:pt>
                <c:pt idx="3">
                  <c:v>MultiLayer Perceptron</c:v>
                </c:pt>
              </c:strCache>
            </c:strRef>
          </c:cat>
          <c:val>
            <c:numRef>
              <c:f>Sheet1!$N$7:$Q$7</c:f>
              <c:numCache>
                <c:formatCode>0.000</c:formatCode>
                <c:ptCount val="4"/>
                <c:pt idx="0">
                  <c:v>5.6912672519683802</c:v>
                </c:pt>
                <c:pt idx="1">
                  <c:v>1.40037536621093E-2</c:v>
                </c:pt>
                <c:pt idx="2">
                  <c:v>7.8017473220825195E-2</c:v>
                </c:pt>
                <c:pt idx="3">
                  <c:v>3.4357655048370299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18-42CE-A4CD-5D18B1F09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627919"/>
        <c:axId val="272628335"/>
      </c:barChart>
      <c:catAx>
        <c:axId val="27262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628335"/>
        <c:crosses val="autoZero"/>
        <c:auto val="1"/>
        <c:lblAlgn val="ctr"/>
        <c:lblOffset val="100"/>
        <c:noMultiLvlLbl val="0"/>
      </c:catAx>
      <c:valAx>
        <c:axId val="27262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62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'[Prediction Results.xlsx]Sheet1'!$M$8</c:f>
              <c:strCache>
                <c:ptCount val="1"/>
                <c:pt idx="0">
                  <c:v>Max Testing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'[Prediction Results.xlsx]Sheet1'!$N$1:$Q$1</c:f>
              <c:strCache>
                <c:ptCount val="4"/>
                <c:pt idx="0">
                  <c:v>Random Forest</c:v>
                </c:pt>
                <c:pt idx="1">
                  <c:v>Perceptron</c:v>
                </c:pt>
                <c:pt idx="2">
                  <c:v>Logistic Regression</c:v>
                </c:pt>
                <c:pt idx="3">
                  <c:v>MultiLayer Perceptron</c:v>
                </c:pt>
              </c:strCache>
            </c:strRef>
          </c:cat>
          <c:val>
            <c:numRef>
              <c:f>'[Prediction Results.xlsx]Sheet1'!$N$8:$Q$8</c:f>
              <c:numCache>
                <c:formatCode>0.000</c:formatCode>
                <c:ptCount val="4"/>
                <c:pt idx="0">
                  <c:v>8.3018541336059501E-2</c:v>
                </c:pt>
                <c:pt idx="1">
                  <c:v>1.0011196136474601E-3</c:v>
                </c:pt>
                <c:pt idx="2">
                  <c:v>1.0027885437011699E-3</c:v>
                </c:pt>
                <c:pt idx="3">
                  <c:v>3.00192832946777E-3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3-4664-B8FE-8B2260AA2260}"/>
            </c:ext>
          </c:extLst>
        </c:ser>
        <c:ser>
          <c:idx val="1"/>
          <c:order val="1"/>
          <c:tx>
            <c:strRef>
              <c:f>'[Prediction Results.xlsx]Sheet1'!$M$9</c:f>
              <c:strCache>
                <c:ptCount val="1"/>
                <c:pt idx="0">
                  <c:v>Avg. Testing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'[Prediction Results.xlsx]Sheet1'!$N$9:$Q$9</c:f>
              <c:numCache>
                <c:formatCode>0.000</c:formatCode>
                <c:ptCount val="4"/>
                <c:pt idx="0">
                  <c:v>7.9617667198181113E-2</c:v>
                </c:pt>
                <c:pt idx="1">
                  <c:v>1.0003328323364221E-3</c:v>
                </c:pt>
                <c:pt idx="2">
                  <c:v>5.002975463867179E-4</c:v>
                </c:pt>
                <c:pt idx="3">
                  <c:v>3.000664710998531E-3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D3-4664-B8FE-8B2260AA2260}"/>
            </c:ext>
          </c:extLst>
        </c:ser>
        <c:ser>
          <c:idx val="2"/>
          <c:order val="2"/>
          <c:tx>
            <c:strRef>
              <c:f>'[Prediction Results.xlsx]Sheet1'!$M$10</c:f>
              <c:strCache>
                <c:ptCount val="1"/>
                <c:pt idx="0">
                  <c:v>Min Testing Time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'[Prediction Results.xlsx]Sheet1'!$N$10:$Q$10</c:f>
              <c:numCache>
                <c:formatCode>0.000</c:formatCode>
                <c:ptCount val="4"/>
                <c:pt idx="0">
                  <c:v>7.7016830444335896E-2</c:v>
                </c:pt>
                <c:pt idx="1">
                  <c:v>9.99212265014648E-4</c:v>
                </c:pt>
                <c:pt idx="2">
                  <c:v>0</c:v>
                </c:pt>
                <c:pt idx="3">
                  <c:v>3.0002593994140599E-3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D3-4664-B8FE-8B2260AA2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9383279"/>
        <c:axId val="679385775"/>
      </c:barChart>
      <c:catAx>
        <c:axId val="67938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385775"/>
        <c:crosses val="autoZero"/>
        <c:auto val="1"/>
        <c:lblAlgn val="ctr"/>
        <c:lblOffset val="100"/>
        <c:noMultiLvlLbl val="0"/>
      </c:catAx>
      <c:valAx>
        <c:axId val="67938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38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8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5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6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7ECE6-39F1-2B9A-2692-7FA454C3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6" b="1876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CD1BD-7862-4680-283E-5F7DDD5C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Ride Cancellation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D99F4-00F5-0ECA-8493-06B966088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r>
              <a:rPr lang="en-US" dirty="0"/>
              <a:t>Claire Schlesinger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1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EAB9-5BB2-9148-1FBE-A05E983B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58949"/>
            <a:ext cx="10363200" cy="1314443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DE9B-21A0-83A3-56D7-9DCA222B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82791"/>
            <a:ext cx="10363200" cy="4659038"/>
          </a:xfrm>
        </p:spPr>
        <p:txBody>
          <a:bodyPr/>
          <a:lstStyle/>
          <a:p>
            <a:r>
              <a:rPr lang="en-US" dirty="0"/>
              <a:t>Time To Pickup – Too long may cause increase in cancellation</a:t>
            </a:r>
          </a:p>
          <a:p>
            <a:r>
              <a:rPr lang="en-US" dirty="0"/>
              <a:t>Walk Distance	- If the pickup distance is farther than the location it wouldn’t make sense to use it.</a:t>
            </a:r>
          </a:p>
          <a:p>
            <a:r>
              <a:rPr lang="en-US" dirty="0"/>
              <a:t>Destination Location – People may go to places further away rather than closer</a:t>
            </a:r>
          </a:p>
          <a:p>
            <a:r>
              <a:rPr lang="en-US" dirty="0"/>
              <a:t>Time to Dropoff – If the ride includes many stops and it would take longer than another service, they will probably cancel.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8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308D-2CA9-423F-98A6-F4A90A54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58949"/>
            <a:ext cx="10363200" cy="1314443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1000-4A22-6B54-7E77-5DE2B2A6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48576"/>
            <a:ext cx="10363200" cy="4593253"/>
          </a:xfrm>
        </p:spPr>
        <p:txBody>
          <a:bodyPr/>
          <a:lstStyle/>
          <a:p>
            <a:r>
              <a:rPr lang="en-US" dirty="0"/>
              <a:t>Request Month/Day – Useful for determining patterns like usage over holidays.</a:t>
            </a:r>
          </a:p>
          <a:p>
            <a:r>
              <a:rPr lang="en-US" dirty="0"/>
              <a:t>Request Day of Week – Distinguishes between week and weekend.</a:t>
            </a:r>
          </a:p>
          <a:p>
            <a:r>
              <a:rPr lang="en-US" dirty="0"/>
              <a:t>Request Time – People may cancel less as it gets later and more dangerous.</a:t>
            </a:r>
          </a:p>
          <a:p>
            <a:r>
              <a:rPr lang="en-US" dirty="0"/>
              <a:t>Request Status – This is the label that tells if the user completed or cancelled their ride.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7A8B-3666-9C81-218A-FC8350F3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98461"/>
            <a:ext cx="10442760" cy="939753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2CB3-4D25-AB54-4BE3-F1E97222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1771603"/>
            <a:ext cx="5084947" cy="695372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CBD2-FAA7-03A1-7E08-98D4D631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71603"/>
            <a:ext cx="5183188" cy="695372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4098" name="Picture 2" descr="Random forest - Wikipedia">
            <a:extLst>
              <a:ext uri="{FF2B5EF4-FFF2-40B4-BE49-F238E27FC236}">
                <a16:creationId xmlns:a16="http://schemas.microsoft.com/office/drawing/2014/main" id="{9BBFBCFB-FA6F-F37E-7A47-0A67B9BBD46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35" y="2466975"/>
            <a:ext cx="4243917" cy="31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istic regression - Wikipedia">
            <a:extLst>
              <a:ext uri="{FF2B5EF4-FFF2-40B4-BE49-F238E27FC236}">
                <a16:creationId xmlns:a16="http://schemas.microsoft.com/office/drawing/2014/main" id="{C4F5BB3C-4DE9-136C-88C9-4108442B41A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94" y="2739231"/>
            <a:ext cx="3810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2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B946-3293-A3A1-F5C5-159B7FBA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98460"/>
            <a:ext cx="10442760" cy="939753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F7F8-E240-8B3C-BA66-C73ABB37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1517603"/>
            <a:ext cx="5084947" cy="695372"/>
          </a:xfrm>
        </p:spPr>
        <p:txBody>
          <a:bodyPr/>
          <a:lstStyle/>
          <a:p>
            <a:pPr algn="ctr"/>
            <a:r>
              <a:rPr lang="en-US" dirty="0"/>
              <a:t>Perceptron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DA643-51A8-4D43-CD6F-F7916635E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7603"/>
            <a:ext cx="5183188" cy="695372"/>
          </a:xfrm>
        </p:spPr>
        <p:txBody>
          <a:bodyPr/>
          <a:lstStyle/>
          <a:p>
            <a:pPr algn="ctr"/>
            <a:r>
              <a:rPr lang="en-US" dirty="0"/>
              <a:t>Multi Layer Perceptron</a:t>
            </a:r>
          </a:p>
        </p:txBody>
      </p:sp>
      <p:pic>
        <p:nvPicPr>
          <p:cNvPr id="7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6ECBFB18-AD3E-03DD-87AD-C98C7313DD6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47" y="2212975"/>
            <a:ext cx="4833094" cy="31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652C2750-4DD0-F12E-3D8F-0FF5875AB9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2459728"/>
            <a:ext cx="5084762" cy="26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8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16AC-F8B6-4BA5-2186-B57FE9D6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58949"/>
            <a:ext cx="10363200" cy="1314443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8C54-82DE-3B4A-A1A2-D2B89453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63650"/>
            <a:ext cx="10363200" cy="520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Assessed their accuracy with K-Fold cross validation. </a:t>
            </a:r>
          </a:p>
          <a:p>
            <a:r>
              <a:rPr lang="en-US" dirty="0"/>
              <a:t>Ensures robustness over varied data.</a:t>
            </a:r>
          </a:p>
          <a:p>
            <a:r>
              <a:rPr lang="en-US" dirty="0"/>
              <a:t>Accuracy determines its ability to correctly classify these objects.</a:t>
            </a:r>
          </a:p>
        </p:txBody>
      </p:sp>
    </p:spTree>
    <p:extLst>
      <p:ext uri="{BB962C8B-B14F-4D97-AF65-F5344CB8AC3E}">
        <p14:creationId xmlns:p14="http://schemas.microsoft.com/office/powerpoint/2010/main" val="348391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AD1-BF55-2536-761F-2AE96ADF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764"/>
            <a:ext cx="10363200" cy="1314443"/>
          </a:xfrm>
        </p:spPr>
        <p:txBody>
          <a:bodyPr/>
          <a:lstStyle/>
          <a:p>
            <a:r>
              <a:rPr lang="en-US" dirty="0"/>
              <a:t>Results: Accuracy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EC77B9-4B19-3435-3BF8-757BE3B04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864329"/>
              </p:ext>
            </p:extLst>
          </p:nvPr>
        </p:nvGraphicFramePr>
        <p:xfrm>
          <a:off x="914400" y="1340189"/>
          <a:ext cx="10363200" cy="460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20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96A0-E056-1E22-174F-12B40701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58949"/>
            <a:ext cx="10363200" cy="1314443"/>
          </a:xfrm>
        </p:spPr>
        <p:txBody>
          <a:bodyPr/>
          <a:lstStyle/>
          <a:p>
            <a:r>
              <a:rPr lang="en-US" dirty="0"/>
              <a:t>Results: Training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14F46F-944D-9C90-C944-BB4BDB6A0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88325"/>
              </p:ext>
            </p:extLst>
          </p:nvPr>
        </p:nvGraphicFramePr>
        <p:xfrm>
          <a:off x="914400" y="1291328"/>
          <a:ext cx="10363200" cy="465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E2B5-09CA-8223-A4EB-AB6880AD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58949"/>
            <a:ext cx="10363200" cy="1314443"/>
          </a:xfrm>
        </p:spPr>
        <p:txBody>
          <a:bodyPr/>
          <a:lstStyle/>
          <a:p>
            <a:r>
              <a:rPr lang="en-US" dirty="0"/>
              <a:t>Results: Testing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CE2B88-A096-2685-04F8-6D8FED3FE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216829"/>
              </p:ext>
            </p:extLst>
          </p:nvPr>
        </p:nvGraphicFramePr>
        <p:xfrm>
          <a:off x="914400" y="1284348"/>
          <a:ext cx="10363200" cy="465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37158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197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Ride Cancellation Prediction</vt:lpstr>
      <vt:lpstr>Data Processing</vt:lpstr>
      <vt:lpstr>Data Processing</vt:lpstr>
      <vt:lpstr>Models</vt:lpstr>
      <vt:lpstr>Models</vt:lpstr>
      <vt:lpstr>Model Evaluation</vt:lpstr>
      <vt:lpstr>Results: Accuracy</vt:lpstr>
      <vt:lpstr>Results: Training Time</vt:lpstr>
      <vt:lpstr>Results: Testing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Schlesinger</dc:creator>
  <cp:lastModifiedBy>Claire Schlesinger</cp:lastModifiedBy>
  <cp:revision>3</cp:revision>
  <dcterms:created xsi:type="dcterms:W3CDTF">2022-05-22T15:26:28Z</dcterms:created>
  <dcterms:modified xsi:type="dcterms:W3CDTF">2022-05-22T21:01:09Z</dcterms:modified>
</cp:coreProperties>
</file>