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319" r:id="rId4"/>
    <p:sldId id="320" r:id="rId6"/>
    <p:sldId id="321" r:id="rId7"/>
    <p:sldId id="322" r:id="rId8"/>
    <p:sldId id="331" r:id="rId9"/>
    <p:sldId id="324" r:id="rId10"/>
    <p:sldId id="325" r:id="rId11"/>
    <p:sldId id="332" r:id="rId12"/>
    <p:sldId id="301" r:id="rId13"/>
    <p:sldId id="261" r:id="rId14"/>
    <p:sldId id="311" r:id="rId15"/>
    <p:sldId id="312" r:id="rId16"/>
    <p:sldId id="272" r:id="rId17"/>
    <p:sldId id="308" r:id="rId18"/>
    <p:sldId id="269" r:id="rId19"/>
    <p:sldId id="309" r:id="rId20"/>
    <p:sldId id="258" r:id="rId21"/>
    <p:sldId id="310" r:id="rId22"/>
    <p:sldId id="335" r:id="rId23"/>
    <p:sldId id="336" r:id="rId24"/>
    <p:sldId id="337" r:id="rId25"/>
    <p:sldId id="338" r:id="rId26"/>
    <p:sldId id="339" r:id="rId27"/>
    <p:sldId id="340" r:id="rId28"/>
    <p:sldId id="341" r:id="rId29"/>
    <p:sldId id="334" r:id="rId30"/>
  </p:sldIdLst>
  <p:sldSz cx="9144000" cy="5143500" type="screen16x9"/>
  <p:notesSz cx="6858000" cy="9144000"/>
  <p:embeddedFontLst>
    <p:embeddedFont>
      <p:font typeface="Share Tech" panose="00000500000000000000"/>
      <p:regular r:id="rId35"/>
    </p:embeddedFont>
    <p:embeddedFont>
      <p:font typeface="Maven Pro"/>
      <p:regular r:id="rId36"/>
    </p:embeddedFont>
    <p:embeddedFont>
      <p:font typeface="Advent Pro SemiBold" panose="02000506040000020004"/>
      <p:bold r:id="rId37"/>
    </p:embeddedFont>
    <p:embeddedFont>
      <p:font typeface="Fira Sans Condensed Medium" panose="020B0603050000020004"/>
      <p:regular r:id="rId38"/>
    </p:embeddedFont>
    <p:embeddedFont>
      <p:font typeface="Share Tech" panose="00000500000000000000" charset="0"/>
      <p:regular r:id="rId39"/>
    </p:embeddedFont>
    <p:embeddedFont>
      <p:font typeface="Aldhabi" panose="01000000000000000000"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ah"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a:srgbClr val="00CFCC"/>
    <a:srgbClr val="FF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55" autoAdjust="0"/>
  </p:normalViewPr>
  <p:slideViewPr>
    <p:cSldViewPr snapToGrid="0">
      <p:cViewPr varScale="1">
        <p:scale>
          <a:sx n="110" d="100"/>
          <a:sy n="110" d="100"/>
        </p:scale>
        <p:origin x="658"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font" Target="fonts/font6.fntdata"/><Relationship Id="rId4" Type="http://schemas.openxmlformats.org/officeDocument/2006/relationships/slide" Target="slides/slide1.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0" name="Shape 430"/>
        <p:cNvGrpSpPr/>
        <p:nvPr/>
      </p:nvGrpSpPr>
      <p:grpSpPr>
        <a:xfrm>
          <a:off x="0" y="0"/>
          <a:ext cx="0" cy="0"/>
          <a:chOff x="0" y="0"/>
          <a:chExt cx="0" cy="0"/>
        </a:xfrm>
      </p:grpSpPr>
      <p:sp>
        <p:nvSpPr>
          <p:cNvPr id="431" name="Google Shape;431;g6c52a2e8d8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r" defTabSz="914400" rtl="1" eaLnBrk="1" fontAlgn="auto" latinLnBrk="0" hangingPunct="1">
              <a:lnSpc>
                <a:spcPct val="100000"/>
              </a:lnSpc>
              <a:spcBef>
                <a:spcPts val="0"/>
              </a:spcBef>
              <a:spcAft>
                <a:spcPts val="0"/>
              </a:spcAft>
              <a:buClr>
                <a:srgbClr val="000000"/>
              </a:buClr>
              <a:buSzPts val="1100"/>
              <a:defRPr/>
            </a:pP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هناك اربعة مراحل لدورة حياة الهجوم ،يجب على المهاجم ان يتحرك بفاعلية خلال كل مرحلة من هذه المراحل ، قد يؤدي الفشل في اي مرحلة الى هجوم غير ناجح ،ومع ذلك اذا كان الشخص المستهدف غير مدرك للهجوم ، فقد يسمح ذلك للمهاجم بمواصلت المحاولة الى ان يتم الاختراق بنجاح.لذلك يجب علينا فهم مراحل </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الهجوم حتى نتمكن من اتخاذ قرارات على النحو الأمثل من أجل الاستعداد ومعالجة الاضرار في ما بعد الكارثة.  </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r" rtl="1">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r" rtl="1"/>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تبدأ هذه المرحلة باستغلال المخترق لثغرة امنية في برنامج او نظام تشغيل ..</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457200" indent="-298450" algn="r" rtl="1"/>
            <a:r>
              <a:rPr lang="ar-LY" sz="1100" b="0" i="0" u="none" strike="noStrike" cap="none" dirty="0" smtClean="0">
                <a:solidFill>
                  <a:srgbClr val="000000"/>
                </a:solidFill>
                <a:effectLst/>
                <a:latin typeface="Arial" panose="020B0604020202020204"/>
                <a:cs typeface="Arial" panose="020B0604020202020204"/>
                <a:sym typeface="Arial" panose="020B0604020202020204"/>
              </a:rPr>
              <a:t>او عن طريق استغلال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الجوانب الاجتماعية مثل جعل الأفراد ينقرون على رابط في رسالة بريد إلكتروني تصيدية ....</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457200" indent="-298450" algn="r" rtl="1"/>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الطريقة السائدة اليوم </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أن التهديدات لا تأتي كمرفق قابل للتنفيذ في رسالة بريد إلكتروني أو عن طريق تنزيل ملف من الويب. انما الرابط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457200" indent="-298450" algn="r" rtl="1"/>
            <a:r>
              <a:rPr lang="ar-LY" sz="1100" b="0" i="0" u="none" strike="noStrike" cap="none" dirty="0" smtClean="0">
                <a:solidFill>
                  <a:srgbClr val="000000"/>
                </a:solidFill>
                <a:effectLst/>
                <a:latin typeface="Arial" panose="020B0604020202020204"/>
                <a:cs typeface="Arial" panose="020B0604020202020204"/>
                <a:sym typeface="Arial" panose="020B0604020202020204"/>
              </a:rPr>
              <a:t>تساعد تطبيقات</a:t>
            </a:r>
            <a:r>
              <a:rPr lang="ar-LY" sz="1100" b="0" i="0" u="none" strike="noStrike" cap="none" baseline="0" dirty="0" smtClean="0">
                <a:solidFill>
                  <a:srgbClr val="000000"/>
                </a:solidFill>
                <a:effectLst/>
                <a:latin typeface="Arial" panose="020B0604020202020204"/>
                <a:cs typeface="Arial" panose="020B0604020202020204"/>
                <a:sym typeface="Arial" panose="020B0604020202020204"/>
              </a:rPr>
              <a:t> التواصل الاجتماعي المهاجمين في جمع الضحاية من خلال ارفاق رابط ضار مع عنوان يجدم المستخدمين وبمجرد النقر على الرابط يتم اختراق اجهزتهم..</a:t>
            </a:r>
            <a:endParaRPr lang="ar-LY" sz="1100" b="0" i="0" u="none" strike="noStrike" cap="none" baseline="0" dirty="0" smtClean="0">
              <a:solidFill>
                <a:srgbClr val="000000"/>
              </a:solidFill>
              <a:effectLst/>
              <a:latin typeface="Arial" panose="020B0604020202020204"/>
              <a:cs typeface="Arial" panose="020B0604020202020204"/>
              <a:sym typeface="Arial" panose="020B0604020202020204"/>
            </a:endParaRPr>
          </a:p>
          <a:p>
            <a:pPr marL="457200" indent="-298450" algn="r" rtl="1"/>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بمجرد أن يستغل المهاجمون أحد التطبيقات بنجاح ، يمكنهم اتخاذ عدد من الإجراءات المحتملة بعد ذلك. أحد أكثر الإجراءات شيوعًا هو إنشاء</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access  shell</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457200" indent="-298450" algn="r" rtl="1"/>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أحد الأمثلة على الاستغلال الذي ينتج عنه </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Shell</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على الأجهزة المحمولة هو استغلال </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Webview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r" rtl="1">
              <a:spcBef>
                <a:spcPts val="0"/>
              </a:spcBef>
              <a:spcAft>
                <a:spcPts val="0"/>
              </a:spcAft>
            </a:pP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من أجل إصابة الجهاز المستهدف ، يحتاج مؤلف البرامج الضارة إلى تجاوز عناصر التحكم في الأمان. تتمثل الطريقة التقليدية لاكتشاف البرامج الضارة على نطاق واسع في تحديد توقيع الملف الفريد للبرامج الضارة (يتم ذلك عادةً عن طريق إنشاء تجزئة للبرامج الضارة). </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171450" marR="0" lvl="0" indent="-171450" algn="r" defTabSz="914400" rtl="1" eaLnBrk="1" fontAlgn="auto" latinLnBrk="0" hangingPunct="1">
              <a:lnSpc>
                <a:spcPct val="100000"/>
              </a:lnSpc>
              <a:spcBef>
                <a:spcPts val="0"/>
              </a:spcBef>
              <a:spcAft>
                <a:spcPts val="0"/>
              </a:spcAft>
              <a:buClr>
                <a:srgbClr val="000000"/>
              </a:buClr>
              <a:buSzPts val="1100"/>
              <a:buFont typeface="Arial" panose="020B0604020202020204"/>
              <a:buChar char="●"/>
              <a:defRPr/>
            </a:pPr>
            <a:r>
              <a:rPr lang="ar-LY" sz="1100" b="0" i="0" u="none" strike="noStrike" cap="none" dirty="0" smtClean="0">
                <a:solidFill>
                  <a:srgbClr val="000000"/>
                </a:solidFill>
                <a:effectLst/>
                <a:latin typeface="Arial" panose="020B0604020202020204"/>
                <a:cs typeface="Arial" panose="020B0604020202020204"/>
                <a:sym typeface="Arial" panose="020B0604020202020204"/>
              </a:rPr>
              <a:t>1- </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يطورون برامج ضارة جديدة وفريدة ،وبالتالى يصعب التعرف عليها.</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171450" lvl="0" indent="-171450" algn="r" rtl="1">
              <a:spcBef>
                <a:spcPts val="0"/>
              </a:spcBef>
              <a:spcAft>
                <a:spcPts val="0"/>
              </a:spcAft>
            </a:pPr>
            <a:r>
              <a:rPr lang="ar-LY" dirty="0" smtClean="0"/>
              <a:t>2-</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حجب عمليات إرسال الهجوم عبر القناة المشفرة</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في العقود السابقة ، كان غرض الهجوم هو الدخول وسرقة البيانات وتغطية مساراتك والخروج بسرعة. اليوم ، يهدف  المهاجم إلى إنشاء وجود خفي طويل المدى</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algn="r" rtl="1"/>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بمجرد إصابة الجهاز المستهدف ، يحتاج المهاجم إلى ضمان بقاء البرنامج الضار حتى يتمكن البرنامج الضار من الاستمرار في العمل في حالة إعادة تشغيل الجهاز</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r" defTabSz="914400" rtl="1" eaLnBrk="1" fontAlgn="auto" latinLnBrk="0" hangingPunct="1">
              <a:lnSpc>
                <a:spcPct val="100000"/>
              </a:lnSpc>
              <a:spcBef>
                <a:spcPts val="0"/>
              </a:spcBef>
              <a:spcAft>
                <a:spcPts val="0"/>
              </a:spcAft>
              <a:buClr>
                <a:srgbClr val="000000"/>
              </a:buClr>
              <a:buSzPts val="1100"/>
              <a:defRPr/>
            </a:pP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قد تصيب البرامج الضارة أجزاء من نظام التشغيل، أو تدخل نفسها في وظائف بدء التشغيل ، أو تستخدم أدوات مثل :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en-US" dirty="0" smtClean="0"/>
          </a:p>
          <a:p>
            <a:pPr marL="171450" lvl="0" indent="-171450" algn="r" rtl="1">
              <a:spcBef>
                <a:spcPts val="0"/>
              </a:spcBef>
              <a:spcAft>
                <a:spcPts val="0"/>
              </a:spcAft>
            </a:pP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عادةً ما تأخذ البرامج الضارة للجوال شكل تطبيق مُثبّت على جهاز الجوّال ،وتظل في الجوال حتى وان تم اعادة تشغيل الجهاز، وفي العموم لا يتم إيقاف تشغيل الأجهزة المحمولة فعليًا وإعادة تشغيلها كثيرًا. ما لم تموت البطارية</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r" defTabSz="914400" rtl="1" eaLnBrk="1" fontAlgn="auto" latinLnBrk="0" hangingPunct="1">
              <a:lnSpc>
                <a:spcPct val="100000"/>
              </a:lnSpc>
              <a:spcBef>
                <a:spcPts val="0"/>
              </a:spcBef>
              <a:spcAft>
                <a:spcPts val="0"/>
              </a:spcAft>
              <a:buClr>
                <a:srgbClr val="000000"/>
              </a:buClr>
              <a:buSzPts val="1100"/>
              <a:buFont typeface="Arial" panose="020B0604020202020204"/>
              <a:buChar char="●"/>
              <a:defRPr/>
            </a:pP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يعد الاتصال أمرًا أساسيًا لأي هجوم ناجح لأنه يسمح للمهاجم بتقديم مزيد من التعليمات للبرامج الضارة. قد يقوم بإنشاء قناة اتصال يقوم من خلالها باتحكم في الجهاز او التجسس وسرقة البيانات من النظام أو الشبكة مستهدفة</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r" rtl="1">
              <a:spcBef>
                <a:spcPts val="0"/>
              </a:spcBef>
              <a:spcAft>
                <a:spcPts val="0"/>
              </a:spcAft>
            </a:pP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يجب أن تكون اتصالات الهجوم متخفية. عادة ما يتم اخفاء حركة المرور من خلال التقنيات التي تشمل :</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171450" lvl="0" indent="-171450" algn="r" rtl="1">
              <a:spcBef>
                <a:spcPts val="0"/>
              </a:spcBef>
              <a:spcAft>
                <a:spcPts val="0"/>
              </a:spcAft>
              <a:buFont typeface="Arial" panose="020B0604020202020204" pitchFamily="34" charset="0"/>
              <a:buChar char="•"/>
            </a:pP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100" b="0" i="0" u="none" strike="noStrike" cap="none" baseline="0" dirty="0" smtClean="0">
                <a:solidFill>
                  <a:srgbClr val="000000"/>
                </a:solidFill>
                <a:effectLst/>
                <a:latin typeface="Arial" panose="020B0604020202020204"/>
                <a:ea typeface="Arial" panose="020B0604020202020204"/>
                <a:cs typeface="Arial" panose="020B0604020202020204"/>
                <a:sym typeface="Arial" panose="020B0604020202020204"/>
              </a:rPr>
              <a:t> SSL </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(Secure Sockets Layer)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الأكثر استخداماً واقوى مقياس في تكنولوجيا الأمن لإنشاء وصلة مشفرة بين </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Web Server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ومتصفح الإنترنت . إذا كانت الوصلة مشفرة ، فإنها تستخدم بروتوكول </a:t>
            </a: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https.</a:t>
            </a:r>
            <a:endPar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171450" lvl="0" indent="-171450" algn="r" rtl="1">
              <a:spcBef>
                <a:spcPts val="0"/>
              </a:spcBef>
              <a:spcAft>
                <a:spcPts val="0"/>
              </a:spcAft>
              <a:buFont typeface="Arial" panose="020B0604020202020204" pitchFamily="34" charset="0"/>
              <a:buChar char="•"/>
            </a:pPr>
            <a:r>
              <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SSH (Secure Shell)</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هو بروتوكول شبكة تشفير لتشغيل خدمات الشبكة بشكل آمن عبر شبكة غير آمنة. من أبرز تطبيقاته تسجيل الدخول عن بعد وتنفيذ سطر الأوامر.</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171450" lvl="0" indent="-171450" algn="r" rtl="1">
              <a:spcBef>
                <a:spcPts val="0"/>
              </a:spcBef>
              <a:spcAft>
                <a:spcPts val="0"/>
              </a:spcAft>
              <a:buFont typeface="Arial" panose="020B0604020202020204" pitchFamily="34" charset="0"/>
              <a:buChar char="•"/>
            </a:pPr>
            <a:r>
              <a:rPr lang="ar-LY" dirty="0" smtClean="0"/>
              <a:t>هما</a:t>
            </a:r>
            <a:r>
              <a:rPr lang="ar-LY" baseline="0" dirty="0" smtClean="0"/>
              <a:t> </a:t>
            </a:r>
            <a:r>
              <a:rPr lang="ar-LY" dirty="0" smtClean="0"/>
              <a:t>تقنيتين للمساعدة في تشفير ومصادقة البيانات التي تمر بين جهازي كمبيوتر</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بعد</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تثبيت البرامج الضارة ، وقيام المهاجم بالاتصال مع البرنامج الضار ،هنا تأتي مرحلة التحكم في الجهاز المصاب واجراء عمليات التخريب المختلفة .</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algn="r" rtl="1"/>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يساعد فهم كيفية تحقيق </a:t>
            </a:r>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المهاجمين </a:t>
            </a:r>
            <a:r>
              <a:rPr lang="ar-SA"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للقيادة والسيطرة في تعزيز الدفاعات.</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algn="r" rtl="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6" name="Shape 1236"/>
        <p:cNvGrpSpPr/>
        <p:nvPr/>
      </p:nvGrpSpPr>
      <p:grpSpPr>
        <a:xfrm>
          <a:off x="0" y="0"/>
          <a:ext cx="0" cy="0"/>
          <a:chOff x="0" y="0"/>
          <a:chExt cx="0" cy="0"/>
        </a:xfrm>
      </p:grpSpPr>
      <p:sp>
        <p:nvSpPr>
          <p:cNvPr id="1237" name="Google Shape;1237;g6c52a2e8d8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7" name="Shape 1357"/>
        <p:cNvGrpSpPr/>
        <p:nvPr/>
      </p:nvGrpSpPr>
      <p:grpSpPr>
        <a:xfrm>
          <a:off x="0" y="0"/>
          <a:ext cx="0" cy="0"/>
          <a:chOff x="0" y="0"/>
          <a:chExt cx="0" cy="0"/>
        </a:xfrm>
      </p:grpSpPr>
      <p:sp>
        <p:nvSpPr>
          <p:cNvPr id="1358" name="Google Shape;1358;g6c52a2e8d8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indent="0" algn="r" rtl="1">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9" name="Shape 1229"/>
        <p:cNvGrpSpPr/>
        <p:nvPr/>
      </p:nvGrpSpPr>
      <p:grpSpPr>
        <a:xfrm>
          <a:off x="0" y="0"/>
          <a:ext cx="0" cy="0"/>
          <a:chOff x="0" y="0"/>
          <a:chExt cx="0" cy="0"/>
        </a:xfrm>
      </p:grpSpPr>
      <p:sp>
        <p:nvSpPr>
          <p:cNvPr id="1230" name="Google Shape;1230;g70e1a7781e_1_4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6c4305b01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ar-LY"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نسمع كثيرا عن قصص الاختراقات الالكترونية الناجحة بشكل يومي ،على الرغم من المعلومات المختصرة التى نتلقاها ،فإن هذه العملية تتم على مراحل.</a:t>
            </a:r>
            <a:endParaRPr lang="en-US"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r" rtl="1">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9" name="Shape 59"/>
        <p:cNvGrpSpPr/>
        <p:nvPr/>
      </p:nvGrpSpPr>
      <p:grpSpPr>
        <a:xfrm>
          <a:off x="0" y="0"/>
          <a:ext cx="0" cy="0"/>
          <a:chOff x="0" y="0"/>
          <a:chExt cx="0" cy="0"/>
        </a:xfrm>
      </p:grpSpPr>
      <p:sp>
        <p:nvSpPr>
          <p:cNvPr id="60" name="Google Shape;60;p4"/>
          <p:cNvSpPr txBox="1"/>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ct val="320000"/>
              </a:spcBef>
              <a:spcAft>
                <a:spcPts val="0"/>
              </a:spcAft>
              <a:buSzPts val="1400"/>
              <a:buChar char="■"/>
              <a:defRPr/>
            </a:lvl3pPr>
            <a:lvl4pPr marL="1828800" lvl="3" indent="-317500">
              <a:spcBef>
                <a:spcPct val="320000"/>
              </a:spcBef>
              <a:spcAft>
                <a:spcPts val="0"/>
              </a:spcAft>
              <a:buSzPts val="1400"/>
              <a:buChar char="●"/>
              <a:defRPr/>
            </a:lvl4pPr>
            <a:lvl5pPr marL="2286000" lvl="4" indent="-317500">
              <a:spcBef>
                <a:spcPct val="320000"/>
              </a:spcBef>
              <a:spcAft>
                <a:spcPts val="0"/>
              </a:spcAft>
              <a:buSzPts val="1400"/>
              <a:buChar char="○"/>
              <a:defRPr/>
            </a:lvl5pPr>
            <a:lvl6pPr marL="2743200" lvl="5" indent="-317500">
              <a:spcBef>
                <a:spcPct val="320000"/>
              </a:spcBef>
              <a:spcAft>
                <a:spcPts val="0"/>
              </a:spcAft>
              <a:buSzPts val="1400"/>
              <a:buChar char="■"/>
              <a:defRPr/>
            </a:lvl6pPr>
            <a:lvl7pPr marL="3200400" lvl="6" indent="-317500">
              <a:spcBef>
                <a:spcPct val="320000"/>
              </a:spcBef>
              <a:spcAft>
                <a:spcPts val="0"/>
              </a:spcAft>
              <a:buSzPts val="1400"/>
              <a:buChar char="●"/>
              <a:defRPr/>
            </a:lvl7pPr>
            <a:lvl8pPr marL="3657600" lvl="7" indent="-317500">
              <a:spcBef>
                <a:spcPct val="320000"/>
              </a:spcBef>
              <a:spcAft>
                <a:spcPts val="0"/>
              </a:spcAft>
              <a:buSzPts val="1400"/>
              <a:buChar char="○"/>
              <a:defRPr/>
            </a:lvl8pPr>
            <a:lvl9pPr marL="4114800" lvl="8" indent="-317500">
              <a:spcBef>
                <a:spcPct val="3200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75" name="Google Shape;375;p19"/>
          <p:cNvSpPr txBox="1"/>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3"/>
          <p:cNvSpPr txBox="1"/>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9" name="Shape 59"/>
        <p:cNvGrpSpPr/>
        <p:nvPr/>
      </p:nvGrpSpPr>
      <p:grpSpPr>
        <a:xfrm>
          <a:off x="0" y="0"/>
          <a:ext cx="0" cy="0"/>
          <a:chOff x="0" y="0"/>
          <a:chExt cx="0" cy="0"/>
        </a:xfrm>
      </p:grpSpPr>
      <p:sp>
        <p:nvSpPr>
          <p:cNvPr id="60" name="Google Shape;60;p4"/>
          <p:cNvSpPr txBox="1"/>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ct val="320000"/>
              </a:spcBef>
              <a:spcAft>
                <a:spcPts val="0"/>
              </a:spcAft>
              <a:buSzPts val="1400"/>
              <a:buChar char="■"/>
              <a:defRPr/>
            </a:lvl3pPr>
            <a:lvl4pPr marL="1828800" lvl="3" indent="-317500">
              <a:spcBef>
                <a:spcPct val="320000"/>
              </a:spcBef>
              <a:spcAft>
                <a:spcPts val="0"/>
              </a:spcAft>
              <a:buSzPts val="1400"/>
              <a:buChar char="●"/>
              <a:defRPr/>
            </a:lvl4pPr>
            <a:lvl5pPr marL="2286000" lvl="4" indent="-317500">
              <a:spcBef>
                <a:spcPct val="320000"/>
              </a:spcBef>
              <a:spcAft>
                <a:spcPts val="0"/>
              </a:spcAft>
              <a:buSzPts val="1400"/>
              <a:buChar char="○"/>
              <a:defRPr/>
            </a:lvl5pPr>
            <a:lvl6pPr marL="2743200" lvl="5" indent="-317500">
              <a:spcBef>
                <a:spcPct val="320000"/>
              </a:spcBef>
              <a:spcAft>
                <a:spcPts val="0"/>
              </a:spcAft>
              <a:buSzPts val="1400"/>
              <a:buChar char="■"/>
              <a:defRPr/>
            </a:lvl6pPr>
            <a:lvl7pPr marL="3200400" lvl="6" indent="-317500">
              <a:spcBef>
                <a:spcPct val="320000"/>
              </a:spcBef>
              <a:spcAft>
                <a:spcPts val="0"/>
              </a:spcAft>
              <a:buSzPts val="1400"/>
              <a:buChar char="●"/>
              <a:defRPr/>
            </a:lvl7pPr>
            <a:lvl8pPr marL="3657600" lvl="7" indent="-317500">
              <a:spcBef>
                <a:spcPct val="320000"/>
              </a:spcBef>
              <a:spcAft>
                <a:spcPts val="0"/>
              </a:spcAft>
              <a:buSzPts val="1400"/>
              <a:buChar char="○"/>
              <a:defRPr/>
            </a:lvl8pPr>
            <a:lvl9pPr marL="4114800" lvl="8" indent="-317500">
              <a:spcBef>
                <a:spcPct val="3200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panose="020B0603050000020004"/>
              <a:buNone/>
              <a:defRPr sz="24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80" name="Google Shape;80;p5"/>
          <p:cNvSpPr txBox="1"/>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panose="020B0603050000020004"/>
              <a:buNone/>
              <a:defRPr sz="24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82" name="Google Shape;82;p5"/>
          <p:cNvSpPr txBox="1"/>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ct val="320000"/>
              </a:spcBef>
              <a:spcAft>
                <a:spcPts val="0"/>
              </a:spcAft>
              <a:buSzPts val="1200"/>
              <a:buChar char="○"/>
              <a:defRPr sz="1200"/>
            </a:lvl2pPr>
            <a:lvl3pPr marL="1371600" lvl="2" indent="-304800">
              <a:spcBef>
                <a:spcPct val="320000"/>
              </a:spcBef>
              <a:spcAft>
                <a:spcPts val="0"/>
              </a:spcAft>
              <a:buSzPts val="1200"/>
              <a:buChar char="■"/>
              <a:defRPr sz="1200"/>
            </a:lvl3pPr>
            <a:lvl4pPr marL="1828800" lvl="3" indent="-304800">
              <a:spcBef>
                <a:spcPct val="320000"/>
              </a:spcBef>
              <a:spcAft>
                <a:spcPts val="0"/>
              </a:spcAft>
              <a:buSzPts val="1200"/>
              <a:buChar char="●"/>
              <a:defRPr sz="1200"/>
            </a:lvl4pPr>
            <a:lvl5pPr marL="2286000" lvl="4" indent="-304800">
              <a:spcBef>
                <a:spcPct val="320000"/>
              </a:spcBef>
              <a:spcAft>
                <a:spcPts val="0"/>
              </a:spcAft>
              <a:buSzPts val="1200"/>
              <a:buChar char="○"/>
              <a:defRPr sz="1200"/>
            </a:lvl5pPr>
            <a:lvl6pPr marL="2743200" lvl="5" indent="-304800">
              <a:spcBef>
                <a:spcPct val="320000"/>
              </a:spcBef>
              <a:spcAft>
                <a:spcPts val="0"/>
              </a:spcAft>
              <a:buSzPts val="1200"/>
              <a:buChar char="■"/>
              <a:defRPr sz="1200"/>
            </a:lvl6pPr>
            <a:lvl7pPr marL="3200400" lvl="6" indent="-304800">
              <a:spcBef>
                <a:spcPct val="320000"/>
              </a:spcBef>
              <a:spcAft>
                <a:spcPts val="0"/>
              </a:spcAft>
              <a:buSzPts val="1200"/>
              <a:buChar char="●"/>
              <a:defRPr sz="1200"/>
            </a:lvl7pPr>
            <a:lvl8pPr marL="3657600" lvl="7" indent="-304800">
              <a:spcBef>
                <a:spcPct val="320000"/>
              </a:spcBef>
              <a:spcAft>
                <a:spcPts val="0"/>
              </a:spcAft>
              <a:buSzPts val="1200"/>
              <a:buChar char="○"/>
              <a:defRPr sz="1200"/>
            </a:lvl8pPr>
            <a:lvl9pPr marL="4114800" lvl="8" indent="-304800">
              <a:spcBef>
                <a:spcPct val="3200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ct val="320000"/>
              </a:spcBef>
              <a:spcAft>
                <a:spcPts val="0"/>
              </a:spcAft>
              <a:buSzPts val="1400"/>
              <a:buChar char="○"/>
              <a:defRPr/>
            </a:lvl2pPr>
            <a:lvl3pPr marL="1371600" lvl="2" indent="-317500">
              <a:spcBef>
                <a:spcPct val="320000"/>
              </a:spcBef>
              <a:spcAft>
                <a:spcPts val="0"/>
              </a:spcAft>
              <a:buSzPts val="1400"/>
              <a:buChar char="■"/>
              <a:defRPr/>
            </a:lvl3pPr>
            <a:lvl4pPr marL="1828800" lvl="3" indent="-317500">
              <a:spcBef>
                <a:spcPct val="320000"/>
              </a:spcBef>
              <a:spcAft>
                <a:spcPts val="0"/>
              </a:spcAft>
              <a:buSzPts val="1400"/>
              <a:buChar char="●"/>
              <a:defRPr/>
            </a:lvl4pPr>
            <a:lvl5pPr marL="2286000" lvl="4" indent="-317500">
              <a:spcBef>
                <a:spcPct val="320000"/>
              </a:spcBef>
              <a:spcAft>
                <a:spcPts val="0"/>
              </a:spcAft>
              <a:buSzPts val="1400"/>
              <a:buChar char="○"/>
              <a:defRPr/>
            </a:lvl5pPr>
            <a:lvl6pPr marL="2743200" lvl="5" indent="-317500">
              <a:spcBef>
                <a:spcPct val="320000"/>
              </a:spcBef>
              <a:spcAft>
                <a:spcPts val="0"/>
              </a:spcAft>
              <a:buSzPts val="1400"/>
              <a:buChar char="■"/>
              <a:defRPr/>
            </a:lvl6pPr>
            <a:lvl7pPr marL="3200400" lvl="6" indent="-317500">
              <a:spcBef>
                <a:spcPct val="320000"/>
              </a:spcBef>
              <a:spcAft>
                <a:spcPts val="0"/>
              </a:spcAft>
              <a:buSzPts val="1400"/>
              <a:buChar char="●"/>
              <a:defRPr/>
            </a:lvl7pPr>
            <a:lvl8pPr marL="3657600" lvl="7" indent="-317500">
              <a:spcBef>
                <a:spcPct val="320000"/>
              </a:spcBef>
              <a:spcAft>
                <a:spcPts val="0"/>
              </a:spcAft>
              <a:buSzPts val="1400"/>
              <a:buChar char="○"/>
              <a:defRPr/>
            </a:lvl8pPr>
            <a:lvl9pPr marL="4114800" lvl="8" indent="-317500">
              <a:spcBef>
                <a:spcPct val="3200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7" name="Google Shape;177;p11"/>
          <p:cNvSpPr txBox="1"/>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17" name="Shape 217"/>
        <p:cNvGrpSpPr/>
        <p:nvPr/>
      </p:nvGrpSpPr>
      <p:grpSpPr>
        <a:xfrm>
          <a:off x="0" y="0"/>
          <a:ext cx="0" cy="0"/>
          <a:chOff x="0" y="0"/>
          <a:chExt cx="0" cy="0"/>
        </a:xfrm>
      </p:grpSpPr>
      <p:sp>
        <p:nvSpPr>
          <p:cNvPr id="218" name="Google Shape;218;p12"/>
          <p:cNvSpPr txBox="1"/>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ct val="320000"/>
              </a:spcBef>
              <a:spcAft>
                <a:spcPts val="0"/>
              </a:spcAft>
              <a:buSzPts val="1400"/>
              <a:buChar char="○"/>
              <a:defRPr/>
            </a:lvl2pPr>
            <a:lvl3pPr marL="1371600" lvl="2" indent="-317500" algn="ctr">
              <a:spcBef>
                <a:spcPct val="320000"/>
              </a:spcBef>
              <a:spcAft>
                <a:spcPts val="0"/>
              </a:spcAft>
              <a:buSzPts val="1400"/>
              <a:buChar char="■"/>
              <a:defRPr/>
            </a:lvl3pPr>
            <a:lvl4pPr marL="1828800" lvl="3" indent="-317500" algn="ctr">
              <a:spcBef>
                <a:spcPct val="320000"/>
              </a:spcBef>
              <a:spcAft>
                <a:spcPts val="0"/>
              </a:spcAft>
              <a:buSzPts val="1400"/>
              <a:buChar char="●"/>
              <a:defRPr/>
            </a:lvl4pPr>
            <a:lvl5pPr marL="2286000" lvl="4" indent="-317500" algn="ctr">
              <a:spcBef>
                <a:spcPct val="320000"/>
              </a:spcBef>
              <a:spcAft>
                <a:spcPts val="0"/>
              </a:spcAft>
              <a:buSzPts val="1400"/>
              <a:buChar char="○"/>
              <a:defRPr/>
            </a:lvl5pPr>
            <a:lvl6pPr marL="2743200" lvl="5" indent="-317500" algn="ctr">
              <a:spcBef>
                <a:spcPct val="320000"/>
              </a:spcBef>
              <a:spcAft>
                <a:spcPts val="0"/>
              </a:spcAft>
              <a:buSzPts val="1400"/>
              <a:buChar char="■"/>
              <a:defRPr/>
            </a:lvl6pPr>
            <a:lvl7pPr marL="3200400" lvl="6" indent="-317500" algn="ctr">
              <a:spcBef>
                <a:spcPct val="320000"/>
              </a:spcBef>
              <a:spcAft>
                <a:spcPts val="0"/>
              </a:spcAft>
              <a:buSzPts val="1400"/>
              <a:buChar char="●"/>
              <a:defRPr/>
            </a:lvl7pPr>
            <a:lvl8pPr marL="3657600" lvl="7" indent="-317500" algn="ctr">
              <a:spcBef>
                <a:spcPct val="320000"/>
              </a:spcBef>
              <a:spcAft>
                <a:spcPts val="0"/>
              </a:spcAft>
              <a:buSzPts val="1400"/>
              <a:buChar char="○"/>
              <a:defRPr/>
            </a:lvl8pPr>
            <a:lvl9pPr marL="4114800" lvl="8" indent="-317500" algn="ctr">
              <a:spcBef>
                <a:spcPct val="3200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56" name="Shape 256"/>
        <p:cNvGrpSpPr/>
        <p:nvPr/>
      </p:nvGrpSpPr>
      <p:grpSpPr>
        <a:xfrm>
          <a:off x="0" y="0"/>
          <a:ext cx="0" cy="0"/>
          <a:chOff x="0" y="0"/>
          <a:chExt cx="0" cy="0"/>
        </a:xfrm>
      </p:grpSpPr>
      <p:sp>
        <p:nvSpPr>
          <p:cNvPr id="257" name="Google Shape;257;p13"/>
          <p:cNvSpPr txBox="1"/>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3"/>
          <p:cNvSpPr txBox="1"/>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69" name="Google Shape;269;p13"/>
          <p:cNvSpPr txBox="1"/>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72" name="Google Shape;272;p13"/>
          <p:cNvSpPr txBox="1"/>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76" name="Google Shape;276;p13"/>
          <p:cNvSpPr txBox="1"/>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panose="020B0603050000020004"/>
              <a:buNone/>
              <a:defRPr sz="24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80" name="Google Shape;280;p14"/>
          <p:cNvSpPr txBox="1"/>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panose="020B0603050000020004"/>
              <a:buNone/>
              <a:defRPr sz="24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82" name="Google Shape;282;p14"/>
          <p:cNvSpPr txBox="1"/>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4"/>
          <p:cNvSpPr txBox="1"/>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5"/>
          <p:cNvSpPr txBox="1"/>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4" name="Google Shape;304;p15"/>
          <p:cNvSpPr txBox="1"/>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6" name="Google Shape;306;p15"/>
          <p:cNvSpPr txBox="1"/>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8" name="Google Shape;308;p15"/>
          <p:cNvSpPr txBox="1"/>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2" name="Google Shape;312;p16"/>
          <p:cNvSpPr txBox="1"/>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4" name="Google Shape;314;p16"/>
          <p:cNvSpPr txBox="1"/>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6" name="Google Shape;316;p16"/>
          <p:cNvSpPr txBox="1"/>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9" name="Google Shape;319;p16"/>
          <p:cNvSpPr txBox="1"/>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21" name="Google Shape;321;p16"/>
          <p:cNvSpPr txBox="1"/>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23" name="Google Shape;323;p16"/>
          <p:cNvSpPr txBox="1"/>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5" name="Google Shape;335;p17"/>
          <p:cNvSpPr txBox="1"/>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7" name="Google Shape;337;p17"/>
          <p:cNvSpPr txBox="1"/>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9" name="Google Shape;339;p17"/>
          <p:cNvSpPr txBox="1"/>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41" name="Google Shape;341;p17"/>
          <p:cNvSpPr txBox="1"/>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75" name="Google Shape;375;p19"/>
          <p:cNvSpPr txBox="1"/>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409" name="Shape 409"/>
        <p:cNvGrpSpPr/>
        <p:nvPr/>
      </p:nvGrpSpPr>
      <p:grpSpPr>
        <a:xfrm>
          <a:off x="0" y="0"/>
          <a:ext cx="0" cy="0"/>
          <a:chOff x="0" y="0"/>
          <a:chExt cx="0" cy="0"/>
        </a:xfrm>
      </p:grpSpPr>
      <p:sp>
        <p:nvSpPr>
          <p:cNvPr id="410" name="Google Shape;410;p20"/>
          <p:cNvSpPr txBox="1"/>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ct val="320000"/>
              </a:spcBef>
              <a:spcAft>
                <a:spcPts val="0"/>
              </a:spcAft>
              <a:buSzPts val="1000"/>
              <a:buFont typeface="Nunito Light"/>
              <a:buChar char="○"/>
              <a:defRPr/>
            </a:lvl2pPr>
            <a:lvl3pPr marL="1371600" lvl="2" indent="-292100" rtl="0">
              <a:spcBef>
                <a:spcPct val="320000"/>
              </a:spcBef>
              <a:spcAft>
                <a:spcPts val="0"/>
              </a:spcAft>
              <a:buSzPts val="1000"/>
              <a:buFont typeface="Nunito Light"/>
              <a:buChar char="■"/>
              <a:defRPr/>
            </a:lvl3pPr>
            <a:lvl4pPr marL="1828800" lvl="3" indent="-292100" rtl="0">
              <a:spcBef>
                <a:spcPct val="320000"/>
              </a:spcBef>
              <a:spcAft>
                <a:spcPts val="0"/>
              </a:spcAft>
              <a:buSzPts val="1000"/>
              <a:buFont typeface="Nunito Light"/>
              <a:buChar char="●"/>
              <a:defRPr/>
            </a:lvl4pPr>
            <a:lvl5pPr marL="2286000" lvl="4" indent="-292100" rtl="0">
              <a:spcBef>
                <a:spcPct val="320000"/>
              </a:spcBef>
              <a:spcAft>
                <a:spcPts val="0"/>
              </a:spcAft>
              <a:buSzPts val="1000"/>
              <a:buFont typeface="Nunito Light"/>
              <a:buChar char="○"/>
              <a:defRPr/>
            </a:lvl5pPr>
            <a:lvl6pPr marL="2743200" lvl="5" indent="-292100" rtl="0">
              <a:spcBef>
                <a:spcPct val="320000"/>
              </a:spcBef>
              <a:spcAft>
                <a:spcPts val="0"/>
              </a:spcAft>
              <a:buSzPts val="1000"/>
              <a:buFont typeface="Nunito Light"/>
              <a:buChar char="■"/>
              <a:defRPr/>
            </a:lvl6pPr>
            <a:lvl7pPr marL="3200400" lvl="6" indent="-292100" rtl="0">
              <a:spcBef>
                <a:spcPct val="320000"/>
              </a:spcBef>
              <a:spcAft>
                <a:spcPts val="0"/>
              </a:spcAft>
              <a:buSzPts val="1000"/>
              <a:buFont typeface="Nunito Light"/>
              <a:buChar char="●"/>
              <a:defRPr/>
            </a:lvl7pPr>
            <a:lvl8pPr marL="3657600" lvl="7" indent="-292100" rtl="0">
              <a:spcBef>
                <a:spcPct val="320000"/>
              </a:spcBef>
              <a:spcAft>
                <a:spcPts val="0"/>
              </a:spcAft>
              <a:buSzPts val="1000"/>
              <a:buFont typeface="Nunito Light"/>
              <a:buChar char="○"/>
              <a:defRPr/>
            </a:lvl8pPr>
            <a:lvl9pPr marL="4114800" lvl="8" indent="-292100" rtl="0">
              <a:spcBef>
                <a:spcPct val="3200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ct val="320000"/>
              </a:spcBef>
              <a:spcAft>
                <a:spcPts val="0"/>
              </a:spcAft>
              <a:buClr>
                <a:srgbClr val="FFC800"/>
              </a:buClr>
              <a:buSzPts val="1000"/>
              <a:buFont typeface="Nunito Light"/>
              <a:buChar char="○"/>
              <a:defRPr/>
            </a:lvl2pPr>
            <a:lvl3pPr marL="1371600" lvl="2" indent="-292100" rtl="0">
              <a:spcBef>
                <a:spcPct val="320000"/>
              </a:spcBef>
              <a:spcAft>
                <a:spcPts val="0"/>
              </a:spcAft>
              <a:buClr>
                <a:srgbClr val="FFC800"/>
              </a:buClr>
              <a:buSzPts val="1000"/>
              <a:buFont typeface="Nunito Light"/>
              <a:buChar char="■"/>
              <a:defRPr/>
            </a:lvl3pPr>
            <a:lvl4pPr marL="1828800" lvl="3" indent="-292100" rtl="0">
              <a:spcBef>
                <a:spcPct val="320000"/>
              </a:spcBef>
              <a:spcAft>
                <a:spcPts val="0"/>
              </a:spcAft>
              <a:buClr>
                <a:srgbClr val="FFC800"/>
              </a:buClr>
              <a:buSzPts val="1000"/>
              <a:buFont typeface="Nunito Light"/>
              <a:buChar char="●"/>
              <a:defRPr/>
            </a:lvl4pPr>
            <a:lvl5pPr marL="2286000" lvl="4" indent="-292100" rtl="0">
              <a:spcBef>
                <a:spcPct val="320000"/>
              </a:spcBef>
              <a:spcAft>
                <a:spcPts val="0"/>
              </a:spcAft>
              <a:buClr>
                <a:srgbClr val="434343"/>
              </a:buClr>
              <a:buSzPts val="1000"/>
              <a:buFont typeface="Nunito Light"/>
              <a:buChar char="○"/>
              <a:defRPr/>
            </a:lvl5pPr>
            <a:lvl6pPr marL="2743200" lvl="5" indent="-292100" rtl="0">
              <a:spcBef>
                <a:spcPct val="320000"/>
              </a:spcBef>
              <a:spcAft>
                <a:spcPts val="0"/>
              </a:spcAft>
              <a:buClr>
                <a:srgbClr val="434343"/>
              </a:buClr>
              <a:buSzPts val="1000"/>
              <a:buFont typeface="Nunito Light"/>
              <a:buChar char="■"/>
              <a:defRPr/>
            </a:lvl6pPr>
            <a:lvl7pPr marL="3200400" lvl="6" indent="-292100" rtl="0">
              <a:spcBef>
                <a:spcPct val="320000"/>
              </a:spcBef>
              <a:spcAft>
                <a:spcPts val="0"/>
              </a:spcAft>
              <a:buClr>
                <a:srgbClr val="434343"/>
              </a:buClr>
              <a:buSzPts val="1000"/>
              <a:buFont typeface="Nunito Light"/>
              <a:buChar char="●"/>
              <a:defRPr/>
            </a:lvl7pPr>
            <a:lvl8pPr marL="3657600" lvl="7" indent="-292100" rtl="0">
              <a:spcBef>
                <a:spcPct val="320000"/>
              </a:spcBef>
              <a:spcAft>
                <a:spcPts val="0"/>
              </a:spcAft>
              <a:buClr>
                <a:srgbClr val="434343"/>
              </a:buClr>
              <a:buSzPts val="1000"/>
              <a:buFont typeface="Nunito Light"/>
              <a:buChar char="○"/>
              <a:defRPr/>
            </a:lvl8pPr>
            <a:lvl9pPr marL="4114800" lvl="8" indent="-292100" rtl="0">
              <a:spcBef>
                <a:spcPct val="3200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25" name="Shape 4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panose="02000506040000020004"/>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2pPr>
            <a:lvl3pPr lvl="2"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3pPr>
            <a:lvl4pPr lvl="3"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4pPr>
            <a:lvl5pPr lvl="4"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5pPr>
            <a:lvl6pPr lvl="5"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6pPr>
            <a:lvl7pPr lvl="6"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7pPr>
            <a:lvl8pPr lvl="7"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8pPr>
            <a:lvl9pPr lvl="8" rtl="0">
              <a:spcBef>
                <a:spcPts val="0"/>
              </a:spcBef>
              <a:spcAft>
                <a:spcPts val="0"/>
              </a:spcAft>
              <a:buClr>
                <a:srgbClr val="000000"/>
              </a:buClr>
              <a:buSzPts val="1200"/>
              <a:buFont typeface="Advent Pro SemiBold" panose="02000506040000020004"/>
              <a:buNone/>
              <a:defRPr sz="1200">
                <a:solidFill>
                  <a:srgbClr val="000000"/>
                </a:solidFill>
                <a:latin typeface="Advent Pro SemiBold" panose="02000506040000020004"/>
                <a:ea typeface="Advent Pro SemiBold" panose="02000506040000020004"/>
                <a:cs typeface="Advent Pro SemiBold" panose="02000506040000020004"/>
                <a:sym typeface="Advent Pro SemiBold" panose="020005060400000200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panose="02000506040000020004"/>
                <a:ea typeface="Advent Pro SemiBold" panose="02000506040000020004"/>
                <a:cs typeface="Advent Pro SemiBold" panose="02000506040000020004"/>
                <a:sym typeface="Advent Pro SemiBold" panose="02000506040000020004"/>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slideLayout" Target="../slideLayouts/slideLayout32.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1pPr>
            <a:lvl2pPr lvl="1">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2pPr>
            <a:lvl3pPr lvl="2">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3pPr>
            <a:lvl4pPr lvl="3">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4pPr>
            <a:lvl5pPr lvl="4">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5pPr>
            <a:lvl6pPr lvl="5">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6pPr>
            <a:lvl7pPr lvl="6">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7pPr>
            <a:lvl8pPr lvl="7">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8pPr>
            <a:lvl9pPr lvl="8">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1pPr>
            <a:lvl2pPr lvl="1">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2pPr>
            <a:lvl3pPr lvl="2">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3pPr>
            <a:lvl4pPr lvl="3">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4pPr>
            <a:lvl5pPr lvl="4">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5pPr>
            <a:lvl6pPr lvl="5">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6pPr>
            <a:lvl7pPr lvl="6">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7pPr>
            <a:lvl8pPr lvl="7">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8pPr>
            <a:lvl9pPr lvl="8">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ct val="3200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ct val="3200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sp>
        <p:nvSpPr>
          <p:cNvPr id="434" name="Google Shape;434;p25"/>
          <p:cNvSpPr txBox="1"/>
          <p:nvPr>
            <p:ph type="subTitle" idx="1"/>
          </p:nvPr>
        </p:nvSpPr>
        <p:spPr>
          <a:xfrm>
            <a:off x="3063875" y="2814955"/>
            <a:ext cx="3295650" cy="496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chapter 4</a:t>
            </a:r>
            <a:endParaRPr lang="en-US" altLang="en-GB"/>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5" name="Google Shape;435;p25"/>
          <p:cNvSpPr txBox="1"/>
          <p:nvPr>
            <p:ph type="ctrTitle"/>
          </p:nvPr>
        </p:nvSpPr>
        <p:spPr>
          <a:xfrm>
            <a:off x="684848" y="751999"/>
            <a:ext cx="7521893" cy="2052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400" b="1">
                <a:latin typeface="Times New Roman" panose="02020603050405020304" charset="0"/>
                <a:cs typeface="Times New Roman" panose="02020603050405020304" charset="0"/>
              </a:rPr>
              <a:t>Advanced </a:t>
            </a:r>
            <a:r>
              <a:rPr lang="en-GB" sz="5400" b="1">
                <a:solidFill>
                  <a:srgbClr val="00CFCC"/>
                </a:solidFill>
                <a:latin typeface="Times New Roman" panose="02020603050405020304" charset="0"/>
                <a:cs typeface="Times New Roman" panose="02020603050405020304" charset="0"/>
              </a:rPr>
              <a:t>Persistent</a:t>
            </a:r>
            <a:r>
              <a:rPr lang="en-GB" sz="5400" b="1">
                <a:latin typeface="Times New Roman" panose="02020603050405020304" charset="0"/>
                <a:cs typeface="Times New Roman" panose="02020603050405020304" charset="0"/>
              </a:rPr>
              <a:t> Threats Go Mobile</a:t>
            </a:r>
            <a:endParaRPr lang="en-GB" sz="5400" b="1">
              <a:latin typeface="Times New Roman" panose="02020603050405020304" charset="0"/>
              <a:cs typeface="Times New Roman" panose="02020603050405020304" charset="0"/>
            </a:endParaRPr>
          </a:p>
        </p:txBody>
      </p:sp>
      <p:sp>
        <p:nvSpPr>
          <p:cNvPr id="1" name="Text Box 0"/>
          <p:cNvSpPr txBox="1"/>
          <p:nvPr/>
        </p:nvSpPr>
        <p:spPr>
          <a:xfrm>
            <a:off x="2392045" y="3304540"/>
            <a:ext cx="4359910" cy="606425"/>
          </a:xfrm>
          <a:prstGeom prst="rect">
            <a:avLst/>
          </a:prstGeom>
          <a:noFill/>
        </p:spPr>
        <p:txBody>
          <a:bodyPr wrap="square" rtlCol="0" anchor="ctr" anchorCtr="0">
            <a:spAutoFit/>
          </a:bodyPr>
          <a:p>
            <a:pPr algn="l" fontAlgn="ctr">
              <a:lnSpc>
                <a:spcPct val="80000"/>
              </a:lnSpc>
            </a:pPr>
            <a:r>
              <a:rPr lang="ar-SA">
                <a:solidFill>
                  <a:schemeClr val="bg1"/>
                </a:solidFill>
              </a:rPr>
              <a:t>يقين عبدالفتاح زريبة                                إسراء عبد الباسط صوان       </a:t>
            </a:r>
            <a:endParaRPr lang="ar-SA">
              <a:solidFill>
                <a:schemeClr val="bg1"/>
              </a:solidFill>
            </a:endParaRPr>
          </a:p>
          <a:p>
            <a:pPr algn="ctr" fontAlgn="ctr">
              <a:lnSpc>
                <a:spcPct val="80000"/>
              </a:lnSpc>
            </a:pPr>
            <a:r>
              <a:rPr lang="ar-SA">
                <a:solidFill>
                  <a:schemeClr val="bg1"/>
                </a:solidFill>
              </a:rPr>
              <a:t>  فرح الامين الارباح       </a:t>
            </a:r>
            <a:endParaRPr lang="ar-SA">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0"/>
          <p:cNvSpPr txBox="1">
            <a:spLocks noGrp="1"/>
          </p:cNvSpPr>
          <p:nvPr>
            <p:ph type="ctrTitle" idx="2"/>
          </p:nvPr>
        </p:nvSpPr>
        <p:spPr>
          <a:xfrm>
            <a:off x="6437561" y="1704326"/>
            <a:ext cx="1881300" cy="644700"/>
          </a:xfrm>
          <a:prstGeom prst="rect">
            <a:avLst/>
          </a:prstGeom>
        </p:spPr>
        <p:txBody>
          <a:bodyPr spcFirstLastPara="1" wrap="square" lIns="91425" tIns="91425" rIns="91425" bIns="91425" anchor="b" anchorCtr="0">
            <a:noAutofit/>
          </a:bodyPr>
          <a:lstStyle/>
          <a:p>
            <a:pPr lvl="0"/>
            <a:r>
              <a:rPr lang="en-US" sz="2400" dirty="0"/>
              <a:t>Persistence </a:t>
            </a:r>
            <a:endParaRPr sz="2400" dirty="0"/>
          </a:p>
        </p:txBody>
      </p:sp>
      <p:sp>
        <p:nvSpPr>
          <p:cNvPr id="602" name="Google Shape;602;p30"/>
          <p:cNvSpPr txBox="1">
            <a:spLocks noGrp="1"/>
          </p:cNvSpPr>
          <p:nvPr>
            <p:ph type="ctrTitle" idx="4"/>
          </p:nvPr>
        </p:nvSpPr>
        <p:spPr>
          <a:xfrm>
            <a:off x="845679" y="3159110"/>
            <a:ext cx="2052278" cy="644700"/>
          </a:xfrm>
          <a:prstGeom prst="rect">
            <a:avLst/>
          </a:prstGeom>
        </p:spPr>
        <p:txBody>
          <a:bodyPr spcFirstLastPara="1" wrap="square" lIns="91425" tIns="91425" rIns="91425" bIns="91425" anchor="b" anchorCtr="0">
            <a:noAutofit/>
          </a:bodyPr>
          <a:lstStyle/>
          <a:p>
            <a:pPr lvl="0"/>
            <a:r>
              <a:rPr lang="en-US" sz="2400" dirty="0"/>
              <a:t>Communication </a:t>
            </a:r>
            <a:endParaRPr sz="2400" dirty="0"/>
          </a:p>
        </p:txBody>
      </p:sp>
      <p:sp>
        <p:nvSpPr>
          <p:cNvPr id="604" name="Google Shape;604;p30"/>
          <p:cNvSpPr txBox="1">
            <a:spLocks noGrp="1"/>
          </p:cNvSpPr>
          <p:nvPr>
            <p:ph type="ctrTitle"/>
          </p:nvPr>
        </p:nvSpPr>
        <p:spPr>
          <a:xfrm>
            <a:off x="948214" y="1604195"/>
            <a:ext cx="1881300" cy="644700"/>
          </a:xfrm>
          <a:prstGeom prst="rect">
            <a:avLst/>
          </a:prstGeom>
        </p:spPr>
        <p:txBody>
          <a:bodyPr spcFirstLastPara="1" wrap="square" lIns="91425" tIns="91425" rIns="91425" bIns="91425" anchor="b" anchorCtr="0">
            <a:noAutofit/>
          </a:bodyPr>
          <a:lstStyle/>
          <a:p>
            <a:pPr lvl="0"/>
            <a:r>
              <a:rPr lang="en-US" sz="2400" dirty="0"/>
              <a:t>Infection </a:t>
            </a:r>
            <a:endParaRPr sz="2400" dirty="0"/>
          </a:p>
        </p:txBody>
      </p:sp>
      <p:sp>
        <p:nvSpPr>
          <p:cNvPr id="608" name="Google Shape;608;p30"/>
          <p:cNvSpPr txBox="1">
            <a:spLocks noGrp="1"/>
          </p:cNvSpPr>
          <p:nvPr>
            <p:ph type="ctrTitle" idx="6"/>
          </p:nvPr>
        </p:nvSpPr>
        <p:spPr>
          <a:xfrm>
            <a:off x="6437561" y="3245970"/>
            <a:ext cx="1881300" cy="644700"/>
          </a:xfrm>
          <a:prstGeom prst="rect">
            <a:avLst/>
          </a:prstGeom>
        </p:spPr>
        <p:txBody>
          <a:bodyPr spcFirstLastPara="1" wrap="square" lIns="91425" tIns="91425" rIns="91425" bIns="91425" anchor="b" anchorCtr="0">
            <a:noAutofit/>
          </a:bodyPr>
          <a:lstStyle/>
          <a:p>
            <a:pPr lvl="0"/>
            <a:r>
              <a:rPr lang="en-US" sz="2400" dirty="0"/>
              <a:t>Command and Control </a:t>
            </a:r>
            <a:endParaRPr sz="2400" dirty="0"/>
          </a:p>
        </p:txBody>
      </p:sp>
      <p:sp>
        <p:nvSpPr>
          <p:cNvPr id="611" name="Google Shape;611;p30"/>
          <p:cNvSpPr/>
          <p:nvPr/>
        </p:nvSpPr>
        <p:spPr>
          <a:xfrm>
            <a:off x="5271225" y="1637952"/>
            <a:ext cx="958150" cy="92151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4" name="Google Shape;614;p30"/>
          <p:cNvCxnSpPr>
            <a:stCxn id="611" idx="2"/>
            <a:endCxn id="610" idx="0"/>
          </p:cNvCxnSpPr>
          <p:nvPr/>
        </p:nvCxnSpPr>
        <p:spPr>
          <a:xfrm rot="5400000">
            <a:off x="4336111" y="1668186"/>
            <a:ext cx="522908" cy="2305470"/>
          </a:xfrm>
          <a:prstGeom prst="bentConnector3">
            <a:avLst>
              <a:gd name="adj1" fmla="val 50000"/>
            </a:avLst>
          </a:prstGeom>
          <a:noFill/>
          <a:ln w="34925" cap="flat" cmpd="sng">
            <a:solidFill>
              <a:schemeClr val="lt2"/>
            </a:solidFill>
            <a:prstDash val="solid"/>
            <a:round/>
            <a:headEnd type="none" w="med" len="med"/>
            <a:tailEnd type="none" w="med" len="med"/>
          </a:ln>
        </p:spPr>
      </p:cxnSp>
      <p:grpSp>
        <p:nvGrpSpPr>
          <p:cNvPr id="3" name="Group 2"/>
          <p:cNvGrpSpPr/>
          <p:nvPr/>
        </p:nvGrpSpPr>
        <p:grpSpPr>
          <a:xfrm>
            <a:off x="2964947" y="1646027"/>
            <a:ext cx="958150" cy="921515"/>
            <a:chOff x="3510825" y="1673975"/>
            <a:chExt cx="723900" cy="723900"/>
          </a:xfrm>
        </p:grpSpPr>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 name="Google Shape;10336;p59"/>
            <p:cNvGrpSpPr/>
            <p:nvPr/>
          </p:nvGrpSpPr>
          <p:grpSpPr>
            <a:xfrm>
              <a:off x="3621386" y="1764276"/>
              <a:ext cx="537114" cy="558255"/>
              <a:chOff x="6664869" y="3348601"/>
              <a:chExt cx="353113" cy="351998"/>
            </a:xfrm>
            <a:solidFill>
              <a:schemeClr val="bg2"/>
            </a:solidFill>
          </p:grpSpPr>
          <p:sp>
            <p:nvSpPr>
              <p:cNvPr id="57" name="Google Shape;10337;p59"/>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0338;p59"/>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0339;p59"/>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0340;p59"/>
              <p:cNvSpPr/>
              <p:nvPr/>
            </p:nvSpPr>
            <p:spPr>
              <a:xfrm>
                <a:off x="6664869" y="3348601"/>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0341;p59"/>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grp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2" name="Google Shape;13504;p64"/>
          <p:cNvGrpSpPr/>
          <p:nvPr/>
        </p:nvGrpSpPr>
        <p:grpSpPr>
          <a:xfrm>
            <a:off x="5409604" y="1732068"/>
            <a:ext cx="681391" cy="673668"/>
            <a:chOff x="4653179" y="2446590"/>
            <a:chExt cx="377886" cy="331255"/>
          </a:xfrm>
          <a:solidFill>
            <a:schemeClr val="bg2"/>
          </a:solidFill>
        </p:grpSpPr>
        <p:sp>
          <p:nvSpPr>
            <p:cNvPr id="63" name="Google Shape;13505;p64"/>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3506;p64"/>
            <p:cNvSpPr/>
            <p:nvPr/>
          </p:nvSpPr>
          <p:spPr>
            <a:xfrm>
              <a:off x="4794918" y="2446590"/>
              <a:ext cx="96286" cy="53856"/>
            </a:xfrm>
            <a:custGeom>
              <a:avLst/>
              <a:gdLst/>
              <a:ahLst/>
              <a:cxnLst/>
              <a:rect l="l" t="t" r="r" b="b"/>
              <a:pathLst>
                <a:path w="3025" h="1692" extrusionOk="0">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3507;p64"/>
            <p:cNvSpPr/>
            <p:nvPr/>
          </p:nvSpPr>
          <p:spPr>
            <a:xfrm>
              <a:off x="4816530" y="2465179"/>
              <a:ext cx="53856" cy="32244"/>
            </a:xfrm>
            <a:custGeom>
              <a:avLst/>
              <a:gdLst/>
              <a:ahLst/>
              <a:cxnLst/>
              <a:rect l="l" t="t" r="r" b="b"/>
              <a:pathLst>
                <a:path w="1692" h="1013" extrusionOk="0">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3508;p64"/>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 name="Group 8"/>
          <p:cNvGrpSpPr/>
          <p:nvPr/>
        </p:nvGrpSpPr>
        <p:grpSpPr>
          <a:xfrm>
            <a:off x="2973453" y="3082375"/>
            <a:ext cx="942753" cy="921515"/>
            <a:chOff x="3510825" y="3082375"/>
            <a:chExt cx="723900" cy="723900"/>
          </a:xfrm>
        </p:grpSpPr>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3549;p64"/>
            <p:cNvGrpSpPr/>
            <p:nvPr/>
          </p:nvGrpSpPr>
          <p:grpSpPr>
            <a:xfrm>
              <a:off x="3593525" y="3189725"/>
              <a:ext cx="564252" cy="527914"/>
              <a:chOff x="3712952" y="1970604"/>
              <a:chExt cx="354363" cy="354395"/>
            </a:xfrm>
            <a:solidFill>
              <a:srgbClr val="002845"/>
            </a:solidFill>
          </p:grpSpPr>
          <p:sp>
            <p:nvSpPr>
              <p:cNvPr id="103" name="Google Shape;13550;p64"/>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3551;p64"/>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3552;p64"/>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3553;p64"/>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3554;p64"/>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3555;p64"/>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3556;p64"/>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3557;p64"/>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3558;p64"/>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 name="Group 6"/>
          <p:cNvGrpSpPr/>
          <p:nvPr/>
        </p:nvGrpSpPr>
        <p:grpSpPr>
          <a:xfrm>
            <a:off x="5247668" y="3075228"/>
            <a:ext cx="967758" cy="928662"/>
            <a:chOff x="4909275" y="3082375"/>
            <a:chExt cx="723900" cy="723900"/>
          </a:xfrm>
        </p:grpSpPr>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13588;p64"/>
            <p:cNvGrpSpPr/>
            <p:nvPr/>
          </p:nvGrpSpPr>
          <p:grpSpPr>
            <a:xfrm>
              <a:off x="5075193" y="3204181"/>
              <a:ext cx="408814" cy="513458"/>
              <a:chOff x="7576605" y="1983877"/>
              <a:chExt cx="276698" cy="333133"/>
            </a:xfrm>
            <a:solidFill>
              <a:srgbClr val="002845"/>
            </a:solidFill>
          </p:grpSpPr>
          <p:sp>
            <p:nvSpPr>
              <p:cNvPr id="114" name="Google Shape;13589;p64"/>
              <p:cNvSpPr/>
              <p:nvPr/>
            </p:nvSpPr>
            <p:spPr>
              <a:xfrm>
                <a:off x="7576605" y="1983877"/>
                <a:ext cx="276698" cy="333133"/>
              </a:xfrm>
              <a:custGeom>
                <a:avLst/>
                <a:gdLst/>
                <a:ahLst/>
                <a:cxnLst/>
                <a:rect l="l" t="t" r="r" b="b"/>
                <a:pathLst>
                  <a:path w="8693" h="10466" extrusionOk="0">
                    <a:moveTo>
                      <a:pt x="417" y="1024"/>
                    </a:moveTo>
                    <a:cubicBezTo>
                      <a:pt x="655" y="1024"/>
                      <a:pt x="894" y="1143"/>
                      <a:pt x="1036" y="1358"/>
                    </a:cubicBezTo>
                    <a:lnTo>
                      <a:pt x="1156" y="1536"/>
                    </a:lnTo>
                    <a:cubicBezTo>
                      <a:pt x="1275" y="1715"/>
                      <a:pt x="1477" y="1822"/>
                      <a:pt x="1703" y="1822"/>
                    </a:cubicBezTo>
                    <a:lnTo>
                      <a:pt x="1703" y="2477"/>
                    </a:lnTo>
                    <a:cubicBezTo>
                      <a:pt x="1703" y="2941"/>
                      <a:pt x="1775" y="3406"/>
                      <a:pt x="1906" y="3834"/>
                    </a:cubicBezTo>
                    <a:cubicBezTo>
                      <a:pt x="1810" y="3763"/>
                      <a:pt x="1656" y="3703"/>
                      <a:pt x="1513" y="3644"/>
                    </a:cubicBezTo>
                    <a:cubicBezTo>
                      <a:pt x="1215" y="3525"/>
                      <a:pt x="894" y="3394"/>
                      <a:pt x="655" y="3144"/>
                    </a:cubicBezTo>
                    <a:cubicBezTo>
                      <a:pt x="394" y="2846"/>
                      <a:pt x="274" y="2417"/>
                      <a:pt x="274" y="1822"/>
                    </a:cubicBezTo>
                    <a:lnTo>
                      <a:pt x="274" y="1179"/>
                    </a:lnTo>
                    <a:cubicBezTo>
                      <a:pt x="274" y="1132"/>
                      <a:pt x="286" y="1108"/>
                      <a:pt x="322" y="1072"/>
                    </a:cubicBezTo>
                    <a:cubicBezTo>
                      <a:pt x="346" y="1048"/>
                      <a:pt x="394" y="1024"/>
                      <a:pt x="417" y="1024"/>
                    </a:cubicBezTo>
                    <a:close/>
                    <a:moveTo>
                      <a:pt x="8204" y="1024"/>
                    </a:moveTo>
                    <a:cubicBezTo>
                      <a:pt x="8252" y="1024"/>
                      <a:pt x="8275" y="1048"/>
                      <a:pt x="8311" y="1072"/>
                    </a:cubicBezTo>
                    <a:cubicBezTo>
                      <a:pt x="8335" y="1108"/>
                      <a:pt x="8359" y="1143"/>
                      <a:pt x="8359" y="1179"/>
                    </a:cubicBezTo>
                    <a:lnTo>
                      <a:pt x="8359" y="1822"/>
                    </a:lnTo>
                    <a:lnTo>
                      <a:pt x="8383" y="1822"/>
                    </a:lnTo>
                    <a:cubicBezTo>
                      <a:pt x="8383" y="2417"/>
                      <a:pt x="8252" y="2858"/>
                      <a:pt x="8002" y="3144"/>
                    </a:cubicBezTo>
                    <a:cubicBezTo>
                      <a:pt x="7775" y="3394"/>
                      <a:pt x="7466" y="3525"/>
                      <a:pt x="7144" y="3644"/>
                    </a:cubicBezTo>
                    <a:cubicBezTo>
                      <a:pt x="7002" y="3703"/>
                      <a:pt x="6871" y="3763"/>
                      <a:pt x="6716" y="3834"/>
                    </a:cubicBezTo>
                    <a:cubicBezTo>
                      <a:pt x="6847" y="3394"/>
                      <a:pt x="6930" y="2929"/>
                      <a:pt x="6930" y="2477"/>
                    </a:cubicBezTo>
                    <a:lnTo>
                      <a:pt x="6930" y="1822"/>
                    </a:lnTo>
                    <a:cubicBezTo>
                      <a:pt x="7144" y="1822"/>
                      <a:pt x="7359" y="1715"/>
                      <a:pt x="7478" y="1536"/>
                    </a:cubicBezTo>
                    <a:lnTo>
                      <a:pt x="7597" y="1358"/>
                    </a:lnTo>
                    <a:cubicBezTo>
                      <a:pt x="7728" y="1167"/>
                      <a:pt x="7966" y="1024"/>
                      <a:pt x="8204" y="1024"/>
                    </a:cubicBezTo>
                    <a:close/>
                    <a:moveTo>
                      <a:pt x="6954" y="334"/>
                    </a:moveTo>
                    <a:lnTo>
                      <a:pt x="6954" y="703"/>
                    </a:lnTo>
                    <a:lnTo>
                      <a:pt x="5632" y="703"/>
                    </a:lnTo>
                    <a:cubicBezTo>
                      <a:pt x="5537" y="703"/>
                      <a:pt x="5478" y="774"/>
                      <a:pt x="5478" y="846"/>
                    </a:cubicBezTo>
                    <a:cubicBezTo>
                      <a:pt x="5478" y="929"/>
                      <a:pt x="5561" y="1001"/>
                      <a:pt x="5632" y="1001"/>
                    </a:cubicBezTo>
                    <a:lnTo>
                      <a:pt x="6632" y="1001"/>
                    </a:lnTo>
                    <a:lnTo>
                      <a:pt x="6632" y="2477"/>
                    </a:lnTo>
                    <a:cubicBezTo>
                      <a:pt x="6632" y="3810"/>
                      <a:pt x="5989" y="5072"/>
                      <a:pt x="4906" y="5882"/>
                    </a:cubicBezTo>
                    <a:lnTo>
                      <a:pt x="4799" y="5954"/>
                    </a:lnTo>
                    <a:cubicBezTo>
                      <a:pt x="4763" y="5954"/>
                      <a:pt x="4739" y="5942"/>
                      <a:pt x="4704" y="5942"/>
                    </a:cubicBezTo>
                    <a:lnTo>
                      <a:pt x="3954" y="5942"/>
                    </a:lnTo>
                    <a:cubicBezTo>
                      <a:pt x="3918" y="5942"/>
                      <a:pt x="3894" y="5942"/>
                      <a:pt x="3858" y="5954"/>
                    </a:cubicBezTo>
                    <a:lnTo>
                      <a:pt x="3751" y="5882"/>
                    </a:lnTo>
                    <a:cubicBezTo>
                      <a:pt x="2668" y="5096"/>
                      <a:pt x="2025" y="3810"/>
                      <a:pt x="2025" y="2477"/>
                    </a:cubicBezTo>
                    <a:lnTo>
                      <a:pt x="2025" y="1001"/>
                    </a:lnTo>
                    <a:lnTo>
                      <a:pt x="4918" y="1001"/>
                    </a:lnTo>
                    <a:cubicBezTo>
                      <a:pt x="5001" y="1001"/>
                      <a:pt x="5061" y="929"/>
                      <a:pt x="5061" y="846"/>
                    </a:cubicBezTo>
                    <a:cubicBezTo>
                      <a:pt x="5061" y="774"/>
                      <a:pt x="4989" y="703"/>
                      <a:pt x="4918" y="703"/>
                    </a:cubicBezTo>
                    <a:lnTo>
                      <a:pt x="1715" y="703"/>
                    </a:lnTo>
                    <a:lnTo>
                      <a:pt x="1715" y="334"/>
                    </a:lnTo>
                    <a:close/>
                    <a:moveTo>
                      <a:pt x="4704" y="6263"/>
                    </a:moveTo>
                    <a:cubicBezTo>
                      <a:pt x="4763" y="6263"/>
                      <a:pt x="4811" y="6311"/>
                      <a:pt x="4811" y="6370"/>
                    </a:cubicBezTo>
                    <a:lnTo>
                      <a:pt x="4811" y="6477"/>
                    </a:lnTo>
                    <a:cubicBezTo>
                      <a:pt x="4811" y="6537"/>
                      <a:pt x="4763" y="6585"/>
                      <a:pt x="4704" y="6585"/>
                    </a:cubicBezTo>
                    <a:lnTo>
                      <a:pt x="3954" y="6585"/>
                    </a:lnTo>
                    <a:cubicBezTo>
                      <a:pt x="3882" y="6585"/>
                      <a:pt x="3846" y="6537"/>
                      <a:pt x="3846" y="6477"/>
                    </a:cubicBezTo>
                    <a:lnTo>
                      <a:pt x="3846" y="6370"/>
                    </a:lnTo>
                    <a:cubicBezTo>
                      <a:pt x="3846" y="6311"/>
                      <a:pt x="3882" y="6263"/>
                      <a:pt x="3954" y="6263"/>
                    </a:cubicBezTo>
                    <a:close/>
                    <a:moveTo>
                      <a:pt x="4513" y="6882"/>
                    </a:moveTo>
                    <a:lnTo>
                      <a:pt x="4513" y="8382"/>
                    </a:lnTo>
                    <a:lnTo>
                      <a:pt x="4156" y="8382"/>
                    </a:lnTo>
                    <a:lnTo>
                      <a:pt x="4156" y="6882"/>
                    </a:lnTo>
                    <a:close/>
                    <a:moveTo>
                      <a:pt x="5287" y="8692"/>
                    </a:moveTo>
                    <a:cubicBezTo>
                      <a:pt x="5394" y="8692"/>
                      <a:pt x="5478" y="8787"/>
                      <a:pt x="5478" y="8882"/>
                    </a:cubicBezTo>
                    <a:lnTo>
                      <a:pt x="5478" y="9061"/>
                    </a:lnTo>
                    <a:lnTo>
                      <a:pt x="4108" y="9061"/>
                    </a:lnTo>
                    <a:cubicBezTo>
                      <a:pt x="4025" y="9061"/>
                      <a:pt x="3965" y="9144"/>
                      <a:pt x="3965" y="9216"/>
                    </a:cubicBezTo>
                    <a:cubicBezTo>
                      <a:pt x="3965" y="9287"/>
                      <a:pt x="4037" y="9359"/>
                      <a:pt x="4108" y="9359"/>
                    </a:cubicBezTo>
                    <a:lnTo>
                      <a:pt x="6204" y="9359"/>
                    </a:lnTo>
                    <a:cubicBezTo>
                      <a:pt x="6228" y="9359"/>
                      <a:pt x="6240" y="9383"/>
                      <a:pt x="6251" y="9394"/>
                    </a:cubicBezTo>
                    <a:lnTo>
                      <a:pt x="6406" y="10133"/>
                    </a:lnTo>
                    <a:cubicBezTo>
                      <a:pt x="6406" y="10156"/>
                      <a:pt x="6406" y="10168"/>
                      <a:pt x="6382" y="10168"/>
                    </a:cubicBezTo>
                    <a:cubicBezTo>
                      <a:pt x="6382" y="10168"/>
                      <a:pt x="6370" y="10180"/>
                      <a:pt x="6359" y="10180"/>
                    </a:cubicBezTo>
                    <a:lnTo>
                      <a:pt x="2299" y="10180"/>
                    </a:lnTo>
                    <a:cubicBezTo>
                      <a:pt x="2287" y="10180"/>
                      <a:pt x="2263" y="10168"/>
                      <a:pt x="2263" y="10168"/>
                    </a:cubicBezTo>
                    <a:cubicBezTo>
                      <a:pt x="2263" y="10168"/>
                      <a:pt x="2251" y="10145"/>
                      <a:pt x="2251" y="10133"/>
                    </a:cubicBezTo>
                    <a:lnTo>
                      <a:pt x="2394" y="9394"/>
                    </a:lnTo>
                    <a:cubicBezTo>
                      <a:pt x="2394" y="9371"/>
                      <a:pt x="2418" y="9359"/>
                      <a:pt x="2441" y="9359"/>
                    </a:cubicBezTo>
                    <a:lnTo>
                      <a:pt x="3394" y="9359"/>
                    </a:lnTo>
                    <a:cubicBezTo>
                      <a:pt x="3489" y="9359"/>
                      <a:pt x="3549" y="9287"/>
                      <a:pt x="3549" y="9216"/>
                    </a:cubicBezTo>
                    <a:cubicBezTo>
                      <a:pt x="3549" y="9144"/>
                      <a:pt x="3477" y="9061"/>
                      <a:pt x="3394" y="9061"/>
                    </a:cubicBezTo>
                    <a:lnTo>
                      <a:pt x="3192" y="9061"/>
                    </a:lnTo>
                    <a:lnTo>
                      <a:pt x="3192" y="8882"/>
                    </a:lnTo>
                    <a:cubicBezTo>
                      <a:pt x="3192" y="8787"/>
                      <a:pt x="3275" y="8692"/>
                      <a:pt x="3382" y="8692"/>
                    </a:cubicBezTo>
                    <a:close/>
                    <a:moveTo>
                      <a:pt x="1715" y="0"/>
                    </a:moveTo>
                    <a:cubicBezTo>
                      <a:pt x="1548" y="0"/>
                      <a:pt x="1417" y="131"/>
                      <a:pt x="1417" y="298"/>
                    </a:cubicBezTo>
                    <a:lnTo>
                      <a:pt x="1417" y="703"/>
                    </a:lnTo>
                    <a:cubicBezTo>
                      <a:pt x="1417" y="870"/>
                      <a:pt x="1548" y="1001"/>
                      <a:pt x="1715" y="1001"/>
                    </a:cubicBezTo>
                    <a:lnTo>
                      <a:pt x="1751" y="1001"/>
                    </a:lnTo>
                    <a:lnTo>
                      <a:pt x="1751" y="1501"/>
                    </a:lnTo>
                    <a:cubicBezTo>
                      <a:pt x="1632" y="1501"/>
                      <a:pt x="1525" y="1441"/>
                      <a:pt x="1453" y="1334"/>
                    </a:cubicBezTo>
                    <a:lnTo>
                      <a:pt x="1334" y="1155"/>
                    </a:lnTo>
                    <a:cubicBezTo>
                      <a:pt x="1132" y="881"/>
                      <a:pt x="810" y="715"/>
                      <a:pt x="465" y="703"/>
                    </a:cubicBezTo>
                    <a:cubicBezTo>
                      <a:pt x="346" y="703"/>
                      <a:pt x="227" y="739"/>
                      <a:pt x="144" y="834"/>
                    </a:cubicBezTo>
                    <a:cubicBezTo>
                      <a:pt x="48" y="917"/>
                      <a:pt x="1" y="1036"/>
                      <a:pt x="1" y="1155"/>
                    </a:cubicBezTo>
                    <a:lnTo>
                      <a:pt x="1" y="1798"/>
                    </a:lnTo>
                    <a:cubicBezTo>
                      <a:pt x="1" y="3334"/>
                      <a:pt x="798" y="3656"/>
                      <a:pt x="1429" y="3918"/>
                    </a:cubicBezTo>
                    <a:cubicBezTo>
                      <a:pt x="1787" y="4060"/>
                      <a:pt x="2096" y="4180"/>
                      <a:pt x="2251" y="4489"/>
                    </a:cubicBezTo>
                    <a:cubicBezTo>
                      <a:pt x="2299" y="4584"/>
                      <a:pt x="2287" y="4656"/>
                      <a:pt x="2215" y="4715"/>
                    </a:cubicBezTo>
                    <a:cubicBezTo>
                      <a:pt x="2164" y="4767"/>
                      <a:pt x="2075" y="4806"/>
                      <a:pt x="1994" y="4806"/>
                    </a:cubicBezTo>
                    <a:cubicBezTo>
                      <a:pt x="1963" y="4806"/>
                      <a:pt x="1932" y="4800"/>
                      <a:pt x="1906" y="4787"/>
                    </a:cubicBezTo>
                    <a:cubicBezTo>
                      <a:pt x="1798" y="4751"/>
                      <a:pt x="1775" y="4608"/>
                      <a:pt x="1787" y="4489"/>
                    </a:cubicBezTo>
                    <a:cubicBezTo>
                      <a:pt x="1787" y="4406"/>
                      <a:pt x="1727" y="4334"/>
                      <a:pt x="1644" y="4334"/>
                    </a:cubicBezTo>
                    <a:cubicBezTo>
                      <a:pt x="1548" y="4334"/>
                      <a:pt x="1477" y="4394"/>
                      <a:pt x="1477" y="4477"/>
                    </a:cubicBezTo>
                    <a:cubicBezTo>
                      <a:pt x="1477" y="4608"/>
                      <a:pt x="1489" y="4942"/>
                      <a:pt x="1787" y="5072"/>
                    </a:cubicBezTo>
                    <a:cubicBezTo>
                      <a:pt x="1846" y="5108"/>
                      <a:pt x="1929" y="5120"/>
                      <a:pt x="2001" y="5120"/>
                    </a:cubicBezTo>
                    <a:cubicBezTo>
                      <a:pt x="2168" y="5120"/>
                      <a:pt x="2322" y="5061"/>
                      <a:pt x="2441" y="4930"/>
                    </a:cubicBezTo>
                    <a:cubicBezTo>
                      <a:pt x="2465" y="4906"/>
                      <a:pt x="2477" y="4894"/>
                      <a:pt x="2477" y="4882"/>
                    </a:cubicBezTo>
                    <a:cubicBezTo>
                      <a:pt x="2775" y="5346"/>
                      <a:pt x="3156" y="5763"/>
                      <a:pt x="3608" y="6096"/>
                    </a:cubicBezTo>
                    <a:lnTo>
                      <a:pt x="3632" y="6120"/>
                    </a:lnTo>
                    <a:cubicBezTo>
                      <a:pt x="3596" y="6180"/>
                      <a:pt x="3573" y="6251"/>
                      <a:pt x="3573" y="6323"/>
                    </a:cubicBezTo>
                    <a:lnTo>
                      <a:pt x="3573" y="6430"/>
                    </a:lnTo>
                    <a:cubicBezTo>
                      <a:pt x="3573" y="6620"/>
                      <a:pt x="3715" y="6775"/>
                      <a:pt x="3870" y="6835"/>
                    </a:cubicBezTo>
                    <a:lnTo>
                      <a:pt x="3870" y="8347"/>
                    </a:lnTo>
                    <a:lnTo>
                      <a:pt x="3394" y="8347"/>
                    </a:lnTo>
                    <a:cubicBezTo>
                      <a:pt x="3108" y="8347"/>
                      <a:pt x="2894" y="8573"/>
                      <a:pt x="2894" y="8859"/>
                    </a:cubicBezTo>
                    <a:lnTo>
                      <a:pt x="2894" y="9037"/>
                    </a:lnTo>
                    <a:lnTo>
                      <a:pt x="2453" y="9037"/>
                    </a:lnTo>
                    <a:cubicBezTo>
                      <a:pt x="2299" y="9037"/>
                      <a:pt x="2144" y="9156"/>
                      <a:pt x="2120" y="9311"/>
                    </a:cubicBezTo>
                    <a:lnTo>
                      <a:pt x="1965" y="10061"/>
                    </a:lnTo>
                    <a:cubicBezTo>
                      <a:pt x="1953" y="10168"/>
                      <a:pt x="1965" y="10264"/>
                      <a:pt x="2037" y="10347"/>
                    </a:cubicBezTo>
                    <a:cubicBezTo>
                      <a:pt x="2096" y="10418"/>
                      <a:pt x="2203" y="10466"/>
                      <a:pt x="2310" y="10466"/>
                    </a:cubicBezTo>
                    <a:lnTo>
                      <a:pt x="6370" y="10466"/>
                    </a:lnTo>
                    <a:cubicBezTo>
                      <a:pt x="6478" y="10466"/>
                      <a:pt x="6585" y="10418"/>
                      <a:pt x="6644" y="10347"/>
                    </a:cubicBezTo>
                    <a:cubicBezTo>
                      <a:pt x="6704" y="10264"/>
                      <a:pt x="6728" y="10168"/>
                      <a:pt x="6716" y="10061"/>
                    </a:cubicBezTo>
                    <a:lnTo>
                      <a:pt x="6561" y="9311"/>
                    </a:lnTo>
                    <a:cubicBezTo>
                      <a:pt x="6537" y="9156"/>
                      <a:pt x="6382" y="9037"/>
                      <a:pt x="6228" y="9037"/>
                    </a:cubicBezTo>
                    <a:lnTo>
                      <a:pt x="5787" y="9037"/>
                    </a:lnTo>
                    <a:lnTo>
                      <a:pt x="5787" y="8859"/>
                    </a:lnTo>
                    <a:cubicBezTo>
                      <a:pt x="5787" y="8573"/>
                      <a:pt x="5573" y="8347"/>
                      <a:pt x="5287" y="8347"/>
                    </a:cubicBezTo>
                    <a:lnTo>
                      <a:pt x="4811" y="8347"/>
                    </a:lnTo>
                    <a:lnTo>
                      <a:pt x="4811" y="6835"/>
                    </a:lnTo>
                    <a:cubicBezTo>
                      <a:pt x="4989" y="6787"/>
                      <a:pt x="5108" y="6620"/>
                      <a:pt x="5108" y="6430"/>
                    </a:cubicBezTo>
                    <a:lnTo>
                      <a:pt x="5108" y="6323"/>
                    </a:lnTo>
                    <a:cubicBezTo>
                      <a:pt x="5108" y="6251"/>
                      <a:pt x="5073" y="6180"/>
                      <a:pt x="5049" y="6120"/>
                    </a:cubicBezTo>
                    <a:lnTo>
                      <a:pt x="5073" y="6096"/>
                    </a:lnTo>
                    <a:cubicBezTo>
                      <a:pt x="5537" y="5763"/>
                      <a:pt x="5906" y="5358"/>
                      <a:pt x="6204" y="4882"/>
                    </a:cubicBezTo>
                    <a:cubicBezTo>
                      <a:pt x="6228" y="4894"/>
                      <a:pt x="6228" y="4906"/>
                      <a:pt x="6240" y="4930"/>
                    </a:cubicBezTo>
                    <a:cubicBezTo>
                      <a:pt x="6359" y="5049"/>
                      <a:pt x="6525" y="5120"/>
                      <a:pt x="6680" y="5120"/>
                    </a:cubicBezTo>
                    <a:cubicBezTo>
                      <a:pt x="6763" y="5120"/>
                      <a:pt x="6835" y="5108"/>
                      <a:pt x="6894" y="5072"/>
                    </a:cubicBezTo>
                    <a:cubicBezTo>
                      <a:pt x="7192" y="4942"/>
                      <a:pt x="7204" y="4608"/>
                      <a:pt x="7204" y="4477"/>
                    </a:cubicBezTo>
                    <a:cubicBezTo>
                      <a:pt x="7204" y="4394"/>
                      <a:pt x="7132" y="4334"/>
                      <a:pt x="7037" y="4334"/>
                    </a:cubicBezTo>
                    <a:cubicBezTo>
                      <a:pt x="6954" y="4334"/>
                      <a:pt x="6894" y="4406"/>
                      <a:pt x="6894" y="4489"/>
                    </a:cubicBezTo>
                    <a:cubicBezTo>
                      <a:pt x="6894" y="4596"/>
                      <a:pt x="6882" y="4727"/>
                      <a:pt x="6775" y="4787"/>
                    </a:cubicBezTo>
                    <a:cubicBezTo>
                      <a:pt x="6749" y="4800"/>
                      <a:pt x="6718" y="4806"/>
                      <a:pt x="6687" y="4806"/>
                    </a:cubicBezTo>
                    <a:cubicBezTo>
                      <a:pt x="6606" y="4806"/>
                      <a:pt x="6517" y="4767"/>
                      <a:pt x="6466" y="4715"/>
                    </a:cubicBezTo>
                    <a:cubicBezTo>
                      <a:pt x="6406" y="4656"/>
                      <a:pt x="6382" y="4584"/>
                      <a:pt x="6430" y="4489"/>
                    </a:cubicBezTo>
                    <a:cubicBezTo>
                      <a:pt x="6585" y="4191"/>
                      <a:pt x="6894" y="4060"/>
                      <a:pt x="7252" y="3918"/>
                    </a:cubicBezTo>
                    <a:cubicBezTo>
                      <a:pt x="7894" y="3656"/>
                      <a:pt x="8680" y="3334"/>
                      <a:pt x="8680" y="1798"/>
                    </a:cubicBezTo>
                    <a:lnTo>
                      <a:pt x="8680" y="1155"/>
                    </a:lnTo>
                    <a:cubicBezTo>
                      <a:pt x="8692" y="1048"/>
                      <a:pt x="8633" y="941"/>
                      <a:pt x="8561" y="846"/>
                    </a:cubicBezTo>
                    <a:cubicBezTo>
                      <a:pt x="8478" y="762"/>
                      <a:pt x="8347" y="715"/>
                      <a:pt x="8240" y="715"/>
                    </a:cubicBezTo>
                    <a:cubicBezTo>
                      <a:pt x="7894" y="715"/>
                      <a:pt x="7561" y="881"/>
                      <a:pt x="7371" y="1179"/>
                    </a:cubicBezTo>
                    <a:lnTo>
                      <a:pt x="7252" y="1358"/>
                    </a:lnTo>
                    <a:cubicBezTo>
                      <a:pt x="7180" y="1465"/>
                      <a:pt x="7073" y="1524"/>
                      <a:pt x="6954" y="1524"/>
                    </a:cubicBezTo>
                    <a:lnTo>
                      <a:pt x="6954" y="1012"/>
                    </a:lnTo>
                    <a:lnTo>
                      <a:pt x="6990" y="1012"/>
                    </a:lnTo>
                    <a:cubicBezTo>
                      <a:pt x="7144" y="1012"/>
                      <a:pt x="7287" y="881"/>
                      <a:pt x="7287" y="715"/>
                    </a:cubicBezTo>
                    <a:lnTo>
                      <a:pt x="7287" y="298"/>
                    </a:lnTo>
                    <a:cubicBezTo>
                      <a:pt x="7287" y="131"/>
                      <a:pt x="7144" y="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3590;p64"/>
              <p:cNvSpPr/>
              <p:nvPr/>
            </p:nvSpPr>
            <p:spPr>
              <a:xfrm>
                <a:off x="7670981" y="2041871"/>
                <a:ext cx="87182" cy="83076"/>
              </a:xfrm>
              <a:custGeom>
                <a:avLst/>
                <a:gdLst/>
                <a:ahLst/>
                <a:cxnLst/>
                <a:rect l="l" t="t" r="r" b="b"/>
                <a:pathLst>
                  <a:path w="2739" h="2610" extrusionOk="0">
                    <a:moveTo>
                      <a:pt x="1334" y="476"/>
                    </a:moveTo>
                    <a:lnTo>
                      <a:pt x="1572" y="953"/>
                    </a:lnTo>
                    <a:cubicBezTo>
                      <a:pt x="1608" y="1012"/>
                      <a:pt x="1655" y="1036"/>
                      <a:pt x="1715" y="1048"/>
                    </a:cubicBezTo>
                    <a:lnTo>
                      <a:pt x="2251" y="1131"/>
                    </a:lnTo>
                    <a:lnTo>
                      <a:pt x="1893" y="1500"/>
                    </a:lnTo>
                    <a:cubicBezTo>
                      <a:pt x="1846" y="1548"/>
                      <a:pt x="1834" y="1607"/>
                      <a:pt x="1834" y="1667"/>
                    </a:cubicBezTo>
                    <a:lnTo>
                      <a:pt x="1917" y="2203"/>
                    </a:lnTo>
                    <a:lnTo>
                      <a:pt x="1441" y="1941"/>
                    </a:lnTo>
                    <a:cubicBezTo>
                      <a:pt x="1417" y="1929"/>
                      <a:pt x="1381" y="1929"/>
                      <a:pt x="1358" y="1929"/>
                    </a:cubicBezTo>
                    <a:cubicBezTo>
                      <a:pt x="1322" y="1929"/>
                      <a:pt x="1298" y="1929"/>
                      <a:pt x="1262" y="1941"/>
                    </a:cubicBezTo>
                    <a:lnTo>
                      <a:pt x="786" y="2203"/>
                    </a:lnTo>
                    <a:lnTo>
                      <a:pt x="786" y="2203"/>
                    </a:lnTo>
                    <a:lnTo>
                      <a:pt x="881" y="1667"/>
                    </a:lnTo>
                    <a:cubicBezTo>
                      <a:pt x="893" y="1607"/>
                      <a:pt x="869" y="1548"/>
                      <a:pt x="822" y="1500"/>
                    </a:cubicBezTo>
                    <a:lnTo>
                      <a:pt x="429" y="1131"/>
                    </a:lnTo>
                    <a:lnTo>
                      <a:pt x="965" y="1048"/>
                    </a:lnTo>
                    <a:cubicBezTo>
                      <a:pt x="1024" y="1036"/>
                      <a:pt x="1084" y="1012"/>
                      <a:pt x="1108" y="953"/>
                    </a:cubicBezTo>
                    <a:lnTo>
                      <a:pt x="1334" y="476"/>
                    </a:lnTo>
                    <a:close/>
                    <a:moveTo>
                      <a:pt x="1370" y="0"/>
                    </a:moveTo>
                    <a:cubicBezTo>
                      <a:pt x="1298" y="0"/>
                      <a:pt x="1239" y="36"/>
                      <a:pt x="1203" y="95"/>
                    </a:cubicBezTo>
                    <a:lnTo>
                      <a:pt x="881" y="750"/>
                    </a:lnTo>
                    <a:lnTo>
                      <a:pt x="167" y="857"/>
                    </a:lnTo>
                    <a:cubicBezTo>
                      <a:pt x="96" y="869"/>
                      <a:pt x="36" y="917"/>
                      <a:pt x="12" y="976"/>
                    </a:cubicBezTo>
                    <a:cubicBezTo>
                      <a:pt x="0" y="1048"/>
                      <a:pt x="12" y="1107"/>
                      <a:pt x="60" y="1167"/>
                    </a:cubicBezTo>
                    <a:lnTo>
                      <a:pt x="584" y="1679"/>
                    </a:lnTo>
                    <a:lnTo>
                      <a:pt x="465" y="2393"/>
                    </a:lnTo>
                    <a:cubicBezTo>
                      <a:pt x="453" y="2465"/>
                      <a:pt x="477" y="2524"/>
                      <a:pt x="536" y="2572"/>
                    </a:cubicBezTo>
                    <a:cubicBezTo>
                      <a:pt x="568" y="2597"/>
                      <a:pt x="603" y="2609"/>
                      <a:pt x="638" y="2609"/>
                    </a:cubicBezTo>
                    <a:cubicBezTo>
                      <a:pt x="669" y="2609"/>
                      <a:pt x="699" y="2600"/>
                      <a:pt x="727" y="2584"/>
                    </a:cubicBezTo>
                    <a:lnTo>
                      <a:pt x="1370" y="2238"/>
                    </a:lnTo>
                    <a:lnTo>
                      <a:pt x="2012" y="2584"/>
                    </a:lnTo>
                    <a:cubicBezTo>
                      <a:pt x="2036" y="2596"/>
                      <a:pt x="2072" y="2596"/>
                      <a:pt x="2096" y="2596"/>
                    </a:cubicBezTo>
                    <a:cubicBezTo>
                      <a:pt x="2143" y="2596"/>
                      <a:pt x="2179" y="2584"/>
                      <a:pt x="2203" y="2572"/>
                    </a:cubicBezTo>
                    <a:cubicBezTo>
                      <a:pt x="2262" y="2524"/>
                      <a:pt x="2298" y="2465"/>
                      <a:pt x="2274" y="2393"/>
                    </a:cubicBezTo>
                    <a:lnTo>
                      <a:pt x="2155" y="1679"/>
                    </a:lnTo>
                    <a:lnTo>
                      <a:pt x="2679" y="1167"/>
                    </a:lnTo>
                    <a:cubicBezTo>
                      <a:pt x="2727" y="1107"/>
                      <a:pt x="2739" y="1048"/>
                      <a:pt x="2727" y="976"/>
                    </a:cubicBezTo>
                    <a:cubicBezTo>
                      <a:pt x="2715" y="905"/>
                      <a:pt x="2655" y="857"/>
                      <a:pt x="2572" y="857"/>
                    </a:cubicBezTo>
                    <a:lnTo>
                      <a:pt x="1858" y="750"/>
                    </a:lnTo>
                    <a:lnTo>
                      <a:pt x="1536" y="95"/>
                    </a:lnTo>
                    <a:cubicBezTo>
                      <a:pt x="1500" y="36"/>
                      <a:pt x="1441" y="0"/>
                      <a:pt x="13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1" name="Google Shape;698;p33"/>
          <p:cNvSpPr txBox="1"/>
          <p:nvPr/>
        </p:nvSpPr>
        <p:spPr>
          <a:xfrm>
            <a:off x="130703" y="303095"/>
            <a:ext cx="445781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panose="00000500000000000000"/>
              <a:buNone/>
              <a:defRPr sz="3000" b="0" i="0" u="none" strike="noStrike" cap="none">
                <a:solidFill>
                  <a:schemeClr val="lt1"/>
                </a:solidFill>
                <a:latin typeface="Share Tech" panose="00000500000000000000"/>
                <a:ea typeface="Share Tech" panose="00000500000000000000"/>
                <a:cs typeface="Share Tech" panose="00000500000000000000"/>
                <a:sym typeface="Share Tech" panose="00000500000000000000"/>
              </a:defRPr>
            </a:lvl1pPr>
            <a:lvl2pPr marR="0" lvl="1"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2pPr>
            <a:lvl3pPr marR="0" lvl="2"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3pPr>
            <a:lvl4pPr marR="0" lvl="3"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4pPr>
            <a:lvl5pPr marR="0" lvl="4"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5pPr>
            <a:lvl6pPr marR="0" lvl="5"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6pPr>
            <a:lvl7pPr marR="0" lvl="6"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7pPr>
            <a:lvl8pPr marR="0" lvl="7"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8pPr>
            <a:lvl9pPr marR="0" lvl="8"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9pPr>
          </a:lstStyle>
          <a:p>
            <a:pPr algn="ctr"/>
            <a:r>
              <a:rPr lang="en-US" sz="3600" dirty="0">
                <a:latin typeface="Times New Roman" panose="02020603050405020304" charset="0"/>
                <a:cs typeface="Times New Roman" panose="02020603050405020304" charset="0"/>
              </a:rPr>
              <a:t>The </a:t>
            </a:r>
            <a:r>
              <a:rPr lang="en-US" sz="3600" dirty="0">
                <a:solidFill>
                  <a:schemeClr val="accent3"/>
                </a:solidFill>
                <a:latin typeface="Times New Roman" panose="02020603050405020304" charset="0"/>
                <a:cs typeface="Times New Roman" panose="02020603050405020304" charset="0"/>
              </a:rPr>
              <a:t>Lifecycle</a:t>
            </a:r>
            <a:r>
              <a:rPr lang="en-US" sz="3600" dirty="0">
                <a:latin typeface="Times New Roman" panose="02020603050405020304" charset="0"/>
                <a:cs typeface="Times New Roman" panose="02020603050405020304" charset="0"/>
              </a:rPr>
              <a:t> include : </a:t>
            </a:r>
            <a:endParaRPr lang="en-US" sz="3600" dirty="0">
              <a:latin typeface="Times New Roman" panose="02020603050405020304" charset="0"/>
              <a:cs typeface="Times New Roman" panose="02020603050405020304" charset="0"/>
            </a:endParaRPr>
          </a:p>
        </p:txBody>
      </p:sp>
      <p:grpSp>
        <p:nvGrpSpPr>
          <p:cNvPr id="4" name="Group 3"/>
          <p:cNvGrpSpPr/>
          <p:nvPr/>
        </p:nvGrpSpPr>
        <p:grpSpPr>
          <a:xfrm>
            <a:off x="3923097" y="1975322"/>
            <a:ext cx="1348128" cy="224762"/>
            <a:chOff x="3923097" y="2013300"/>
            <a:chExt cx="1348128" cy="170801"/>
          </a:xfrm>
        </p:grpSpPr>
        <p:cxnSp>
          <p:nvCxnSpPr>
            <p:cNvPr id="613" name="Google Shape;613;p30"/>
            <p:cNvCxnSpPr>
              <a:stCxn id="609" idx="3"/>
              <a:endCxn id="611" idx="1"/>
            </p:cNvCxnSpPr>
            <p:nvPr/>
          </p:nvCxnSpPr>
          <p:spPr>
            <a:xfrm flipV="1">
              <a:off x="3923097" y="2098710"/>
              <a:ext cx="1348128" cy="8075"/>
            </a:xfrm>
            <a:prstGeom prst="bentConnector3">
              <a:avLst>
                <a:gd name="adj1" fmla="val 50000"/>
              </a:avLst>
            </a:prstGeom>
            <a:noFill/>
            <a:ln w="34925" cap="flat" cmpd="sng">
              <a:solidFill>
                <a:schemeClr val="lt2"/>
              </a:solidFill>
              <a:prstDash val="solid"/>
              <a:round/>
              <a:headEnd type="none" w="med" len="med"/>
              <a:tailEnd type="none" w="med" len="med"/>
            </a:ln>
          </p:spPr>
        </p:cxnSp>
        <p:grpSp>
          <p:nvGrpSpPr>
            <p:cNvPr id="48" name="Google Shape;1820;p52"/>
            <p:cNvGrpSpPr/>
            <p:nvPr/>
          </p:nvGrpSpPr>
          <p:grpSpPr>
            <a:xfrm>
              <a:off x="4471878" y="2013300"/>
              <a:ext cx="175791" cy="170801"/>
              <a:chOff x="4744649" y="2268151"/>
              <a:chExt cx="61870" cy="43877"/>
            </a:xfrm>
          </p:grpSpPr>
          <p:sp>
            <p:nvSpPr>
              <p:cNvPr id="49" name="Google Shape;1821;p52"/>
              <p:cNvSpPr/>
              <p:nvPr/>
            </p:nvSpPr>
            <p:spPr>
              <a:xfrm>
                <a:off x="4777344" y="2268151"/>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822;p52"/>
              <p:cNvSpPr/>
              <p:nvPr/>
            </p:nvSpPr>
            <p:spPr>
              <a:xfrm>
                <a:off x="4744649" y="2268153"/>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4" name="Google Shape;487;p27"/>
          <p:cNvSpPr/>
          <p:nvPr/>
        </p:nvSpPr>
        <p:spPr>
          <a:xfrm>
            <a:off x="1469372" y="124008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88;p27"/>
          <p:cNvSpPr/>
          <p:nvPr/>
        </p:nvSpPr>
        <p:spPr>
          <a:xfrm>
            <a:off x="487006" y="405525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87;p27"/>
          <p:cNvSpPr/>
          <p:nvPr/>
        </p:nvSpPr>
        <p:spPr>
          <a:xfrm>
            <a:off x="8129164" y="2797498"/>
            <a:ext cx="104818" cy="119016"/>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88;p27"/>
          <p:cNvSpPr/>
          <p:nvPr/>
        </p:nvSpPr>
        <p:spPr>
          <a:xfrm>
            <a:off x="7820600" y="255946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Rectangle 1"/>
          <p:cNvSpPr/>
          <p:nvPr/>
        </p:nvSpPr>
        <p:spPr>
          <a:xfrm>
            <a:off x="1788273" y="1076757"/>
            <a:ext cx="85519" cy="88767"/>
          </a:xfrm>
          <a:prstGeom prst="rect">
            <a:avLst/>
          </a:prstGeom>
          <a:solidFill>
            <a:schemeClr val="accent2"/>
          </a:solidFill>
          <a:ln>
            <a:solidFill>
              <a:srgbClr val="00C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916206" y="3406885"/>
            <a:ext cx="1331462" cy="224762"/>
            <a:chOff x="3916206" y="3406885"/>
            <a:chExt cx="1331462" cy="224762"/>
          </a:xfrm>
        </p:grpSpPr>
        <p:cxnSp>
          <p:nvCxnSpPr>
            <p:cNvPr id="615" name="Google Shape;615;p30"/>
            <p:cNvCxnSpPr>
              <a:stCxn id="610" idx="3"/>
              <a:endCxn id="612" idx="1"/>
            </p:cNvCxnSpPr>
            <p:nvPr/>
          </p:nvCxnSpPr>
          <p:spPr>
            <a:xfrm flipV="1">
              <a:off x="3916206" y="3539559"/>
              <a:ext cx="1331462" cy="3574"/>
            </a:xfrm>
            <a:prstGeom prst="straightConnector1">
              <a:avLst/>
            </a:prstGeom>
            <a:noFill/>
            <a:ln w="34925" cap="flat" cmpd="sng">
              <a:solidFill>
                <a:schemeClr val="lt2"/>
              </a:solidFill>
              <a:prstDash val="solid"/>
              <a:round/>
              <a:headEnd type="none" w="med" len="med"/>
              <a:tailEnd type="none" w="med" len="med"/>
            </a:ln>
          </p:spPr>
        </p:cxnSp>
        <p:sp>
          <p:nvSpPr>
            <p:cNvPr id="68" name="Google Shape;1821;p52"/>
            <p:cNvSpPr/>
            <p:nvPr/>
          </p:nvSpPr>
          <p:spPr>
            <a:xfrm>
              <a:off x="4545489" y="3406885"/>
              <a:ext cx="82895" cy="224752"/>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822;p52"/>
            <p:cNvSpPr/>
            <p:nvPr/>
          </p:nvSpPr>
          <p:spPr>
            <a:xfrm>
              <a:off x="4452593" y="3406895"/>
              <a:ext cx="82895" cy="224752"/>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900"/>
                                        <p:tgtEl>
                                          <p:spTgt spid="41"/>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604"/>
                                        </p:tgtEl>
                                        <p:attrNameLst>
                                          <p:attrName>style.visibility</p:attrName>
                                        </p:attrNameLst>
                                      </p:cBhvr>
                                      <p:to>
                                        <p:strVal val="visible"/>
                                      </p:to>
                                    </p:set>
                                    <p:anim calcmode="lin" valueType="num">
                                      <p:cBhvr additive="base">
                                        <p:cTn id="11" dur="500" fill="hold"/>
                                        <p:tgtEl>
                                          <p:spTgt spid="604"/>
                                        </p:tgtEl>
                                        <p:attrNameLst>
                                          <p:attrName>ppt_x</p:attrName>
                                        </p:attrNameLst>
                                      </p:cBhvr>
                                      <p:tavLst>
                                        <p:tav tm="0">
                                          <p:val>
                                            <p:strVal val="0-#ppt_w/2"/>
                                          </p:val>
                                        </p:tav>
                                        <p:tav tm="100000">
                                          <p:val>
                                            <p:strVal val="#ppt_x"/>
                                          </p:val>
                                        </p:tav>
                                      </p:tavLst>
                                    </p:anim>
                                    <p:anim calcmode="lin" valueType="num">
                                      <p:cBhvr additive="base">
                                        <p:cTn id="12" dur="500" fill="hold"/>
                                        <p:tgtEl>
                                          <p:spTgt spid="60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6"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377">
                                          <p:stCondLst>
                                            <p:cond delay="0"/>
                                          </p:stCondLst>
                                        </p:cTn>
                                        <p:tgtEl>
                                          <p:spTgt spid="3"/>
                                        </p:tgtEl>
                                      </p:cBhvr>
                                    </p:animEffect>
                                    <p:anim calcmode="lin" valueType="num">
                                      <p:cBhvr>
                                        <p:cTn id="17" dur="1184"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8" dur="4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9" dur="432" tmFilter="0, 0; 0.125,0.2665; 0.25,0.4; 0.375,0.465; 0.5,0.5;  0.625,0.535; 0.75,0.6; 0.875,0.7335; 1,1">
                                          <p:stCondLst>
                                            <p:cond delay="432"/>
                                          </p:stCondLst>
                                        </p:cTn>
                                        <p:tgtEl>
                                          <p:spTgt spid="3"/>
                                        </p:tgtEl>
                                        <p:attrNameLst>
                                          <p:attrName>ppt_y</p:attrName>
                                        </p:attrNameLst>
                                      </p:cBhvr>
                                      <p:tavLst>
                                        <p:tav tm="0" fmla="#ppt_y-sin(pi*$)/9">
                                          <p:val>
                                            <p:fltVal val="0"/>
                                          </p:val>
                                        </p:tav>
                                        <p:tav tm="100000">
                                          <p:val>
                                            <p:fltVal val="1"/>
                                          </p:val>
                                        </p:tav>
                                      </p:tavLst>
                                    </p:anim>
                                    <p:anim calcmode="lin" valueType="num">
                                      <p:cBhvr>
                                        <p:cTn id="20" dur="216" tmFilter="0, 0; 0.125,0.2665; 0.25,0.4; 0.375,0.465; 0.5,0.5;  0.625,0.535; 0.75,0.6; 0.875,0.7335; 1,1">
                                          <p:stCondLst>
                                            <p:cond delay="861"/>
                                          </p:stCondLst>
                                        </p:cTn>
                                        <p:tgtEl>
                                          <p:spTgt spid="3"/>
                                        </p:tgtEl>
                                        <p:attrNameLst>
                                          <p:attrName>ppt_y</p:attrName>
                                        </p:attrNameLst>
                                      </p:cBhvr>
                                      <p:tavLst>
                                        <p:tav tm="0" fmla="#ppt_y-sin(pi*$)/27">
                                          <p:val>
                                            <p:fltVal val="0"/>
                                          </p:val>
                                        </p:tav>
                                        <p:tav tm="100000">
                                          <p:val>
                                            <p:fltVal val="1"/>
                                          </p:val>
                                        </p:tav>
                                      </p:tavLst>
                                    </p:anim>
                                    <p:anim calcmode="lin" valueType="num">
                                      <p:cBhvr>
                                        <p:cTn id="21" dur="107" tmFilter="0, 0; 0.125,0.2665; 0.25,0.4; 0.375,0.465; 0.5,0.5;  0.625,0.535; 0.75,0.6; 0.875,0.7335; 1,1">
                                          <p:stCondLst>
                                            <p:cond delay="1076"/>
                                          </p:stCondLst>
                                        </p:cTn>
                                        <p:tgtEl>
                                          <p:spTgt spid="3"/>
                                        </p:tgtEl>
                                        <p:attrNameLst>
                                          <p:attrName>ppt_y</p:attrName>
                                        </p:attrNameLst>
                                      </p:cBhvr>
                                      <p:tavLst>
                                        <p:tav tm="0" fmla="#ppt_y-sin(pi*$)/81">
                                          <p:val>
                                            <p:fltVal val="0"/>
                                          </p:val>
                                        </p:tav>
                                        <p:tav tm="100000">
                                          <p:val>
                                            <p:fltVal val="1"/>
                                          </p:val>
                                        </p:tav>
                                      </p:tavLst>
                                    </p:anim>
                                    <p:animScale>
                                      <p:cBhvr>
                                        <p:cTn id="22" dur="17">
                                          <p:stCondLst>
                                            <p:cond delay="422"/>
                                          </p:stCondLst>
                                        </p:cTn>
                                        <p:tgtEl>
                                          <p:spTgt spid="3"/>
                                        </p:tgtEl>
                                      </p:cBhvr>
                                      <p:to x="100000" y="60000"/>
                                    </p:animScale>
                                    <p:animScale>
                                      <p:cBhvr>
                                        <p:cTn id="23" dur="108" decel="50000">
                                          <p:stCondLst>
                                            <p:cond delay="439"/>
                                          </p:stCondLst>
                                        </p:cTn>
                                        <p:tgtEl>
                                          <p:spTgt spid="3"/>
                                        </p:tgtEl>
                                      </p:cBhvr>
                                      <p:to x="100000" y="100000"/>
                                    </p:animScale>
                                    <p:animScale>
                                      <p:cBhvr>
                                        <p:cTn id="24" dur="17">
                                          <p:stCondLst>
                                            <p:cond delay="853"/>
                                          </p:stCondLst>
                                        </p:cTn>
                                        <p:tgtEl>
                                          <p:spTgt spid="3"/>
                                        </p:tgtEl>
                                      </p:cBhvr>
                                      <p:to x="100000" y="80000"/>
                                    </p:animScale>
                                    <p:animScale>
                                      <p:cBhvr>
                                        <p:cTn id="25" dur="108" decel="50000">
                                          <p:stCondLst>
                                            <p:cond delay="870"/>
                                          </p:stCondLst>
                                        </p:cTn>
                                        <p:tgtEl>
                                          <p:spTgt spid="3"/>
                                        </p:tgtEl>
                                      </p:cBhvr>
                                      <p:to x="100000" y="100000"/>
                                    </p:animScale>
                                    <p:animScale>
                                      <p:cBhvr>
                                        <p:cTn id="26" dur="17">
                                          <p:stCondLst>
                                            <p:cond delay="1067"/>
                                          </p:stCondLst>
                                        </p:cTn>
                                        <p:tgtEl>
                                          <p:spTgt spid="3"/>
                                        </p:tgtEl>
                                      </p:cBhvr>
                                      <p:to x="100000" y="90000"/>
                                    </p:animScale>
                                    <p:animScale>
                                      <p:cBhvr>
                                        <p:cTn id="27" dur="108" decel="50000">
                                          <p:stCondLst>
                                            <p:cond delay="1084"/>
                                          </p:stCondLst>
                                        </p:cTn>
                                        <p:tgtEl>
                                          <p:spTgt spid="3"/>
                                        </p:tgtEl>
                                      </p:cBhvr>
                                      <p:to x="100000" y="100000"/>
                                    </p:animScale>
                                    <p:animScale>
                                      <p:cBhvr>
                                        <p:cTn id="28" dur="17">
                                          <p:stCondLst>
                                            <p:cond delay="1175"/>
                                          </p:stCondLst>
                                        </p:cTn>
                                        <p:tgtEl>
                                          <p:spTgt spid="3"/>
                                        </p:tgtEl>
                                      </p:cBhvr>
                                      <p:to x="100000" y="95000"/>
                                    </p:animScale>
                                    <p:animScale>
                                      <p:cBhvr>
                                        <p:cTn id="29" dur="108" decel="50000">
                                          <p:stCondLst>
                                            <p:cond delay="1192"/>
                                          </p:stCondLst>
                                        </p:cTn>
                                        <p:tgtEl>
                                          <p:spTgt spid="3"/>
                                        </p:tgtEl>
                                      </p:cBhvr>
                                      <p:to x="100000" y="100000"/>
                                    </p:animScale>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611"/>
                                        </p:tgtEl>
                                        <p:attrNameLst>
                                          <p:attrName>style.visibility</p:attrName>
                                        </p:attrNameLst>
                                      </p:cBhvr>
                                      <p:to>
                                        <p:strVal val="visible"/>
                                      </p:to>
                                    </p:set>
                                    <p:animEffect transition="in" filter="fade">
                                      <p:cBhvr>
                                        <p:cTn id="37" dur="500"/>
                                        <p:tgtEl>
                                          <p:spTgt spid="611"/>
                                        </p:tgtEl>
                                      </p:cBhvr>
                                    </p:animEffect>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601"/>
                                        </p:tgtEl>
                                        <p:attrNameLst>
                                          <p:attrName>style.visibility</p:attrName>
                                        </p:attrNameLst>
                                      </p:cBhvr>
                                      <p:to>
                                        <p:strVal val="visible"/>
                                      </p:to>
                                    </p:set>
                                    <p:anim calcmode="lin" valueType="num">
                                      <p:cBhvr additive="base">
                                        <p:cTn id="41" dur="500" fill="hold"/>
                                        <p:tgtEl>
                                          <p:spTgt spid="601"/>
                                        </p:tgtEl>
                                        <p:attrNameLst>
                                          <p:attrName>ppt_x</p:attrName>
                                        </p:attrNameLst>
                                      </p:cBhvr>
                                      <p:tavLst>
                                        <p:tav tm="0">
                                          <p:val>
                                            <p:strVal val="1+#ppt_w/2"/>
                                          </p:val>
                                        </p:tav>
                                        <p:tav tm="100000">
                                          <p:val>
                                            <p:strVal val="#ppt_x"/>
                                          </p:val>
                                        </p:tav>
                                      </p:tavLst>
                                    </p:anim>
                                    <p:anim calcmode="lin" valueType="num">
                                      <p:cBhvr additive="base">
                                        <p:cTn id="42" dur="500" fill="hold"/>
                                        <p:tgtEl>
                                          <p:spTgt spid="60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2" presetClass="entr" presetSubtype="2" fill="hold" nodeType="afterEffect">
                                  <p:stCondLst>
                                    <p:cond delay="0"/>
                                  </p:stCondLst>
                                  <p:childTnLst>
                                    <p:set>
                                      <p:cBhvr>
                                        <p:cTn id="45" dur="1" fill="hold">
                                          <p:stCondLst>
                                            <p:cond delay="0"/>
                                          </p:stCondLst>
                                        </p:cTn>
                                        <p:tgtEl>
                                          <p:spTgt spid="614"/>
                                        </p:tgtEl>
                                        <p:attrNameLst>
                                          <p:attrName>style.visibility</p:attrName>
                                        </p:attrNameLst>
                                      </p:cBhvr>
                                      <p:to>
                                        <p:strVal val="visible"/>
                                      </p:to>
                                    </p:set>
                                    <p:animEffect transition="in" filter="wipe(right)">
                                      <p:cBhvr>
                                        <p:cTn id="46" dur="500"/>
                                        <p:tgtEl>
                                          <p:spTgt spid="614"/>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5500"/>
                            </p:stCondLst>
                            <p:childTnLst>
                              <p:par>
                                <p:cTn id="52" presetID="2" presetClass="entr" presetSubtype="8" fill="hold" grpId="0" nodeType="afterEffect">
                                  <p:stCondLst>
                                    <p:cond delay="0"/>
                                  </p:stCondLst>
                                  <p:childTnLst>
                                    <p:set>
                                      <p:cBhvr>
                                        <p:cTn id="53" dur="1" fill="hold">
                                          <p:stCondLst>
                                            <p:cond delay="0"/>
                                          </p:stCondLst>
                                        </p:cTn>
                                        <p:tgtEl>
                                          <p:spTgt spid="602"/>
                                        </p:tgtEl>
                                        <p:attrNameLst>
                                          <p:attrName>style.visibility</p:attrName>
                                        </p:attrNameLst>
                                      </p:cBhvr>
                                      <p:to>
                                        <p:strVal val="visible"/>
                                      </p:to>
                                    </p:set>
                                    <p:anim calcmode="lin" valueType="num">
                                      <p:cBhvr additive="base">
                                        <p:cTn id="54" dur="500" fill="hold"/>
                                        <p:tgtEl>
                                          <p:spTgt spid="602"/>
                                        </p:tgtEl>
                                        <p:attrNameLst>
                                          <p:attrName>ppt_x</p:attrName>
                                        </p:attrNameLst>
                                      </p:cBhvr>
                                      <p:tavLst>
                                        <p:tav tm="0">
                                          <p:val>
                                            <p:strVal val="0-#ppt_w/2"/>
                                          </p:val>
                                        </p:tav>
                                        <p:tav tm="100000">
                                          <p:val>
                                            <p:strVal val="#ppt_x"/>
                                          </p:val>
                                        </p:tav>
                                      </p:tavLst>
                                    </p:anim>
                                    <p:anim calcmode="lin" valueType="num">
                                      <p:cBhvr additive="base">
                                        <p:cTn id="55" dur="500" fill="hold"/>
                                        <p:tgtEl>
                                          <p:spTgt spid="602"/>
                                        </p:tgtEl>
                                        <p:attrNameLst>
                                          <p:attrName>ppt_y</p:attrName>
                                        </p:attrNameLst>
                                      </p:cBhvr>
                                      <p:tavLst>
                                        <p:tav tm="0">
                                          <p:val>
                                            <p:strVal val="#ppt_y"/>
                                          </p:val>
                                        </p:tav>
                                        <p:tav tm="100000">
                                          <p:val>
                                            <p:strVal val="#ppt_y"/>
                                          </p:val>
                                        </p:tav>
                                      </p:tavLst>
                                    </p:anim>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par>
                          <p:cTn id="64" fill="hold">
                            <p:stCondLst>
                              <p:cond delay="7000"/>
                            </p:stCondLst>
                            <p:childTnLst>
                              <p:par>
                                <p:cTn id="65" presetID="2" presetClass="entr" presetSubtype="2" fill="hold" grpId="0" nodeType="afterEffect">
                                  <p:stCondLst>
                                    <p:cond delay="0"/>
                                  </p:stCondLst>
                                  <p:childTnLst>
                                    <p:set>
                                      <p:cBhvr>
                                        <p:cTn id="66" dur="1" fill="hold">
                                          <p:stCondLst>
                                            <p:cond delay="0"/>
                                          </p:stCondLst>
                                        </p:cTn>
                                        <p:tgtEl>
                                          <p:spTgt spid="608"/>
                                        </p:tgtEl>
                                        <p:attrNameLst>
                                          <p:attrName>style.visibility</p:attrName>
                                        </p:attrNameLst>
                                      </p:cBhvr>
                                      <p:to>
                                        <p:strVal val="visible"/>
                                      </p:to>
                                    </p:set>
                                    <p:anim calcmode="lin" valueType="num">
                                      <p:cBhvr additive="base">
                                        <p:cTn id="67" dur="500" fill="hold"/>
                                        <p:tgtEl>
                                          <p:spTgt spid="608"/>
                                        </p:tgtEl>
                                        <p:attrNameLst>
                                          <p:attrName>ppt_x</p:attrName>
                                        </p:attrNameLst>
                                      </p:cBhvr>
                                      <p:tavLst>
                                        <p:tav tm="0">
                                          <p:val>
                                            <p:strVal val="1+#ppt_w/2"/>
                                          </p:val>
                                        </p:tav>
                                        <p:tav tm="100000">
                                          <p:val>
                                            <p:strVal val="#ppt_x"/>
                                          </p:val>
                                        </p:tav>
                                      </p:tavLst>
                                    </p:anim>
                                    <p:anim calcmode="lin" valueType="num">
                                      <p:cBhvr additive="base">
                                        <p:cTn id="68" dur="500" fill="hold"/>
                                        <p:tgtEl>
                                          <p:spTgt spid="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P spid="602" grpId="0"/>
      <p:bldP spid="604" grpId="0"/>
      <p:bldP spid="608" grpId="0"/>
      <p:bldP spid="611"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87;p27"/>
          <p:cNvSpPr/>
          <p:nvPr/>
        </p:nvSpPr>
        <p:spPr>
          <a:xfrm>
            <a:off x="2079963" y="11858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488;p27"/>
          <p:cNvSpPr/>
          <p:nvPr/>
        </p:nvSpPr>
        <p:spPr>
          <a:xfrm>
            <a:off x="5807604" y="2368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87;p27"/>
          <p:cNvSpPr/>
          <p:nvPr/>
        </p:nvSpPr>
        <p:spPr>
          <a:xfrm>
            <a:off x="7910437" y="115601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Rectangle 1"/>
          <p:cNvSpPr/>
          <p:nvPr/>
        </p:nvSpPr>
        <p:spPr>
          <a:xfrm>
            <a:off x="533178" y="228016"/>
            <a:ext cx="98676" cy="1118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020" y="1096561"/>
            <a:ext cx="85519" cy="826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oogle Shape;487;p27"/>
          <p:cNvSpPr/>
          <p:nvPr/>
        </p:nvSpPr>
        <p:spPr>
          <a:xfrm>
            <a:off x="286885" y="44138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Rectangle 24"/>
          <p:cNvSpPr/>
          <p:nvPr/>
        </p:nvSpPr>
        <p:spPr>
          <a:xfrm>
            <a:off x="773815" y="155934"/>
            <a:ext cx="252629" cy="2559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66067" y="1671046"/>
            <a:ext cx="170812" cy="17091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70176" y="4299946"/>
            <a:ext cx="45983" cy="6801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4524" y="1244659"/>
            <a:ext cx="89278" cy="10917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070894" y="2660969"/>
            <a:ext cx="98676" cy="11183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oogle Shape;487;p27"/>
          <p:cNvSpPr/>
          <p:nvPr/>
        </p:nvSpPr>
        <p:spPr>
          <a:xfrm>
            <a:off x="6242108" y="2011214"/>
            <a:ext cx="100939" cy="11549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079;p37"/>
          <p:cNvSpPr txBox="1"/>
          <p:nvPr/>
        </p:nvSpPr>
        <p:spPr>
          <a:xfrm>
            <a:off x="2604078" y="3065813"/>
            <a:ext cx="3790424" cy="890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panose="00000500000000000000"/>
              <a:buNone/>
              <a:defRPr sz="3000" b="0" i="0" u="none" strike="noStrike" cap="none">
                <a:solidFill>
                  <a:schemeClr val="lt1"/>
                </a:solidFill>
                <a:latin typeface="Share Tech" panose="00000500000000000000"/>
                <a:ea typeface="Share Tech" panose="00000500000000000000"/>
                <a:cs typeface="Share Tech" panose="00000500000000000000"/>
                <a:sym typeface="Share Tech" panose="00000500000000000000"/>
              </a:defRPr>
            </a:lvl1pPr>
            <a:lvl2pPr marR="0" lvl="1"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2pPr>
            <a:lvl3pPr marR="0" lvl="2"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3pPr>
            <a:lvl4pPr marR="0" lvl="3"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4pPr>
            <a:lvl5pPr marR="0" lvl="4"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5pPr>
            <a:lvl6pPr marR="0" lvl="5"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6pPr>
            <a:lvl7pPr marR="0" lvl="6"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7pPr>
            <a:lvl8pPr marR="0" lvl="7"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8pPr>
            <a:lvl9pPr marR="0" lvl="8"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9pPr>
          </a:lstStyle>
          <a:p>
            <a:pPr algn="ctr">
              <a:buClr>
                <a:schemeClr val="lt1"/>
              </a:buClr>
              <a:buSzPts val="4800"/>
            </a:pPr>
            <a:r>
              <a:rPr lang="en-US" sz="6000" dirty="0">
                <a:latin typeface="Times New Roman" panose="02020603050405020304" charset="0"/>
                <a:cs typeface="Times New Roman" panose="02020603050405020304" charset="0"/>
              </a:rPr>
              <a:t>Infection</a:t>
            </a:r>
            <a:endParaRPr lang="en-US" sz="6000" dirty="0">
              <a:latin typeface="Times New Roman" panose="02020603050405020304" charset="0"/>
              <a:cs typeface="Times New Roman" panose="02020603050405020304" charset="0"/>
            </a:endParaRPr>
          </a:p>
        </p:txBody>
      </p:sp>
      <p:grpSp>
        <p:nvGrpSpPr>
          <p:cNvPr id="10" name="Group 9"/>
          <p:cNvGrpSpPr/>
          <p:nvPr/>
        </p:nvGrpSpPr>
        <p:grpSpPr>
          <a:xfrm>
            <a:off x="3836366" y="974179"/>
            <a:ext cx="1325849" cy="2020090"/>
            <a:chOff x="3836366" y="974179"/>
            <a:chExt cx="1325849" cy="2020090"/>
          </a:xfrm>
        </p:grpSpPr>
        <p:cxnSp>
          <p:nvCxnSpPr>
            <p:cNvPr id="36" name="Google Shape;693;p32"/>
            <p:cNvCxnSpPr/>
            <p:nvPr/>
          </p:nvCxnSpPr>
          <p:spPr>
            <a:xfrm>
              <a:off x="5144469" y="974179"/>
              <a:ext cx="0" cy="1463960"/>
            </a:xfrm>
            <a:prstGeom prst="straightConnector1">
              <a:avLst/>
            </a:prstGeom>
            <a:noFill/>
            <a:ln w="63500" cap="flat" cmpd="sng">
              <a:solidFill>
                <a:schemeClr val="accent2"/>
              </a:solidFill>
              <a:prstDash val="solid"/>
              <a:round/>
              <a:headEnd type="none" w="med" len="med"/>
              <a:tailEnd type="none" w="med" len="med"/>
            </a:ln>
          </p:spPr>
        </p:cxnSp>
        <p:cxnSp>
          <p:nvCxnSpPr>
            <p:cNvPr id="37" name="Google Shape;693;p32"/>
            <p:cNvCxnSpPr/>
            <p:nvPr/>
          </p:nvCxnSpPr>
          <p:spPr>
            <a:xfrm flipH="1">
              <a:off x="4436601" y="2406517"/>
              <a:ext cx="724636" cy="0"/>
            </a:xfrm>
            <a:prstGeom prst="straightConnector1">
              <a:avLst/>
            </a:prstGeom>
            <a:noFill/>
            <a:ln w="63500" cap="flat" cmpd="sng">
              <a:solidFill>
                <a:schemeClr val="accent2"/>
              </a:solidFill>
              <a:prstDash val="solid"/>
              <a:round/>
              <a:headEnd type="none" w="med" len="med"/>
              <a:tailEnd type="none" w="med" len="med"/>
            </a:ln>
          </p:spPr>
        </p:cxnSp>
        <p:cxnSp>
          <p:nvCxnSpPr>
            <p:cNvPr id="38" name="Google Shape;693;p32"/>
            <p:cNvCxnSpPr/>
            <p:nvPr/>
          </p:nvCxnSpPr>
          <p:spPr>
            <a:xfrm flipH="1">
              <a:off x="3836366" y="1000212"/>
              <a:ext cx="1325849" cy="0"/>
            </a:xfrm>
            <a:prstGeom prst="straightConnector1">
              <a:avLst/>
            </a:prstGeom>
            <a:noFill/>
            <a:ln w="63500" cap="flat" cmpd="sng">
              <a:solidFill>
                <a:schemeClr val="accent2"/>
              </a:solidFill>
              <a:prstDash val="solid"/>
              <a:round/>
              <a:headEnd type="none" w="med" len="med"/>
              <a:tailEnd type="none" w="med" len="med"/>
            </a:ln>
          </p:spPr>
        </p:cxnSp>
        <p:cxnSp>
          <p:nvCxnSpPr>
            <p:cNvPr id="39" name="Google Shape;693;p32"/>
            <p:cNvCxnSpPr/>
            <p:nvPr/>
          </p:nvCxnSpPr>
          <p:spPr>
            <a:xfrm flipH="1">
              <a:off x="4462100" y="2376289"/>
              <a:ext cx="0" cy="548640"/>
            </a:xfrm>
            <a:prstGeom prst="straightConnector1">
              <a:avLst/>
            </a:prstGeom>
            <a:noFill/>
            <a:ln w="63500" cap="flat" cmpd="sng">
              <a:solidFill>
                <a:schemeClr val="accent2"/>
              </a:solidFill>
              <a:prstDash val="solid"/>
              <a:round/>
              <a:headEnd type="none" w="med" len="med"/>
              <a:tailEnd type="none" w="med" len="med"/>
            </a:ln>
          </p:spPr>
        </p:cxnSp>
        <p:sp>
          <p:nvSpPr>
            <p:cNvPr id="34" name="Google Shape;8624;p54"/>
            <p:cNvSpPr/>
            <p:nvPr/>
          </p:nvSpPr>
          <p:spPr>
            <a:xfrm>
              <a:off x="4203775" y="2712685"/>
              <a:ext cx="518277" cy="281584"/>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 name="Group 8"/>
          <p:cNvGrpSpPr/>
          <p:nvPr/>
        </p:nvGrpSpPr>
        <p:grpSpPr>
          <a:xfrm>
            <a:off x="3887473" y="1163609"/>
            <a:ext cx="1085100" cy="1085100"/>
            <a:chOff x="3887473" y="1163609"/>
            <a:chExt cx="1085100" cy="1085100"/>
          </a:xfrm>
        </p:grpSpPr>
        <p:sp>
          <p:nvSpPr>
            <p:cNvPr id="35" name="Google Shape;689;p32"/>
            <p:cNvSpPr/>
            <p:nvPr/>
          </p:nvSpPr>
          <p:spPr>
            <a:xfrm>
              <a:off x="3887473" y="1163609"/>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690;p32"/>
            <p:cNvSpPr txBox="1"/>
            <p:nvPr/>
          </p:nvSpPr>
          <p:spPr>
            <a:xfrm>
              <a:off x="3971600" y="1437433"/>
              <a:ext cx="9810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SzPts val="4800"/>
              </a:pPr>
              <a:r>
                <a:rPr lang="en-GB" sz="6000" dirty="0">
                  <a:solidFill>
                    <a:schemeClr val="bg2"/>
                  </a:solidFill>
                  <a:latin typeface="Share Tech" panose="00000500000000000000"/>
                  <a:ea typeface="Share Tech" panose="00000500000000000000"/>
                  <a:cs typeface="Share Tech" panose="00000500000000000000"/>
                  <a:sym typeface="Share Tech" panose="00000500000000000000"/>
                </a:rPr>
                <a:t>01</a:t>
              </a:r>
              <a:endParaRPr lang="en-GB" sz="6000" dirty="0">
                <a:solidFill>
                  <a:schemeClr val="bg2"/>
                </a:solidFill>
                <a:latin typeface="Share Tech" panose="00000500000000000000"/>
                <a:ea typeface="Share Tech" panose="00000500000000000000"/>
                <a:cs typeface="Share Tech" panose="00000500000000000000"/>
                <a:sym typeface="Share Tech" panose="0000050000000000000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a:buClr>
                <a:schemeClr val="lt1"/>
              </a:buClr>
              <a:buSzPts val="4800"/>
            </a:pPr>
            <a:r>
              <a:rPr lang="en-US" sz="3600" dirty="0">
                <a:latin typeface="Times New Roman" panose="02020603050405020304" charset="0"/>
                <a:cs typeface="Times New Roman" panose="02020603050405020304" charset="0"/>
              </a:rPr>
              <a:t>Infection</a:t>
            </a:r>
            <a:endParaRPr lang="en-US" sz="3600" dirty="0">
              <a:latin typeface="Times New Roman" panose="02020603050405020304" charset="0"/>
              <a:cs typeface="Times New Roman" panose="02020603050405020304" charset="0"/>
            </a:endParaRPr>
          </a:p>
        </p:txBody>
      </p:sp>
      <p:grpSp>
        <p:nvGrpSpPr>
          <p:cNvPr id="9" name="Group 8"/>
          <p:cNvGrpSpPr/>
          <p:nvPr/>
        </p:nvGrpSpPr>
        <p:grpSpPr>
          <a:xfrm>
            <a:off x="635794" y="1364456"/>
            <a:ext cx="7800626" cy="3016210"/>
            <a:chOff x="635794" y="1364456"/>
            <a:chExt cx="7800626" cy="3016210"/>
          </a:xfrm>
        </p:grpSpPr>
        <p:sp>
          <p:nvSpPr>
            <p:cNvPr id="3" name="TextBox 2"/>
            <p:cNvSpPr txBox="1"/>
            <p:nvPr/>
          </p:nvSpPr>
          <p:spPr>
            <a:xfrm>
              <a:off x="635794" y="1364456"/>
              <a:ext cx="7636669" cy="3016210"/>
            </a:xfrm>
            <a:prstGeom prst="rect">
              <a:avLst/>
            </a:prstGeom>
            <a:noFill/>
          </p:spPr>
          <p:txBody>
            <a:bodyPr wrap="square" rtlCol="0">
              <a:spAutoFit/>
            </a:bodyPr>
            <a:lstStyle/>
            <a:p>
              <a:pPr algn="r" rtl="1"/>
              <a:r>
                <a:rPr lang="ar-LY" sz="1800" dirty="0" smtClean="0">
                  <a:solidFill>
                    <a:schemeClr val="bg1"/>
                  </a:solidFill>
                  <a:cs typeface="+mj-cs"/>
                </a:rPr>
                <a:t>تبدأ </a:t>
              </a:r>
              <a:r>
                <a:rPr lang="ar-LY" sz="1800" dirty="0">
                  <a:solidFill>
                    <a:schemeClr val="bg1"/>
                  </a:solidFill>
                  <a:cs typeface="+mj-cs"/>
                </a:rPr>
                <a:t>هذه المرحلة باستغلال المخترق لثغرة امنية في برنامج او نظام </a:t>
              </a:r>
              <a:r>
                <a:rPr lang="ar-LY" sz="1800" dirty="0" smtClean="0">
                  <a:solidFill>
                    <a:schemeClr val="bg1"/>
                  </a:solidFill>
                  <a:cs typeface="+mj-cs"/>
                </a:rPr>
                <a:t>تشغيل</a:t>
              </a:r>
              <a:r>
                <a:rPr lang="en-US" sz="1800" dirty="0" smtClean="0">
                  <a:solidFill>
                    <a:schemeClr val="bg1"/>
                  </a:solidFill>
                  <a:cs typeface="+mj-cs"/>
                </a:rPr>
                <a:t> </a:t>
              </a:r>
              <a:r>
                <a:rPr lang="ar-LY" sz="1800" dirty="0" smtClean="0">
                  <a:solidFill>
                    <a:schemeClr val="bg1"/>
                  </a:solidFill>
                  <a:cs typeface="+mj-cs"/>
                </a:rPr>
                <a:t>أو </a:t>
              </a:r>
              <a:r>
                <a:rPr lang="ar-LY" sz="1800" dirty="0">
                  <a:solidFill>
                    <a:schemeClr val="bg1"/>
                  </a:solidFill>
                  <a:cs typeface="+mj-cs"/>
                </a:rPr>
                <a:t>عن طريق استغلال الجوانب </a:t>
              </a:r>
              <a:r>
                <a:rPr lang="ar-LY" sz="1800" dirty="0" smtClean="0">
                  <a:solidFill>
                    <a:schemeClr val="bg1"/>
                  </a:solidFill>
                  <a:cs typeface="+mj-cs"/>
                </a:rPr>
                <a:t>الإجتماعية.</a:t>
              </a:r>
              <a:endParaRPr lang="ar-LY" sz="1800" dirty="0" smtClean="0">
                <a:solidFill>
                  <a:schemeClr val="bg1"/>
                </a:solidFill>
                <a:cs typeface="+mj-cs"/>
              </a:endParaRPr>
            </a:p>
            <a:p>
              <a:pPr algn="r" rtl="1"/>
              <a:endParaRPr lang="ar-LY" sz="1800" dirty="0" smtClean="0">
                <a:solidFill>
                  <a:schemeClr val="bg1"/>
                </a:solidFill>
                <a:cs typeface="+mj-cs"/>
              </a:endParaRPr>
            </a:p>
            <a:p>
              <a:pPr algn="r" rtl="1"/>
              <a:r>
                <a:rPr lang="ar-LY" sz="1800" dirty="0" smtClean="0">
                  <a:solidFill>
                    <a:schemeClr val="bg1"/>
                  </a:solidFill>
                  <a:cs typeface="+mj-cs"/>
                </a:rPr>
                <a:t>تساعد </a:t>
              </a:r>
              <a:r>
                <a:rPr lang="ar-LY" sz="1800" dirty="0">
                  <a:solidFill>
                    <a:schemeClr val="bg1"/>
                  </a:solidFill>
                  <a:cs typeface="+mj-cs"/>
                </a:rPr>
                <a:t>تطبيقات التواصل الاجتماعي المهاجمين في جمع الضحاية من خلال ارفاق رابط ضار مع عنوان </a:t>
              </a:r>
              <a:r>
                <a:rPr lang="ar-LY" sz="1800" dirty="0" smtClean="0">
                  <a:solidFill>
                    <a:schemeClr val="bg1"/>
                  </a:solidFill>
                  <a:cs typeface="+mj-cs"/>
                </a:rPr>
                <a:t>يجذب </a:t>
              </a:r>
              <a:r>
                <a:rPr lang="ar-LY" sz="1800" dirty="0">
                  <a:solidFill>
                    <a:schemeClr val="bg1"/>
                  </a:solidFill>
                  <a:cs typeface="+mj-cs"/>
                </a:rPr>
                <a:t>المستخدمين وبمجرد النقر على الرابط يتم اختراق اجهزتهم</a:t>
              </a:r>
              <a:r>
                <a:rPr lang="ar-LY" sz="1800" dirty="0" smtClean="0">
                  <a:solidFill>
                    <a:schemeClr val="bg1"/>
                  </a:solidFill>
                  <a:cs typeface="+mj-cs"/>
                </a:rPr>
                <a:t>.</a:t>
              </a:r>
              <a:endParaRPr lang="ar-LY" sz="1800" dirty="0" smtClean="0">
                <a:solidFill>
                  <a:schemeClr val="bg1"/>
                </a:solidFill>
                <a:cs typeface="+mj-cs"/>
              </a:endParaRPr>
            </a:p>
            <a:p>
              <a:pPr algn="r" rtl="1"/>
              <a:endParaRPr lang="ar-LY" sz="1800" dirty="0">
                <a:solidFill>
                  <a:schemeClr val="bg1"/>
                </a:solidFill>
                <a:cs typeface="+mj-cs"/>
              </a:endParaRPr>
            </a:p>
            <a:p>
              <a:pPr algn="r" rtl="1"/>
              <a:r>
                <a:rPr lang="ar-LY" sz="1800" dirty="0" smtClean="0">
                  <a:solidFill>
                    <a:schemeClr val="bg1"/>
                  </a:solidFill>
                  <a:cs typeface="+mj-cs"/>
                </a:rPr>
                <a:t>بمجرد أن يستغل المهاجمون أحد التطبيقات بنجاح ، يمكنهم اتخاذ عدد من الإجراءات بعد ذلك. أحد أكثر الإجراءات شيوعًا هو إنشاء </a:t>
              </a:r>
              <a:r>
                <a:rPr lang="en-US" sz="1800" dirty="0" smtClean="0">
                  <a:solidFill>
                    <a:schemeClr val="bg1"/>
                  </a:solidFill>
                  <a:cs typeface="+mj-cs"/>
                </a:rPr>
                <a:t>access  shell</a:t>
              </a:r>
              <a:r>
                <a:rPr lang="ar-LY" sz="1800" dirty="0">
                  <a:solidFill>
                    <a:schemeClr val="bg1"/>
                  </a:solidFill>
                  <a:cs typeface="+mj-cs"/>
                </a:rPr>
                <a:t> </a:t>
              </a:r>
              <a:r>
                <a:rPr lang="ar-LY" sz="1800" dirty="0" smtClean="0">
                  <a:solidFill>
                    <a:schemeClr val="bg1"/>
                  </a:solidFill>
                  <a:cs typeface="+mj-cs"/>
                </a:rPr>
                <a:t>،  </a:t>
              </a:r>
              <a:r>
                <a:rPr lang="ar-LY" sz="1800" dirty="0">
                  <a:solidFill>
                    <a:schemeClr val="bg1"/>
                  </a:solidFill>
                  <a:cs typeface="+mj-cs"/>
                </a:rPr>
                <a:t>توفر للمهاجم واجهة سطر </a:t>
              </a:r>
              <a:r>
                <a:rPr lang="ar-LY" sz="1800" dirty="0" smtClean="0">
                  <a:solidFill>
                    <a:schemeClr val="bg1"/>
                  </a:solidFill>
                  <a:cs typeface="+mj-cs"/>
                </a:rPr>
                <a:t>أوامر</a:t>
              </a:r>
              <a:r>
                <a:rPr lang="ar-LY" sz="1800" dirty="0">
                  <a:solidFill>
                    <a:schemeClr val="bg1"/>
                  </a:solidFill>
                  <a:cs typeface="+mj-cs"/>
                </a:rPr>
                <a:t>،</a:t>
              </a:r>
              <a:r>
                <a:rPr lang="ar-LY" sz="1800" dirty="0" smtClean="0">
                  <a:solidFill>
                    <a:schemeClr val="bg1"/>
                  </a:solidFill>
                  <a:cs typeface="+mj-cs"/>
                </a:rPr>
                <a:t> </a:t>
              </a:r>
              <a:r>
                <a:rPr lang="ar-LY" sz="1800" dirty="0">
                  <a:solidFill>
                    <a:schemeClr val="bg1"/>
                  </a:solidFill>
                  <a:cs typeface="+mj-cs"/>
                </a:rPr>
                <a:t>احد </a:t>
              </a:r>
              <a:r>
                <a:rPr lang="ar-LY" sz="1800" dirty="0" smtClean="0">
                  <a:solidFill>
                    <a:schemeClr val="bg1"/>
                  </a:solidFill>
                  <a:cs typeface="+mj-cs"/>
                </a:rPr>
                <a:t>الامثلة عن استغلال</a:t>
              </a:r>
              <a:r>
                <a:rPr lang="en-US" sz="1800" dirty="0" smtClean="0">
                  <a:solidFill>
                    <a:schemeClr val="bg1"/>
                  </a:solidFill>
                  <a:cs typeface="+mj-cs"/>
                </a:rPr>
                <a:t>Shell </a:t>
              </a:r>
              <a:r>
                <a:rPr lang="ar-LY" sz="1800" dirty="0">
                  <a:solidFill>
                    <a:schemeClr val="bg1"/>
                  </a:solidFill>
                  <a:cs typeface="+mj-cs"/>
                </a:rPr>
                <a:t>على الأجهزة المحمولة هو </a:t>
              </a:r>
              <a:r>
                <a:rPr lang="en-US" sz="1800" dirty="0" smtClean="0">
                  <a:solidFill>
                    <a:schemeClr val="bg1"/>
                  </a:solidFill>
                  <a:cs typeface="+mj-cs"/>
                </a:rPr>
                <a:t>exploit</a:t>
              </a:r>
              <a:r>
                <a:rPr lang="ar-LY" sz="1800" dirty="0" smtClean="0">
                  <a:solidFill>
                    <a:schemeClr val="bg1"/>
                  </a:solidFill>
                  <a:cs typeface="+mj-cs"/>
                </a:rPr>
                <a:t> </a:t>
              </a:r>
              <a:r>
                <a:rPr lang="en-US" sz="1800" dirty="0" smtClean="0">
                  <a:solidFill>
                    <a:schemeClr val="bg1"/>
                  </a:solidFill>
                  <a:cs typeface="+mj-cs"/>
                </a:rPr>
                <a:t>Webview</a:t>
              </a:r>
              <a:r>
                <a:rPr lang="ar-LY" sz="1800" dirty="0" smtClean="0">
                  <a:solidFill>
                    <a:schemeClr val="bg1"/>
                  </a:solidFill>
                  <a:cs typeface="+mj-cs"/>
                </a:rPr>
                <a:t> </a:t>
              </a:r>
              <a:r>
                <a:rPr lang="en-US" sz="1800" dirty="0" smtClean="0">
                  <a:solidFill>
                    <a:schemeClr val="bg1"/>
                  </a:solidFill>
                  <a:cs typeface="+mj-cs"/>
                </a:rPr>
                <a:t>.</a:t>
              </a:r>
              <a:endParaRPr lang="en-US" sz="1800" dirty="0">
                <a:solidFill>
                  <a:schemeClr val="bg1"/>
                </a:solidFill>
                <a:cs typeface="+mj-cs"/>
              </a:endParaRPr>
            </a:p>
            <a:p>
              <a:pPr algn="r" rtl="1"/>
              <a:endParaRPr lang="ar-LY" dirty="0" smtClean="0">
                <a:solidFill>
                  <a:schemeClr val="bg1"/>
                </a:solidFill>
              </a:endParaRPr>
            </a:p>
            <a:p>
              <a:pPr algn="r" rtl="1"/>
              <a:endParaRPr lang="en-US" dirty="0">
                <a:solidFill>
                  <a:schemeClr val="bg1"/>
                </a:solidFill>
              </a:endParaRPr>
            </a:p>
          </p:txBody>
        </p:sp>
        <p:sp>
          <p:nvSpPr>
            <p:cNvPr id="5" name="Rectangle 4"/>
            <p:cNvSpPr/>
            <p:nvPr/>
          </p:nvSpPr>
          <p:spPr>
            <a:xfrm>
              <a:off x="8376666" y="1521512"/>
              <a:ext cx="59754" cy="6487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76666" y="2344472"/>
              <a:ext cx="59754" cy="6487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76666" y="3167432"/>
              <a:ext cx="59754" cy="6487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118737" y="222547"/>
            <a:ext cx="5259319" cy="1047877"/>
          </a:xfrm>
          <a:prstGeom prst="rect">
            <a:avLst/>
          </a:prstGeom>
        </p:spPr>
        <p:txBody>
          <a:bodyPr spcFirstLastPara="1" wrap="square" lIns="91425" tIns="91425" rIns="91425" bIns="91425" anchor="b" anchorCtr="0">
            <a:noAutofit/>
          </a:bodyPr>
          <a:lstStyle/>
          <a:p>
            <a:pPr lvl="0" algn="ctr"/>
            <a:r>
              <a:rPr lang="en-US" sz="3600" dirty="0">
                <a:latin typeface="Times New Roman" panose="02020603050405020304" charset="0"/>
                <a:cs typeface="Times New Roman" panose="02020603050405020304" charset="0"/>
              </a:rPr>
              <a:t>Ways that </a:t>
            </a:r>
            <a:r>
              <a:rPr lang="en-US" sz="3600" dirty="0">
                <a:solidFill>
                  <a:schemeClr val="accent3"/>
                </a:solidFill>
                <a:latin typeface="Times New Roman" panose="02020603050405020304" charset="0"/>
                <a:cs typeface="Times New Roman" panose="02020603050405020304" charset="0"/>
              </a:rPr>
              <a:t>Malware</a:t>
            </a:r>
            <a:r>
              <a:rPr lang="en-US" sz="3600" dirty="0">
                <a:latin typeface="Times New Roman" panose="02020603050405020304" charset="0"/>
                <a:cs typeface="Times New Roman" panose="02020603050405020304" charset="0"/>
              </a:rPr>
              <a:t> use to avoid security </a:t>
            </a:r>
            <a:r>
              <a:rPr lang="en-US" sz="3600" dirty="0" smtClean="0">
                <a:latin typeface="Times New Roman" panose="02020603050405020304" charset="0"/>
                <a:cs typeface="Times New Roman" panose="02020603050405020304" charset="0"/>
              </a:rPr>
              <a:t>controls :</a:t>
            </a:r>
            <a:endParaRPr sz="3600" dirty="0">
              <a:latin typeface="Times New Roman" panose="02020603050405020304" charset="0"/>
              <a:cs typeface="Times New Roman" panose="02020603050405020304" charset="0"/>
            </a:endParaRPr>
          </a:p>
        </p:txBody>
      </p:sp>
      <p:sp>
        <p:nvSpPr>
          <p:cNvPr id="1140" name="Google Shape;1140;p41"/>
          <p:cNvSpPr txBox="1">
            <a:spLocks noGrp="1"/>
          </p:cNvSpPr>
          <p:nvPr>
            <p:ph type="ctrTitle"/>
          </p:nvPr>
        </p:nvSpPr>
        <p:spPr>
          <a:xfrm>
            <a:off x="397385" y="1904248"/>
            <a:ext cx="2943947" cy="803326"/>
          </a:xfrm>
          <a:prstGeom prst="rect">
            <a:avLst/>
          </a:prstGeom>
        </p:spPr>
        <p:txBody>
          <a:bodyPr spcFirstLastPara="1" wrap="square" lIns="91425" tIns="91425" rIns="91425" bIns="91425" anchor="t" anchorCtr="0">
            <a:noAutofit/>
          </a:bodyPr>
          <a:lstStyle/>
          <a:p>
            <a:pPr lvl="0" algn="ctr"/>
            <a:r>
              <a:rPr lang="en-US" sz="2400" dirty="0">
                <a:latin typeface="Share Tech" panose="00000500000000000000"/>
                <a:ea typeface="Share Tech" panose="00000500000000000000"/>
                <a:cs typeface="Share Tech" panose="00000500000000000000"/>
                <a:sym typeface="Share Tech" panose="00000500000000000000"/>
              </a:rPr>
              <a:t>Avoid signature-based detection</a:t>
            </a:r>
            <a:endParaRPr sz="2400" dirty="0">
              <a:latin typeface="Share Tech" panose="00000500000000000000"/>
              <a:ea typeface="Share Tech" panose="00000500000000000000"/>
              <a:cs typeface="Share Tech" panose="00000500000000000000"/>
              <a:sym typeface="Share Tech" panose="00000500000000000000"/>
            </a:endParaRPr>
          </a:p>
        </p:txBody>
      </p:sp>
      <p:sp>
        <p:nvSpPr>
          <p:cNvPr id="1147" name="Google Shape;1147;p41"/>
          <p:cNvSpPr txBox="1">
            <a:spLocks noGrp="1"/>
          </p:cNvSpPr>
          <p:nvPr>
            <p:ph type="subTitle" idx="7"/>
          </p:nvPr>
        </p:nvSpPr>
        <p:spPr>
          <a:xfrm>
            <a:off x="6066796" y="3164991"/>
            <a:ext cx="2616715" cy="1618605"/>
          </a:xfrm>
          <a:prstGeom prst="rect">
            <a:avLst/>
          </a:prstGeom>
        </p:spPr>
        <p:txBody>
          <a:bodyPr spcFirstLastPara="1" wrap="square" lIns="91425" tIns="91425" rIns="91425" bIns="91425" anchor="t" anchorCtr="0">
            <a:noAutofit/>
          </a:bodyPr>
          <a:lstStyle/>
          <a:p>
            <a:pPr marL="114300" indent="0" algn="ctr">
              <a:buSzPts val="1800"/>
            </a:pPr>
            <a:r>
              <a:rPr lang="en-US" sz="2400" dirty="0">
                <a:latin typeface="Share Tech" panose="00000500000000000000"/>
                <a:ea typeface="Share Tech" panose="00000500000000000000"/>
                <a:cs typeface="Share Tech" panose="00000500000000000000"/>
                <a:sym typeface="Advent Pro SemiBold" panose="02000506040000020004"/>
              </a:rPr>
              <a:t>Blocking of attack transmissions over the encrypted channel</a:t>
            </a:r>
            <a:endParaRPr lang="en-US" sz="2400" dirty="0">
              <a:latin typeface="Share Tech" panose="00000500000000000000"/>
              <a:ea typeface="Share Tech" panose="00000500000000000000"/>
              <a:cs typeface="Share Tech" panose="00000500000000000000"/>
              <a:sym typeface="Advent Pro SemiBold" panose="02000506040000020004"/>
            </a:endParaRPr>
          </a:p>
        </p:txBody>
      </p:sp>
      <p:grpSp>
        <p:nvGrpSpPr>
          <p:cNvPr id="5" name="Group 4"/>
          <p:cNvGrpSpPr/>
          <p:nvPr/>
        </p:nvGrpSpPr>
        <p:grpSpPr>
          <a:xfrm>
            <a:off x="3259586" y="1400478"/>
            <a:ext cx="2794205" cy="2794153"/>
            <a:chOff x="3210245" y="1849673"/>
            <a:chExt cx="2794205" cy="2794153"/>
          </a:xfrm>
        </p:grpSpPr>
        <p:sp>
          <p:nvSpPr>
            <p:cNvPr id="1152" name="Google Shape;1152;p41"/>
            <p:cNvSpPr/>
            <p:nvPr/>
          </p:nvSpPr>
          <p:spPr>
            <a:xfrm rot="12600030">
              <a:off x="3210260" y="1849905"/>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 name="Group 2"/>
            <p:cNvGrpSpPr/>
            <p:nvPr/>
          </p:nvGrpSpPr>
          <p:grpSpPr>
            <a:xfrm>
              <a:off x="3210245" y="1849673"/>
              <a:ext cx="2794205" cy="2794153"/>
              <a:chOff x="3174876" y="1346300"/>
              <a:chExt cx="2794205" cy="2794153"/>
            </a:xfrm>
          </p:grpSpPr>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 name="Group 1"/>
              <p:cNvGrpSpPr/>
              <p:nvPr/>
            </p:nvGrpSpPr>
            <p:grpSpPr>
              <a:xfrm>
                <a:off x="3174876" y="1346300"/>
                <a:ext cx="2794205" cy="2794153"/>
                <a:chOff x="3174876" y="1346300"/>
                <a:chExt cx="2794205" cy="2794153"/>
              </a:xfrm>
            </p:grpSpPr>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grpSp>
        <p:nvGrpSpPr>
          <p:cNvPr id="27" name="Google Shape;10336;p59"/>
          <p:cNvGrpSpPr/>
          <p:nvPr/>
        </p:nvGrpSpPr>
        <p:grpSpPr>
          <a:xfrm>
            <a:off x="4199421" y="2305911"/>
            <a:ext cx="968141" cy="983086"/>
            <a:chOff x="6664394" y="3346974"/>
            <a:chExt cx="353113" cy="351998"/>
          </a:xfrm>
          <a:solidFill>
            <a:schemeClr val="tx2"/>
          </a:solidFill>
        </p:grpSpPr>
        <p:sp>
          <p:nvSpPr>
            <p:cNvPr id="28" name="Google Shape;10337;p59"/>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0338;p59"/>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0339;p59"/>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0340;p59"/>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0341;p59"/>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fade">
                                      <p:cBhvr>
                                        <p:cTn id="7" dur="500"/>
                                        <p:tgtEl>
                                          <p:spTgt spid="11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6" presetClass="entr" presetSubtype="3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out)">
                                      <p:cBhvr>
                                        <p:cTn id="15" dur="2000"/>
                                        <p:tgtEl>
                                          <p:spTgt spid="5"/>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1156"/>
                                        </p:tgtEl>
                                        <p:attrNameLst>
                                          <p:attrName>style.visibility</p:attrName>
                                        </p:attrNameLst>
                                      </p:cBhvr>
                                      <p:to>
                                        <p:strVal val="visible"/>
                                      </p:to>
                                    </p:set>
                                    <p:animEffect transition="in" filter="wipe(right)">
                                      <p:cBhvr>
                                        <p:cTn id="19" dur="500"/>
                                        <p:tgtEl>
                                          <p:spTgt spid="1156"/>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140"/>
                                        </p:tgtEl>
                                        <p:attrNameLst>
                                          <p:attrName>style.visibility</p:attrName>
                                        </p:attrNameLst>
                                      </p:cBhvr>
                                      <p:to>
                                        <p:strVal val="visible"/>
                                      </p:to>
                                    </p:set>
                                    <p:animEffect transition="in" filter="fade">
                                      <p:cBhvr>
                                        <p:cTn id="23" dur="500"/>
                                        <p:tgtEl>
                                          <p:spTgt spid="1140"/>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159"/>
                                        </p:tgtEl>
                                        <p:attrNameLst>
                                          <p:attrName>style.visibility</p:attrName>
                                        </p:attrNameLst>
                                      </p:cBhvr>
                                      <p:to>
                                        <p:strVal val="visible"/>
                                      </p:to>
                                    </p:set>
                                    <p:animEffect transition="in" filter="wipe(left)">
                                      <p:cBhvr>
                                        <p:cTn id="27" dur="500"/>
                                        <p:tgtEl>
                                          <p:spTgt spid="1159"/>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147">
                                            <p:txEl>
                                              <p:pRg st="0" end="0"/>
                                            </p:txEl>
                                          </p:spTgt>
                                        </p:tgtEl>
                                        <p:attrNameLst>
                                          <p:attrName>style.visibility</p:attrName>
                                        </p:attrNameLst>
                                      </p:cBhvr>
                                      <p:to>
                                        <p:strVal val="visible"/>
                                      </p:to>
                                    </p:set>
                                    <p:animEffect transition="in" filter="fade">
                                      <p:cBhvr>
                                        <p:cTn id="31" dur="500"/>
                                        <p:tgtEl>
                                          <p:spTgt spid="1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 grpId="0"/>
      <p:bldP spid="1140" grpId="0"/>
      <p:bldP spid="11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87;p27"/>
          <p:cNvSpPr/>
          <p:nvPr/>
        </p:nvSpPr>
        <p:spPr>
          <a:xfrm>
            <a:off x="2079963" y="11858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488;p27"/>
          <p:cNvSpPr/>
          <p:nvPr/>
        </p:nvSpPr>
        <p:spPr>
          <a:xfrm>
            <a:off x="5807604" y="2368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87;p27"/>
          <p:cNvSpPr/>
          <p:nvPr/>
        </p:nvSpPr>
        <p:spPr>
          <a:xfrm>
            <a:off x="7910437" y="115601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Rectangle 1"/>
          <p:cNvSpPr/>
          <p:nvPr/>
        </p:nvSpPr>
        <p:spPr>
          <a:xfrm>
            <a:off x="533178" y="228016"/>
            <a:ext cx="98676" cy="1118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020" y="1096561"/>
            <a:ext cx="85519" cy="826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oogle Shape;487;p27"/>
          <p:cNvSpPr/>
          <p:nvPr/>
        </p:nvSpPr>
        <p:spPr>
          <a:xfrm>
            <a:off x="286885" y="44138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Rectangle 24"/>
          <p:cNvSpPr/>
          <p:nvPr/>
        </p:nvSpPr>
        <p:spPr>
          <a:xfrm>
            <a:off x="773815" y="155934"/>
            <a:ext cx="252629" cy="2559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66067" y="1671046"/>
            <a:ext cx="170812" cy="17091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70176" y="4299946"/>
            <a:ext cx="45983" cy="6801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4524" y="1244659"/>
            <a:ext cx="89278" cy="10917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070894" y="2660969"/>
            <a:ext cx="98676" cy="11183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oogle Shape;487;p27"/>
          <p:cNvSpPr/>
          <p:nvPr/>
        </p:nvSpPr>
        <p:spPr>
          <a:xfrm>
            <a:off x="6242108" y="2011214"/>
            <a:ext cx="100939" cy="11549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079;p37"/>
          <p:cNvSpPr txBox="1"/>
          <p:nvPr/>
        </p:nvSpPr>
        <p:spPr>
          <a:xfrm>
            <a:off x="2498278" y="3135743"/>
            <a:ext cx="4114117" cy="890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panose="00000500000000000000"/>
              <a:buNone/>
              <a:defRPr sz="3000" b="0" i="0" u="none" strike="noStrike" cap="none">
                <a:solidFill>
                  <a:schemeClr val="lt1"/>
                </a:solidFill>
                <a:latin typeface="Share Tech" panose="00000500000000000000"/>
                <a:ea typeface="Share Tech" panose="00000500000000000000"/>
                <a:cs typeface="Share Tech" panose="00000500000000000000"/>
                <a:sym typeface="Share Tech" panose="00000500000000000000"/>
              </a:defRPr>
            </a:lvl1pPr>
            <a:lvl2pPr marR="0" lvl="1"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2pPr>
            <a:lvl3pPr marR="0" lvl="2"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3pPr>
            <a:lvl4pPr marR="0" lvl="3"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4pPr>
            <a:lvl5pPr marR="0" lvl="4"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5pPr>
            <a:lvl6pPr marR="0" lvl="5"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6pPr>
            <a:lvl7pPr marR="0" lvl="6"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7pPr>
            <a:lvl8pPr marR="0" lvl="7"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8pPr>
            <a:lvl9pPr marR="0" lvl="8"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9pPr>
          </a:lstStyle>
          <a:p>
            <a:pPr algn="ctr">
              <a:buClr>
                <a:schemeClr val="lt1"/>
              </a:buClr>
              <a:buSzPts val="4800"/>
            </a:pPr>
            <a:r>
              <a:rPr lang="en-US" sz="6000" dirty="0">
                <a:latin typeface="Times New Roman" panose="02020603050405020304" charset="0"/>
                <a:cs typeface="Times New Roman" panose="02020603050405020304" charset="0"/>
              </a:rPr>
              <a:t>Persistence</a:t>
            </a:r>
            <a:endParaRPr lang="en-US" sz="6000" dirty="0">
              <a:latin typeface="Times New Roman" panose="02020603050405020304" charset="0"/>
              <a:cs typeface="Times New Roman" panose="02020603050405020304" charset="0"/>
            </a:endParaRPr>
          </a:p>
        </p:txBody>
      </p:sp>
      <p:grpSp>
        <p:nvGrpSpPr>
          <p:cNvPr id="4" name="Group 3"/>
          <p:cNvGrpSpPr/>
          <p:nvPr/>
        </p:nvGrpSpPr>
        <p:grpSpPr>
          <a:xfrm>
            <a:off x="3836366" y="974179"/>
            <a:ext cx="1325849" cy="2020090"/>
            <a:chOff x="3836366" y="974179"/>
            <a:chExt cx="1325849" cy="2020090"/>
          </a:xfrm>
        </p:grpSpPr>
        <p:cxnSp>
          <p:nvCxnSpPr>
            <p:cNvPr id="36" name="Google Shape;693;p32"/>
            <p:cNvCxnSpPr/>
            <p:nvPr/>
          </p:nvCxnSpPr>
          <p:spPr>
            <a:xfrm>
              <a:off x="5144469" y="974179"/>
              <a:ext cx="0" cy="1463960"/>
            </a:xfrm>
            <a:prstGeom prst="straightConnector1">
              <a:avLst/>
            </a:prstGeom>
            <a:noFill/>
            <a:ln w="63500" cap="flat" cmpd="sng">
              <a:solidFill>
                <a:schemeClr val="accent1"/>
              </a:solidFill>
              <a:prstDash val="solid"/>
              <a:round/>
              <a:headEnd type="none" w="med" len="med"/>
              <a:tailEnd type="none" w="med" len="med"/>
            </a:ln>
          </p:spPr>
        </p:cxnSp>
        <p:cxnSp>
          <p:nvCxnSpPr>
            <p:cNvPr id="37" name="Google Shape;693;p32"/>
            <p:cNvCxnSpPr/>
            <p:nvPr/>
          </p:nvCxnSpPr>
          <p:spPr>
            <a:xfrm flipH="1">
              <a:off x="4430023" y="2419673"/>
              <a:ext cx="724636" cy="0"/>
            </a:xfrm>
            <a:prstGeom prst="straightConnector1">
              <a:avLst/>
            </a:prstGeom>
            <a:noFill/>
            <a:ln w="63500" cap="flat" cmpd="sng">
              <a:solidFill>
                <a:schemeClr val="accent1"/>
              </a:solidFill>
              <a:prstDash val="solid"/>
              <a:round/>
              <a:headEnd type="none" w="med" len="med"/>
              <a:tailEnd type="none" w="med" len="med"/>
            </a:ln>
          </p:spPr>
        </p:cxnSp>
        <p:cxnSp>
          <p:nvCxnSpPr>
            <p:cNvPr id="38" name="Google Shape;693;p32"/>
            <p:cNvCxnSpPr/>
            <p:nvPr/>
          </p:nvCxnSpPr>
          <p:spPr>
            <a:xfrm flipH="1">
              <a:off x="3836366" y="1000212"/>
              <a:ext cx="1325849" cy="0"/>
            </a:xfrm>
            <a:prstGeom prst="straightConnector1">
              <a:avLst/>
            </a:prstGeom>
            <a:noFill/>
            <a:ln w="63500" cap="flat" cmpd="sng">
              <a:solidFill>
                <a:schemeClr val="accent1"/>
              </a:solidFill>
              <a:prstDash val="solid"/>
              <a:round/>
              <a:headEnd type="none" w="med" len="med"/>
              <a:tailEnd type="none" w="med" len="med"/>
            </a:ln>
          </p:spPr>
        </p:cxnSp>
        <p:cxnSp>
          <p:nvCxnSpPr>
            <p:cNvPr id="39" name="Google Shape;693;p32"/>
            <p:cNvCxnSpPr/>
            <p:nvPr/>
          </p:nvCxnSpPr>
          <p:spPr>
            <a:xfrm flipH="1">
              <a:off x="4435788" y="2389445"/>
              <a:ext cx="0" cy="548640"/>
            </a:xfrm>
            <a:prstGeom prst="straightConnector1">
              <a:avLst/>
            </a:prstGeom>
            <a:noFill/>
            <a:ln w="63500" cap="flat" cmpd="sng">
              <a:solidFill>
                <a:schemeClr val="accent1"/>
              </a:solidFill>
              <a:prstDash val="solid"/>
              <a:round/>
              <a:headEnd type="none" w="med" len="med"/>
              <a:tailEnd type="none" w="med" len="med"/>
            </a:ln>
          </p:spPr>
        </p:cxnSp>
        <p:sp>
          <p:nvSpPr>
            <p:cNvPr id="34" name="Google Shape;8624;p54"/>
            <p:cNvSpPr/>
            <p:nvPr/>
          </p:nvSpPr>
          <p:spPr>
            <a:xfrm>
              <a:off x="4170885" y="2712685"/>
              <a:ext cx="518277" cy="281584"/>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 name="Group 2"/>
          <p:cNvGrpSpPr/>
          <p:nvPr/>
        </p:nvGrpSpPr>
        <p:grpSpPr>
          <a:xfrm>
            <a:off x="3887473" y="1163609"/>
            <a:ext cx="1085100" cy="1085100"/>
            <a:chOff x="3887473" y="1163609"/>
            <a:chExt cx="1085100" cy="1085100"/>
          </a:xfrm>
        </p:grpSpPr>
        <p:sp>
          <p:nvSpPr>
            <p:cNvPr id="35" name="Google Shape;689;p32"/>
            <p:cNvSpPr/>
            <p:nvPr/>
          </p:nvSpPr>
          <p:spPr>
            <a:xfrm>
              <a:off x="3887473" y="1163609"/>
              <a:ext cx="1085100" cy="1085100"/>
            </a:xfrm>
            <a:prstGeom prst="rect">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690;p32"/>
            <p:cNvSpPr txBox="1"/>
            <p:nvPr/>
          </p:nvSpPr>
          <p:spPr>
            <a:xfrm>
              <a:off x="3924409" y="1404327"/>
              <a:ext cx="9810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SzPts val="4800"/>
              </a:pPr>
              <a:r>
                <a:rPr lang="en-GB" sz="6000" dirty="0" smtClean="0">
                  <a:solidFill>
                    <a:schemeClr val="bg2"/>
                  </a:solidFill>
                  <a:latin typeface="Share Tech" panose="00000500000000000000"/>
                  <a:ea typeface="Share Tech" panose="00000500000000000000"/>
                  <a:cs typeface="Share Tech" panose="00000500000000000000"/>
                  <a:sym typeface="Share Tech" panose="00000500000000000000"/>
                </a:rPr>
                <a:t>02</a:t>
              </a:r>
              <a:endParaRPr lang="en-GB" sz="6000" dirty="0">
                <a:solidFill>
                  <a:schemeClr val="bg2"/>
                </a:solidFill>
                <a:latin typeface="Share Tech" panose="00000500000000000000"/>
                <a:ea typeface="Share Tech" panose="00000500000000000000"/>
                <a:cs typeface="Share Tech" panose="00000500000000000000"/>
                <a:sym typeface="Share Tech" panose="0000050000000000000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2027684"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4504016" y="296248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6744257" y="2417367"/>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210909" y="190490"/>
            <a:ext cx="4643909" cy="989475"/>
          </a:xfrm>
          <a:prstGeom prst="rect">
            <a:avLst/>
          </a:prstGeom>
        </p:spPr>
        <p:txBody>
          <a:bodyPr spcFirstLastPara="1" wrap="square" lIns="91425" tIns="91425" rIns="91425" bIns="91425" anchor="b" anchorCtr="0">
            <a:noAutofit/>
          </a:bodyPr>
          <a:lstStyle/>
          <a:p>
            <a:r>
              <a:rPr lang="en-US" sz="3600" dirty="0">
                <a:latin typeface="Times New Roman" panose="02020603050405020304" charset="0"/>
                <a:cs typeface="Times New Roman" panose="02020603050405020304" charset="0"/>
              </a:rPr>
              <a:t>Some of the </a:t>
            </a:r>
            <a:r>
              <a:rPr lang="en-US" sz="3600" dirty="0">
                <a:solidFill>
                  <a:schemeClr val="accent3"/>
                </a:solidFill>
                <a:latin typeface="Times New Roman" panose="02020603050405020304" charset="0"/>
                <a:cs typeface="Times New Roman" panose="02020603050405020304" charset="0"/>
              </a:rPr>
              <a:t>tools</a:t>
            </a:r>
            <a:r>
              <a:rPr lang="en-US" sz="3600" dirty="0">
                <a:latin typeface="Times New Roman" panose="02020603050405020304" charset="0"/>
                <a:cs typeface="Times New Roman" panose="02020603050405020304" charset="0"/>
              </a:rPr>
              <a:t> used by </a:t>
            </a:r>
            <a:r>
              <a:rPr lang="en-US" sz="3600" dirty="0" smtClean="0">
                <a:latin typeface="Times New Roman" panose="02020603050405020304" charset="0"/>
                <a:cs typeface="Times New Roman" panose="02020603050405020304" charset="0"/>
              </a:rPr>
              <a:t>malware :</a:t>
            </a:r>
            <a:endParaRPr lang="en-US" sz="3600" dirty="0">
              <a:latin typeface="Times New Roman" panose="02020603050405020304" charset="0"/>
              <a:cs typeface="Times New Roman" panose="02020603050405020304" charset="0"/>
            </a:endParaRPr>
          </a:p>
        </p:txBody>
      </p:sp>
      <p:cxnSp>
        <p:nvCxnSpPr>
          <p:cNvPr id="1089" name="Google Shape;1089;p38"/>
          <p:cNvCxnSpPr/>
          <p:nvPr/>
        </p:nvCxnSpPr>
        <p:spPr>
          <a:xfrm>
            <a:off x="966416" y="2915383"/>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849321"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3" name="Google Shape;1093;p38"/>
          <p:cNvGrpSpPr/>
          <p:nvPr/>
        </p:nvGrpSpPr>
        <p:grpSpPr>
          <a:xfrm>
            <a:off x="4317270" y="271728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6" name="Google Shape;1096;p38"/>
          <p:cNvGrpSpPr/>
          <p:nvPr/>
        </p:nvGrpSpPr>
        <p:grpSpPr>
          <a:xfrm>
            <a:off x="6557519" y="2743434"/>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3" name="Google Shape;1103;p38"/>
          <p:cNvSpPr txBox="1">
            <a:spLocks noGrp="1"/>
          </p:cNvSpPr>
          <p:nvPr>
            <p:ph type="subTitle" idx="4294967295"/>
          </p:nvPr>
        </p:nvSpPr>
        <p:spPr>
          <a:xfrm>
            <a:off x="824649" y="1478996"/>
            <a:ext cx="2374215" cy="959330"/>
          </a:xfrm>
          <a:prstGeom prst="rect">
            <a:avLst/>
          </a:prstGeom>
        </p:spPr>
        <p:txBody>
          <a:bodyPr spcFirstLastPara="1" wrap="square" lIns="91425" tIns="91425" rIns="91425" bIns="91425" anchor="b" anchorCtr="0">
            <a:noAutofit/>
          </a:bodyPr>
          <a:lstStyle/>
          <a:p>
            <a:pPr marL="0" lvl="0" indent="0" algn="ctr">
              <a:lnSpc>
                <a:spcPct val="100000"/>
              </a:lnSpc>
              <a:buNone/>
            </a:pPr>
            <a:r>
              <a:rPr lang="en-US" sz="1400" dirty="0"/>
              <a:t>it is a piece of malware that hides in the upper functions of the operating </a:t>
            </a:r>
            <a:r>
              <a:rPr lang="en-US" sz="1400" dirty="0" smtClean="0"/>
              <a:t>system.</a:t>
            </a:r>
            <a:endParaRPr sz="1400" dirty="0"/>
          </a:p>
        </p:txBody>
      </p:sp>
      <p:sp>
        <p:nvSpPr>
          <p:cNvPr id="1107" name="Google Shape;1107;p38"/>
          <p:cNvSpPr txBox="1">
            <a:spLocks noGrp="1"/>
          </p:cNvSpPr>
          <p:nvPr>
            <p:ph type="subTitle" idx="4294967295"/>
          </p:nvPr>
        </p:nvSpPr>
        <p:spPr>
          <a:xfrm>
            <a:off x="3326725" y="3444306"/>
            <a:ext cx="2354565" cy="1833294"/>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dirty="0" smtClean="0"/>
              <a:t>It is </a:t>
            </a:r>
            <a:r>
              <a:rPr lang="en-US" sz="1400" dirty="0"/>
              <a:t>a type of malicious infection which targets the Master Boot Record located on the physical motherboard of the computer.</a:t>
            </a:r>
            <a:endParaRPr sz="1400" dirty="0"/>
          </a:p>
        </p:txBody>
      </p:sp>
      <p:sp>
        <p:nvSpPr>
          <p:cNvPr id="1110" name="Google Shape;1110;p38"/>
          <p:cNvSpPr txBox="1">
            <a:spLocks noGrp="1"/>
          </p:cNvSpPr>
          <p:nvPr>
            <p:ph type="ctrTitle" idx="4294967295"/>
          </p:nvPr>
        </p:nvSpPr>
        <p:spPr>
          <a:xfrm>
            <a:off x="1384496" y="3282474"/>
            <a:ext cx="1286328" cy="427800"/>
          </a:xfrm>
          <a:prstGeom prst="rect">
            <a:avLst/>
          </a:prstGeom>
        </p:spPr>
        <p:txBody>
          <a:bodyPr spcFirstLastPara="1" wrap="square" lIns="91425" tIns="91425" rIns="91425" bIns="91425" anchor="ctr" anchorCtr="0">
            <a:noAutofit/>
          </a:bodyPr>
          <a:lstStyle/>
          <a:p>
            <a:pPr lvl="0" algn="ctr"/>
            <a:r>
              <a:rPr lang="en-US" sz="2400" dirty="0" smtClean="0">
                <a:solidFill>
                  <a:schemeClr val="accent2"/>
                </a:solidFill>
              </a:rPr>
              <a:t>rootkits</a:t>
            </a:r>
            <a:endParaRPr sz="2400" dirty="0">
              <a:solidFill>
                <a:schemeClr val="accent2"/>
              </a:solidFill>
            </a:endParaRPr>
          </a:p>
        </p:txBody>
      </p:sp>
      <p:sp>
        <p:nvSpPr>
          <p:cNvPr id="1111" name="Google Shape;1111;p38"/>
          <p:cNvSpPr txBox="1">
            <a:spLocks noGrp="1"/>
          </p:cNvSpPr>
          <p:nvPr>
            <p:ph type="ctrTitle" idx="4294967295"/>
          </p:nvPr>
        </p:nvSpPr>
        <p:spPr>
          <a:xfrm>
            <a:off x="3860828" y="2099338"/>
            <a:ext cx="1286400" cy="427800"/>
          </a:xfrm>
          <a:prstGeom prst="rect">
            <a:avLst/>
          </a:prstGeom>
        </p:spPr>
        <p:txBody>
          <a:bodyPr spcFirstLastPara="1" wrap="square" lIns="91425" tIns="91425" rIns="91425" bIns="91425" anchor="ctr" anchorCtr="0">
            <a:noAutofit/>
          </a:bodyPr>
          <a:lstStyle/>
          <a:p>
            <a:pPr lvl="0" algn="ctr"/>
            <a:r>
              <a:rPr lang="en-US" sz="2400" dirty="0" smtClean="0">
                <a:solidFill>
                  <a:schemeClr val="accent1"/>
                </a:solidFill>
              </a:rPr>
              <a:t>bootkits</a:t>
            </a:r>
            <a:endParaRPr sz="2400" dirty="0">
              <a:solidFill>
                <a:schemeClr val="accent1"/>
              </a:solidFill>
            </a:endParaRPr>
          </a:p>
        </p:txBody>
      </p:sp>
      <p:sp>
        <p:nvSpPr>
          <p:cNvPr id="1112" name="Google Shape;1112;p38"/>
          <p:cNvSpPr txBox="1">
            <a:spLocks noGrp="1"/>
          </p:cNvSpPr>
          <p:nvPr>
            <p:ph type="ctrTitle" idx="4294967295"/>
          </p:nvPr>
        </p:nvSpPr>
        <p:spPr>
          <a:xfrm>
            <a:off x="5959761" y="3401050"/>
            <a:ext cx="1568992" cy="427800"/>
          </a:xfrm>
          <a:prstGeom prst="rect">
            <a:avLst/>
          </a:prstGeom>
        </p:spPr>
        <p:txBody>
          <a:bodyPr spcFirstLastPara="1" wrap="square" lIns="91425" tIns="91425" rIns="91425" bIns="91425" anchor="ctr" anchorCtr="0">
            <a:noAutofit/>
          </a:bodyPr>
          <a:lstStyle/>
          <a:p>
            <a:pPr lvl="0" algn="ctr"/>
            <a:r>
              <a:rPr lang="en-US" sz="2400" dirty="0" smtClean="0">
                <a:solidFill>
                  <a:schemeClr val="accent3"/>
                </a:solidFill>
              </a:rPr>
              <a:t>Backdoors</a:t>
            </a:r>
            <a:endParaRPr sz="2400" dirty="0">
              <a:solidFill>
                <a:schemeClr val="accent3"/>
              </a:solidFill>
            </a:endParaRPr>
          </a:p>
        </p:txBody>
      </p:sp>
      <p:sp>
        <p:nvSpPr>
          <p:cNvPr id="33" name="Google Shape;1109;p38"/>
          <p:cNvSpPr txBox="1"/>
          <p:nvPr/>
        </p:nvSpPr>
        <p:spPr>
          <a:xfrm>
            <a:off x="5520153" y="1281486"/>
            <a:ext cx="2448208" cy="11358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None/>
            </a:pPr>
            <a:r>
              <a:rPr lang="en-US" sz="1400" dirty="0" smtClean="0"/>
              <a:t>th</a:t>
            </a:r>
            <a:r>
              <a:rPr lang="en-US" sz="1400" dirty="0"/>
              <a:t>e</a:t>
            </a:r>
            <a:r>
              <a:rPr lang="en-US" sz="1400" dirty="0" smtClean="0"/>
              <a:t>y </a:t>
            </a:r>
            <a:r>
              <a:rPr lang="en-US" sz="1400" dirty="0"/>
              <a:t>enable an attacker to bypass normal authentication procedures to gain access to a compromised system.</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88"/>
                                        </p:tgtEl>
                                        <p:attrNameLst>
                                          <p:attrName>style.visibility</p:attrName>
                                        </p:attrNameLst>
                                      </p:cBhvr>
                                      <p:to>
                                        <p:strVal val="visible"/>
                                      </p:to>
                                    </p:set>
                                    <p:animEffect transition="in" filter="fade">
                                      <p:cBhvr>
                                        <p:cTn id="7" dur="500"/>
                                        <p:tgtEl>
                                          <p:spTgt spid="10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89"/>
                                        </p:tgtEl>
                                        <p:attrNameLst>
                                          <p:attrName>style.visibility</p:attrName>
                                        </p:attrNameLst>
                                      </p:cBhvr>
                                      <p:to>
                                        <p:strVal val="visible"/>
                                      </p:to>
                                    </p:set>
                                    <p:animEffect transition="in" filter="wipe(left)">
                                      <p:cBhvr>
                                        <p:cTn id="11" dur="500"/>
                                        <p:tgtEl>
                                          <p:spTgt spid="10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90"/>
                                        </p:tgtEl>
                                        <p:attrNameLst>
                                          <p:attrName>style.visibility</p:attrName>
                                        </p:attrNameLst>
                                      </p:cBhvr>
                                      <p:to>
                                        <p:strVal val="visible"/>
                                      </p:to>
                                    </p:set>
                                    <p:animEffect transition="in" filter="fade">
                                      <p:cBhvr>
                                        <p:cTn id="15" dur="500"/>
                                        <p:tgtEl>
                                          <p:spTgt spid="109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10"/>
                                        </p:tgtEl>
                                        <p:attrNameLst>
                                          <p:attrName>style.visibility</p:attrName>
                                        </p:attrNameLst>
                                      </p:cBhvr>
                                      <p:to>
                                        <p:strVal val="visible"/>
                                      </p:to>
                                    </p:set>
                                    <p:animEffect transition="in" filter="fade">
                                      <p:cBhvr>
                                        <p:cTn id="19" dur="500"/>
                                        <p:tgtEl>
                                          <p:spTgt spid="111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84"/>
                                        </p:tgtEl>
                                        <p:attrNameLst>
                                          <p:attrName>style.visibility</p:attrName>
                                        </p:attrNameLst>
                                      </p:cBhvr>
                                      <p:to>
                                        <p:strVal val="visible"/>
                                      </p:to>
                                    </p:set>
                                    <p:animEffect transition="in" filter="wipe(down)">
                                      <p:cBhvr>
                                        <p:cTn id="23" dur="500"/>
                                        <p:tgtEl>
                                          <p:spTgt spid="108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03">
                                            <p:txEl>
                                              <p:pRg st="0" end="0"/>
                                            </p:txEl>
                                          </p:spTgt>
                                        </p:tgtEl>
                                        <p:attrNameLst>
                                          <p:attrName>style.visibility</p:attrName>
                                        </p:attrNameLst>
                                      </p:cBhvr>
                                      <p:to>
                                        <p:strVal val="visible"/>
                                      </p:to>
                                    </p:set>
                                    <p:animEffect transition="in" filter="wipe(up)">
                                      <p:cBhvr>
                                        <p:cTn id="27" dur="500"/>
                                        <p:tgtEl>
                                          <p:spTgt spid="1103">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93"/>
                                        </p:tgtEl>
                                        <p:attrNameLst>
                                          <p:attrName>style.visibility</p:attrName>
                                        </p:attrNameLst>
                                      </p:cBhvr>
                                      <p:to>
                                        <p:strVal val="visible"/>
                                      </p:to>
                                    </p:set>
                                    <p:animEffect transition="in" filter="fade">
                                      <p:cBhvr>
                                        <p:cTn id="31" dur="500"/>
                                        <p:tgtEl>
                                          <p:spTgt spid="109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11"/>
                                        </p:tgtEl>
                                        <p:attrNameLst>
                                          <p:attrName>style.visibility</p:attrName>
                                        </p:attrNameLst>
                                      </p:cBhvr>
                                      <p:to>
                                        <p:strVal val="visible"/>
                                      </p:to>
                                    </p:set>
                                    <p:animEffect transition="in" filter="fade">
                                      <p:cBhvr>
                                        <p:cTn id="35" dur="500"/>
                                        <p:tgtEl>
                                          <p:spTgt spid="1111"/>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085"/>
                                        </p:tgtEl>
                                        <p:attrNameLst>
                                          <p:attrName>style.visibility</p:attrName>
                                        </p:attrNameLst>
                                      </p:cBhvr>
                                      <p:to>
                                        <p:strVal val="visible"/>
                                      </p:to>
                                    </p:set>
                                    <p:animEffect transition="in" filter="wipe(up)">
                                      <p:cBhvr>
                                        <p:cTn id="39" dur="500"/>
                                        <p:tgtEl>
                                          <p:spTgt spid="108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107">
                                            <p:txEl>
                                              <p:pRg st="0" end="0"/>
                                            </p:txEl>
                                          </p:spTgt>
                                        </p:tgtEl>
                                        <p:attrNameLst>
                                          <p:attrName>style.visibility</p:attrName>
                                        </p:attrNameLst>
                                      </p:cBhvr>
                                      <p:to>
                                        <p:strVal val="visible"/>
                                      </p:to>
                                    </p:set>
                                    <p:animEffect transition="in" filter="wipe(up)">
                                      <p:cBhvr>
                                        <p:cTn id="43" dur="500"/>
                                        <p:tgtEl>
                                          <p:spTgt spid="1107">
                                            <p:txEl>
                                              <p:pRg st="0" end="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96"/>
                                        </p:tgtEl>
                                        <p:attrNameLst>
                                          <p:attrName>style.visibility</p:attrName>
                                        </p:attrNameLst>
                                      </p:cBhvr>
                                      <p:to>
                                        <p:strVal val="visible"/>
                                      </p:to>
                                    </p:set>
                                    <p:animEffect transition="in" filter="fade">
                                      <p:cBhvr>
                                        <p:cTn id="47" dur="500"/>
                                        <p:tgtEl>
                                          <p:spTgt spid="109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112"/>
                                        </p:tgtEl>
                                        <p:attrNameLst>
                                          <p:attrName>style.visibility</p:attrName>
                                        </p:attrNameLst>
                                      </p:cBhvr>
                                      <p:to>
                                        <p:strVal val="visible"/>
                                      </p:to>
                                    </p:set>
                                    <p:animEffect transition="in" filter="fade">
                                      <p:cBhvr>
                                        <p:cTn id="51" dur="500"/>
                                        <p:tgtEl>
                                          <p:spTgt spid="1112"/>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1086"/>
                                        </p:tgtEl>
                                        <p:attrNameLst>
                                          <p:attrName>style.visibility</p:attrName>
                                        </p:attrNameLst>
                                      </p:cBhvr>
                                      <p:to>
                                        <p:strVal val="visible"/>
                                      </p:to>
                                    </p:set>
                                    <p:animEffect transition="in" filter="wipe(down)">
                                      <p:cBhvr>
                                        <p:cTn id="55" dur="500"/>
                                        <p:tgtEl>
                                          <p:spTgt spid="1086"/>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 grpId="0"/>
      <p:bldP spid="1103" grpId="0" build="p"/>
      <p:bldP spid="1107" grpId="0" build="p"/>
      <p:bldP spid="1110" grpId="0"/>
      <p:bldP spid="1111" grpId="0"/>
      <p:bldP spid="111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87;p27"/>
          <p:cNvSpPr/>
          <p:nvPr/>
        </p:nvSpPr>
        <p:spPr>
          <a:xfrm>
            <a:off x="2079963" y="11858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488;p27"/>
          <p:cNvSpPr/>
          <p:nvPr/>
        </p:nvSpPr>
        <p:spPr>
          <a:xfrm>
            <a:off x="5807604" y="2368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87;p27"/>
          <p:cNvSpPr/>
          <p:nvPr/>
        </p:nvSpPr>
        <p:spPr>
          <a:xfrm>
            <a:off x="7910437" y="115601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Rectangle 1"/>
          <p:cNvSpPr/>
          <p:nvPr/>
        </p:nvSpPr>
        <p:spPr>
          <a:xfrm>
            <a:off x="533178" y="228016"/>
            <a:ext cx="98676" cy="1118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020" y="1096561"/>
            <a:ext cx="85519" cy="826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oogle Shape;487;p27"/>
          <p:cNvSpPr/>
          <p:nvPr/>
        </p:nvSpPr>
        <p:spPr>
          <a:xfrm>
            <a:off x="286885" y="44138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Rectangle 24"/>
          <p:cNvSpPr/>
          <p:nvPr/>
        </p:nvSpPr>
        <p:spPr>
          <a:xfrm>
            <a:off x="773815" y="155934"/>
            <a:ext cx="252629" cy="2559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66067" y="1671046"/>
            <a:ext cx="170812" cy="17091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70176" y="4299946"/>
            <a:ext cx="45983" cy="6801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4524" y="1244659"/>
            <a:ext cx="89278" cy="10917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070894" y="2660969"/>
            <a:ext cx="98676" cy="11183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oogle Shape;487;p27"/>
          <p:cNvSpPr/>
          <p:nvPr/>
        </p:nvSpPr>
        <p:spPr>
          <a:xfrm>
            <a:off x="6242108" y="2011214"/>
            <a:ext cx="100939" cy="11549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079;p37"/>
          <p:cNvSpPr txBox="1"/>
          <p:nvPr/>
        </p:nvSpPr>
        <p:spPr>
          <a:xfrm>
            <a:off x="1564362" y="2994269"/>
            <a:ext cx="5731322" cy="890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panose="00000500000000000000"/>
              <a:buNone/>
              <a:defRPr sz="3000" b="0" i="0" u="none" strike="noStrike" cap="none">
                <a:solidFill>
                  <a:schemeClr val="lt1"/>
                </a:solidFill>
                <a:latin typeface="Share Tech" panose="00000500000000000000"/>
                <a:ea typeface="Share Tech" panose="00000500000000000000"/>
                <a:cs typeface="Share Tech" panose="00000500000000000000"/>
                <a:sym typeface="Share Tech" panose="00000500000000000000"/>
              </a:defRPr>
            </a:lvl1pPr>
            <a:lvl2pPr marR="0" lvl="1"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2pPr>
            <a:lvl3pPr marR="0" lvl="2"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3pPr>
            <a:lvl4pPr marR="0" lvl="3"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4pPr>
            <a:lvl5pPr marR="0" lvl="4"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5pPr>
            <a:lvl6pPr marR="0" lvl="5"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6pPr>
            <a:lvl7pPr marR="0" lvl="6"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7pPr>
            <a:lvl8pPr marR="0" lvl="7"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8pPr>
            <a:lvl9pPr marR="0" lvl="8"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9pPr>
          </a:lstStyle>
          <a:p>
            <a:pPr algn="ctr">
              <a:buClr>
                <a:schemeClr val="lt1"/>
              </a:buClr>
              <a:buSzPts val="4800"/>
            </a:pPr>
            <a:r>
              <a:rPr lang="en-US" sz="6000" dirty="0">
                <a:latin typeface="Times New Roman" panose="02020603050405020304" charset="0"/>
                <a:cs typeface="Times New Roman" panose="02020603050405020304" charset="0"/>
              </a:rPr>
              <a:t>Communication</a:t>
            </a:r>
            <a:endParaRPr lang="en-US" sz="6000" dirty="0">
              <a:latin typeface="Times New Roman" panose="02020603050405020304" charset="0"/>
              <a:cs typeface="Times New Roman" panose="02020603050405020304" charset="0"/>
            </a:endParaRPr>
          </a:p>
        </p:txBody>
      </p:sp>
      <p:grpSp>
        <p:nvGrpSpPr>
          <p:cNvPr id="4" name="Group 3"/>
          <p:cNvGrpSpPr/>
          <p:nvPr/>
        </p:nvGrpSpPr>
        <p:grpSpPr>
          <a:xfrm>
            <a:off x="3836366" y="974179"/>
            <a:ext cx="1325849" cy="2020090"/>
            <a:chOff x="3836366" y="974179"/>
            <a:chExt cx="1325849" cy="2020090"/>
          </a:xfrm>
        </p:grpSpPr>
        <p:cxnSp>
          <p:nvCxnSpPr>
            <p:cNvPr id="36" name="Google Shape;693;p32"/>
            <p:cNvCxnSpPr/>
            <p:nvPr/>
          </p:nvCxnSpPr>
          <p:spPr>
            <a:xfrm>
              <a:off x="5144469" y="974179"/>
              <a:ext cx="0" cy="1463960"/>
            </a:xfrm>
            <a:prstGeom prst="straightConnector1">
              <a:avLst/>
            </a:prstGeom>
            <a:noFill/>
            <a:ln w="63500" cap="flat" cmpd="sng">
              <a:solidFill>
                <a:schemeClr val="accent3"/>
              </a:solidFill>
              <a:prstDash val="solid"/>
              <a:round/>
              <a:headEnd type="none" w="med" len="med"/>
              <a:tailEnd type="none" w="med" len="med"/>
            </a:ln>
          </p:spPr>
        </p:cxnSp>
        <p:cxnSp>
          <p:nvCxnSpPr>
            <p:cNvPr id="37" name="Google Shape;693;p32"/>
            <p:cNvCxnSpPr/>
            <p:nvPr/>
          </p:nvCxnSpPr>
          <p:spPr>
            <a:xfrm flipH="1">
              <a:off x="4430023" y="2419673"/>
              <a:ext cx="724636" cy="0"/>
            </a:xfrm>
            <a:prstGeom prst="straightConnector1">
              <a:avLst/>
            </a:prstGeom>
            <a:noFill/>
            <a:ln w="63500" cap="flat" cmpd="sng">
              <a:solidFill>
                <a:schemeClr val="accent3"/>
              </a:solidFill>
              <a:prstDash val="solid"/>
              <a:round/>
              <a:headEnd type="none" w="med" len="med"/>
              <a:tailEnd type="none" w="med" len="med"/>
            </a:ln>
          </p:spPr>
        </p:cxnSp>
        <p:cxnSp>
          <p:nvCxnSpPr>
            <p:cNvPr id="38" name="Google Shape;693;p32"/>
            <p:cNvCxnSpPr/>
            <p:nvPr/>
          </p:nvCxnSpPr>
          <p:spPr>
            <a:xfrm flipH="1">
              <a:off x="3836366" y="1000212"/>
              <a:ext cx="1325849" cy="0"/>
            </a:xfrm>
            <a:prstGeom prst="straightConnector1">
              <a:avLst/>
            </a:prstGeom>
            <a:noFill/>
            <a:ln w="63500" cap="flat" cmpd="sng">
              <a:solidFill>
                <a:schemeClr val="accent3"/>
              </a:solidFill>
              <a:prstDash val="solid"/>
              <a:round/>
              <a:headEnd type="none" w="med" len="med"/>
              <a:tailEnd type="none" w="med" len="med"/>
            </a:ln>
          </p:spPr>
        </p:cxnSp>
        <p:cxnSp>
          <p:nvCxnSpPr>
            <p:cNvPr id="39" name="Google Shape;693;p32"/>
            <p:cNvCxnSpPr/>
            <p:nvPr/>
          </p:nvCxnSpPr>
          <p:spPr>
            <a:xfrm flipH="1">
              <a:off x="4435788" y="2389445"/>
              <a:ext cx="0" cy="548640"/>
            </a:xfrm>
            <a:prstGeom prst="straightConnector1">
              <a:avLst/>
            </a:prstGeom>
            <a:noFill/>
            <a:ln w="63500" cap="flat" cmpd="sng">
              <a:solidFill>
                <a:schemeClr val="accent3"/>
              </a:solidFill>
              <a:prstDash val="solid"/>
              <a:round/>
              <a:headEnd type="none" w="med" len="med"/>
              <a:tailEnd type="none" w="med" len="med"/>
            </a:ln>
          </p:spPr>
        </p:cxnSp>
        <p:sp>
          <p:nvSpPr>
            <p:cNvPr id="34" name="Google Shape;8624;p54"/>
            <p:cNvSpPr/>
            <p:nvPr/>
          </p:nvSpPr>
          <p:spPr>
            <a:xfrm>
              <a:off x="4170885" y="2712685"/>
              <a:ext cx="518277" cy="281584"/>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 name="Group 2"/>
          <p:cNvGrpSpPr/>
          <p:nvPr/>
        </p:nvGrpSpPr>
        <p:grpSpPr>
          <a:xfrm>
            <a:off x="3887473" y="1163609"/>
            <a:ext cx="1085100" cy="1085100"/>
            <a:chOff x="3887473" y="1163609"/>
            <a:chExt cx="1085100" cy="1085100"/>
          </a:xfrm>
        </p:grpSpPr>
        <p:sp>
          <p:nvSpPr>
            <p:cNvPr id="35" name="Google Shape;689;p32"/>
            <p:cNvSpPr/>
            <p:nvPr/>
          </p:nvSpPr>
          <p:spPr>
            <a:xfrm>
              <a:off x="3887473" y="1163609"/>
              <a:ext cx="1085100" cy="1085100"/>
            </a:xfrm>
            <a:prstGeom prst="rect">
              <a:avLst/>
            </a:pr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690;p32"/>
            <p:cNvSpPr txBox="1"/>
            <p:nvPr/>
          </p:nvSpPr>
          <p:spPr>
            <a:xfrm>
              <a:off x="3924409" y="1404327"/>
              <a:ext cx="9810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SzPts val="4800"/>
              </a:pPr>
              <a:r>
                <a:rPr lang="en-GB" sz="6000" dirty="0" smtClean="0">
                  <a:solidFill>
                    <a:schemeClr val="bg2"/>
                  </a:solidFill>
                  <a:latin typeface="Share Tech" panose="00000500000000000000"/>
                  <a:ea typeface="Share Tech" panose="00000500000000000000"/>
                  <a:cs typeface="Share Tech" panose="00000500000000000000"/>
                  <a:sym typeface="Share Tech" panose="00000500000000000000"/>
                </a:rPr>
                <a:t>03</a:t>
              </a:r>
              <a:endParaRPr lang="en-GB" sz="6000" dirty="0">
                <a:solidFill>
                  <a:schemeClr val="bg2"/>
                </a:solidFill>
                <a:latin typeface="Share Tech" panose="00000500000000000000"/>
                <a:ea typeface="Share Tech" panose="00000500000000000000"/>
                <a:cs typeface="Share Tech" panose="00000500000000000000"/>
                <a:sym typeface="Share Tech" panose="0000050000000000000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4532011" y="3243342"/>
            <a:ext cx="1863937" cy="577800"/>
          </a:xfrm>
          <a:prstGeom prst="rect">
            <a:avLst/>
          </a:prstGeom>
        </p:spPr>
        <p:txBody>
          <a:bodyPr spcFirstLastPara="1" wrap="square" lIns="91425" tIns="91425" rIns="91425" bIns="91425" anchor="b" anchorCtr="0">
            <a:noAutofit/>
          </a:bodyPr>
          <a:lstStyle/>
          <a:p>
            <a:r>
              <a:rPr lang="en-US" sz="2200" dirty="0">
                <a:latin typeface="Share Tech" panose="00000500000000000000" charset="0"/>
              </a:rPr>
              <a:t>Generate very little traffic</a:t>
            </a:r>
            <a:endParaRPr sz="2200" dirty="0">
              <a:latin typeface="Share Tech" panose="00000500000000000000" charset="0"/>
            </a:endParaRPr>
          </a:p>
        </p:txBody>
      </p:sp>
      <p:sp>
        <p:nvSpPr>
          <p:cNvPr id="472" name="Google Shape;472;p27"/>
          <p:cNvSpPr txBox="1">
            <a:spLocks noGrp="1"/>
          </p:cNvSpPr>
          <p:nvPr>
            <p:ph type="subTitle" idx="1"/>
          </p:nvPr>
        </p:nvSpPr>
        <p:spPr>
          <a:xfrm>
            <a:off x="705242" y="3429418"/>
            <a:ext cx="1881608" cy="2088573"/>
          </a:xfrm>
          <a:prstGeom prst="rect">
            <a:avLst/>
          </a:prstGeom>
        </p:spPr>
        <p:txBody>
          <a:bodyPr spcFirstLastPara="1" wrap="square" lIns="91425" tIns="91425" rIns="91425" bIns="91425" anchor="t" anchorCtr="0">
            <a:noAutofit/>
          </a:bodyPr>
          <a:lstStyle/>
          <a:p>
            <a:pPr marL="0" lvl="0" indent="0" algn="ctr"/>
            <a:r>
              <a:rPr lang="en-US" sz="1600" dirty="0" smtClean="0">
                <a:latin typeface="Share Tech" panose="00000500000000000000" charset="0"/>
              </a:rPr>
              <a:t>with </a:t>
            </a:r>
            <a:r>
              <a:rPr lang="en-US" sz="1600" dirty="0">
                <a:latin typeface="Share Tech" panose="00000500000000000000" charset="0"/>
              </a:rPr>
              <a:t>SSL, SSH (Secure Shell), or some other custom application</a:t>
            </a:r>
            <a:r>
              <a:rPr lang="en-US" dirty="0" smtClean="0"/>
              <a:t>.</a:t>
            </a:r>
            <a:endParaRPr lang="ar-LY" dirty="0" smtClean="0"/>
          </a:p>
          <a:p>
            <a:pPr marL="0" lvl="0" indent="0" algn="ctr" rtl="1"/>
            <a:r>
              <a:rPr lang="ar-SA" dirty="0">
                <a:latin typeface="+mj-lt"/>
                <a:cs typeface="+mj-cs"/>
              </a:rPr>
              <a:t>بهذه الطريقة يمكن للمهاجمين التحرك عبر قطاعات الشبكة والأجهزة بسهولة </a:t>
            </a:r>
            <a:r>
              <a:rPr lang="ar-SA" dirty="0" smtClean="0">
                <a:latin typeface="+mj-lt"/>
                <a:cs typeface="+mj-cs"/>
              </a:rPr>
              <a:t>وبخفية</a:t>
            </a:r>
            <a:r>
              <a:rPr lang="ar-LY" dirty="0">
                <a:latin typeface="+mj-lt"/>
                <a:cs typeface="+mj-cs"/>
              </a:rPr>
              <a:t>.</a:t>
            </a:r>
            <a:endParaRPr dirty="0">
              <a:latin typeface="+mj-lt"/>
              <a:cs typeface="+mj-cs"/>
            </a:endParaRPr>
          </a:p>
        </p:txBody>
      </p:sp>
      <p:sp>
        <p:nvSpPr>
          <p:cNvPr id="473" name="Google Shape;473;p27"/>
          <p:cNvSpPr txBox="1">
            <a:spLocks noGrp="1"/>
          </p:cNvSpPr>
          <p:nvPr>
            <p:ph type="ctrTitle" idx="4"/>
          </p:nvPr>
        </p:nvSpPr>
        <p:spPr>
          <a:xfrm>
            <a:off x="2687018" y="3132369"/>
            <a:ext cx="1717341" cy="437931"/>
          </a:xfrm>
          <a:prstGeom prst="rect">
            <a:avLst/>
          </a:prstGeom>
        </p:spPr>
        <p:txBody>
          <a:bodyPr spcFirstLastPara="1" wrap="square" lIns="91425" tIns="91425" rIns="91425" bIns="91425" anchor="b" anchorCtr="0">
            <a:noAutofit/>
          </a:bodyPr>
          <a:lstStyle/>
          <a:p>
            <a:pPr lvl="0"/>
            <a:r>
              <a:rPr lang="en-US" sz="2200" dirty="0">
                <a:latin typeface="Share Tech" panose="00000500000000000000" charset="0"/>
              </a:rPr>
              <a:t>Port evasion</a:t>
            </a:r>
            <a:endParaRPr sz="2200" dirty="0">
              <a:latin typeface="Share Tech" panose="00000500000000000000" charset="0"/>
            </a:endParaRPr>
          </a:p>
        </p:txBody>
      </p:sp>
      <p:sp>
        <p:nvSpPr>
          <p:cNvPr id="474" name="Google Shape;474;p27"/>
          <p:cNvSpPr txBox="1">
            <a:spLocks noGrp="1"/>
          </p:cNvSpPr>
          <p:nvPr>
            <p:ph type="ctrTitle"/>
          </p:nvPr>
        </p:nvSpPr>
        <p:spPr>
          <a:xfrm>
            <a:off x="793592" y="3054986"/>
            <a:ext cx="1378108" cy="491876"/>
          </a:xfrm>
          <a:prstGeom prst="rect">
            <a:avLst/>
          </a:prstGeom>
        </p:spPr>
        <p:txBody>
          <a:bodyPr spcFirstLastPara="1" wrap="square" lIns="91425" tIns="91425" rIns="91425" bIns="91425" anchor="b" anchorCtr="0">
            <a:noAutofit/>
          </a:bodyPr>
          <a:lstStyle/>
          <a:p>
            <a:pPr lvl="0"/>
            <a:r>
              <a:rPr lang="en-US" dirty="0"/>
              <a:t> </a:t>
            </a:r>
            <a:r>
              <a:rPr lang="en-US" sz="2200" dirty="0">
                <a:latin typeface="Share Tech" panose="00000500000000000000" charset="0"/>
              </a:rPr>
              <a:t>Encryption</a:t>
            </a:r>
            <a:endParaRPr sz="2200" dirty="0">
              <a:latin typeface="Share Tech" panose="00000500000000000000" charset="0"/>
            </a:endParaRPr>
          </a:p>
        </p:txBody>
      </p:sp>
      <p:sp>
        <p:nvSpPr>
          <p:cNvPr id="476" name="Google Shape;476;p27"/>
          <p:cNvSpPr txBox="1">
            <a:spLocks noGrp="1"/>
          </p:cNvSpPr>
          <p:nvPr>
            <p:ph type="title" idx="3"/>
          </p:nvPr>
        </p:nvSpPr>
        <p:spPr>
          <a:xfrm>
            <a:off x="1027263" y="250704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478" name="Google Shape;478;p27"/>
          <p:cNvSpPr txBox="1">
            <a:spLocks noGrp="1"/>
          </p:cNvSpPr>
          <p:nvPr>
            <p:ph type="title" idx="6"/>
          </p:nvPr>
        </p:nvSpPr>
        <p:spPr>
          <a:xfrm>
            <a:off x="3099250" y="250704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479" name="Google Shape;479;p27"/>
          <p:cNvSpPr txBox="1">
            <a:spLocks noGrp="1"/>
          </p:cNvSpPr>
          <p:nvPr>
            <p:ph type="ctrTitle" idx="7"/>
          </p:nvPr>
        </p:nvSpPr>
        <p:spPr>
          <a:xfrm>
            <a:off x="243526" y="166536"/>
            <a:ext cx="4776153" cy="989475"/>
          </a:xfrm>
          <a:prstGeom prst="rect">
            <a:avLst/>
          </a:prstGeom>
        </p:spPr>
        <p:txBody>
          <a:bodyPr spcFirstLastPara="1" wrap="square" lIns="91425" tIns="91425" rIns="91425" bIns="91425" anchor="b" anchorCtr="0">
            <a:noAutofit/>
          </a:bodyPr>
          <a:lstStyle/>
          <a:p>
            <a:r>
              <a:rPr lang="en-US" sz="3600" dirty="0">
                <a:latin typeface="Times New Roman" panose="02020603050405020304" charset="0"/>
                <a:cs typeface="Times New Roman" panose="02020603050405020304" charset="0"/>
              </a:rPr>
              <a:t>Attack Traffic Blocking </a:t>
            </a:r>
            <a:r>
              <a:rPr lang="en-US" sz="3600" dirty="0" smtClean="0">
                <a:solidFill>
                  <a:schemeClr val="accent3"/>
                </a:solidFill>
                <a:latin typeface="Times New Roman" panose="02020603050405020304" charset="0"/>
                <a:cs typeface="Times New Roman" panose="02020603050405020304" charset="0"/>
              </a:rPr>
              <a:t>Techniques </a:t>
            </a:r>
            <a:r>
              <a:rPr lang="en-US" sz="3600" dirty="0" smtClean="0">
                <a:solidFill>
                  <a:schemeClr val="bg1"/>
                </a:solidFill>
                <a:latin typeface="Times New Roman" panose="02020603050405020304" charset="0"/>
                <a:cs typeface="Times New Roman" panose="02020603050405020304" charset="0"/>
              </a:rPr>
              <a:t>:</a:t>
            </a:r>
            <a:endParaRPr lang="en-GB" sz="3600" dirty="0">
              <a:solidFill>
                <a:schemeClr val="bg1"/>
              </a:solidFill>
              <a:latin typeface="Times New Roman" panose="02020603050405020304" charset="0"/>
              <a:cs typeface="Times New Roman" panose="02020603050405020304" charset="0"/>
            </a:endParaRPr>
          </a:p>
        </p:txBody>
      </p:sp>
      <p:sp>
        <p:nvSpPr>
          <p:cNvPr id="480" name="Google Shape;480;p27"/>
          <p:cNvSpPr txBox="1">
            <a:spLocks noGrp="1"/>
          </p:cNvSpPr>
          <p:nvPr>
            <p:ph type="title" idx="9"/>
          </p:nvPr>
        </p:nvSpPr>
        <p:spPr>
          <a:xfrm>
            <a:off x="4910202" y="254237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cxnSp>
        <p:nvCxnSpPr>
          <p:cNvPr id="484" name="Google Shape;484;p27"/>
          <p:cNvCxnSpPr>
            <a:stCxn id="481" idx="1"/>
            <a:endCxn id="476" idx="1"/>
          </p:cNvCxnSpPr>
          <p:nvPr/>
        </p:nvCxnSpPr>
        <p:spPr>
          <a:xfrm>
            <a:off x="1027263" y="183596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p:cNvCxnSpPr>
          <p:nvPr/>
        </p:nvCxnSpPr>
        <p:spPr>
          <a:xfrm>
            <a:off x="3099250" y="183596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V="1">
            <a:off x="4910202" y="1871303"/>
            <a:ext cx="12700" cy="959975"/>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079963" y="11858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7"/>
          <p:cNvSpPr/>
          <p:nvPr/>
        </p:nvSpPr>
        <p:spPr>
          <a:xfrm>
            <a:off x="5807604" y="2368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474;p27"/>
          <p:cNvSpPr txBox="1">
            <a:spLocks noGrp="1"/>
          </p:cNvSpPr>
          <p:nvPr>
            <p:ph type="ctrTitle"/>
          </p:nvPr>
        </p:nvSpPr>
        <p:spPr>
          <a:xfrm>
            <a:off x="6389066" y="2842002"/>
            <a:ext cx="2076754" cy="743443"/>
          </a:xfrm>
          <a:prstGeom prst="rect">
            <a:avLst/>
          </a:prstGeom>
        </p:spPr>
        <p:txBody>
          <a:bodyPr spcFirstLastPara="1" wrap="square" lIns="91425" tIns="91425" rIns="91425" bIns="91425" anchor="b" anchorCtr="0">
            <a:noAutofit/>
          </a:bodyPr>
          <a:lstStyle/>
          <a:p>
            <a:pPr lvl="0"/>
            <a:r>
              <a:rPr lang="en-US" sz="2200" dirty="0"/>
              <a:t> </a:t>
            </a:r>
            <a:r>
              <a:rPr lang="en-US" sz="2200" dirty="0">
                <a:latin typeface="Share Tech" panose="00000500000000000000" charset="0"/>
              </a:rPr>
              <a:t>DNS </a:t>
            </a:r>
            <a:r>
              <a:rPr lang="en-US" sz="2200" dirty="0" smtClean="0">
                <a:latin typeface="Share Tech" panose="00000500000000000000" charset="0"/>
              </a:rPr>
              <a:t>fast</a:t>
            </a:r>
            <a:r>
              <a:rPr lang="ar-LY" sz="2200" dirty="0" smtClean="0">
                <a:latin typeface="Share Tech" panose="00000500000000000000" charset="0"/>
              </a:rPr>
              <a:t> </a:t>
            </a:r>
            <a:r>
              <a:rPr lang="en-US" sz="2200" dirty="0" smtClean="0">
                <a:latin typeface="Share Tech" panose="00000500000000000000" charset="0"/>
              </a:rPr>
              <a:t>fluxing</a:t>
            </a:r>
            <a:endParaRPr sz="2200" dirty="0">
              <a:latin typeface="Share Tech" panose="00000500000000000000" charset="0"/>
            </a:endParaRPr>
          </a:p>
        </p:txBody>
      </p:sp>
      <p:sp>
        <p:nvSpPr>
          <p:cNvPr id="39" name="Google Shape;476;p27"/>
          <p:cNvSpPr txBox="1"/>
          <p:nvPr/>
        </p:nvSpPr>
        <p:spPr>
          <a:xfrm>
            <a:off x="6857737" y="247718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panose="00000500000000000000"/>
              <a:buNone/>
              <a:defRPr sz="4800" b="0" i="0" u="none" strike="noStrike" cap="none">
                <a:solidFill>
                  <a:schemeClr val="accent2"/>
                </a:solidFill>
                <a:latin typeface="Share Tech" panose="00000500000000000000"/>
                <a:ea typeface="Share Tech" panose="00000500000000000000"/>
                <a:cs typeface="Share Tech" panose="00000500000000000000"/>
                <a:sym typeface="Share Tech" panose="00000500000000000000"/>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GB" dirty="0" smtClean="0"/>
              <a:t>04</a:t>
            </a:r>
            <a:endParaRPr lang="en-GB" dirty="0"/>
          </a:p>
        </p:txBody>
      </p:sp>
      <p:cxnSp>
        <p:nvCxnSpPr>
          <p:cNvPr id="41" name="Google Shape;484;p27"/>
          <p:cNvCxnSpPr>
            <a:stCxn id="40" idx="1"/>
            <a:endCxn id="39" idx="1"/>
          </p:cNvCxnSpPr>
          <p:nvPr/>
        </p:nvCxnSpPr>
        <p:spPr>
          <a:xfrm>
            <a:off x="6857737" y="1806099"/>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2" name="Google Shape;487;p27"/>
          <p:cNvSpPr/>
          <p:nvPr/>
        </p:nvSpPr>
        <p:spPr>
          <a:xfrm>
            <a:off x="7910437" y="115601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 name="Group 1"/>
          <p:cNvGrpSpPr/>
          <p:nvPr/>
        </p:nvGrpSpPr>
        <p:grpSpPr>
          <a:xfrm>
            <a:off x="1027263" y="1423912"/>
            <a:ext cx="824100" cy="824100"/>
            <a:chOff x="1027263" y="1423912"/>
            <a:chExt cx="824100" cy="824100"/>
          </a:xfrm>
        </p:grpSpPr>
        <p:sp>
          <p:nvSpPr>
            <p:cNvPr id="481" name="Google Shape;481;p27"/>
            <p:cNvSpPr/>
            <p:nvPr/>
          </p:nvSpPr>
          <p:spPr>
            <a:xfrm>
              <a:off x="1027263" y="1423912"/>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raphic 117"/>
            <p:cNvSpPr/>
            <p:nvPr/>
          </p:nvSpPr>
          <p:spPr>
            <a:xfrm>
              <a:off x="1231609" y="1582622"/>
              <a:ext cx="392854" cy="495758"/>
            </a:xfrm>
            <a:custGeom>
              <a:avLst/>
              <a:gdLst/>
              <a:ahLst/>
              <a:cxnLst>
                <a:cxn ang="0">
                  <a:pos x="wd2" y="hd2"/>
                </a:cxn>
                <a:cxn ang="5400000">
                  <a:pos x="wd2" y="hd2"/>
                </a:cxn>
                <a:cxn ang="10800000">
                  <a:pos x="wd2" y="hd2"/>
                </a:cxn>
                <a:cxn ang="16200000">
                  <a:pos x="wd2" y="hd2"/>
                </a:cxn>
              </a:cxnLst>
              <a:rect l="0" t="0" r="r" b="b"/>
              <a:pathLst>
                <a:path w="21600" h="21600" extrusionOk="0">
                  <a:moveTo>
                    <a:pt x="20700" y="9450"/>
                  </a:moveTo>
                  <a:lnTo>
                    <a:pt x="18900" y="9450"/>
                  </a:lnTo>
                  <a:lnTo>
                    <a:pt x="18900" y="6075"/>
                  </a:lnTo>
                  <a:cubicBezTo>
                    <a:pt x="18900" y="2720"/>
                    <a:pt x="15274" y="0"/>
                    <a:pt x="10800" y="0"/>
                  </a:cubicBezTo>
                  <a:cubicBezTo>
                    <a:pt x="6326" y="0"/>
                    <a:pt x="2700" y="2720"/>
                    <a:pt x="2700" y="6075"/>
                  </a:cubicBezTo>
                  <a:lnTo>
                    <a:pt x="2700" y="9450"/>
                  </a:lnTo>
                  <a:lnTo>
                    <a:pt x="900" y="9450"/>
                  </a:lnTo>
                  <a:cubicBezTo>
                    <a:pt x="403" y="9450"/>
                    <a:pt x="0" y="9752"/>
                    <a:pt x="0" y="10125"/>
                  </a:cubicBezTo>
                  <a:lnTo>
                    <a:pt x="0" y="20925"/>
                  </a:lnTo>
                  <a:cubicBezTo>
                    <a:pt x="0" y="21298"/>
                    <a:pt x="403" y="21600"/>
                    <a:pt x="900" y="21600"/>
                  </a:cubicBezTo>
                  <a:lnTo>
                    <a:pt x="20700" y="21600"/>
                  </a:lnTo>
                  <a:cubicBezTo>
                    <a:pt x="21197" y="21600"/>
                    <a:pt x="21600" y="21298"/>
                    <a:pt x="21600" y="20925"/>
                  </a:cubicBezTo>
                  <a:lnTo>
                    <a:pt x="21600" y="10125"/>
                  </a:lnTo>
                  <a:cubicBezTo>
                    <a:pt x="21600" y="9752"/>
                    <a:pt x="21197" y="9450"/>
                    <a:pt x="20700" y="9450"/>
                  </a:cubicBezTo>
                  <a:close/>
                  <a:moveTo>
                    <a:pt x="6300" y="6075"/>
                  </a:moveTo>
                  <a:cubicBezTo>
                    <a:pt x="6300" y="4211"/>
                    <a:pt x="8315" y="2700"/>
                    <a:pt x="10800" y="2700"/>
                  </a:cubicBezTo>
                  <a:cubicBezTo>
                    <a:pt x="13285" y="2700"/>
                    <a:pt x="15300" y="4211"/>
                    <a:pt x="15300" y="6075"/>
                  </a:cubicBezTo>
                  <a:lnTo>
                    <a:pt x="15300" y="9450"/>
                  </a:lnTo>
                  <a:lnTo>
                    <a:pt x="6300" y="9450"/>
                  </a:lnTo>
                  <a:close/>
                  <a:moveTo>
                    <a:pt x="11700" y="16751"/>
                  </a:moveTo>
                  <a:lnTo>
                    <a:pt x="11700" y="18900"/>
                  </a:lnTo>
                  <a:lnTo>
                    <a:pt x="9900" y="18900"/>
                  </a:lnTo>
                  <a:lnTo>
                    <a:pt x="9900" y="16751"/>
                  </a:lnTo>
                  <a:cubicBezTo>
                    <a:pt x="8494" y="16378"/>
                    <a:pt x="7757" y="15221"/>
                    <a:pt x="8254" y="14167"/>
                  </a:cubicBezTo>
                  <a:cubicBezTo>
                    <a:pt x="8751" y="13112"/>
                    <a:pt x="10294" y="12560"/>
                    <a:pt x="11700" y="12932"/>
                  </a:cubicBezTo>
                  <a:cubicBezTo>
                    <a:pt x="13106" y="13305"/>
                    <a:pt x="13843" y="14462"/>
                    <a:pt x="13346" y="15517"/>
                  </a:cubicBezTo>
                  <a:cubicBezTo>
                    <a:pt x="13074" y="16093"/>
                    <a:pt x="12469" y="16547"/>
                    <a:pt x="11700" y="16751"/>
                  </a:cubicBezTo>
                  <a:close/>
                </a:path>
              </a:pathLst>
            </a:custGeom>
            <a:solidFill>
              <a:schemeClr val="bg2"/>
            </a:solidFill>
            <a:ln w="25400">
              <a:miter lim="400000"/>
            </a:ln>
          </p:spPr>
          <p:txBody>
            <a:bodyPr tIns="91439" bIns="91439" anchor="ctr"/>
            <a:lstStyle/>
            <a:p/>
          </p:txBody>
        </p:sp>
      </p:grpSp>
      <p:grpSp>
        <p:nvGrpSpPr>
          <p:cNvPr id="3" name="Group 2"/>
          <p:cNvGrpSpPr/>
          <p:nvPr/>
        </p:nvGrpSpPr>
        <p:grpSpPr>
          <a:xfrm>
            <a:off x="3099250" y="1423912"/>
            <a:ext cx="824100" cy="824100"/>
            <a:chOff x="3099250" y="1423912"/>
            <a:chExt cx="824100" cy="824100"/>
          </a:xfrm>
        </p:grpSpPr>
        <p:sp>
          <p:nvSpPr>
            <p:cNvPr id="482" name="Google Shape;482;p27"/>
            <p:cNvSpPr/>
            <p:nvPr/>
          </p:nvSpPr>
          <p:spPr>
            <a:xfrm>
              <a:off x="3099250" y="1423912"/>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roup 9"/>
            <p:cNvGrpSpPr/>
            <p:nvPr/>
          </p:nvGrpSpPr>
          <p:grpSpPr>
            <a:xfrm>
              <a:off x="3203940" y="1493424"/>
              <a:ext cx="636632" cy="584957"/>
              <a:chOff x="3250530" y="1487904"/>
              <a:chExt cx="636632" cy="584957"/>
            </a:xfrm>
          </p:grpSpPr>
          <p:sp>
            <p:nvSpPr>
              <p:cNvPr id="55" name="Graphic 273"/>
              <p:cNvSpPr/>
              <p:nvPr/>
            </p:nvSpPr>
            <p:spPr>
              <a:xfrm>
                <a:off x="3250530" y="1487904"/>
                <a:ext cx="208024" cy="578486"/>
              </a:xfrm>
              <a:custGeom>
                <a:avLst/>
                <a:gdLst/>
                <a:ahLst/>
                <a:cxnLst>
                  <a:cxn ang="0">
                    <a:pos x="wd2" y="hd2"/>
                  </a:cxn>
                  <a:cxn ang="5400000">
                    <a:pos x="wd2" y="hd2"/>
                  </a:cxn>
                  <a:cxn ang="10800000">
                    <a:pos x="wd2" y="hd2"/>
                  </a:cxn>
                  <a:cxn ang="16200000">
                    <a:pos x="wd2" y="hd2"/>
                  </a:cxn>
                </a:cxnLst>
                <a:rect l="0" t="0" r="r" b="b"/>
                <a:pathLst>
                  <a:path w="21504" h="21600" extrusionOk="0">
                    <a:moveTo>
                      <a:pt x="10753" y="0"/>
                    </a:moveTo>
                    <a:cubicBezTo>
                      <a:pt x="10493" y="0"/>
                      <a:pt x="10245" y="79"/>
                      <a:pt x="10062" y="218"/>
                    </a:cubicBezTo>
                    <a:lnTo>
                      <a:pt x="287" y="7667"/>
                    </a:lnTo>
                    <a:cubicBezTo>
                      <a:pt x="-95" y="7957"/>
                      <a:pt x="-95" y="8429"/>
                      <a:pt x="287" y="8720"/>
                    </a:cubicBezTo>
                    <a:cubicBezTo>
                      <a:pt x="470" y="8859"/>
                      <a:pt x="719" y="8938"/>
                      <a:pt x="978" y="8938"/>
                    </a:cubicBezTo>
                    <a:lnTo>
                      <a:pt x="5865" y="8938"/>
                    </a:lnTo>
                    <a:lnTo>
                      <a:pt x="5865" y="20855"/>
                    </a:lnTo>
                    <a:cubicBezTo>
                      <a:pt x="5865" y="21267"/>
                      <a:pt x="6303" y="21600"/>
                      <a:pt x="6843" y="21600"/>
                    </a:cubicBezTo>
                    <a:lnTo>
                      <a:pt x="14663" y="21600"/>
                    </a:lnTo>
                    <a:cubicBezTo>
                      <a:pt x="15203" y="21600"/>
                      <a:pt x="15640" y="21267"/>
                      <a:pt x="15640" y="20855"/>
                    </a:cubicBezTo>
                    <a:lnTo>
                      <a:pt x="15640" y="8938"/>
                    </a:lnTo>
                    <a:lnTo>
                      <a:pt x="20528" y="8938"/>
                    </a:lnTo>
                    <a:cubicBezTo>
                      <a:pt x="21068" y="8938"/>
                      <a:pt x="21505" y="8604"/>
                      <a:pt x="21505" y="8193"/>
                    </a:cubicBezTo>
                    <a:cubicBezTo>
                      <a:pt x="21505" y="7995"/>
                      <a:pt x="21402" y="7806"/>
                      <a:pt x="21219" y="7667"/>
                    </a:cubicBezTo>
                    <a:lnTo>
                      <a:pt x="11444" y="218"/>
                    </a:lnTo>
                    <a:cubicBezTo>
                      <a:pt x="11260" y="79"/>
                      <a:pt x="11012" y="0"/>
                      <a:pt x="10753" y="0"/>
                    </a:cubicBezTo>
                    <a:close/>
                  </a:path>
                </a:pathLst>
              </a:custGeom>
              <a:solidFill>
                <a:schemeClr val="bg2"/>
              </a:solidFill>
              <a:ln w="25400">
                <a:miter lim="400000"/>
              </a:ln>
            </p:spPr>
            <p:txBody>
              <a:bodyPr tIns="91439" bIns="91439" anchor="ctr"/>
              <a:lstStyle/>
              <a:p/>
            </p:txBody>
          </p:sp>
          <p:sp>
            <p:nvSpPr>
              <p:cNvPr id="56" name="Graphic 273"/>
              <p:cNvSpPr/>
              <p:nvPr/>
            </p:nvSpPr>
            <p:spPr>
              <a:xfrm>
                <a:off x="3452690" y="1741799"/>
                <a:ext cx="209415" cy="331061"/>
              </a:xfrm>
              <a:custGeom>
                <a:avLst/>
                <a:gdLst/>
                <a:ahLst/>
                <a:cxnLst>
                  <a:cxn ang="0">
                    <a:pos x="wd2" y="hd2"/>
                  </a:cxn>
                  <a:cxn ang="5400000">
                    <a:pos x="wd2" y="hd2"/>
                  </a:cxn>
                  <a:cxn ang="10800000">
                    <a:pos x="wd2" y="hd2"/>
                  </a:cxn>
                  <a:cxn ang="16200000">
                    <a:pos x="wd2" y="hd2"/>
                  </a:cxn>
                </a:cxnLst>
                <a:rect l="0" t="0" r="r" b="b"/>
                <a:pathLst>
                  <a:path w="21504" h="21600" extrusionOk="0">
                    <a:moveTo>
                      <a:pt x="10753" y="0"/>
                    </a:moveTo>
                    <a:cubicBezTo>
                      <a:pt x="10493" y="0"/>
                      <a:pt x="10245" y="79"/>
                      <a:pt x="10062" y="218"/>
                    </a:cubicBezTo>
                    <a:lnTo>
                      <a:pt x="287" y="7667"/>
                    </a:lnTo>
                    <a:cubicBezTo>
                      <a:pt x="-95" y="7957"/>
                      <a:pt x="-95" y="8429"/>
                      <a:pt x="287" y="8720"/>
                    </a:cubicBezTo>
                    <a:cubicBezTo>
                      <a:pt x="470" y="8859"/>
                      <a:pt x="719" y="8938"/>
                      <a:pt x="978" y="8938"/>
                    </a:cubicBezTo>
                    <a:lnTo>
                      <a:pt x="5865" y="8938"/>
                    </a:lnTo>
                    <a:lnTo>
                      <a:pt x="5865" y="20855"/>
                    </a:lnTo>
                    <a:cubicBezTo>
                      <a:pt x="5865" y="21267"/>
                      <a:pt x="6303" y="21600"/>
                      <a:pt x="6843" y="21600"/>
                    </a:cubicBezTo>
                    <a:lnTo>
                      <a:pt x="14663" y="21600"/>
                    </a:lnTo>
                    <a:cubicBezTo>
                      <a:pt x="15203" y="21600"/>
                      <a:pt x="15640" y="21267"/>
                      <a:pt x="15640" y="20855"/>
                    </a:cubicBezTo>
                    <a:lnTo>
                      <a:pt x="15640" y="8938"/>
                    </a:lnTo>
                    <a:lnTo>
                      <a:pt x="20528" y="8938"/>
                    </a:lnTo>
                    <a:cubicBezTo>
                      <a:pt x="21068" y="8938"/>
                      <a:pt x="21505" y="8604"/>
                      <a:pt x="21505" y="8193"/>
                    </a:cubicBezTo>
                    <a:cubicBezTo>
                      <a:pt x="21505" y="7995"/>
                      <a:pt x="21402" y="7806"/>
                      <a:pt x="21219" y="7667"/>
                    </a:cubicBezTo>
                    <a:lnTo>
                      <a:pt x="11444" y="218"/>
                    </a:lnTo>
                    <a:cubicBezTo>
                      <a:pt x="11260" y="79"/>
                      <a:pt x="11012" y="0"/>
                      <a:pt x="10753" y="0"/>
                    </a:cubicBezTo>
                    <a:close/>
                  </a:path>
                </a:pathLst>
              </a:custGeom>
              <a:solidFill>
                <a:schemeClr val="bg2"/>
              </a:solidFill>
              <a:ln w="25400">
                <a:miter lim="400000"/>
              </a:ln>
            </p:spPr>
            <p:txBody>
              <a:bodyPr tIns="91439" bIns="91439" anchor="ctr"/>
              <a:lstStyle/>
              <a:p/>
            </p:txBody>
          </p:sp>
          <p:sp>
            <p:nvSpPr>
              <p:cNvPr id="57" name="Graphic 273"/>
              <p:cNvSpPr/>
              <p:nvPr/>
            </p:nvSpPr>
            <p:spPr>
              <a:xfrm>
                <a:off x="3708305" y="1675335"/>
                <a:ext cx="178857" cy="397526"/>
              </a:xfrm>
              <a:custGeom>
                <a:avLst/>
                <a:gdLst/>
                <a:ahLst/>
                <a:cxnLst>
                  <a:cxn ang="0">
                    <a:pos x="wd2" y="hd2"/>
                  </a:cxn>
                  <a:cxn ang="5400000">
                    <a:pos x="wd2" y="hd2"/>
                  </a:cxn>
                  <a:cxn ang="10800000">
                    <a:pos x="wd2" y="hd2"/>
                  </a:cxn>
                  <a:cxn ang="16200000">
                    <a:pos x="wd2" y="hd2"/>
                  </a:cxn>
                </a:cxnLst>
                <a:rect l="0" t="0" r="r" b="b"/>
                <a:pathLst>
                  <a:path w="21504" h="21600" extrusionOk="0">
                    <a:moveTo>
                      <a:pt x="10753" y="0"/>
                    </a:moveTo>
                    <a:cubicBezTo>
                      <a:pt x="10493" y="0"/>
                      <a:pt x="10245" y="79"/>
                      <a:pt x="10062" y="218"/>
                    </a:cubicBezTo>
                    <a:lnTo>
                      <a:pt x="287" y="7667"/>
                    </a:lnTo>
                    <a:cubicBezTo>
                      <a:pt x="-95" y="7957"/>
                      <a:pt x="-95" y="8429"/>
                      <a:pt x="287" y="8720"/>
                    </a:cubicBezTo>
                    <a:cubicBezTo>
                      <a:pt x="470" y="8859"/>
                      <a:pt x="719" y="8938"/>
                      <a:pt x="978" y="8938"/>
                    </a:cubicBezTo>
                    <a:lnTo>
                      <a:pt x="5865" y="8938"/>
                    </a:lnTo>
                    <a:lnTo>
                      <a:pt x="5865" y="20855"/>
                    </a:lnTo>
                    <a:cubicBezTo>
                      <a:pt x="5865" y="21267"/>
                      <a:pt x="6303" y="21600"/>
                      <a:pt x="6843" y="21600"/>
                    </a:cubicBezTo>
                    <a:lnTo>
                      <a:pt x="14663" y="21600"/>
                    </a:lnTo>
                    <a:cubicBezTo>
                      <a:pt x="15203" y="21600"/>
                      <a:pt x="15640" y="21267"/>
                      <a:pt x="15640" y="20855"/>
                    </a:cubicBezTo>
                    <a:lnTo>
                      <a:pt x="15640" y="8938"/>
                    </a:lnTo>
                    <a:lnTo>
                      <a:pt x="20528" y="8938"/>
                    </a:lnTo>
                    <a:cubicBezTo>
                      <a:pt x="21068" y="8938"/>
                      <a:pt x="21505" y="8604"/>
                      <a:pt x="21505" y="8193"/>
                    </a:cubicBezTo>
                    <a:cubicBezTo>
                      <a:pt x="21505" y="7995"/>
                      <a:pt x="21402" y="7806"/>
                      <a:pt x="21219" y="7667"/>
                    </a:cubicBezTo>
                    <a:lnTo>
                      <a:pt x="11444" y="218"/>
                    </a:lnTo>
                    <a:cubicBezTo>
                      <a:pt x="11260" y="79"/>
                      <a:pt x="11012" y="0"/>
                      <a:pt x="10753" y="0"/>
                    </a:cubicBezTo>
                    <a:close/>
                  </a:path>
                </a:pathLst>
              </a:custGeom>
              <a:solidFill>
                <a:schemeClr val="bg2"/>
              </a:solidFill>
              <a:ln w="25400">
                <a:miter lim="400000"/>
              </a:ln>
            </p:spPr>
            <p:txBody>
              <a:bodyPr tIns="91439" bIns="91439" anchor="ctr"/>
              <a:lstStyle/>
              <a:p/>
            </p:txBody>
          </p:sp>
        </p:grpSp>
      </p:grpSp>
      <p:grpSp>
        <p:nvGrpSpPr>
          <p:cNvPr id="4" name="Group 3"/>
          <p:cNvGrpSpPr/>
          <p:nvPr/>
        </p:nvGrpSpPr>
        <p:grpSpPr>
          <a:xfrm>
            <a:off x="4910202" y="1459254"/>
            <a:ext cx="824100" cy="824100"/>
            <a:chOff x="4910202" y="1459254"/>
            <a:chExt cx="824100" cy="824100"/>
          </a:xfrm>
        </p:grpSpPr>
        <p:sp>
          <p:nvSpPr>
            <p:cNvPr id="483" name="Google Shape;483;p27"/>
            <p:cNvSpPr/>
            <p:nvPr/>
          </p:nvSpPr>
          <p:spPr>
            <a:xfrm>
              <a:off x="4910202" y="1459254"/>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3599;p64"/>
            <p:cNvSpPr/>
            <p:nvPr/>
          </p:nvSpPr>
          <p:spPr>
            <a:xfrm>
              <a:off x="5019680" y="1582622"/>
              <a:ext cx="631243" cy="577254"/>
            </a:xfrm>
            <a:custGeom>
              <a:avLst/>
              <a:gdLst/>
              <a:ahLst/>
              <a:cxnLst/>
              <a:rect l="l" t="t" r="r" b="b"/>
              <a:pathLst>
                <a:path w="11133" h="10182" extrusionOk="0">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 name="Group 4"/>
          <p:cNvGrpSpPr/>
          <p:nvPr/>
        </p:nvGrpSpPr>
        <p:grpSpPr>
          <a:xfrm>
            <a:off x="6857737" y="1394049"/>
            <a:ext cx="824100" cy="824100"/>
            <a:chOff x="6857737" y="1394049"/>
            <a:chExt cx="824100" cy="824100"/>
          </a:xfrm>
        </p:grpSpPr>
        <p:sp>
          <p:nvSpPr>
            <p:cNvPr id="40" name="Google Shape;481;p27"/>
            <p:cNvSpPr/>
            <p:nvPr/>
          </p:nvSpPr>
          <p:spPr>
            <a:xfrm>
              <a:off x="6857737" y="1394049"/>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 name="Google Shape;534;p28"/>
            <p:cNvGrpSpPr/>
            <p:nvPr/>
          </p:nvGrpSpPr>
          <p:grpSpPr>
            <a:xfrm>
              <a:off x="7031591" y="1461750"/>
              <a:ext cx="476991" cy="637446"/>
              <a:chOff x="2160750" y="237575"/>
              <a:chExt cx="3253325" cy="5180425"/>
            </a:xfrm>
            <a:solidFill>
              <a:schemeClr val="bg2"/>
            </a:solidFill>
          </p:grpSpPr>
          <p:sp>
            <p:nvSpPr>
              <p:cNvPr id="66"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472;p27"/>
          <p:cNvSpPr txBox="1">
            <a:spLocks noGrp="1"/>
          </p:cNvSpPr>
          <p:nvPr>
            <p:ph type="subTitle" idx="1"/>
          </p:nvPr>
        </p:nvSpPr>
        <p:spPr>
          <a:xfrm>
            <a:off x="2593026" y="3482738"/>
            <a:ext cx="1626148" cy="957710"/>
          </a:xfrm>
          <a:prstGeom prst="rect">
            <a:avLst/>
          </a:prstGeom>
        </p:spPr>
        <p:txBody>
          <a:bodyPr spcFirstLastPara="1" wrap="square" lIns="91425" tIns="91425" rIns="91425" bIns="91425" anchor="t" anchorCtr="0">
            <a:noAutofit/>
          </a:bodyPr>
          <a:lstStyle/>
          <a:p>
            <a:pPr marL="0" lvl="0" indent="0" algn="ctr" rtl="1"/>
            <a:r>
              <a:rPr lang="ar-SA" dirty="0">
                <a:latin typeface="+mj-lt"/>
                <a:cs typeface="+mj-cs"/>
              </a:rPr>
              <a:t>التهرب من المنافذ باستخدام أجهزة إخفاء هوية الشبكة</a:t>
            </a:r>
            <a:r>
              <a:rPr lang="ar-LY" dirty="0">
                <a:latin typeface="+mj-lt"/>
                <a:cs typeface="+mj-cs"/>
              </a:rPr>
              <a:t>.</a:t>
            </a:r>
            <a:r>
              <a:rPr lang="ar-SA" dirty="0">
                <a:latin typeface="+mj-lt"/>
                <a:cs typeface="+mj-cs"/>
              </a:rPr>
              <a:t> </a:t>
            </a:r>
            <a:endParaRPr dirty="0">
              <a:latin typeface="+mj-lt"/>
              <a:cs typeface="+mj-cs"/>
            </a:endParaRPr>
          </a:p>
        </p:txBody>
      </p:sp>
      <p:sp>
        <p:nvSpPr>
          <p:cNvPr id="99" name="Google Shape;472;p27"/>
          <p:cNvSpPr txBox="1">
            <a:spLocks noGrp="1"/>
          </p:cNvSpPr>
          <p:nvPr>
            <p:ph type="subTitle" idx="1"/>
          </p:nvPr>
        </p:nvSpPr>
        <p:spPr>
          <a:xfrm>
            <a:off x="4532011" y="3736345"/>
            <a:ext cx="1626148" cy="957710"/>
          </a:xfrm>
          <a:prstGeom prst="rect">
            <a:avLst/>
          </a:prstGeom>
        </p:spPr>
        <p:txBody>
          <a:bodyPr spcFirstLastPara="1" wrap="square" lIns="91425" tIns="91425" rIns="91425" bIns="91425" anchor="t" anchorCtr="0">
            <a:noAutofit/>
          </a:bodyPr>
          <a:lstStyle/>
          <a:p>
            <a:pPr marL="0" indent="0" algn="ctr" rtl="1"/>
            <a:r>
              <a:rPr lang="ar-LY" dirty="0">
                <a:latin typeface="+mj-lt"/>
                <a:cs typeface="+mj-cs"/>
              </a:rPr>
              <a:t>توليد حركات مرور بكميات قليلة جداً.</a:t>
            </a:r>
            <a:endParaRPr dirty="0">
              <a:latin typeface="+mj-lt"/>
              <a:cs typeface="+mj-cs"/>
            </a:endParaRPr>
          </a:p>
        </p:txBody>
      </p:sp>
      <p:sp>
        <p:nvSpPr>
          <p:cNvPr id="100" name="Google Shape;472;p27"/>
          <p:cNvSpPr txBox="1">
            <a:spLocks noGrp="1"/>
          </p:cNvSpPr>
          <p:nvPr>
            <p:ph type="subTitle" idx="1"/>
          </p:nvPr>
        </p:nvSpPr>
        <p:spPr>
          <a:xfrm>
            <a:off x="6502729" y="3585445"/>
            <a:ext cx="1849428" cy="1428812"/>
          </a:xfrm>
          <a:prstGeom prst="rect">
            <a:avLst/>
          </a:prstGeom>
        </p:spPr>
        <p:txBody>
          <a:bodyPr spcFirstLastPara="1" wrap="square" lIns="91425" tIns="91425" rIns="91425" bIns="91425" anchor="t" anchorCtr="0">
            <a:noAutofit/>
          </a:bodyPr>
          <a:lstStyle/>
          <a:p>
            <a:pPr marL="0" lvl="0" indent="0" algn="ctr" rtl="1"/>
            <a:r>
              <a:rPr lang="ar-LY" dirty="0">
                <a:latin typeface="+mj-lt"/>
                <a:cs typeface="+mj-cs"/>
              </a:rPr>
              <a:t>هذه الطريقة تمكن المهاجمين من </a:t>
            </a:r>
            <a:r>
              <a:rPr lang="ar-SA" dirty="0">
                <a:latin typeface="+mj-lt"/>
                <a:cs typeface="+mj-cs"/>
              </a:rPr>
              <a:t>ربط عدة عناوين </a:t>
            </a:r>
            <a:r>
              <a:rPr lang="en-US" dirty="0">
                <a:latin typeface="+mj-lt"/>
                <a:cs typeface="+mj-cs"/>
              </a:rPr>
              <a:t>IP</a:t>
            </a:r>
            <a:r>
              <a:rPr lang="ar-SA" dirty="0">
                <a:latin typeface="+mj-lt"/>
                <a:cs typeface="+mj-cs"/>
              </a:rPr>
              <a:t> باسم </a:t>
            </a:r>
            <a:r>
              <a:rPr lang="en-US" dirty="0">
                <a:latin typeface="+mj-lt"/>
                <a:cs typeface="+mj-cs"/>
              </a:rPr>
              <a:t>domain </a:t>
            </a:r>
            <a:r>
              <a:rPr lang="ar-SA" dirty="0">
                <a:latin typeface="+mj-lt"/>
                <a:cs typeface="+mj-cs"/>
              </a:rPr>
              <a:t> واحد وتغيير عناوين </a:t>
            </a:r>
            <a:r>
              <a:rPr lang="en-US" dirty="0">
                <a:latin typeface="+mj-lt"/>
                <a:cs typeface="+mj-cs"/>
              </a:rPr>
              <a:t>IP</a:t>
            </a:r>
            <a:r>
              <a:rPr lang="ar-SA" dirty="0">
                <a:latin typeface="+mj-lt"/>
                <a:cs typeface="+mj-cs"/>
              </a:rPr>
              <a:t> هذه بسرعة، حتى لا يتم كشفهم</a:t>
            </a:r>
            <a:r>
              <a:rPr lang="ar-LY" dirty="0">
                <a:latin typeface="+mj-lt"/>
                <a:cs typeface="+mj-cs"/>
              </a:rPr>
              <a:t>.</a:t>
            </a:r>
            <a:r>
              <a:rPr lang="ar-SA" dirty="0">
                <a:latin typeface="+mj-lt"/>
                <a:cs typeface="+mj-cs"/>
              </a:rPr>
              <a:t> </a:t>
            </a:r>
            <a:endParaRPr dirty="0">
              <a:latin typeface="+mj-lt"/>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484"/>
                                        </p:tgtEl>
                                        <p:attrNameLst>
                                          <p:attrName>style.visibility</p:attrName>
                                        </p:attrNameLst>
                                      </p:cBhvr>
                                      <p:to>
                                        <p:strVal val="visible"/>
                                      </p:to>
                                    </p:set>
                                    <p:animEffect transition="in" filter="wipe(up)">
                                      <p:cBhvr>
                                        <p:cTn id="28" dur="500"/>
                                        <p:tgtEl>
                                          <p:spTgt spid="484"/>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476"/>
                                        </p:tgtEl>
                                        <p:attrNameLst>
                                          <p:attrName>style.visibility</p:attrName>
                                        </p:attrNameLst>
                                      </p:cBhvr>
                                      <p:to>
                                        <p:strVal val="visible"/>
                                      </p:to>
                                    </p:set>
                                    <p:animEffect transition="in" filter="fade">
                                      <p:cBhvr>
                                        <p:cTn id="32" dur="500"/>
                                        <p:tgtEl>
                                          <p:spTgt spid="476"/>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474"/>
                                        </p:tgtEl>
                                        <p:attrNameLst>
                                          <p:attrName>style.visibility</p:attrName>
                                        </p:attrNameLst>
                                      </p:cBhvr>
                                      <p:to>
                                        <p:strVal val="visible"/>
                                      </p:to>
                                    </p:set>
                                    <p:animEffect transition="in" filter="fade">
                                      <p:cBhvr>
                                        <p:cTn id="36" dur="500"/>
                                        <p:tgtEl>
                                          <p:spTgt spid="474"/>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472">
                                            <p:txEl>
                                              <p:pRg st="0" end="0"/>
                                            </p:txEl>
                                          </p:spTgt>
                                        </p:tgtEl>
                                        <p:attrNameLst>
                                          <p:attrName>style.visibility</p:attrName>
                                        </p:attrNameLst>
                                      </p:cBhvr>
                                      <p:to>
                                        <p:strVal val="visible"/>
                                      </p:to>
                                    </p:set>
                                    <p:animEffect transition="in" filter="wipe(up)">
                                      <p:cBhvr>
                                        <p:cTn id="40" dur="500"/>
                                        <p:tgtEl>
                                          <p:spTgt spid="472">
                                            <p:txEl>
                                              <p:pRg st="0" end="0"/>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472">
                                            <p:txEl>
                                              <p:pRg st="1" end="1"/>
                                            </p:txEl>
                                          </p:spTgt>
                                        </p:tgtEl>
                                        <p:attrNameLst>
                                          <p:attrName>style.visibility</p:attrName>
                                        </p:attrNameLst>
                                      </p:cBhvr>
                                      <p:to>
                                        <p:strVal val="visible"/>
                                      </p:to>
                                    </p:set>
                                    <p:animEffect transition="in" filter="wipe(up)">
                                      <p:cBhvr>
                                        <p:cTn id="44" dur="500"/>
                                        <p:tgtEl>
                                          <p:spTgt spid="472">
                                            <p:txEl>
                                              <p:pRg st="1" end="1"/>
                                            </p:txEl>
                                          </p:spTgt>
                                        </p:tgtEl>
                                      </p:cBhvr>
                                    </p:animEffect>
                                  </p:childTnLst>
                                </p:cTn>
                              </p:par>
                            </p:childTnLst>
                          </p:cTn>
                        </p:par>
                        <p:par>
                          <p:cTn id="45" fill="hold">
                            <p:stCondLst>
                              <p:cond delay="5000"/>
                            </p:stCondLst>
                            <p:childTnLst>
                              <p:par>
                                <p:cTn id="46" presetID="26" presetClass="entr" presetSubtype="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80">
                                          <p:stCondLst>
                                            <p:cond delay="0"/>
                                          </p:stCondLst>
                                        </p:cTn>
                                        <p:tgtEl>
                                          <p:spTgt spid="3"/>
                                        </p:tgtEl>
                                      </p:cBhvr>
                                    </p:animEffect>
                                    <p:anim calcmode="lin" valueType="num">
                                      <p:cBhvr>
                                        <p:cTn id="4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gtEl>
                                      </p:cBhvr>
                                      <p:to x="100000" y="60000"/>
                                    </p:animScale>
                                    <p:animScale>
                                      <p:cBhvr>
                                        <p:cTn id="55" dur="166" decel="50000">
                                          <p:stCondLst>
                                            <p:cond delay="676"/>
                                          </p:stCondLst>
                                        </p:cTn>
                                        <p:tgtEl>
                                          <p:spTgt spid="3"/>
                                        </p:tgtEl>
                                      </p:cBhvr>
                                      <p:to x="100000" y="100000"/>
                                    </p:animScale>
                                    <p:animScale>
                                      <p:cBhvr>
                                        <p:cTn id="56" dur="26">
                                          <p:stCondLst>
                                            <p:cond delay="1312"/>
                                          </p:stCondLst>
                                        </p:cTn>
                                        <p:tgtEl>
                                          <p:spTgt spid="3"/>
                                        </p:tgtEl>
                                      </p:cBhvr>
                                      <p:to x="100000" y="80000"/>
                                    </p:animScale>
                                    <p:animScale>
                                      <p:cBhvr>
                                        <p:cTn id="57" dur="166" decel="50000">
                                          <p:stCondLst>
                                            <p:cond delay="1338"/>
                                          </p:stCondLst>
                                        </p:cTn>
                                        <p:tgtEl>
                                          <p:spTgt spid="3"/>
                                        </p:tgtEl>
                                      </p:cBhvr>
                                      <p:to x="100000" y="100000"/>
                                    </p:animScale>
                                    <p:animScale>
                                      <p:cBhvr>
                                        <p:cTn id="58" dur="26">
                                          <p:stCondLst>
                                            <p:cond delay="1642"/>
                                          </p:stCondLst>
                                        </p:cTn>
                                        <p:tgtEl>
                                          <p:spTgt spid="3"/>
                                        </p:tgtEl>
                                      </p:cBhvr>
                                      <p:to x="100000" y="90000"/>
                                    </p:animScale>
                                    <p:animScale>
                                      <p:cBhvr>
                                        <p:cTn id="59" dur="166" decel="50000">
                                          <p:stCondLst>
                                            <p:cond delay="1668"/>
                                          </p:stCondLst>
                                        </p:cTn>
                                        <p:tgtEl>
                                          <p:spTgt spid="3"/>
                                        </p:tgtEl>
                                      </p:cBhvr>
                                      <p:to x="100000" y="100000"/>
                                    </p:animScale>
                                    <p:animScale>
                                      <p:cBhvr>
                                        <p:cTn id="60" dur="26">
                                          <p:stCondLst>
                                            <p:cond delay="1808"/>
                                          </p:stCondLst>
                                        </p:cTn>
                                        <p:tgtEl>
                                          <p:spTgt spid="3"/>
                                        </p:tgtEl>
                                      </p:cBhvr>
                                      <p:to x="100000" y="95000"/>
                                    </p:animScale>
                                    <p:animScale>
                                      <p:cBhvr>
                                        <p:cTn id="61" dur="166" decel="50000">
                                          <p:stCondLst>
                                            <p:cond delay="1834"/>
                                          </p:stCondLst>
                                        </p:cTn>
                                        <p:tgtEl>
                                          <p:spTgt spid="3"/>
                                        </p:tgtEl>
                                      </p:cBhvr>
                                      <p:to x="100000" y="100000"/>
                                    </p:animScale>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485"/>
                                        </p:tgtEl>
                                        <p:attrNameLst>
                                          <p:attrName>style.visibility</p:attrName>
                                        </p:attrNameLst>
                                      </p:cBhvr>
                                      <p:to>
                                        <p:strVal val="visible"/>
                                      </p:to>
                                    </p:set>
                                    <p:animEffect transition="in" filter="wipe(up)">
                                      <p:cBhvr>
                                        <p:cTn id="65" dur="500"/>
                                        <p:tgtEl>
                                          <p:spTgt spid="48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478"/>
                                        </p:tgtEl>
                                        <p:attrNameLst>
                                          <p:attrName>style.visibility</p:attrName>
                                        </p:attrNameLst>
                                      </p:cBhvr>
                                      <p:to>
                                        <p:strVal val="visible"/>
                                      </p:to>
                                    </p:set>
                                    <p:animEffect transition="in" filter="fade">
                                      <p:cBhvr>
                                        <p:cTn id="69" dur="500"/>
                                        <p:tgtEl>
                                          <p:spTgt spid="478"/>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473"/>
                                        </p:tgtEl>
                                        <p:attrNameLst>
                                          <p:attrName>style.visibility</p:attrName>
                                        </p:attrNameLst>
                                      </p:cBhvr>
                                      <p:to>
                                        <p:strVal val="visible"/>
                                      </p:to>
                                    </p:set>
                                    <p:animEffect transition="in" filter="fade">
                                      <p:cBhvr>
                                        <p:cTn id="73" dur="500"/>
                                        <p:tgtEl>
                                          <p:spTgt spid="473"/>
                                        </p:tgtEl>
                                      </p:cBhvr>
                                    </p:animEffect>
                                  </p:childTnLst>
                                </p:cTn>
                              </p:par>
                            </p:childTnLst>
                          </p:cTn>
                        </p:par>
                        <p:par>
                          <p:cTn id="74" fill="hold">
                            <p:stCondLst>
                              <p:cond delay="8500"/>
                            </p:stCondLst>
                            <p:childTnLst>
                              <p:par>
                                <p:cTn id="75" presetID="22" presetClass="entr" presetSubtype="1" fill="hold" grpId="0" nodeType="afterEffect">
                                  <p:stCondLst>
                                    <p:cond delay="0"/>
                                  </p:stCondLst>
                                  <p:childTnLst>
                                    <p:set>
                                      <p:cBhvr>
                                        <p:cTn id="76" dur="1" fill="hold">
                                          <p:stCondLst>
                                            <p:cond delay="0"/>
                                          </p:stCondLst>
                                        </p:cTn>
                                        <p:tgtEl>
                                          <p:spTgt spid="98">
                                            <p:txEl>
                                              <p:pRg st="0" end="0"/>
                                            </p:txEl>
                                          </p:spTgt>
                                        </p:tgtEl>
                                        <p:attrNameLst>
                                          <p:attrName>style.visibility</p:attrName>
                                        </p:attrNameLst>
                                      </p:cBhvr>
                                      <p:to>
                                        <p:strVal val="visible"/>
                                      </p:to>
                                    </p:set>
                                    <p:animEffect transition="in" filter="wipe(up)">
                                      <p:cBhvr>
                                        <p:cTn id="77" dur="500"/>
                                        <p:tgtEl>
                                          <p:spTgt spid="98">
                                            <p:txEl>
                                              <p:pRg st="0" end="0"/>
                                            </p:txEl>
                                          </p:spTgt>
                                        </p:tgtEl>
                                      </p:cBhvr>
                                    </p:animEffect>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wipe(down)">
                                      <p:cBhvr>
                                        <p:cTn id="81" dur="580">
                                          <p:stCondLst>
                                            <p:cond delay="0"/>
                                          </p:stCondLst>
                                        </p:cTn>
                                        <p:tgtEl>
                                          <p:spTgt spid="4"/>
                                        </p:tgtEl>
                                      </p:cBhvr>
                                    </p:animEffect>
                                    <p:anim calcmode="lin" valueType="num">
                                      <p:cBhvr>
                                        <p:cTn id="8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87" dur="26">
                                          <p:stCondLst>
                                            <p:cond delay="650"/>
                                          </p:stCondLst>
                                        </p:cTn>
                                        <p:tgtEl>
                                          <p:spTgt spid="4"/>
                                        </p:tgtEl>
                                      </p:cBhvr>
                                      <p:to x="100000" y="60000"/>
                                    </p:animScale>
                                    <p:animScale>
                                      <p:cBhvr>
                                        <p:cTn id="88" dur="166" decel="50000">
                                          <p:stCondLst>
                                            <p:cond delay="676"/>
                                          </p:stCondLst>
                                        </p:cTn>
                                        <p:tgtEl>
                                          <p:spTgt spid="4"/>
                                        </p:tgtEl>
                                      </p:cBhvr>
                                      <p:to x="100000" y="100000"/>
                                    </p:animScale>
                                    <p:animScale>
                                      <p:cBhvr>
                                        <p:cTn id="89" dur="26">
                                          <p:stCondLst>
                                            <p:cond delay="1312"/>
                                          </p:stCondLst>
                                        </p:cTn>
                                        <p:tgtEl>
                                          <p:spTgt spid="4"/>
                                        </p:tgtEl>
                                      </p:cBhvr>
                                      <p:to x="100000" y="80000"/>
                                    </p:animScale>
                                    <p:animScale>
                                      <p:cBhvr>
                                        <p:cTn id="90" dur="166" decel="50000">
                                          <p:stCondLst>
                                            <p:cond delay="1338"/>
                                          </p:stCondLst>
                                        </p:cTn>
                                        <p:tgtEl>
                                          <p:spTgt spid="4"/>
                                        </p:tgtEl>
                                      </p:cBhvr>
                                      <p:to x="100000" y="100000"/>
                                    </p:animScale>
                                    <p:animScale>
                                      <p:cBhvr>
                                        <p:cTn id="91" dur="26">
                                          <p:stCondLst>
                                            <p:cond delay="1642"/>
                                          </p:stCondLst>
                                        </p:cTn>
                                        <p:tgtEl>
                                          <p:spTgt spid="4"/>
                                        </p:tgtEl>
                                      </p:cBhvr>
                                      <p:to x="100000" y="90000"/>
                                    </p:animScale>
                                    <p:animScale>
                                      <p:cBhvr>
                                        <p:cTn id="92" dur="166" decel="50000">
                                          <p:stCondLst>
                                            <p:cond delay="1668"/>
                                          </p:stCondLst>
                                        </p:cTn>
                                        <p:tgtEl>
                                          <p:spTgt spid="4"/>
                                        </p:tgtEl>
                                      </p:cBhvr>
                                      <p:to x="100000" y="100000"/>
                                    </p:animScale>
                                    <p:animScale>
                                      <p:cBhvr>
                                        <p:cTn id="93" dur="26">
                                          <p:stCondLst>
                                            <p:cond delay="1808"/>
                                          </p:stCondLst>
                                        </p:cTn>
                                        <p:tgtEl>
                                          <p:spTgt spid="4"/>
                                        </p:tgtEl>
                                      </p:cBhvr>
                                      <p:to x="100000" y="95000"/>
                                    </p:animScale>
                                    <p:animScale>
                                      <p:cBhvr>
                                        <p:cTn id="94" dur="166" decel="50000">
                                          <p:stCondLst>
                                            <p:cond delay="1834"/>
                                          </p:stCondLst>
                                        </p:cTn>
                                        <p:tgtEl>
                                          <p:spTgt spid="4"/>
                                        </p:tgtEl>
                                      </p:cBhvr>
                                      <p:to x="100000" y="100000"/>
                                    </p:animScale>
                                  </p:childTnLst>
                                </p:cTn>
                              </p:par>
                            </p:childTnLst>
                          </p:cTn>
                        </p:par>
                        <p:par>
                          <p:cTn id="95" fill="hold">
                            <p:stCondLst>
                              <p:cond delay="11000"/>
                            </p:stCondLst>
                            <p:childTnLst>
                              <p:par>
                                <p:cTn id="96" presetID="22" presetClass="entr" presetSubtype="1" fill="hold" nodeType="afterEffect">
                                  <p:stCondLst>
                                    <p:cond delay="0"/>
                                  </p:stCondLst>
                                  <p:childTnLst>
                                    <p:set>
                                      <p:cBhvr>
                                        <p:cTn id="97" dur="1" fill="hold">
                                          <p:stCondLst>
                                            <p:cond delay="0"/>
                                          </p:stCondLst>
                                        </p:cTn>
                                        <p:tgtEl>
                                          <p:spTgt spid="486"/>
                                        </p:tgtEl>
                                        <p:attrNameLst>
                                          <p:attrName>style.visibility</p:attrName>
                                        </p:attrNameLst>
                                      </p:cBhvr>
                                      <p:to>
                                        <p:strVal val="visible"/>
                                      </p:to>
                                    </p:set>
                                    <p:animEffect transition="in" filter="wipe(up)">
                                      <p:cBhvr>
                                        <p:cTn id="98" dur="500"/>
                                        <p:tgtEl>
                                          <p:spTgt spid="486"/>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480"/>
                                        </p:tgtEl>
                                        <p:attrNameLst>
                                          <p:attrName>style.visibility</p:attrName>
                                        </p:attrNameLst>
                                      </p:cBhvr>
                                      <p:to>
                                        <p:strVal val="visible"/>
                                      </p:to>
                                    </p:set>
                                    <p:animEffect transition="in" filter="fade">
                                      <p:cBhvr>
                                        <p:cTn id="102" dur="500"/>
                                        <p:tgtEl>
                                          <p:spTgt spid="480"/>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471"/>
                                        </p:tgtEl>
                                        <p:attrNameLst>
                                          <p:attrName>style.visibility</p:attrName>
                                        </p:attrNameLst>
                                      </p:cBhvr>
                                      <p:to>
                                        <p:strVal val="visible"/>
                                      </p:to>
                                    </p:set>
                                    <p:animEffect transition="in" filter="fade">
                                      <p:cBhvr>
                                        <p:cTn id="106" dur="500"/>
                                        <p:tgtEl>
                                          <p:spTgt spid="471"/>
                                        </p:tgtEl>
                                      </p:cBhvr>
                                    </p:animEffect>
                                  </p:childTnLst>
                                </p:cTn>
                              </p:par>
                            </p:childTnLst>
                          </p:cTn>
                        </p:par>
                        <p:par>
                          <p:cTn id="107" fill="hold">
                            <p:stCondLst>
                              <p:cond delay="12500"/>
                            </p:stCondLst>
                            <p:childTnLst>
                              <p:par>
                                <p:cTn id="108" presetID="22" presetClass="entr" presetSubtype="1" fill="hold" grpId="0" nodeType="afterEffect">
                                  <p:stCondLst>
                                    <p:cond delay="0"/>
                                  </p:stCondLst>
                                  <p:childTnLst>
                                    <p:set>
                                      <p:cBhvr>
                                        <p:cTn id="109" dur="1" fill="hold">
                                          <p:stCondLst>
                                            <p:cond delay="0"/>
                                          </p:stCondLst>
                                        </p:cTn>
                                        <p:tgtEl>
                                          <p:spTgt spid="99">
                                            <p:txEl>
                                              <p:pRg st="0" end="0"/>
                                            </p:txEl>
                                          </p:spTgt>
                                        </p:tgtEl>
                                        <p:attrNameLst>
                                          <p:attrName>style.visibility</p:attrName>
                                        </p:attrNameLst>
                                      </p:cBhvr>
                                      <p:to>
                                        <p:strVal val="visible"/>
                                      </p:to>
                                    </p:set>
                                    <p:animEffect transition="in" filter="wipe(up)">
                                      <p:cBhvr>
                                        <p:cTn id="110" dur="500"/>
                                        <p:tgtEl>
                                          <p:spTgt spid="99">
                                            <p:txEl>
                                              <p:pRg st="0" end="0"/>
                                            </p:txEl>
                                          </p:spTgt>
                                        </p:tgtEl>
                                      </p:cBhvr>
                                    </p:animEffect>
                                  </p:childTnLst>
                                </p:cTn>
                              </p:par>
                            </p:childTnLst>
                          </p:cTn>
                        </p:par>
                        <p:par>
                          <p:cTn id="111" fill="hold">
                            <p:stCondLst>
                              <p:cond delay="13000"/>
                            </p:stCondLst>
                            <p:childTnLst>
                              <p:par>
                                <p:cTn id="112" presetID="26" presetClass="entr" presetSubtype="0" fill="hold" nodeType="after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down)">
                                      <p:cBhvr>
                                        <p:cTn id="114" dur="580">
                                          <p:stCondLst>
                                            <p:cond delay="0"/>
                                          </p:stCondLst>
                                        </p:cTn>
                                        <p:tgtEl>
                                          <p:spTgt spid="5"/>
                                        </p:tgtEl>
                                      </p:cBhvr>
                                    </p:animEffect>
                                    <p:anim calcmode="lin" valueType="num">
                                      <p:cBhvr>
                                        <p:cTn id="1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20" dur="26">
                                          <p:stCondLst>
                                            <p:cond delay="650"/>
                                          </p:stCondLst>
                                        </p:cTn>
                                        <p:tgtEl>
                                          <p:spTgt spid="5"/>
                                        </p:tgtEl>
                                      </p:cBhvr>
                                      <p:to x="100000" y="60000"/>
                                    </p:animScale>
                                    <p:animScale>
                                      <p:cBhvr>
                                        <p:cTn id="121" dur="166" decel="50000">
                                          <p:stCondLst>
                                            <p:cond delay="676"/>
                                          </p:stCondLst>
                                        </p:cTn>
                                        <p:tgtEl>
                                          <p:spTgt spid="5"/>
                                        </p:tgtEl>
                                      </p:cBhvr>
                                      <p:to x="100000" y="100000"/>
                                    </p:animScale>
                                    <p:animScale>
                                      <p:cBhvr>
                                        <p:cTn id="122" dur="26">
                                          <p:stCondLst>
                                            <p:cond delay="1312"/>
                                          </p:stCondLst>
                                        </p:cTn>
                                        <p:tgtEl>
                                          <p:spTgt spid="5"/>
                                        </p:tgtEl>
                                      </p:cBhvr>
                                      <p:to x="100000" y="80000"/>
                                    </p:animScale>
                                    <p:animScale>
                                      <p:cBhvr>
                                        <p:cTn id="123" dur="166" decel="50000">
                                          <p:stCondLst>
                                            <p:cond delay="1338"/>
                                          </p:stCondLst>
                                        </p:cTn>
                                        <p:tgtEl>
                                          <p:spTgt spid="5"/>
                                        </p:tgtEl>
                                      </p:cBhvr>
                                      <p:to x="100000" y="100000"/>
                                    </p:animScale>
                                    <p:animScale>
                                      <p:cBhvr>
                                        <p:cTn id="124" dur="26">
                                          <p:stCondLst>
                                            <p:cond delay="1642"/>
                                          </p:stCondLst>
                                        </p:cTn>
                                        <p:tgtEl>
                                          <p:spTgt spid="5"/>
                                        </p:tgtEl>
                                      </p:cBhvr>
                                      <p:to x="100000" y="90000"/>
                                    </p:animScale>
                                    <p:animScale>
                                      <p:cBhvr>
                                        <p:cTn id="125" dur="166" decel="50000">
                                          <p:stCondLst>
                                            <p:cond delay="1668"/>
                                          </p:stCondLst>
                                        </p:cTn>
                                        <p:tgtEl>
                                          <p:spTgt spid="5"/>
                                        </p:tgtEl>
                                      </p:cBhvr>
                                      <p:to x="100000" y="100000"/>
                                    </p:animScale>
                                    <p:animScale>
                                      <p:cBhvr>
                                        <p:cTn id="126" dur="26">
                                          <p:stCondLst>
                                            <p:cond delay="1808"/>
                                          </p:stCondLst>
                                        </p:cTn>
                                        <p:tgtEl>
                                          <p:spTgt spid="5"/>
                                        </p:tgtEl>
                                      </p:cBhvr>
                                      <p:to x="100000" y="95000"/>
                                    </p:animScale>
                                    <p:animScale>
                                      <p:cBhvr>
                                        <p:cTn id="127" dur="166" decel="50000">
                                          <p:stCondLst>
                                            <p:cond delay="1834"/>
                                          </p:stCondLst>
                                        </p:cTn>
                                        <p:tgtEl>
                                          <p:spTgt spid="5"/>
                                        </p:tgtEl>
                                      </p:cBhvr>
                                      <p:to x="100000" y="100000"/>
                                    </p:animScale>
                                  </p:childTnLst>
                                </p:cTn>
                              </p:par>
                            </p:childTnLst>
                          </p:cTn>
                        </p:par>
                        <p:par>
                          <p:cTn id="128" fill="hold">
                            <p:stCondLst>
                              <p:cond delay="15000"/>
                            </p:stCondLst>
                            <p:childTnLst>
                              <p:par>
                                <p:cTn id="129" presetID="22" presetClass="entr" presetSubtype="1" fill="hold"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wipe(up)">
                                      <p:cBhvr>
                                        <p:cTn id="131" dur="500"/>
                                        <p:tgtEl>
                                          <p:spTgt spid="41"/>
                                        </p:tgtEl>
                                      </p:cBhvr>
                                    </p:animEffect>
                                  </p:childTnLst>
                                </p:cTn>
                              </p:par>
                            </p:childTnLst>
                          </p:cTn>
                        </p:par>
                        <p:par>
                          <p:cTn id="132" fill="hold">
                            <p:stCondLst>
                              <p:cond delay="15500"/>
                            </p:stCondLst>
                            <p:childTnLst>
                              <p:par>
                                <p:cTn id="133" presetID="10" presetClass="entr" presetSubtype="0" fill="hold" grpId="0"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childTnLst>
                          </p:cTn>
                        </p:par>
                        <p:par>
                          <p:cTn id="136" fill="hold">
                            <p:stCondLst>
                              <p:cond delay="16000"/>
                            </p:stCondLst>
                            <p:childTnLst>
                              <p:par>
                                <p:cTn id="137" presetID="10" presetClass="entr" presetSubtype="0" fill="hold" grpId="0" nodeType="after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childTnLst>
                          </p:cTn>
                        </p:par>
                        <p:par>
                          <p:cTn id="140" fill="hold">
                            <p:stCondLst>
                              <p:cond delay="16500"/>
                            </p:stCondLst>
                            <p:childTnLst>
                              <p:par>
                                <p:cTn id="141" presetID="22" presetClass="entr" presetSubtype="1" fill="hold" grpId="0" nodeType="afterEffect">
                                  <p:stCondLst>
                                    <p:cond delay="0"/>
                                  </p:stCondLst>
                                  <p:childTnLst>
                                    <p:set>
                                      <p:cBhvr>
                                        <p:cTn id="142" dur="1" fill="hold">
                                          <p:stCondLst>
                                            <p:cond delay="0"/>
                                          </p:stCondLst>
                                        </p:cTn>
                                        <p:tgtEl>
                                          <p:spTgt spid="100">
                                            <p:txEl>
                                              <p:pRg st="0" end="0"/>
                                            </p:txEl>
                                          </p:spTgt>
                                        </p:tgtEl>
                                        <p:attrNameLst>
                                          <p:attrName>style.visibility</p:attrName>
                                        </p:attrNameLst>
                                      </p:cBhvr>
                                      <p:to>
                                        <p:strVal val="visible"/>
                                      </p:to>
                                    </p:set>
                                    <p:animEffect transition="in" filter="wipe(up)">
                                      <p:cBhvr>
                                        <p:cTn id="143" dur="500"/>
                                        <p:tgtEl>
                                          <p:spTgt spid="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0"/>
      <p:bldP spid="472" grpId="0" build="p"/>
      <p:bldP spid="473" grpId="0"/>
      <p:bldP spid="474" grpId="0"/>
      <p:bldP spid="476" grpId="0"/>
      <p:bldP spid="478" grpId="0"/>
      <p:bldP spid="479" grpId="0"/>
      <p:bldP spid="480" grpId="0"/>
      <p:bldP spid="38" grpId="0"/>
      <p:bldP spid="39" grpId="0"/>
      <p:bldP spid="98" grpId="0" build="p"/>
      <p:bldP spid="99" grpId="0" build="p"/>
      <p:bldP spid="10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87;p27"/>
          <p:cNvSpPr/>
          <p:nvPr/>
        </p:nvSpPr>
        <p:spPr>
          <a:xfrm>
            <a:off x="2079963" y="11858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488;p27"/>
          <p:cNvSpPr/>
          <p:nvPr/>
        </p:nvSpPr>
        <p:spPr>
          <a:xfrm>
            <a:off x="5807604" y="2368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87;p27"/>
          <p:cNvSpPr/>
          <p:nvPr/>
        </p:nvSpPr>
        <p:spPr>
          <a:xfrm>
            <a:off x="7910437" y="115601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Rectangle 1"/>
          <p:cNvSpPr/>
          <p:nvPr/>
        </p:nvSpPr>
        <p:spPr>
          <a:xfrm>
            <a:off x="533178" y="228016"/>
            <a:ext cx="98676" cy="1118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020" y="1096561"/>
            <a:ext cx="85519" cy="826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oogle Shape;487;p27"/>
          <p:cNvSpPr/>
          <p:nvPr/>
        </p:nvSpPr>
        <p:spPr>
          <a:xfrm>
            <a:off x="286885" y="44138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Rectangle 24"/>
          <p:cNvSpPr/>
          <p:nvPr/>
        </p:nvSpPr>
        <p:spPr>
          <a:xfrm>
            <a:off x="773815" y="155934"/>
            <a:ext cx="252629" cy="2559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066067" y="1671046"/>
            <a:ext cx="170812" cy="17091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70176" y="4299946"/>
            <a:ext cx="45983" cy="6801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4524" y="1244659"/>
            <a:ext cx="89278" cy="10917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070894" y="2660969"/>
            <a:ext cx="98676" cy="11183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oogle Shape;487;p27"/>
          <p:cNvSpPr/>
          <p:nvPr/>
        </p:nvSpPr>
        <p:spPr>
          <a:xfrm>
            <a:off x="6242108" y="2011214"/>
            <a:ext cx="100939" cy="11549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079;p37"/>
          <p:cNvSpPr txBox="1"/>
          <p:nvPr/>
        </p:nvSpPr>
        <p:spPr>
          <a:xfrm>
            <a:off x="1329940" y="2968313"/>
            <a:ext cx="6169938" cy="18444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panose="00000500000000000000"/>
              <a:buNone/>
              <a:defRPr sz="3000" b="0" i="0" u="none" strike="noStrike" cap="none">
                <a:solidFill>
                  <a:schemeClr val="lt1"/>
                </a:solidFill>
                <a:latin typeface="Share Tech" panose="00000500000000000000"/>
                <a:ea typeface="Share Tech" panose="00000500000000000000"/>
                <a:cs typeface="Share Tech" panose="00000500000000000000"/>
                <a:sym typeface="Share Tech" panose="00000500000000000000"/>
              </a:defRPr>
            </a:lvl1pPr>
            <a:lvl2pPr marR="0" lvl="1"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2pPr>
            <a:lvl3pPr marR="0" lvl="2"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3pPr>
            <a:lvl4pPr marR="0" lvl="3"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4pPr>
            <a:lvl5pPr marR="0" lvl="4"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5pPr>
            <a:lvl6pPr marR="0" lvl="5"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6pPr>
            <a:lvl7pPr marR="0" lvl="6"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7pPr>
            <a:lvl8pPr marR="0" lvl="7"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8pPr>
            <a:lvl9pPr marR="0" lvl="8" algn="ctr" rtl="0">
              <a:lnSpc>
                <a:spcPct val="100000"/>
              </a:lnSpc>
              <a:spcBef>
                <a:spcPts val="0"/>
              </a:spcBef>
              <a:spcAft>
                <a:spcPts val="0"/>
              </a:spcAft>
              <a:buClr>
                <a:srgbClr val="D9D9D9"/>
              </a:buClr>
              <a:buSzPts val="1800"/>
              <a:buFont typeface="Share Tech" panose="00000500000000000000"/>
              <a:buNone/>
              <a:defRPr sz="1800" b="0" i="0" u="none" strike="noStrike" cap="none">
                <a:solidFill>
                  <a:srgbClr val="D9D9D9"/>
                </a:solidFill>
                <a:latin typeface="Share Tech" panose="00000500000000000000"/>
                <a:ea typeface="Share Tech" panose="00000500000000000000"/>
                <a:cs typeface="Share Tech" panose="00000500000000000000"/>
                <a:sym typeface="Share Tech" panose="00000500000000000000"/>
              </a:defRPr>
            </a:lvl9pPr>
          </a:lstStyle>
          <a:p>
            <a:pPr algn="ctr"/>
            <a:r>
              <a:rPr lang="en-US" sz="6000" dirty="0">
                <a:latin typeface="Times New Roman" panose="02020603050405020304" charset="0"/>
                <a:cs typeface="Times New Roman" panose="02020603050405020304" charset="0"/>
              </a:rPr>
              <a:t>Command and Control </a:t>
            </a:r>
            <a:endParaRPr lang="en-US" sz="6000" dirty="0">
              <a:latin typeface="Times New Roman" panose="02020603050405020304" charset="0"/>
              <a:cs typeface="Times New Roman" panose="02020603050405020304" charset="0"/>
            </a:endParaRPr>
          </a:p>
        </p:txBody>
      </p:sp>
      <p:grpSp>
        <p:nvGrpSpPr>
          <p:cNvPr id="4" name="Group 3"/>
          <p:cNvGrpSpPr/>
          <p:nvPr/>
        </p:nvGrpSpPr>
        <p:grpSpPr>
          <a:xfrm>
            <a:off x="3836366" y="974179"/>
            <a:ext cx="1325849" cy="2020090"/>
            <a:chOff x="3836366" y="974179"/>
            <a:chExt cx="1325849" cy="2020090"/>
          </a:xfrm>
        </p:grpSpPr>
        <p:cxnSp>
          <p:nvCxnSpPr>
            <p:cNvPr id="36" name="Google Shape;693;p32"/>
            <p:cNvCxnSpPr/>
            <p:nvPr/>
          </p:nvCxnSpPr>
          <p:spPr>
            <a:xfrm>
              <a:off x="5144469" y="974179"/>
              <a:ext cx="0" cy="1463960"/>
            </a:xfrm>
            <a:prstGeom prst="straightConnector1">
              <a:avLst/>
            </a:prstGeom>
            <a:noFill/>
            <a:ln w="63500" cap="flat" cmpd="sng">
              <a:solidFill>
                <a:schemeClr val="accent2"/>
              </a:solidFill>
              <a:prstDash val="solid"/>
              <a:round/>
              <a:headEnd type="none" w="med" len="med"/>
              <a:tailEnd type="none" w="med" len="med"/>
            </a:ln>
          </p:spPr>
        </p:cxnSp>
        <p:cxnSp>
          <p:nvCxnSpPr>
            <p:cNvPr id="37" name="Google Shape;693;p32"/>
            <p:cNvCxnSpPr/>
            <p:nvPr/>
          </p:nvCxnSpPr>
          <p:spPr>
            <a:xfrm flipH="1">
              <a:off x="4430023" y="2419673"/>
              <a:ext cx="724636" cy="0"/>
            </a:xfrm>
            <a:prstGeom prst="straightConnector1">
              <a:avLst/>
            </a:prstGeom>
            <a:noFill/>
            <a:ln w="63500" cap="flat" cmpd="sng">
              <a:solidFill>
                <a:schemeClr val="accent2"/>
              </a:solidFill>
              <a:prstDash val="solid"/>
              <a:round/>
              <a:headEnd type="none" w="med" len="med"/>
              <a:tailEnd type="none" w="med" len="med"/>
            </a:ln>
          </p:spPr>
        </p:cxnSp>
        <p:cxnSp>
          <p:nvCxnSpPr>
            <p:cNvPr id="38" name="Google Shape;693;p32"/>
            <p:cNvCxnSpPr/>
            <p:nvPr/>
          </p:nvCxnSpPr>
          <p:spPr>
            <a:xfrm flipH="1">
              <a:off x="3836366" y="1000212"/>
              <a:ext cx="1325849" cy="0"/>
            </a:xfrm>
            <a:prstGeom prst="straightConnector1">
              <a:avLst/>
            </a:prstGeom>
            <a:noFill/>
            <a:ln w="63500" cap="flat" cmpd="sng">
              <a:solidFill>
                <a:schemeClr val="accent2"/>
              </a:solidFill>
              <a:prstDash val="solid"/>
              <a:round/>
              <a:headEnd type="none" w="med" len="med"/>
              <a:tailEnd type="none" w="med" len="med"/>
            </a:ln>
          </p:spPr>
        </p:cxnSp>
        <p:cxnSp>
          <p:nvCxnSpPr>
            <p:cNvPr id="39" name="Google Shape;693;p32"/>
            <p:cNvCxnSpPr/>
            <p:nvPr/>
          </p:nvCxnSpPr>
          <p:spPr>
            <a:xfrm flipH="1">
              <a:off x="4435788" y="2389445"/>
              <a:ext cx="0" cy="548640"/>
            </a:xfrm>
            <a:prstGeom prst="straightConnector1">
              <a:avLst/>
            </a:prstGeom>
            <a:noFill/>
            <a:ln w="63500" cap="flat" cmpd="sng">
              <a:solidFill>
                <a:schemeClr val="accent2"/>
              </a:solidFill>
              <a:prstDash val="solid"/>
              <a:round/>
              <a:headEnd type="none" w="med" len="med"/>
              <a:tailEnd type="none" w="med" len="med"/>
            </a:ln>
          </p:spPr>
        </p:cxnSp>
        <p:sp>
          <p:nvSpPr>
            <p:cNvPr id="34" name="Google Shape;8624;p54"/>
            <p:cNvSpPr/>
            <p:nvPr/>
          </p:nvSpPr>
          <p:spPr>
            <a:xfrm>
              <a:off x="4170885" y="2712685"/>
              <a:ext cx="518277" cy="281584"/>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 name="Group 2"/>
          <p:cNvGrpSpPr/>
          <p:nvPr/>
        </p:nvGrpSpPr>
        <p:grpSpPr>
          <a:xfrm>
            <a:off x="3887473" y="1163609"/>
            <a:ext cx="1085100" cy="1085100"/>
            <a:chOff x="3887473" y="1163609"/>
            <a:chExt cx="1085100" cy="1085100"/>
          </a:xfrm>
          <a:solidFill>
            <a:schemeClr val="accent2"/>
          </a:solidFill>
        </p:grpSpPr>
        <p:sp>
          <p:nvSpPr>
            <p:cNvPr id="35" name="Google Shape;689;p32"/>
            <p:cNvSpPr/>
            <p:nvPr/>
          </p:nvSpPr>
          <p:spPr>
            <a:xfrm>
              <a:off x="3887473" y="1163609"/>
              <a:ext cx="1085100" cy="1085100"/>
            </a:xfrm>
            <a:prstGeom prst="rect">
              <a:avLst/>
            </a:pr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690;p32"/>
            <p:cNvSpPr txBox="1"/>
            <p:nvPr/>
          </p:nvSpPr>
          <p:spPr>
            <a:xfrm>
              <a:off x="3924409" y="1404327"/>
              <a:ext cx="981000" cy="577800"/>
            </a:xfrm>
            <a:prstGeom prst="rect">
              <a:avLst/>
            </a:prstGeom>
            <a:grpFill/>
            <a:ln>
              <a:solidFill>
                <a:schemeClr val="accent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SzPts val="4800"/>
              </a:pPr>
              <a:r>
                <a:rPr lang="en-GB" sz="6000" dirty="0" smtClean="0">
                  <a:solidFill>
                    <a:schemeClr val="bg2"/>
                  </a:solidFill>
                  <a:latin typeface="Share Tech" panose="00000500000000000000"/>
                  <a:ea typeface="Share Tech" panose="00000500000000000000"/>
                  <a:cs typeface="Share Tech" panose="00000500000000000000"/>
                  <a:sym typeface="Share Tech" panose="00000500000000000000"/>
                </a:rPr>
                <a:t>04</a:t>
              </a:r>
              <a:endParaRPr lang="en-GB" sz="6000" dirty="0">
                <a:solidFill>
                  <a:schemeClr val="bg2"/>
                </a:solidFill>
                <a:latin typeface="Share Tech" panose="00000500000000000000"/>
                <a:ea typeface="Share Tech" panose="00000500000000000000"/>
                <a:cs typeface="Share Tech" panose="00000500000000000000"/>
                <a:sym typeface="Share Tech" panose="0000050000000000000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648653" y="1992630"/>
            <a:ext cx="5134451" cy="837248"/>
          </a:xfrm>
          <a:prstGeom prst="rect">
            <a:avLst/>
          </a:prstGeom>
        </p:spPr>
        <p:txBody>
          <a:bodyPr spcFirstLastPara="1" wrap="square" lIns="91425" tIns="91425" rIns="91425" bIns="91425" anchor="ctr" anchorCtr="0">
            <a:noAutofit/>
          </a:bodyPr>
          <a:lstStyle/>
          <a:p>
            <a:pPr lvl="0"/>
            <a:r>
              <a:rPr lang="en-US" sz="4500" dirty="0">
                <a:latin typeface="Times New Roman" panose="02020603050405020304" charset="0"/>
                <a:cs typeface="Times New Roman" panose="02020603050405020304" charset="0"/>
              </a:rPr>
              <a:t>The Central Role of </a:t>
            </a:r>
            <a:r>
              <a:rPr lang="en-US" sz="4500" dirty="0" smtClean="0">
                <a:latin typeface="Times New Roman" panose="02020603050405020304" charset="0"/>
                <a:cs typeface="Times New Roman" panose="02020603050405020304" charset="0"/>
              </a:rPr>
              <a:t>Malware</a:t>
            </a:r>
            <a:endParaRPr lang="en-GB" sz="4500" dirty="0">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2"/>
          <p:cNvSpPr txBox="1">
            <a:spLocks noGrp="1"/>
          </p:cNvSpPr>
          <p:nvPr>
            <p:ph type="title" idx="2"/>
          </p:nvPr>
        </p:nvSpPr>
        <p:spPr>
          <a:xfrm>
            <a:off x="5565934" y="2122170"/>
            <a:ext cx="1519238" cy="5776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dirty="0" smtClean="0">
                <a:solidFill>
                  <a:schemeClr val="dk2"/>
                </a:solidFill>
              </a:rPr>
              <a:t>0</a:t>
            </a:r>
            <a:r>
              <a:rPr lang="en-GB" b="1" dirty="0" smtClean="0">
                <a:solidFill>
                  <a:schemeClr val="dk2"/>
                </a:solidFill>
              </a:rPr>
              <a:t>5</a:t>
            </a:r>
            <a:endParaRPr b="1"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1000"/>
                                        <p:tgtEl>
                                          <p:spTgt spid="690"/>
                                        </p:tgtEl>
                                      </p:cBhvr>
                                    </p:animEffect>
                                    <p:anim calcmode="lin" valueType="num">
                                      <p:cBhvr>
                                        <p:cTn id="8" dur="1000" fill="hold"/>
                                        <p:tgtEl>
                                          <p:spTgt spid="690"/>
                                        </p:tgtEl>
                                        <p:attrNameLst>
                                          <p:attrName>ppt_x</p:attrName>
                                        </p:attrNameLst>
                                      </p:cBhvr>
                                      <p:tavLst>
                                        <p:tav tm="0">
                                          <p:val>
                                            <p:strVal val="#ppt_x"/>
                                          </p:val>
                                        </p:tav>
                                        <p:tav tm="100000">
                                          <p:val>
                                            <p:strVal val="#ppt_x"/>
                                          </p:val>
                                        </p:tav>
                                      </p:tavLst>
                                    </p:anim>
                                    <p:anim calcmode="lin" valueType="num">
                                      <p:cBhvr>
                                        <p:cTn id="9" dur="1000" fill="hold"/>
                                        <p:tgtEl>
                                          <p:spTgt spid="6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2"/>
                                        </p:tgtEl>
                                        <p:attrNameLst>
                                          <p:attrName>style.visibility</p:attrName>
                                        </p:attrNameLst>
                                      </p:cBhvr>
                                      <p:to>
                                        <p:strVal val="visible"/>
                                      </p:to>
                                    </p:set>
                                    <p:animEffect transition="in" filter="fade">
                                      <p:cBhvr>
                                        <p:cTn id="12" dur="1000"/>
                                        <p:tgtEl>
                                          <p:spTgt spid="692"/>
                                        </p:tgtEl>
                                      </p:cBhvr>
                                    </p:animEffect>
                                    <p:anim calcmode="lin" valueType="num">
                                      <p:cBhvr>
                                        <p:cTn id="13" dur="1000" fill="hold"/>
                                        <p:tgtEl>
                                          <p:spTgt spid="692"/>
                                        </p:tgtEl>
                                        <p:attrNameLst>
                                          <p:attrName>ppt_x</p:attrName>
                                        </p:attrNameLst>
                                      </p:cBhvr>
                                      <p:tavLst>
                                        <p:tav tm="0">
                                          <p:val>
                                            <p:strVal val="#ppt_x"/>
                                          </p:val>
                                        </p:tav>
                                        <p:tav tm="100000">
                                          <p:val>
                                            <p:strVal val="#ppt_x"/>
                                          </p:val>
                                        </p:tav>
                                      </p:tavLst>
                                    </p:anim>
                                    <p:anim calcmode="lin" valueType="num">
                                      <p:cBhvr>
                                        <p:cTn id="14" dur="1000" fill="hold"/>
                                        <p:tgtEl>
                                          <p:spTgt spid="69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1"/>
                                        </p:tgtEl>
                                        <p:attrNameLst>
                                          <p:attrName>style.visibility</p:attrName>
                                        </p:attrNameLst>
                                      </p:cBhvr>
                                      <p:to>
                                        <p:strVal val="visible"/>
                                      </p:to>
                                    </p:set>
                                    <p:animEffect transition="in" filter="fade">
                                      <p:cBhvr>
                                        <p:cTn id="17" dur="1000"/>
                                        <p:tgtEl>
                                          <p:spTgt spid="691"/>
                                        </p:tgtEl>
                                      </p:cBhvr>
                                    </p:animEffect>
                                    <p:anim calcmode="lin" valueType="num">
                                      <p:cBhvr>
                                        <p:cTn id="18" dur="1000" fill="hold"/>
                                        <p:tgtEl>
                                          <p:spTgt spid="691"/>
                                        </p:tgtEl>
                                        <p:attrNameLst>
                                          <p:attrName>ppt_x</p:attrName>
                                        </p:attrNameLst>
                                      </p:cBhvr>
                                      <p:tavLst>
                                        <p:tav tm="0">
                                          <p:val>
                                            <p:strVal val="#ppt_x"/>
                                          </p:val>
                                        </p:tav>
                                        <p:tav tm="100000">
                                          <p:val>
                                            <p:strVal val="#ppt_x"/>
                                          </p:val>
                                        </p:tav>
                                      </p:tavLst>
                                    </p:anim>
                                    <p:anim calcmode="lin" valueType="num">
                                      <p:cBhvr>
                                        <p:cTn id="19" dur="1000" fill="hold"/>
                                        <p:tgtEl>
                                          <p:spTgt spid="6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87"/>
                                        </p:tgtEl>
                                        <p:attrNameLst>
                                          <p:attrName>style.visibility</p:attrName>
                                        </p:attrNameLst>
                                      </p:cBhvr>
                                      <p:to>
                                        <p:strVal val="visible"/>
                                      </p:to>
                                    </p:set>
                                    <p:animEffect transition="in" filter="barn(inVertical)">
                                      <p:cBhvr>
                                        <p:cTn id="24" dur="5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90" grpId="0"/>
      <p:bldP spid="691" grpId="0" bldLvl="0" animBg="1"/>
      <p:bldP spid="69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39" name="Shape 1239"/>
        <p:cNvGrpSpPr/>
        <p:nvPr/>
      </p:nvGrpSpPr>
      <p:grpSpPr>
        <a:xfrm>
          <a:off x="0" y="0"/>
          <a:ext cx="0" cy="0"/>
          <a:chOff x="0" y="0"/>
          <a:chExt cx="0" cy="0"/>
        </a:xfrm>
      </p:grpSpPr>
      <p:sp>
        <p:nvSpPr>
          <p:cNvPr id="1240" name="Google Shape;1240;p44"/>
          <p:cNvSpPr/>
          <p:nvPr/>
        </p:nvSpPr>
        <p:spPr>
          <a:xfrm>
            <a:off x="819303" y="1751639"/>
            <a:ext cx="7524000" cy="21252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4"/>
          <p:cNvSpPr/>
          <p:nvPr/>
        </p:nvSpPr>
        <p:spPr>
          <a:xfrm>
            <a:off x="952957" y="1838006"/>
            <a:ext cx="7256700" cy="19437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4"/>
          <p:cNvSpPr txBox="1"/>
          <p:nvPr>
            <p:ph type="ctrTitle"/>
          </p:nvPr>
        </p:nvSpPr>
        <p:spPr>
          <a:xfrm>
            <a:off x="618825" y="411675"/>
            <a:ext cx="4727700" cy="577800"/>
          </a:xfrm>
          <a:prstGeom prst="rect">
            <a:avLst/>
          </a:prstGeom>
        </p:spPr>
        <p:txBody>
          <a:bodyPr spcFirstLastPara="1" wrap="square" lIns="91425" tIns="91425" rIns="91425" bIns="91425" anchor="t" anchorCtr="0">
            <a:noAutofit/>
          </a:bodyPr>
          <a:lstStyle/>
          <a:p>
            <a:pPr marL="0" lvl="0" indent="0" algn="l" rtl="0" fontAlgn="ctr">
              <a:spcBef>
                <a:spcPts val="0"/>
              </a:spcBef>
              <a:spcAft>
                <a:spcPts val="0"/>
              </a:spcAft>
              <a:buNone/>
            </a:pPr>
            <a:r>
              <a:rPr lang="en-US" altLang="en-GB" sz="4500">
                <a:latin typeface="Times New Roman" panose="02020603050405020304" charset="0"/>
                <a:cs typeface="Times New Roman" panose="02020603050405020304" charset="0"/>
                <a:sym typeface="+mn-ea"/>
              </a:rPr>
              <a:t>In this chapter :</a:t>
            </a:r>
            <a:br>
              <a:rPr lang="en-US" altLang="en-GB" sz="4500"/>
            </a:br>
            <a:endParaRPr lang="en-US" altLang="en-GB" sz="4500"/>
          </a:p>
        </p:txBody>
      </p:sp>
      <p:grpSp>
        <p:nvGrpSpPr>
          <p:cNvPr id="1244" name="Google Shape;1244;p44"/>
          <p:cNvGrpSpPr/>
          <p:nvPr/>
        </p:nvGrpSpPr>
        <p:grpSpPr>
          <a:xfrm>
            <a:off x="5404966" y="3898748"/>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1583531" y="2101691"/>
            <a:ext cx="3522345" cy="1198880"/>
          </a:xfrm>
          <a:prstGeom prst="rect">
            <a:avLst/>
          </a:prstGeom>
          <a:noFill/>
        </p:spPr>
        <p:txBody>
          <a:bodyPr wrap="square" rtlCol="0" anchor="t">
            <a:spAutoFit/>
          </a:bodyPr>
          <a:p>
            <a:pPr marL="285750" indent="-28575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The Changing Face of Hackers </a:t>
            </a:r>
            <a:endParaRPr lang="en-US" sz="1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Targeting the Victim</a:t>
            </a:r>
            <a:endParaRPr lang="en-US" sz="1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The ABCs of APTs </a:t>
            </a:r>
            <a:endParaRPr lang="en-US" sz="1800">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4233545" y="2546985"/>
            <a:ext cx="4109720" cy="922020"/>
          </a:xfrm>
          <a:prstGeom prst="rect">
            <a:avLst/>
          </a:prstGeom>
          <a:noFill/>
        </p:spPr>
        <p:txBody>
          <a:bodyPr wrap="square" rtlCol="0" anchor="t">
            <a:spAutoFit/>
          </a:bodyPr>
          <a:p>
            <a:pPr marL="457200" indent="-45720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The Lifecycle of a Modern Attack </a:t>
            </a:r>
            <a:endParaRPr lang="en-US" sz="1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The Central Role of Malware</a:t>
            </a:r>
            <a:endParaRPr lang="en-US" sz="1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800">
                <a:solidFill>
                  <a:schemeClr val="bg1"/>
                </a:solidFill>
                <a:latin typeface="Times New Roman" panose="02020603050405020304" charset="0"/>
                <a:cs typeface="Times New Roman" panose="02020603050405020304" charset="0"/>
                <a:sym typeface="+mn-ea"/>
              </a:rPr>
              <a:t>APTs and Mobile Security</a:t>
            </a:r>
            <a:endParaRPr lang="en-US" sz="1800">
              <a:solidFill>
                <a:schemeClr val="bg1"/>
              </a:solidFill>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3058" y="932348"/>
            <a:ext cx="3534728" cy="577691"/>
          </a:xfrm>
          <a:prstGeom prst="rect">
            <a:avLst/>
          </a:prstGeom>
        </p:spPr>
        <p:txBody>
          <a:bodyPr spcFirstLastPara="1" wrap="square" lIns="91425" tIns="91425" rIns="91425" bIns="91425" anchor="b" anchorCtr="0">
            <a:noAutofit/>
          </a:bodyPr>
          <a:lstStyle/>
          <a:p>
            <a:pPr lvl="0" algn="ctr"/>
            <a:r>
              <a:rPr lang="en-GB" sz="2700" b="1" dirty="0">
                <a:latin typeface="Times New Roman" panose="02020603050405020304" charset="0"/>
                <a:cs typeface="Times New Roman" panose="02020603050405020304" charset="0"/>
              </a:rPr>
              <a:t>The modern threat shell game</a:t>
            </a:r>
            <a:endParaRPr lang="en-GB" sz="2700" b="1" dirty="0">
              <a:latin typeface="Times New Roman" panose="02020603050405020304" charset="0"/>
              <a:cs typeface="Times New Roman" panose="02020603050405020304" charset="0"/>
            </a:endParaRPr>
          </a:p>
        </p:txBody>
      </p:sp>
      <p:grpSp>
        <p:nvGrpSpPr>
          <p:cNvPr id="528" name="Google Shape;528;p28"/>
          <p:cNvGrpSpPr/>
          <p:nvPr/>
        </p:nvGrpSpPr>
        <p:grpSpPr>
          <a:xfrm>
            <a:off x="5827331" y="-56094"/>
            <a:ext cx="4157165" cy="2917025"/>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0919" y="1598615"/>
            <a:ext cx="3655418" cy="2484000"/>
          </a:xfrm>
          <a:prstGeom prst="roundRect">
            <a:avLst>
              <a:gd name="adj" fmla="val 8594"/>
            </a:avLst>
          </a:prstGeom>
          <a:solidFill>
            <a:srgbClr val="FFFFFF">
              <a:shade val="85000"/>
            </a:srgbClr>
          </a:solidFill>
          <a:ln w="9525">
            <a:solidFill>
              <a:schemeClr val="bg2">
                <a:lumMod val="25000"/>
                <a:lumOff val="75000"/>
              </a:schemeClr>
            </a:solidFill>
            <a:miter lim="800000"/>
            <a:headEnd/>
            <a:tailEnd/>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oogle Shape;669;p31"/>
          <p:cNvGrpSpPr/>
          <p:nvPr/>
        </p:nvGrpSpPr>
        <p:grpSpPr>
          <a:xfrm rot="5400000">
            <a:off x="948883" y="2719372"/>
            <a:ext cx="1835922" cy="206179"/>
            <a:chOff x="3756520" y="2309869"/>
            <a:chExt cx="2235767" cy="274905"/>
          </a:xfrm>
        </p:grpSpPr>
        <p:sp>
          <p:nvSpPr>
            <p:cNvPr id="33" name="Google Shape;670;p31"/>
            <p:cNvSpPr/>
            <p:nvPr/>
          </p:nvSpPr>
          <p:spPr>
            <a:xfrm>
              <a:off x="3756520"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34" name="Google Shape;671;p31"/>
            <p:cNvSpPr/>
            <p:nvPr/>
          </p:nvSpPr>
          <p:spPr>
            <a:xfrm>
              <a:off x="3771300"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28"/>
                                        </p:tgtEl>
                                        <p:attrNameLst>
                                          <p:attrName>style.visibility</p:attrName>
                                        </p:attrNameLst>
                                      </p:cBhvr>
                                      <p:to>
                                        <p:strVal val="visible"/>
                                      </p:to>
                                    </p:set>
                                    <p:animEffect transition="in" filter="barn(inVertical)">
                                      <p:cBhvr>
                                        <p:cTn id="10" dur="500"/>
                                        <p:tgtEl>
                                          <p:spTgt spid="52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07"/>
                                        </p:tgtEl>
                                        <p:attrNameLst>
                                          <p:attrName>style.visibility</p:attrName>
                                        </p:attrNameLst>
                                      </p:cBhvr>
                                      <p:to>
                                        <p:strVal val="visible"/>
                                      </p:to>
                                    </p:set>
                                    <p:anim calcmode="lin" valueType="num">
                                      <p:cBhvr>
                                        <p:cTn id="15" dur="500" fill="hold"/>
                                        <p:tgtEl>
                                          <p:spTgt spid="507"/>
                                        </p:tgtEl>
                                        <p:attrNameLst>
                                          <p:attrName>ppt_w</p:attrName>
                                        </p:attrNameLst>
                                      </p:cBhvr>
                                      <p:tavLst>
                                        <p:tav tm="0">
                                          <p:val>
                                            <p:fltVal val="0"/>
                                          </p:val>
                                        </p:tav>
                                        <p:tav tm="100000">
                                          <p:val>
                                            <p:strVal val="#ppt_w"/>
                                          </p:val>
                                        </p:tav>
                                      </p:tavLst>
                                    </p:anim>
                                    <p:anim calcmode="lin" valueType="num">
                                      <p:cBhvr>
                                        <p:cTn id="16" dur="500" fill="hold"/>
                                        <p:tgtEl>
                                          <p:spTgt spid="507"/>
                                        </p:tgtEl>
                                        <p:attrNameLst>
                                          <p:attrName>ppt_h</p:attrName>
                                        </p:attrNameLst>
                                      </p:cBhvr>
                                      <p:tavLst>
                                        <p:tav tm="0">
                                          <p:val>
                                            <p:fltVal val="0"/>
                                          </p:val>
                                        </p:tav>
                                        <p:tav tm="100000">
                                          <p:val>
                                            <p:strVal val="#ppt_h"/>
                                          </p:val>
                                        </p:tav>
                                      </p:tavLst>
                                    </p:anim>
                                    <p:animEffect transition="in" filter="fade">
                                      <p:cBhvr>
                                        <p:cTn id="17" dur="5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1591565" y="1404767"/>
            <a:ext cx="6165056" cy="1230154"/>
          </a:xfrm>
          <a:prstGeom prst="rect">
            <a:avLst/>
          </a:prstGeom>
        </p:spPr>
        <p:txBody>
          <a:bodyPr spcFirstLastPara="1" wrap="square" lIns="91425" tIns="91425" rIns="91425" bIns="91425" anchor="b" anchorCtr="0">
            <a:noAutofit/>
          </a:bodyPr>
          <a:lstStyle/>
          <a:p>
            <a:r>
              <a:rPr lang="en-US" sz="4500" dirty="0">
                <a:latin typeface="Times New Roman" panose="02020603050405020304" charset="0"/>
                <a:cs typeface="Times New Roman" panose="02020603050405020304" charset="0"/>
              </a:rPr>
              <a:t>APTs and Mobile Security</a:t>
            </a:r>
            <a:endParaRPr lang="en-GB" sz="4500" dirty="0">
              <a:latin typeface="Times New Roman" panose="02020603050405020304" charset="0"/>
              <a:cs typeface="Times New Roman" panose="02020603050405020304" charset="0"/>
            </a:endParaRPr>
          </a:p>
        </p:txBody>
      </p:sp>
      <p:cxnSp>
        <p:nvCxnSpPr>
          <p:cNvPr id="12" name="رابط مستقيم 11"/>
          <p:cNvCxnSpPr/>
          <p:nvPr/>
        </p:nvCxnSpPr>
        <p:spPr>
          <a:xfrm>
            <a:off x="7098414" y="3235673"/>
            <a:ext cx="0" cy="526305"/>
          </a:xfrm>
          <a:prstGeom prst="line">
            <a:avLst/>
          </a:prstGeom>
        </p:spPr>
        <p:style>
          <a:lnRef idx="1">
            <a:schemeClr val="accent5"/>
          </a:lnRef>
          <a:fillRef idx="0">
            <a:schemeClr val="accent5"/>
          </a:fillRef>
          <a:effectRef idx="0">
            <a:schemeClr val="accent5"/>
          </a:effectRef>
          <a:fontRef idx="minor">
            <a:schemeClr val="tx1"/>
          </a:fontRef>
        </p:style>
      </p:cxnSp>
      <p:sp>
        <p:nvSpPr>
          <p:cNvPr id="6" name="Google Shape;689;p32"/>
          <p:cNvSpPr/>
          <p:nvPr/>
        </p:nvSpPr>
        <p:spPr>
          <a:xfrm>
            <a:off x="6573329" y="2252273"/>
            <a:ext cx="1088136" cy="108813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 name="Google Shape;690;p32"/>
          <p:cNvSpPr txBox="1"/>
          <p:nvPr/>
        </p:nvSpPr>
        <p:spPr>
          <a:xfrm>
            <a:off x="6637020" y="2507615"/>
            <a:ext cx="923290" cy="577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en-US" altLang="en-GB" sz="6000" dirty="0" smtClean="0">
                <a:solidFill>
                  <a:schemeClr val="dk2"/>
                </a:solidFill>
                <a:latin typeface="Share Tech" panose="00000500000000000000" charset="0"/>
                <a:cs typeface="Share Tech" panose="00000500000000000000" charset="0"/>
              </a:rPr>
              <a:t>06</a:t>
            </a:r>
            <a:endParaRPr lang="en-US" altLang="en-GB" sz="6000" dirty="0" smtClean="0">
              <a:solidFill>
                <a:schemeClr val="dk2"/>
              </a:solidFill>
              <a:latin typeface="Share Tech" panose="00000500000000000000" charset="0"/>
              <a:cs typeface="Share Tech" panose="00000500000000000000" charset="0"/>
            </a:endParaRPr>
          </a:p>
        </p:txBody>
      </p:sp>
      <p:cxnSp>
        <p:nvCxnSpPr>
          <p:cNvPr id="8" name="Google Shape;1233;p43"/>
          <p:cNvCxnSpPr/>
          <p:nvPr/>
        </p:nvCxnSpPr>
        <p:spPr>
          <a:xfrm rot="5400000" flipH="1">
            <a:off x="1834127" y="2092097"/>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34"/>
                                        </p:tgtEl>
                                        <p:attrNameLst>
                                          <p:attrName>style.visibility</p:attrName>
                                        </p:attrNameLst>
                                      </p:cBhvr>
                                      <p:to>
                                        <p:strVal val="visible"/>
                                      </p:to>
                                    </p:set>
                                    <p:anim calcmode="lin" valueType="num">
                                      <p:cBhvr>
                                        <p:cTn id="12" dur="500" fill="hold"/>
                                        <p:tgtEl>
                                          <p:spTgt spid="1234"/>
                                        </p:tgtEl>
                                        <p:attrNameLst>
                                          <p:attrName>ppt_w</p:attrName>
                                        </p:attrNameLst>
                                      </p:cBhvr>
                                      <p:tavLst>
                                        <p:tav tm="0">
                                          <p:val>
                                            <p:fltVal val="0"/>
                                          </p:val>
                                        </p:tav>
                                        <p:tav tm="100000">
                                          <p:val>
                                            <p:strVal val="#ppt_w"/>
                                          </p:val>
                                        </p:tav>
                                      </p:tavLst>
                                    </p:anim>
                                    <p:anim calcmode="lin" valueType="num">
                                      <p:cBhvr>
                                        <p:cTn id="13" dur="500" fill="hold"/>
                                        <p:tgtEl>
                                          <p:spTgt spid="1234"/>
                                        </p:tgtEl>
                                        <p:attrNameLst>
                                          <p:attrName>ppt_h</p:attrName>
                                        </p:attrNameLst>
                                      </p:cBhvr>
                                      <p:tavLst>
                                        <p:tav tm="0">
                                          <p:val>
                                            <p:fltVal val="0"/>
                                          </p:val>
                                        </p:tav>
                                        <p:tav tm="100000">
                                          <p:val>
                                            <p:strVal val="#ppt_h"/>
                                          </p:val>
                                        </p:tav>
                                      </p:tavLst>
                                    </p:anim>
                                    <p:animEffect transition="in" filter="fade">
                                      <p:cBhvr>
                                        <p:cTn id="14" dur="500"/>
                                        <p:tgtEl>
                                          <p:spTgt spid="12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ctrTitle"/>
          </p:nvPr>
        </p:nvSpPr>
        <p:spPr/>
        <p:txBody>
          <a:bodyPr/>
          <a:lstStyle/>
          <a:p>
            <a:r>
              <a:rPr lang="en-US" b="1" i="1" dirty="0">
                <a:solidFill>
                  <a:schemeClr val="bg1"/>
                </a:solidFill>
                <a:latin typeface="Times New Roman" panose="02020603050405020304" charset="0"/>
                <a:cs typeface="Times New Roman" panose="02020603050405020304" charset="0"/>
              </a:rPr>
              <a:t>APTs and Mobile Security</a:t>
            </a:r>
            <a:endParaRPr lang="en-GB" b="1" dirty="0">
              <a:solidFill>
                <a:schemeClr val="bg1"/>
              </a:solidFill>
            </a:endParaRPr>
          </a:p>
        </p:txBody>
      </p:sp>
      <p:pic>
        <p:nvPicPr>
          <p:cNvPr id="6" name="صورة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44984" y="1168288"/>
            <a:ext cx="4475089" cy="3660623"/>
          </a:xfrm>
          <a:prstGeom prst="roundRect">
            <a:avLst>
              <a:gd name="adj" fmla="val 8594"/>
            </a:avLst>
          </a:prstGeom>
          <a:solidFill>
            <a:srgbClr val="FFFFFF">
              <a:shade val="85000"/>
            </a:srgbClr>
          </a:solidFill>
          <a:ln>
            <a:solidFill>
              <a:schemeClr val="bg2">
                <a:lumMod val="25000"/>
                <a:lumOff val="75000"/>
              </a:schemeClr>
            </a:solid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648653" y="1992630"/>
            <a:ext cx="5134451" cy="837248"/>
          </a:xfrm>
          <a:prstGeom prst="rect">
            <a:avLst/>
          </a:prstGeom>
        </p:spPr>
        <p:txBody>
          <a:bodyPr spcFirstLastPara="1" wrap="square" lIns="91425" tIns="91425" rIns="91425" bIns="91425" anchor="ctr" anchorCtr="0">
            <a:noAutofit/>
          </a:bodyPr>
          <a:lstStyle/>
          <a:p>
            <a:pPr lvl="0"/>
            <a:r>
              <a:rPr lang="en-US" sz="4500" b="1" dirty="0">
                <a:latin typeface="Times New Roman" panose="02020603050405020304" charset="0"/>
                <a:cs typeface="Times New Roman" panose="02020603050405020304" charset="0"/>
              </a:rPr>
              <a:t>Real-world mobile malware: </a:t>
            </a:r>
            <a:r>
              <a:rPr lang="en-US" sz="4500" b="1" dirty="0">
                <a:solidFill>
                  <a:schemeClr val="bg2">
                    <a:lumMod val="50000"/>
                    <a:lumOff val="50000"/>
                  </a:schemeClr>
                </a:solidFill>
                <a:latin typeface="Times New Roman" panose="02020603050405020304" charset="0"/>
                <a:cs typeface="Times New Roman" panose="02020603050405020304" charset="0"/>
              </a:rPr>
              <a:t>Dplug</a:t>
            </a:r>
            <a:endParaRPr lang="en-GB" sz="4500" dirty="0">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2"/>
          <p:cNvSpPr txBox="1">
            <a:spLocks noGrp="1"/>
          </p:cNvSpPr>
          <p:nvPr>
            <p:ph type="title" idx="2"/>
          </p:nvPr>
        </p:nvSpPr>
        <p:spPr>
          <a:xfrm>
            <a:off x="5565934" y="2122170"/>
            <a:ext cx="1519238" cy="5776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dirty="0" smtClean="0">
                <a:solidFill>
                  <a:schemeClr val="dk2"/>
                </a:solidFill>
              </a:rPr>
              <a:t>0</a:t>
            </a:r>
            <a:r>
              <a:rPr lang="en-GB" b="1" dirty="0" smtClean="0">
                <a:solidFill>
                  <a:schemeClr val="dk2"/>
                </a:solidFill>
              </a:rPr>
              <a:t>7</a:t>
            </a:r>
            <a:endParaRPr b="1"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1000"/>
                                        <p:tgtEl>
                                          <p:spTgt spid="690"/>
                                        </p:tgtEl>
                                      </p:cBhvr>
                                    </p:animEffect>
                                    <p:anim calcmode="lin" valueType="num">
                                      <p:cBhvr>
                                        <p:cTn id="8" dur="1000" fill="hold"/>
                                        <p:tgtEl>
                                          <p:spTgt spid="690"/>
                                        </p:tgtEl>
                                        <p:attrNameLst>
                                          <p:attrName>ppt_x</p:attrName>
                                        </p:attrNameLst>
                                      </p:cBhvr>
                                      <p:tavLst>
                                        <p:tav tm="0">
                                          <p:val>
                                            <p:strVal val="#ppt_x"/>
                                          </p:val>
                                        </p:tav>
                                        <p:tav tm="100000">
                                          <p:val>
                                            <p:strVal val="#ppt_x"/>
                                          </p:val>
                                        </p:tav>
                                      </p:tavLst>
                                    </p:anim>
                                    <p:anim calcmode="lin" valueType="num">
                                      <p:cBhvr>
                                        <p:cTn id="9" dur="1000" fill="hold"/>
                                        <p:tgtEl>
                                          <p:spTgt spid="6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2"/>
                                        </p:tgtEl>
                                        <p:attrNameLst>
                                          <p:attrName>style.visibility</p:attrName>
                                        </p:attrNameLst>
                                      </p:cBhvr>
                                      <p:to>
                                        <p:strVal val="visible"/>
                                      </p:to>
                                    </p:set>
                                    <p:animEffect transition="in" filter="fade">
                                      <p:cBhvr>
                                        <p:cTn id="12" dur="1000"/>
                                        <p:tgtEl>
                                          <p:spTgt spid="692"/>
                                        </p:tgtEl>
                                      </p:cBhvr>
                                    </p:animEffect>
                                    <p:anim calcmode="lin" valueType="num">
                                      <p:cBhvr>
                                        <p:cTn id="13" dur="1000" fill="hold"/>
                                        <p:tgtEl>
                                          <p:spTgt spid="692"/>
                                        </p:tgtEl>
                                        <p:attrNameLst>
                                          <p:attrName>ppt_x</p:attrName>
                                        </p:attrNameLst>
                                      </p:cBhvr>
                                      <p:tavLst>
                                        <p:tav tm="0">
                                          <p:val>
                                            <p:strVal val="#ppt_x"/>
                                          </p:val>
                                        </p:tav>
                                        <p:tav tm="100000">
                                          <p:val>
                                            <p:strVal val="#ppt_x"/>
                                          </p:val>
                                        </p:tav>
                                      </p:tavLst>
                                    </p:anim>
                                    <p:anim calcmode="lin" valueType="num">
                                      <p:cBhvr>
                                        <p:cTn id="14" dur="1000" fill="hold"/>
                                        <p:tgtEl>
                                          <p:spTgt spid="69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1"/>
                                        </p:tgtEl>
                                        <p:attrNameLst>
                                          <p:attrName>style.visibility</p:attrName>
                                        </p:attrNameLst>
                                      </p:cBhvr>
                                      <p:to>
                                        <p:strVal val="visible"/>
                                      </p:to>
                                    </p:set>
                                    <p:animEffect transition="in" filter="fade">
                                      <p:cBhvr>
                                        <p:cTn id="17" dur="1000"/>
                                        <p:tgtEl>
                                          <p:spTgt spid="691"/>
                                        </p:tgtEl>
                                      </p:cBhvr>
                                    </p:animEffect>
                                    <p:anim calcmode="lin" valueType="num">
                                      <p:cBhvr>
                                        <p:cTn id="18" dur="1000" fill="hold"/>
                                        <p:tgtEl>
                                          <p:spTgt spid="691"/>
                                        </p:tgtEl>
                                        <p:attrNameLst>
                                          <p:attrName>ppt_x</p:attrName>
                                        </p:attrNameLst>
                                      </p:cBhvr>
                                      <p:tavLst>
                                        <p:tav tm="0">
                                          <p:val>
                                            <p:strVal val="#ppt_x"/>
                                          </p:val>
                                        </p:tav>
                                        <p:tav tm="100000">
                                          <p:val>
                                            <p:strVal val="#ppt_x"/>
                                          </p:val>
                                        </p:tav>
                                      </p:tavLst>
                                    </p:anim>
                                    <p:anim calcmode="lin" valueType="num">
                                      <p:cBhvr>
                                        <p:cTn id="19" dur="1000" fill="hold"/>
                                        <p:tgtEl>
                                          <p:spTgt spid="6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87"/>
                                        </p:tgtEl>
                                        <p:attrNameLst>
                                          <p:attrName>style.visibility</p:attrName>
                                        </p:attrNameLst>
                                      </p:cBhvr>
                                      <p:to>
                                        <p:strVal val="visible"/>
                                      </p:to>
                                    </p:set>
                                    <p:animEffect transition="in" filter="barn(inVertical)">
                                      <p:cBhvr>
                                        <p:cTn id="24" dur="5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90" grpId="0"/>
      <p:bldP spid="691" grpId="0" bldLvl="0" animBg="1"/>
      <p:bldP spid="69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413" y="672449"/>
            <a:ext cx="5350669" cy="577691"/>
          </a:xfrm>
          <a:prstGeom prst="rect">
            <a:avLst/>
          </a:prstGeom>
        </p:spPr>
        <p:txBody>
          <a:bodyPr spcFirstLastPara="1" wrap="square" lIns="91425" tIns="91425" rIns="91425" bIns="91425" anchor="b" anchorCtr="0">
            <a:noAutofit/>
          </a:bodyPr>
          <a:lstStyle/>
          <a:p>
            <a:pPr lvl="0"/>
            <a:r>
              <a:rPr lang="en-US" b="1" dirty="0">
                <a:latin typeface="Times New Roman" panose="02020603050405020304" charset="0"/>
                <a:cs typeface="Times New Roman" panose="02020603050405020304" charset="0"/>
              </a:rPr>
              <a:t>Real-world mobile malware: Dplug</a:t>
            </a:r>
            <a:endParaRPr lang="en-GB" sz="3000" dirty="0">
              <a:latin typeface="Times New Roman" panose="02020603050405020304" charset="0"/>
              <a:cs typeface="Times New Roman" panose="02020603050405020304" charset="0"/>
            </a:endParaRPr>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157" name="Google Shape;1157;p41"/>
          <p:cNvCxnSpPr/>
          <p:nvPr/>
        </p:nvCxnSpPr>
        <p:spPr>
          <a:xfrm>
            <a:off x="1999764" y="2735616"/>
            <a:ext cx="1577400" cy="0"/>
          </a:xfrm>
          <a:prstGeom prst="straightConnector1">
            <a:avLst/>
          </a:prstGeom>
          <a:noFill/>
          <a:ln w="19050" cap="flat" cmpd="sng">
            <a:solidFill>
              <a:schemeClr val="accent4"/>
            </a:solidFill>
            <a:prstDash val="solid"/>
            <a:round/>
            <a:headEnd type="none" w="med" len="med"/>
            <a:tailEnd type="oval" w="med" len="med"/>
          </a:ln>
        </p:spPr>
      </p:cxnSp>
      <p:sp>
        <p:nvSpPr>
          <p:cNvPr id="5" name="عنوان فرعي 4"/>
          <p:cNvSpPr>
            <a:spLocks noGrp="1"/>
          </p:cNvSpPr>
          <p:nvPr>
            <p:ph type="subTitle" idx="5"/>
          </p:nvPr>
        </p:nvSpPr>
        <p:spPr>
          <a:xfrm>
            <a:off x="1229047" y="2099078"/>
            <a:ext cx="1881300" cy="644700"/>
          </a:xfrm>
        </p:spPr>
        <p:txBody>
          <a:bodyPr/>
          <a:lstStyle/>
          <a:p>
            <a:pPr algn="ctr"/>
            <a:r>
              <a:rPr lang="en-US" sz="2700" b="1" dirty="0">
                <a:latin typeface="Times New Roman" panose="02020603050405020304" charset="0"/>
                <a:cs typeface="Times New Roman" panose="02020603050405020304" charset="0"/>
              </a:rPr>
              <a:t>Dplug</a:t>
            </a:r>
            <a:endParaRPr lang="en-GB" sz="2700" dirty="0"/>
          </a:p>
        </p:txBody>
      </p:sp>
      <p:sp>
        <p:nvSpPr>
          <p:cNvPr id="8" name="مربع نص 7"/>
          <p:cNvSpPr txBox="1"/>
          <p:nvPr/>
        </p:nvSpPr>
        <p:spPr>
          <a:xfrm>
            <a:off x="309520" y="2903869"/>
            <a:ext cx="2985166" cy="2030095"/>
          </a:xfrm>
          <a:prstGeom prst="rect">
            <a:avLst/>
          </a:prstGeom>
          <a:noFill/>
        </p:spPr>
        <p:txBody>
          <a:bodyPr wrap="square" rtlCol="0">
            <a:spAutoFit/>
          </a:bodyPr>
          <a:lstStyle/>
          <a:p>
            <a:pPr algn="ctr"/>
            <a:r>
              <a:rPr lang="en-GB" sz="1350" dirty="0" smtClean="0"/>
              <a:t> </a:t>
            </a:r>
            <a:r>
              <a:rPr lang="en-GB" sz="1050" dirty="0">
                <a:solidFill>
                  <a:schemeClr val="bg1"/>
                </a:solidFill>
                <a:latin typeface="Times New Roman" panose="02020603050405020304" charset="0"/>
                <a:cs typeface="Times New Roman" panose="02020603050405020304" charset="0"/>
              </a:rPr>
              <a:t>Dplug uses SMS to hijack the </a:t>
            </a:r>
            <a:r>
              <a:rPr lang="en-GB" sz="1050" dirty="0" smtClean="0">
                <a:solidFill>
                  <a:schemeClr val="bg1"/>
                </a:solidFill>
                <a:latin typeface="Times New Roman" panose="02020603050405020304" charset="0"/>
                <a:cs typeface="Times New Roman" panose="02020603050405020304" charset="0"/>
              </a:rPr>
              <a:t>device’s</a:t>
            </a:r>
            <a:endParaRPr lang="en-GB" sz="1050" dirty="0" smtClean="0">
              <a:solidFill>
                <a:schemeClr val="bg1"/>
              </a:solidFill>
              <a:latin typeface="Times New Roman" panose="02020603050405020304" charset="0"/>
              <a:cs typeface="Times New Roman" panose="02020603050405020304" charset="0"/>
            </a:endParaRPr>
          </a:p>
          <a:p>
            <a:pPr algn="ctr"/>
            <a:r>
              <a:rPr lang="en-GB" sz="1050" dirty="0" smtClean="0">
                <a:solidFill>
                  <a:schemeClr val="bg1"/>
                </a:solidFill>
                <a:latin typeface="Times New Roman" panose="02020603050405020304" charset="0"/>
                <a:cs typeface="Times New Roman" panose="02020603050405020304" charset="0"/>
              </a:rPr>
              <a:t> </a:t>
            </a:r>
            <a:r>
              <a:rPr lang="en-GB" sz="1050" dirty="0">
                <a:solidFill>
                  <a:schemeClr val="bg1"/>
                </a:solidFill>
                <a:latin typeface="Times New Roman" panose="02020603050405020304" charset="0"/>
                <a:cs typeface="Times New Roman" panose="02020603050405020304" charset="0"/>
              </a:rPr>
              <a:t>unique identifiers, subscribe to premium </a:t>
            </a:r>
            <a:endParaRPr lang="en-GB" sz="1050" dirty="0" smtClean="0">
              <a:solidFill>
                <a:schemeClr val="bg1"/>
              </a:solidFill>
              <a:latin typeface="Times New Roman" panose="02020603050405020304" charset="0"/>
              <a:cs typeface="Times New Roman" panose="02020603050405020304" charset="0"/>
            </a:endParaRPr>
          </a:p>
          <a:p>
            <a:pPr algn="ctr"/>
            <a:r>
              <a:rPr lang="en-GB" sz="1050" dirty="0" smtClean="0">
                <a:solidFill>
                  <a:schemeClr val="bg1"/>
                </a:solidFill>
                <a:latin typeface="Times New Roman" panose="02020603050405020304" charset="0"/>
                <a:cs typeface="Times New Roman" panose="02020603050405020304" charset="0"/>
              </a:rPr>
              <a:t>services and </a:t>
            </a:r>
            <a:r>
              <a:rPr lang="en-GB" sz="1050" dirty="0">
                <a:solidFill>
                  <a:schemeClr val="bg1"/>
                </a:solidFill>
                <a:latin typeface="Times New Roman" panose="02020603050405020304" charset="0"/>
                <a:cs typeface="Times New Roman" panose="02020603050405020304" charset="0"/>
              </a:rPr>
              <a:t>hide this behavior from the </a:t>
            </a:r>
            <a:r>
              <a:rPr lang="en-GB" sz="1050" dirty="0" smtClean="0">
                <a:solidFill>
                  <a:schemeClr val="bg1"/>
                </a:solidFill>
                <a:latin typeface="Times New Roman" panose="02020603050405020304" charset="0"/>
                <a:cs typeface="Times New Roman" panose="02020603050405020304" charset="0"/>
              </a:rPr>
              <a:t>user</a:t>
            </a:r>
            <a:endParaRPr lang="en-GB" sz="1050" dirty="0" smtClean="0">
              <a:solidFill>
                <a:schemeClr val="bg1"/>
              </a:solidFill>
              <a:latin typeface="Times New Roman" panose="02020603050405020304" charset="0"/>
              <a:cs typeface="Times New Roman" panose="02020603050405020304" charset="0"/>
            </a:endParaRPr>
          </a:p>
          <a:p>
            <a:pPr algn="ctr"/>
            <a:r>
              <a:rPr lang="en-GB" sz="1050" dirty="0" smtClean="0">
                <a:solidFill>
                  <a:schemeClr val="bg1"/>
                </a:solidFill>
                <a:latin typeface="Times New Roman" panose="02020603050405020304" charset="0"/>
                <a:cs typeface="Times New Roman" panose="02020603050405020304" charset="0"/>
              </a:rPr>
              <a:t> </a:t>
            </a:r>
            <a:r>
              <a:rPr lang="en-GB" sz="1050" dirty="0">
                <a:solidFill>
                  <a:schemeClr val="bg1"/>
                </a:solidFill>
                <a:latin typeface="Times New Roman" panose="02020603050405020304" charset="0"/>
                <a:cs typeface="Times New Roman" panose="02020603050405020304" charset="0"/>
              </a:rPr>
              <a:t>by blocking the premium service notifications</a:t>
            </a:r>
            <a:r>
              <a:rPr lang="en-GB" sz="1050" dirty="0"/>
              <a:t>.</a:t>
            </a:r>
            <a:endParaRPr lang="en-GB" sz="1050" dirty="0" smtClean="0"/>
          </a:p>
          <a:p>
            <a:endParaRPr lang="en-GB" sz="1350" dirty="0"/>
          </a:p>
          <a:p>
            <a:endParaRPr lang="en-GB" sz="1350" dirty="0" smtClean="0"/>
          </a:p>
          <a:p>
            <a:endParaRPr lang="en-GB" sz="1350" dirty="0"/>
          </a:p>
          <a:p>
            <a:endParaRPr lang="en-GB" sz="1350" dirty="0" smtClean="0"/>
          </a:p>
          <a:p>
            <a:endParaRPr lang="en-GB" sz="1350" dirty="0"/>
          </a:p>
          <a:p>
            <a:r>
              <a:rPr lang="en-GB" sz="1350" dirty="0" smtClean="0"/>
              <a:t>                                   </a:t>
            </a:r>
            <a:endParaRPr lang="en-GB" sz="1350" dirty="0" smtClean="0"/>
          </a:p>
        </p:txBody>
      </p:sp>
      <p:pic>
        <p:nvPicPr>
          <p:cNvPr id="9" name="صورة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88345" y="1749013"/>
            <a:ext cx="1399032" cy="1399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8" name="Google Shape;1157;p41"/>
          <p:cNvCxnSpPr/>
          <p:nvPr/>
        </p:nvCxnSpPr>
        <p:spPr>
          <a:xfrm>
            <a:off x="5881605" y="3310793"/>
            <a:ext cx="1006740"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57"/>
                                        </p:tgtEl>
                                        <p:attrNameLst>
                                          <p:attrName>style.visibility</p:attrName>
                                        </p:attrNameLst>
                                      </p:cBhvr>
                                      <p:to>
                                        <p:strVal val="visible"/>
                                      </p:to>
                                    </p:set>
                                    <p:animEffect transition="in" filter="barn(inVertical)">
                                      <p:cBhvr>
                                        <p:cTn id="10" dur="500"/>
                                        <p:tgtEl>
                                          <p:spTgt spid="115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352675" y="1788319"/>
            <a:ext cx="4438650" cy="9420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500" dirty="0">
                <a:latin typeface="Times New Roman" panose="02020603050405020304" charset="0"/>
                <a:cs typeface="Times New Roman" panose="02020603050405020304" charset="0"/>
              </a:rPr>
              <a:t>THANKS</a:t>
            </a:r>
            <a:endParaRPr lang="en-GB" sz="7500" dirty="0">
              <a:latin typeface="Times New Roman" panose="02020603050405020304" charset="0"/>
              <a:cs typeface="Times New Roman" panose="02020603050405020304" charset="0"/>
            </a:endParaRPr>
          </a:p>
        </p:txBody>
      </p:sp>
      <p:sp>
        <p:nvSpPr>
          <p:cNvPr id="1362" name="Google Shape;1362;p47"/>
          <p:cNvSpPr txBox="1">
            <a:spLocks noGrp="1"/>
          </p:cNvSpPr>
          <p:nvPr>
            <p:ph type="subTitle" idx="1"/>
          </p:nvPr>
        </p:nvSpPr>
        <p:spPr>
          <a:xfrm>
            <a:off x="3091815" y="1294924"/>
            <a:ext cx="2960370" cy="4933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accent2"/>
              </a:solidFill>
            </a:endParaRPr>
          </a:p>
          <a:p>
            <a:pPr marL="0" lvl="0" indent="0" algn="ctr" rtl="0">
              <a:spcBef>
                <a:spcPts val="0"/>
              </a:spcBef>
              <a:spcAft>
                <a:spcPts val="0"/>
              </a:spcAft>
              <a:buNone/>
            </a:pPr>
            <a:endParaRPr lang="en-GB" dirty="0"/>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 name="Rectangles 1"/>
          <p:cNvSpPr/>
          <p:nvPr/>
        </p:nvSpPr>
        <p:spPr>
          <a:xfrm>
            <a:off x="2286476" y="3877151"/>
            <a:ext cx="4176713" cy="717709"/>
          </a:xfrm>
          <a:prstGeom prst="rect">
            <a:avLst/>
          </a:prstGeom>
          <a:solidFill>
            <a:srgbClr val="0028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grpSp>
        <p:nvGrpSpPr>
          <p:cNvPr id="9825" name="Google Shape;9825;p58"/>
          <p:cNvGrpSpPr/>
          <p:nvPr/>
        </p:nvGrpSpPr>
        <p:grpSpPr>
          <a:xfrm>
            <a:off x="3394369" y="3260932"/>
            <a:ext cx="269410" cy="245855"/>
            <a:chOff x="1958520" y="2302574"/>
            <a:chExt cx="359213" cy="327807"/>
          </a:xfrm>
          <a:solidFill>
            <a:srgbClr val="002845"/>
          </a:solidFill>
        </p:grpSpPr>
        <p:sp>
          <p:nvSpPr>
            <p:cNvPr id="9826" name="Google Shape;9826;p58"/>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9827" name="Google Shape;9827;p58"/>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9828" name="Google Shape;9828;p58"/>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grpSp>
      <p:grpSp>
        <p:nvGrpSpPr>
          <p:cNvPr id="3" name="Google Shape;13764;p64"/>
          <p:cNvGrpSpPr/>
          <p:nvPr/>
        </p:nvGrpSpPr>
        <p:grpSpPr>
          <a:xfrm>
            <a:off x="5028914" y="3258425"/>
            <a:ext cx="374650" cy="228852"/>
            <a:chOff x="7009649" y="1541981"/>
            <a:chExt cx="524940" cy="320655"/>
          </a:xfrm>
          <a:solidFill>
            <a:srgbClr val="002845"/>
          </a:solidFill>
        </p:grpSpPr>
        <p:sp>
          <p:nvSpPr>
            <p:cNvPr id="4" name="Google Shape;13765;p64"/>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5" name="Google Shape;13766;p64"/>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6" name="Google Shape;13767;p64"/>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7" name="Google Shape;13768;p64"/>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8" name="Google Shape;13769;p64"/>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9" name="Google Shape;13770;p64"/>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0" name="Google Shape;13771;p64"/>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 name="Google Shape;13772;p64"/>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grpSp>
      <p:grpSp>
        <p:nvGrpSpPr>
          <p:cNvPr id="11151" name="Google Shape;11151;p60"/>
          <p:cNvGrpSpPr/>
          <p:nvPr/>
        </p:nvGrpSpPr>
        <p:grpSpPr>
          <a:xfrm>
            <a:off x="4242389" y="3249007"/>
            <a:ext cx="262911" cy="262649"/>
            <a:chOff x="4886264" y="3366174"/>
            <a:chExt cx="350548" cy="350198"/>
          </a:xfrm>
          <a:solidFill>
            <a:srgbClr val="002845"/>
          </a:solidFill>
        </p:grpSpPr>
        <p:sp>
          <p:nvSpPr>
            <p:cNvPr id="11152" name="Google Shape;11152;p60"/>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3" name="Google Shape;11153;p60"/>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4" name="Google Shape;11154;p60"/>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5" name="Google Shape;11155;p60"/>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6" name="Google Shape;11156;p60"/>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7" name="Google Shape;11157;p60"/>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8" name="Google Shape;11158;p60"/>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59" name="Google Shape;11159;p60"/>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60" name="Google Shape;11160;p60"/>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61" name="Google Shape;11161;p60"/>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62" name="Google Shape;11162;p60"/>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63" name="Google Shape;11163;p60"/>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164" name="Google Shape;11164;p60"/>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1"/>
                                        </p:tgtEl>
                                        <p:attrNameLst>
                                          <p:attrName>style.visibility</p:attrName>
                                        </p:attrNameLst>
                                      </p:cBhvr>
                                      <p:to>
                                        <p:strVal val="visible"/>
                                      </p:to>
                                    </p:set>
                                    <p:animEffect transition="in" filter="barn(inVertical)">
                                      <p:cBhvr>
                                        <p:cTn id="7" dur="500"/>
                                        <p:tgtEl>
                                          <p:spTgt spid="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60" name="Shape 1360"/>
        <p:cNvGrpSpPr/>
        <p:nvPr/>
      </p:nvGrpSpPr>
      <p:grpSpPr>
        <a:xfrm>
          <a:off x="0" y="0"/>
          <a:ext cx="0" cy="0"/>
          <a:chOff x="0" y="0"/>
          <a:chExt cx="0" cy="0"/>
        </a:xfrm>
      </p:grpSpPr>
      <p:sp>
        <p:nvSpPr>
          <p:cNvPr id="1361" name="Google Shape;1361;p47"/>
          <p:cNvSpPr txBox="1"/>
          <p:nvPr>
            <p:ph type="title"/>
          </p:nvPr>
        </p:nvSpPr>
        <p:spPr>
          <a:xfrm>
            <a:off x="2352675" y="1788319"/>
            <a:ext cx="4438650" cy="9420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500">
                <a:latin typeface="Times New Roman" panose="02020603050405020304" charset="0"/>
                <a:cs typeface="Times New Roman" panose="02020603050405020304" charset="0"/>
              </a:rPr>
              <a:t>THANKS</a:t>
            </a:r>
            <a:endParaRPr lang="en-GB" sz="7500">
              <a:latin typeface="Times New Roman" panose="02020603050405020304" charset="0"/>
              <a:cs typeface="Times New Roman" panose="02020603050405020304" charset="0"/>
            </a:endParaRPr>
          </a:p>
        </p:txBody>
      </p:sp>
      <p:sp>
        <p:nvSpPr>
          <p:cNvPr id="1362" name="Google Shape;1362;p47"/>
          <p:cNvSpPr txBox="1"/>
          <p:nvPr>
            <p:ph type="subTitle" idx="1"/>
          </p:nvPr>
        </p:nvSpPr>
        <p:spPr>
          <a:xfrm>
            <a:off x="3091815" y="1294924"/>
            <a:ext cx="2960370" cy="4933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2"/>
                </a:solidFill>
              </a:rPr>
              <a:t>Do you have any questions?</a:t>
            </a:r>
            <a:endParaRPr>
              <a:solidFill>
                <a:schemeClr val="accent2"/>
              </a:solidFill>
            </a:endParaRPr>
          </a:p>
          <a:p>
            <a:pPr marL="0" lvl="0" indent="0" algn="ctr" rtl="0">
              <a:spcBef>
                <a:spcPts val="0"/>
              </a:spcBef>
              <a:spcAft>
                <a:spcPts val="0"/>
              </a:spcAft>
              <a:buNone/>
            </a:pPr>
          </a:p>
          <a:p>
            <a:pPr marL="0" lvl="0" indent="0" algn="ctr" rtl="0">
              <a:spcBef>
                <a:spcPts val="0"/>
              </a:spcBef>
              <a:spcAft>
                <a:spcPts val="0"/>
              </a:spcAft>
              <a:buNone/>
            </a:pPr>
            <a:endParaRPr lang="en-GB"/>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 name="Rectangles 1"/>
          <p:cNvSpPr/>
          <p:nvPr/>
        </p:nvSpPr>
        <p:spPr>
          <a:xfrm>
            <a:off x="2286476" y="3877151"/>
            <a:ext cx="4176713" cy="717709"/>
          </a:xfrm>
          <a:prstGeom prst="rect">
            <a:avLst/>
          </a:prstGeom>
          <a:solidFill>
            <a:srgbClr val="0028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sz="1350"/>
          </a:p>
        </p:txBody>
      </p:sp>
      <p:grpSp>
        <p:nvGrpSpPr>
          <p:cNvPr id="9825" name="Google Shape;9825;p58"/>
          <p:cNvGrpSpPr/>
          <p:nvPr/>
        </p:nvGrpSpPr>
        <p:grpSpPr>
          <a:xfrm>
            <a:off x="3394369" y="3260932"/>
            <a:ext cx="269410" cy="245855"/>
            <a:chOff x="1958520" y="2302574"/>
            <a:chExt cx="359213" cy="327807"/>
          </a:xfrm>
          <a:solidFill>
            <a:srgbClr val="002845"/>
          </a:solidFill>
        </p:grpSpPr>
        <p:sp>
          <p:nvSpPr>
            <p:cNvPr id="9826" name="Google Shape;9826;p58"/>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9827" name="Google Shape;9827;p58"/>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9828" name="Google Shape;9828;p58"/>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grpSp>
      <p:grpSp>
        <p:nvGrpSpPr>
          <p:cNvPr id="3" name="Google Shape;13764;p64"/>
          <p:cNvGrpSpPr/>
          <p:nvPr/>
        </p:nvGrpSpPr>
        <p:grpSpPr>
          <a:xfrm>
            <a:off x="5028914" y="3258425"/>
            <a:ext cx="374650" cy="228852"/>
            <a:chOff x="7009649" y="1541981"/>
            <a:chExt cx="524940" cy="320655"/>
          </a:xfrm>
          <a:solidFill>
            <a:srgbClr val="002845"/>
          </a:solidFill>
        </p:grpSpPr>
        <p:sp>
          <p:nvSpPr>
            <p:cNvPr id="4" name="Google Shape;13765;p64"/>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5" name="Google Shape;13766;p64"/>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6" name="Google Shape;13767;p64"/>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7" name="Google Shape;13768;p64"/>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8" name="Google Shape;13769;p64"/>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9" name="Google Shape;13770;p64"/>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0" name="Google Shape;13771;p64"/>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sp>
          <p:nvSpPr>
            <p:cNvPr id="11" name="Google Shape;13772;p64"/>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a:noFill/>
            </a:ln>
          </p:spPr>
          <p:txBody>
            <a:bodyPr spcFirstLastPara="1" wrap="square" lIns="68568" tIns="68568" rIns="68568" bIns="68568" anchor="ctr" anchorCtr="0">
              <a:noAutofit/>
            </a:bodyPr>
            <a:lstStyle/>
            <a:p>
              <a:pPr marL="0" lvl="0" indent="0" algn="l" rtl="0">
                <a:spcBef>
                  <a:spcPts val="0"/>
                </a:spcBef>
                <a:spcAft>
                  <a:spcPts val="0"/>
                </a:spcAft>
                <a:buNone/>
              </a:pPr>
              <a:endParaRPr sz="1350"/>
            </a:p>
          </p:txBody>
        </p:sp>
      </p:grpSp>
      <p:grpSp>
        <p:nvGrpSpPr>
          <p:cNvPr id="11151" name="Google Shape;11151;p60"/>
          <p:cNvGrpSpPr/>
          <p:nvPr/>
        </p:nvGrpSpPr>
        <p:grpSpPr>
          <a:xfrm>
            <a:off x="4242389" y="3249007"/>
            <a:ext cx="262911" cy="262649"/>
            <a:chOff x="4886264" y="3366174"/>
            <a:chExt cx="350548" cy="350198"/>
          </a:xfrm>
          <a:solidFill>
            <a:srgbClr val="002845"/>
          </a:solidFill>
        </p:grpSpPr>
        <p:sp>
          <p:nvSpPr>
            <p:cNvPr id="11152" name="Google Shape;11152;p60"/>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3" name="Google Shape;11153;p60"/>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4" name="Google Shape;11154;p60"/>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5" name="Google Shape;11155;p60"/>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6" name="Google Shape;11156;p60"/>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7" name="Google Shape;11157;p60"/>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8" name="Google Shape;11158;p60"/>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59" name="Google Shape;11159;p60"/>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60" name="Google Shape;11160;p60"/>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61" name="Google Shape;11161;p60"/>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62" name="Google Shape;11162;p60"/>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63" name="Google Shape;11163;p60"/>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sp>
          <p:nvSpPr>
            <p:cNvPr id="11164" name="Google Shape;11164;p60"/>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grpFill/>
            <a:ln>
              <a:noFill/>
            </a:ln>
          </p:spPr>
          <p:txBody>
            <a:bodyPr spcFirstLastPara="1" wrap="square" lIns="68568" tIns="68568" rIns="68568" bIns="68568" anchor="ctr" anchorCtr="0">
              <a:noAutofit/>
            </a:bodyPr>
            <a:p>
              <a:pPr marL="0" lvl="0" indent="0" algn="l" rtl="0">
                <a:spcBef>
                  <a:spcPts val="0"/>
                </a:spcBef>
                <a:spcAft>
                  <a:spcPts val="0"/>
                </a:spcAft>
                <a:buNone/>
              </a:pPr>
              <a:endParaRPr sz="135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32"/>
          <p:cNvSpPr txBox="1"/>
          <p:nvPr>
            <p:ph type="ctrTitle"/>
          </p:nvPr>
        </p:nvSpPr>
        <p:spPr>
          <a:xfrm>
            <a:off x="648653" y="1992630"/>
            <a:ext cx="5134451" cy="837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500">
                <a:latin typeface="Times New Roman" panose="02020603050405020304" charset="0"/>
                <a:cs typeface="Times New Roman" panose="02020603050405020304" charset="0"/>
              </a:rPr>
              <a:t>The Changing Face of </a:t>
            </a:r>
            <a:r>
              <a:rPr lang="en-US" altLang="en-GB" sz="4500">
                <a:latin typeface="Times New Roman" panose="02020603050405020304" charset="0"/>
                <a:cs typeface="Times New Roman" panose="02020603050405020304" charset="0"/>
              </a:rPr>
              <a:t> </a:t>
            </a:r>
            <a:r>
              <a:rPr lang="en-GB" sz="4500">
                <a:latin typeface="Times New Roman" panose="02020603050405020304" charset="0"/>
                <a:cs typeface="Times New Roman" panose="02020603050405020304" charset="0"/>
              </a:rPr>
              <a:t>Hackers</a:t>
            </a:r>
            <a:endParaRPr lang="en-GB" sz="4500">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2"/>
          <p:cNvSpPr txBox="1"/>
          <p:nvPr>
            <p:ph type="title" idx="2"/>
          </p:nvPr>
        </p:nvSpPr>
        <p:spPr>
          <a:xfrm>
            <a:off x="5565934" y="2122170"/>
            <a:ext cx="1519238" cy="5776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dk2"/>
                </a:solidFill>
              </a:rPr>
              <a:t>01</a:t>
            </a:r>
            <a:endParaRPr b="1">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1"/>
          <p:nvPr>
            <p:ph type="body" idx="1"/>
          </p:nvPr>
        </p:nvSpPr>
        <p:spPr>
          <a:xfrm>
            <a:off x="618649" y="1403509"/>
            <a:ext cx="4132421" cy="28836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 Has far more resources available to </a:t>
            </a:r>
            <a:r>
              <a:rPr lang="en-US" altLang="en-GB">
                <a:latin typeface="Times New Roman" panose="02020603050405020304" charset="0"/>
                <a:cs typeface="Times New Roman" panose="02020603050405020304" charset="0"/>
                <a:sym typeface="+mn-ea"/>
              </a:rPr>
              <a:t>             </a:t>
            </a:r>
            <a:r>
              <a:rPr lang="en-US" altLang="en-GB">
                <a:solidFill>
                  <a:srgbClr val="002845"/>
                </a:solidFill>
                <a:latin typeface="Times New Roman" panose="02020603050405020304" charset="0"/>
                <a:cs typeface="Times New Roman" panose="02020603050405020304" charset="0"/>
                <a:sym typeface="+mn-ea"/>
              </a:rPr>
              <a:t>/</a:t>
            </a:r>
            <a:r>
              <a:rPr lang="en-US" altLang="en-GB">
                <a:latin typeface="Times New Roman" panose="02020603050405020304" charset="0"/>
                <a:cs typeface="Times New Roman" panose="02020603050405020304" charset="0"/>
                <a:sym typeface="+mn-ea"/>
              </a:rPr>
              <a:t>  f</a:t>
            </a:r>
            <a:r>
              <a:rPr lang="en-GB">
                <a:latin typeface="Times New Roman" panose="02020603050405020304" charset="0"/>
                <a:cs typeface="Times New Roman" panose="02020603050405020304" charset="0"/>
                <a:sym typeface="+mn-ea"/>
              </a:rPr>
              <a:t>acilitate an attack.</a:t>
            </a:r>
            <a:endParaRPr lang="en-GB">
              <a:latin typeface="Times New Roman" panose="02020603050405020304" charset="0"/>
              <a:cs typeface="Times New Roman" panose="02020603050405020304" charset="0"/>
            </a:endParaRPr>
          </a:p>
          <a:p>
            <a:pPr marL="285750" lvl="0" indent="-285750" algn="l" rtl="0">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 Has greater technical depth and focus.</a:t>
            </a:r>
            <a:endParaRPr lang="en-GB">
              <a:latin typeface="Times New Roman" panose="02020603050405020304" charset="0"/>
              <a:cs typeface="Times New Roman" panose="02020603050405020304" charset="0"/>
            </a:endParaRPr>
          </a:p>
          <a:p>
            <a:pPr marL="285750" lvl="0" indent="-285750" algn="l" rtl="0">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 Is supported by an organization or </a:t>
            </a:r>
            <a:r>
              <a:rPr lang="en-US" altLang="en-GB">
                <a:latin typeface="Times New Roman" panose="02020603050405020304" charset="0"/>
                <a:cs typeface="Times New Roman" panose="02020603050405020304" charset="0"/>
                <a:sym typeface="+mn-ea"/>
              </a:rPr>
              <a:t>             </a:t>
            </a:r>
            <a:r>
              <a:rPr lang="en-GB">
                <a:solidFill>
                  <a:srgbClr val="002845"/>
                </a:solidFill>
                <a:latin typeface="Times New Roman" panose="02020603050405020304" charset="0"/>
                <a:cs typeface="Times New Roman" panose="02020603050405020304" charset="0"/>
                <a:sym typeface="+mn-ea"/>
              </a:rPr>
              <a:t>n</a:t>
            </a:r>
            <a:r>
              <a:rPr lang="en-US" altLang="en-GB">
                <a:latin typeface="Times New Roman" panose="02020603050405020304" charset="0"/>
                <a:cs typeface="Times New Roman" panose="02020603050405020304" charset="0"/>
                <a:sym typeface="+mn-ea"/>
              </a:rPr>
              <a:t> n</a:t>
            </a:r>
            <a:r>
              <a:rPr lang="en-GB">
                <a:latin typeface="Times New Roman" panose="02020603050405020304" charset="0"/>
                <a:cs typeface="Times New Roman" panose="02020603050405020304" charset="0"/>
                <a:sym typeface="+mn-ea"/>
              </a:rPr>
              <a:t>ation-state.</a:t>
            </a:r>
            <a:endParaRPr lang="en-GB">
              <a:latin typeface="Times New Roman" panose="02020603050405020304" charset="0"/>
              <a:cs typeface="Times New Roman" panose="02020603050405020304" charset="0"/>
            </a:endParaRPr>
          </a:p>
          <a:p>
            <a:pPr marL="285750" lvl="0" indent="-285750" algn="l" rtl="0">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 Operates as part of a team rather than </a:t>
            </a:r>
            <a:r>
              <a:rPr lang="en-GB">
                <a:solidFill>
                  <a:srgbClr val="002845"/>
                </a:solidFill>
                <a:latin typeface="Times New Roman" panose="02020603050405020304" charset="0"/>
                <a:cs typeface="Times New Roman" panose="02020603050405020304" charset="0"/>
                <a:sym typeface="+mn-ea"/>
              </a:rPr>
              <a:t>a</a:t>
            </a:r>
            <a:r>
              <a:rPr lang="en-US" altLang="en-GB">
                <a:latin typeface="Times New Roman" panose="02020603050405020304" charset="0"/>
                <a:cs typeface="Times New Roman" panose="02020603050405020304" charset="0"/>
                <a:sym typeface="+mn-ea"/>
              </a:rPr>
              <a:t> </a:t>
            </a:r>
            <a:r>
              <a:rPr lang="en-US" altLang="en-GB">
                <a:solidFill>
                  <a:srgbClr val="002845"/>
                </a:solidFill>
                <a:latin typeface="Times New Roman" panose="02020603050405020304" charset="0"/>
                <a:cs typeface="Times New Roman" panose="02020603050405020304" charset="0"/>
                <a:sym typeface="+mn-ea"/>
              </a:rPr>
              <a:t>a</a:t>
            </a:r>
            <a:r>
              <a:rPr lang="en-US" altLang="en-GB">
                <a:latin typeface="Times New Roman" panose="02020603050405020304" charset="0"/>
                <a:cs typeface="Times New Roman" panose="02020603050405020304" charset="0"/>
                <a:sym typeface="+mn-ea"/>
              </a:rPr>
              <a:t>  a</a:t>
            </a:r>
            <a:r>
              <a:rPr lang="en-GB">
                <a:latin typeface="Times New Roman" panose="02020603050405020304" charset="0"/>
                <a:cs typeface="Times New Roman" panose="02020603050405020304" charset="0"/>
                <a:sym typeface="+mn-ea"/>
              </a:rPr>
              <a:t>s an individual.</a:t>
            </a:r>
            <a:endParaRPr lang="en-GB">
              <a:latin typeface="Times New Roman" panose="02020603050405020304" charset="0"/>
              <a:cs typeface="Times New Roman" panose="02020603050405020304" charset="0"/>
            </a:endParaRPr>
          </a:p>
          <a:p>
            <a:pPr marL="285750" lvl="0" indent="-285750" algn="l" rtl="0">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 Is well funded.</a:t>
            </a:r>
            <a:endParaRPr lang="en-GB">
              <a:latin typeface="Times New Roman" panose="02020603050405020304" charset="0"/>
              <a:cs typeface="Times New Roman" panose="02020603050405020304" charset="0"/>
            </a:endParaRPr>
          </a:p>
          <a:p>
            <a:pPr marL="285750" lvl="0" indent="-285750" algn="l" rtl="0">
              <a:spcBef>
                <a:spcPts val="0"/>
              </a:spcBef>
              <a:spcAft>
                <a:spcPts val="0"/>
              </a:spcAft>
              <a:buFont typeface="Arial" panose="020B0604020202020204" pitchFamily="34" charset="0"/>
              <a:buChar char="•"/>
            </a:pPr>
            <a:endParaRPr lang="en-GB">
              <a:latin typeface="Times New Roman" panose="02020603050405020304" charset="0"/>
              <a:cs typeface="Times New Roman" panose="02020603050405020304" charset="0"/>
            </a:endParaRPr>
          </a:p>
        </p:txBody>
      </p:sp>
      <p:sp>
        <p:nvSpPr>
          <p:cNvPr id="507" name="Google Shape;507;p28"/>
          <p:cNvSpPr txBox="1"/>
          <p:nvPr>
            <p:ph type="ctrTitle"/>
          </p:nvPr>
        </p:nvSpPr>
        <p:spPr>
          <a:xfrm>
            <a:off x="618649" y="712946"/>
            <a:ext cx="3534728" cy="5776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700">
                <a:latin typeface="Times New Roman" panose="02020603050405020304" charset="0"/>
                <a:cs typeface="Times New Roman" panose="02020603050405020304" charset="0"/>
              </a:rPr>
              <a:t> The Changing Face of</a:t>
            </a:r>
            <a:r>
              <a:rPr lang="en-US" altLang="en-GB" sz="2700">
                <a:latin typeface="Times New Roman" panose="02020603050405020304" charset="0"/>
                <a:cs typeface="Times New Roman" panose="02020603050405020304" charset="0"/>
              </a:rPr>
              <a:t>  </a:t>
            </a:r>
            <a:r>
              <a:rPr lang="en-GB" sz="2700">
                <a:latin typeface="Times New Roman" panose="02020603050405020304" charset="0"/>
                <a:cs typeface="Times New Roman" panose="02020603050405020304" charset="0"/>
              </a:rPr>
              <a:t> Hackers</a:t>
            </a:r>
            <a:endParaRPr lang="en-GB" sz="2700">
              <a:latin typeface="Times New Roman" panose="02020603050405020304" charset="0"/>
              <a:cs typeface="Times New Roman" panose="02020603050405020304" charset="0"/>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2"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826"/>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p:nvPr>
            <p:ph type="title"/>
          </p:nvPr>
        </p:nvSpPr>
        <p:spPr>
          <a:xfrm>
            <a:off x="1733550" y="856774"/>
            <a:ext cx="6165056" cy="1230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950">
                <a:latin typeface="Times New Roman" panose="02020603050405020304" charset="0"/>
                <a:cs typeface="Times New Roman" panose="02020603050405020304" charset="0"/>
              </a:rPr>
              <a:t>Why does this matter?</a:t>
            </a:r>
            <a:endParaRPr lang="en-GB" sz="495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32"/>
          <p:cNvSpPr txBox="1"/>
          <p:nvPr>
            <p:ph type="ctrTitle"/>
          </p:nvPr>
        </p:nvSpPr>
        <p:spPr>
          <a:xfrm>
            <a:off x="1107281" y="1992630"/>
            <a:ext cx="4675823" cy="837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4725">
                <a:latin typeface="Times New Roman" panose="02020603050405020304" charset="0"/>
                <a:cs typeface="Times New Roman" panose="02020603050405020304" charset="0"/>
              </a:rPr>
              <a:t>Targeting</a:t>
            </a:r>
            <a:r>
              <a:rPr lang="en-US" sz="4725">
                <a:latin typeface="Times New Roman" panose="02020603050405020304" charset="0"/>
                <a:cs typeface="Times New Roman" panose="02020603050405020304" charset="0"/>
              </a:rPr>
              <a:t> </a:t>
            </a:r>
            <a:r>
              <a:rPr sz="4725">
                <a:latin typeface="Times New Roman" panose="02020603050405020304" charset="0"/>
                <a:cs typeface="Times New Roman" panose="02020603050405020304" charset="0"/>
              </a:rPr>
              <a:t>the </a:t>
            </a:r>
            <a:r>
              <a:rPr lang="en-US" sz="4725">
                <a:latin typeface="Times New Roman" panose="02020603050405020304" charset="0"/>
                <a:cs typeface="Times New Roman" panose="02020603050405020304" charset="0"/>
              </a:rPr>
              <a:t> </a:t>
            </a:r>
            <a:br>
              <a:rPr lang="en-US" sz="4725">
                <a:latin typeface="Times New Roman" panose="02020603050405020304" charset="0"/>
                <a:cs typeface="Times New Roman" panose="02020603050405020304" charset="0"/>
              </a:rPr>
            </a:br>
            <a:r>
              <a:rPr sz="4725">
                <a:latin typeface="Times New Roman" panose="02020603050405020304" charset="0"/>
                <a:cs typeface="Times New Roman" panose="02020603050405020304" charset="0"/>
              </a:rPr>
              <a:t>Victim</a:t>
            </a:r>
            <a:endParaRPr sz="4725">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2"/>
          <p:cNvSpPr txBox="1"/>
          <p:nvPr>
            <p:ph type="title" idx="2"/>
          </p:nvPr>
        </p:nvSpPr>
        <p:spPr>
          <a:xfrm>
            <a:off x="5565934" y="2122170"/>
            <a:ext cx="1519238" cy="5776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dk2"/>
                </a:solidFill>
              </a:rPr>
              <a:t>0</a:t>
            </a:r>
            <a:r>
              <a:rPr lang="en-US" altLang="en-GB" b="1">
                <a:solidFill>
                  <a:schemeClr val="dk2"/>
                </a:solidFill>
              </a:rPr>
              <a:t>2</a:t>
            </a:r>
            <a:endParaRPr lang="en-US" altLang="en-GB" b="1">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32"/>
          <p:cNvSpPr txBox="1"/>
          <p:nvPr>
            <p:ph type="ctrTitle"/>
          </p:nvPr>
        </p:nvSpPr>
        <p:spPr>
          <a:xfrm>
            <a:off x="1369695" y="1992630"/>
            <a:ext cx="4413409" cy="837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4725">
                <a:latin typeface="Times New Roman" panose="02020603050405020304" charset="0"/>
                <a:cs typeface="Times New Roman" panose="02020603050405020304" charset="0"/>
              </a:rPr>
              <a:t>The ABCs of </a:t>
            </a:r>
            <a:br>
              <a:rPr sz="4725">
                <a:latin typeface="Times New Roman" panose="02020603050405020304" charset="0"/>
                <a:cs typeface="Times New Roman" panose="02020603050405020304" charset="0"/>
              </a:rPr>
            </a:br>
            <a:r>
              <a:rPr sz="4725">
                <a:latin typeface="Times New Roman" panose="02020603050405020304" charset="0"/>
                <a:cs typeface="Times New Roman" panose="02020603050405020304" charset="0"/>
              </a:rPr>
              <a:t>APTs</a:t>
            </a:r>
            <a:endParaRPr sz="4725">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2"/>
          <p:cNvSpPr txBox="1"/>
          <p:nvPr>
            <p:ph type="title" idx="2"/>
          </p:nvPr>
        </p:nvSpPr>
        <p:spPr>
          <a:xfrm>
            <a:off x="5565934" y="2122170"/>
            <a:ext cx="1519238" cy="5776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dk2"/>
                </a:solidFill>
              </a:rPr>
              <a:t>0</a:t>
            </a:r>
            <a:r>
              <a:rPr lang="en-US" altLang="en-GB" b="1">
                <a:solidFill>
                  <a:schemeClr val="dk2"/>
                </a:solidFill>
              </a:rPr>
              <a:t>3</a:t>
            </a:r>
            <a:endParaRPr lang="en-US" altLang="en-GB" b="1">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27"/>
          <p:cNvSpPr txBox="1"/>
          <p:nvPr>
            <p:ph type="ctrTitle" idx="13"/>
          </p:nvPr>
        </p:nvSpPr>
        <p:spPr>
          <a:xfrm>
            <a:off x="6666296" y="3396800"/>
            <a:ext cx="2251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Times New Roman" panose="02020603050405020304" charset="0"/>
                <a:cs typeface="Times New Roman" panose="02020603050405020304" charset="0"/>
                <a:sym typeface="+mn-ea"/>
              </a:rPr>
              <a:t>Threat</a:t>
            </a:r>
            <a:endParaRPr lang="en-GB" sz="2400">
              <a:latin typeface="Times New Roman" panose="02020603050405020304" charset="0"/>
              <a:cs typeface="Times New Roman" panose="02020603050405020304" charset="0"/>
              <a:sym typeface="+mn-ea"/>
            </a:endParaRPr>
          </a:p>
        </p:txBody>
      </p:sp>
      <p:sp>
        <p:nvSpPr>
          <p:cNvPr id="473" name="Google Shape;473;p27"/>
          <p:cNvSpPr txBox="1"/>
          <p:nvPr>
            <p:ph type="ctrTitle" idx="4"/>
          </p:nvPr>
        </p:nvSpPr>
        <p:spPr>
          <a:xfrm>
            <a:off x="3942834" y="3396800"/>
            <a:ext cx="1386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2400">
                <a:latin typeface="Times New Roman" panose="02020603050405020304" charset="0"/>
                <a:cs typeface="Times New Roman" panose="02020603050405020304" charset="0"/>
                <a:sym typeface="+mn-ea"/>
              </a:rPr>
              <a:t>Persistent</a:t>
            </a:r>
            <a:endParaRPr lang="en-GB" sz="2400">
              <a:latin typeface="Times New Roman" panose="02020603050405020304" charset="0"/>
              <a:cs typeface="Times New Roman" panose="02020603050405020304" charset="0"/>
              <a:sym typeface="+mn-ea"/>
            </a:endParaRPr>
          </a:p>
        </p:txBody>
      </p:sp>
      <p:sp>
        <p:nvSpPr>
          <p:cNvPr id="474" name="Google Shape;474;p27"/>
          <p:cNvSpPr txBox="1"/>
          <p:nvPr>
            <p:ph type="ctrTitle"/>
          </p:nvPr>
        </p:nvSpPr>
        <p:spPr>
          <a:xfrm>
            <a:off x="1223300" y="3396800"/>
            <a:ext cx="2152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Times New Roman" panose="02020603050405020304" charset="0"/>
                <a:cs typeface="Times New Roman" panose="02020603050405020304" charset="0"/>
                <a:sym typeface="+mn-ea"/>
              </a:rPr>
              <a:t>Advanced</a:t>
            </a:r>
            <a:endParaRPr lang="en-GB" sz="2400">
              <a:latin typeface="Times New Roman" panose="02020603050405020304" charset="0"/>
              <a:cs typeface="Times New Roman" panose="02020603050405020304" charset="0"/>
              <a:sym typeface="+mn-ea"/>
            </a:endParaRPr>
          </a:p>
        </p:txBody>
      </p:sp>
      <p:sp>
        <p:nvSpPr>
          <p:cNvPr id="476" name="Google Shape;476;p27"/>
          <p:cNvSpPr txBox="1"/>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01</a:t>
            </a:r>
            <a:endParaRPr lang="en-GB" sz="2400"/>
          </a:p>
        </p:txBody>
      </p:sp>
      <p:sp>
        <p:nvSpPr>
          <p:cNvPr id="478" name="Google Shape;478;p27"/>
          <p:cNvSpPr txBox="1"/>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02</a:t>
            </a:r>
            <a:endParaRPr lang="en-GB" sz="2400"/>
          </a:p>
        </p:txBody>
      </p:sp>
      <p:sp>
        <p:nvSpPr>
          <p:cNvPr id="479" name="Google Shape;479;p27"/>
          <p:cNvSpPr txBox="1"/>
          <p:nvPr>
            <p:ph type="ctrTitle" idx="7"/>
          </p:nvPr>
        </p:nvSpPr>
        <p:spPr>
          <a:xfrm>
            <a:off x="618649" y="411480"/>
            <a:ext cx="5077301" cy="5776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a:latin typeface="Times New Roman" panose="02020603050405020304" charset="0"/>
                <a:cs typeface="Times New Roman" panose="02020603050405020304" charset="0"/>
                <a:sym typeface="+mn-ea"/>
              </a:rPr>
              <a:t>Key characteristics of an APT</a:t>
            </a:r>
            <a:endParaRPr lang="en-GB" sz="3000">
              <a:latin typeface="Times New Roman" panose="02020603050405020304" charset="0"/>
              <a:cs typeface="Times New Roman" panose="02020603050405020304" charset="0"/>
              <a:sym typeface="+mn-ea"/>
            </a:endParaRPr>
          </a:p>
        </p:txBody>
      </p:sp>
      <p:sp>
        <p:nvSpPr>
          <p:cNvPr id="480" name="Google Shape;480;p27"/>
          <p:cNvSpPr txBox="1"/>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03</a:t>
            </a:r>
            <a:endParaRPr lang="en-GB" sz="240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07730" y="1390493"/>
            <a:ext cx="4794815" cy="2478507"/>
          </a:xfrm>
          <a:prstGeom prst="rect">
            <a:avLst/>
          </a:prstGeom>
        </p:spPr>
        <p:txBody>
          <a:bodyPr spcFirstLastPara="1" wrap="square" lIns="91425" tIns="91425" rIns="91425" bIns="91425" anchor="b" anchorCtr="0">
            <a:noAutofit/>
          </a:bodyPr>
          <a:lstStyle/>
          <a:p>
            <a:r>
              <a:rPr lang="en-US" sz="5400" dirty="0">
                <a:latin typeface="Times New Roman" panose="02020603050405020304" charset="0"/>
                <a:cs typeface="Times New Roman" panose="02020603050405020304" charset="0"/>
              </a:rPr>
              <a:t>The Lifecycle of a </a:t>
            </a:r>
            <a:r>
              <a:rPr lang="en-US" sz="5400" dirty="0">
                <a:solidFill>
                  <a:schemeClr val="accent3"/>
                </a:solidFill>
                <a:latin typeface="Times New Roman" panose="02020603050405020304" charset="0"/>
                <a:cs typeface="Times New Roman" panose="02020603050405020304" charset="0"/>
              </a:rPr>
              <a:t>Modern</a:t>
            </a:r>
            <a:r>
              <a:rPr lang="en-US" sz="5400" dirty="0">
                <a:latin typeface="Times New Roman" panose="02020603050405020304" charset="0"/>
                <a:cs typeface="Times New Roman" panose="02020603050405020304" charset="0"/>
              </a:rPr>
              <a:t> Attack </a:t>
            </a:r>
            <a:endParaRPr sz="5400" dirty="0">
              <a:latin typeface="Times New Roman" panose="02020603050405020304" charset="0"/>
              <a:cs typeface="Times New Roman" panose="02020603050405020304" charset="0"/>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smtClean="0">
                <a:solidFill>
                  <a:schemeClr val="dk2"/>
                </a:solidFill>
              </a:rPr>
              <a:t>0</a:t>
            </a:r>
            <a:r>
              <a:rPr lang="en-US" b="1" dirty="0" smtClean="0">
                <a:solidFill>
                  <a:schemeClr val="dk2"/>
                </a:solidFill>
              </a:rPr>
              <a:t>4</a:t>
            </a:r>
            <a:endParaRPr b="1"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2"/>
          <p:cNvSpPr/>
          <p:nvPr/>
        </p:nvSpPr>
        <p:spPr>
          <a:xfrm>
            <a:off x="1370476"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3" name="Google Shape;693;p32"/>
          <p:cNvCxnSpPr>
            <a:stCxn id="689" idx="2"/>
          </p:cNvCxnSpPr>
          <p:nvPr/>
        </p:nvCxnSpPr>
        <p:spPr>
          <a:xfrm flipH="1">
            <a:off x="6325400" y="2953675"/>
            <a:ext cx="25" cy="915325"/>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fade">
                                      <p:cBhvr>
                                        <p:cTn id="7" dur="500"/>
                                        <p:tgtEl>
                                          <p:spTgt spid="68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1"/>
                                        </p:tgtEl>
                                        <p:attrNameLst>
                                          <p:attrName>style.visibility</p:attrName>
                                        </p:attrNameLst>
                                      </p:cBhvr>
                                      <p:to>
                                        <p:strVal val="visible"/>
                                      </p:to>
                                    </p:set>
                                    <p:animEffect transition="in" filter="fade">
                                      <p:cBhvr>
                                        <p:cTn id="11" dur="500"/>
                                        <p:tgtEl>
                                          <p:spTgt spid="69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93"/>
                                        </p:tgtEl>
                                        <p:attrNameLst>
                                          <p:attrName>style.visibility</p:attrName>
                                        </p:attrNameLst>
                                      </p:cBhvr>
                                      <p:to>
                                        <p:strVal val="visible"/>
                                      </p:to>
                                    </p:set>
                                    <p:animEffect transition="in" filter="wipe(up)">
                                      <p:cBhvr>
                                        <p:cTn id="15" dur="500"/>
                                        <p:tgtEl>
                                          <p:spTgt spid="69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92"/>
                                        </p:tgtEl>
                                        <p:attrNameLst>
                                          <p:attrName>style.visibility</p:attrName>
                                        </p:attrNameLst>
                                      </p:cBhvr>
                                      <p:to>
                                        <p:strVal val="visible"/>
                                      </p:to>
                                    </p:set>
                                    <p:animEffect transition="in" filter="wipe(left)">
                                      <p:cBhvr>
                                        <p:cTn id="19" dur="500"/>
                                        <p:tgtEl>
                                          <p:spTgt spid="692"/>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687"/>
                                        </p:tgtEl>
                                        <p:attrNameLst>
                                          <p:attrName>style.visibility</p:attrName>
                                        </p:attrNameLst>
                                      </p:cBhvr>
                                      <p:to>
                                        <p:strVal val="visible"/>
                                      </p:to>
                                    </p:set>
                                    <p:animEffect transition="in" filter="fade">
                                      <p:cBhvr>
                                        <p:cTn id="23" dur="1000"/>
                                        <p:tgtEl>
                                          <p:spTgt spid="687"/>
                                        </p:tgtEl>
                                      </p:cBhvr>
                                    </p:animEffect>
                                    <p:anim calcmode="lin" valueType="num">
                                      <p:cBhvr>
                                        <p:cTn id="24" dur="1000" fill="hold"/>
                                        <p:tgtEl>
                                          <p:spTgt spid="687"/>
                                        </p:tgtEl>
                                        <p:attrNameLst>
                                          <p:attrName>ppt_x</p:attrName>
                                        </p:attrNameLst>
                                      </p:cBhvr>
                                      <p:tavLst>
                                        <p:tav tm="0">
                                          <p:val>
                                            <p:strVal val="#ppt_x"/>
                                          </p:val>
                                        </p:tav>
                                        <p:tav tm="100000">
                                          <p:val>
                                            <p:strVal val="#ppt_x"/>
                                          </p:val>
                                        </p:tav>
                                      </p:tavLst>
                                    </p:anim>
                                    <p:anim calcmode="lin" valueType="num">
                                      <p:cBhvr>
                                        <p:cTn id="25" dur="1000" fill="hold"/>
                                        <p:tgtEl>
                                          <p:spTgt spid="6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89" grpId="0" animBg="1"/>
      <p:bldP spid="691" grpId="0" animBg="1"/>
      <p:bldP spid="692" grpId="0" animBg="1"/>
    </p:bld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2827</Words>
  <Application>WPS Presentation</Application>
  <PresentationFormat>On-screen Show (16:9)</PresentationFormat>
  <Paragraphs>183</Paragraphs>
  <Slides>26</Slides>
  <Notes>9</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26</vt:i4>
      </vt:variant>
    </vt:vector>
  </HeadingPairs>
  <TitlesOfParts>
    <vt:vector size="45" baseType="lpstr">
      <vt:lpstr>Arial</vt:lpstr>
      <vt:lpstr>SimSun</vt:lpstr>
      <vt:lpstr>Wingdings</vt:lpstr>
      <vt:lpstr>Arial</vt:lpstr>
      <vt:lpstr>Share Tech</vt:lpstr>
      <vt:lpstr>Maven Pro</vt:lpstr>
      <vt:lpstr>Fira Sans Extra Condensed Medium</vt:lpstr>
      <vt:lpstr>Segoe Print</vt:lpstr>
      <vt:lpstr>Advent Pro SemiBold</vt:lpstr>
      <vt:lpstr>Fira Sans Condensed Medium</vt:lpstr>
      <vt:lpstr>Livvic Light</vt:lpstr>
      <vt:lpstr>Nunito Light</vt:lpstr>
      <vt:lpstr>Times New Roman</vt:lpstr>
      <vt:lpstr>Microsoft YaHei</vt:lpstr>
      <vt:lpstr>Arial Unicode MS</vt:lpstr>
      <vt:lpstr>Share Tech</vt:lpstr>
      <vt:lpstr>Aldhabi</vt:lpstr>
      <vt:lpstr>Data Science Consulting by Slidesgo</vt:lpstr>
      <vt:lpstr>1_Data Science Consulting by Slidesgo</vt:lpstr>
      <vt:lpstr>Advanced Persistent Threats Go Mobile</vt:lpstr>
      <vt:lpstr>In this chapter : </vt:lpstr>
      <vt:lpstr>01</vt:lpstr>
      <vt:lpstr> The Changing Face of   Hackers</vt:lpstr>
      <vt:lpstr>Why does this matter?</vt:lpstr>
      <vt:lpstr>02</vt:lpstr>
      <vt:lpstr>03</vt:lpstr>
      <vt:lpstr>03</vt:lpstr>
      <vt:lpstr>04</vt:lpstr>
      <vt:lpstr>Command and Control </vt:lpstr>
      <vt:lpstr>PowerPoint 演示文稿</vt:lpstr>
      <vt:lpstr>Infection</vt:lpstr>
      <vt:lpstr>Avoid signature-based detection</vt:lpstr>
      <vt:lpstr>PowerPoint 演示文稿</vt:lpstr>
      <vt:lpstr>Backdoors</vt:lpstr>
      <vt:lpstr>PowerPoint 演示文稿</vt:lpstr>
      <vt:lpstr> DNS fast fluxing</vt:lpstr>
      <vt:lpstr>PowerPoint 演示文稿</vt:lpstr>
      <vt:lpstr>05</vt:lpstr>
      <vt:lpstr>The modern threat shell game</vt:lpstr>
      <vt:lpstr>APTs and Mobile Security</vt:lpstr>
      <vt:lpstr>APTs and Mobile Security</vt:lpstr>
      <vt:lpstr>07</vt:lpstr>
      <vt:lpstr>Real-world mobile malware: Dplug</vt:lpstr>
      <vt:lpstr>THANKS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yakeen zreba</dc:creator>
  <cp:lastModifiedBy>farah</cp:lastModifiedBy>
  <cp:revision>67</cp:revision>
  <dcterms:created xsi:type="dcterms:W3CDTF">2022-09-13T18:25:00Z</dcterms:created>
  <dcterms:modified xsi:type="dcterms:W3CDTF">2022-09-13T20:21:14Z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215F747FA2B346CBBCF7173ED15027F6</vt:lpwstr>
  </property>
  <property fmtid="{D5CDD505-2E9C-101B-9397-08002B2CF9AE}" pid="3" name="KSOProductBuildVer">
    <vt:lpwstr>1033-11.2.0.11306</vt:lpwstr>
  </property>
</Properties>
</file>