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Barlow ExtraLight"/>
      <p:regular r:id="rId18"/>
      <p:bold r:id="rId19"/>
      <p:italic r:id="rId20"/>
      <p:boldItalic r:id="rId21"/>
    </p:embeddedFont>
    <p:embeddedFont>
      <p:font typeface="Hepta Slab Medium"/>
      <p:regular r:id="rId22"/>
      <p:bold r:id="rId23"/>
    </p:embeddedFont>
    <p:embeddedFont>
      <p:font typeface="Hepta Slab Light"/>
      <p:regular r:id="rId24"/>
      <p:bold r:id="rId25"/>
    </p:embeddedFont>
    <p:embeddedFont>
      <p:font typeface="Hepta Slab"/>
      <p:regular r:id="rId26"/>
      <p:bold r:id="rId27"/>
    </p:embeddedFont>
    <p:embeddedFont>
      <p:font typeface="Barlow Medium"/>
      <p:regular r:id="rId28"/>
      <p:bold r:id="rId29"/>
      <p:italic r:id="rId30"/>
      <p:boldItalic r:id="rId31"/>
    </p:embeddedFont>
    <p:embeddedFont>
      <p:font typeface="Barlow Light"/>
      <p:regular r:id="rId32"/>
      <p:bold r:id="rId33"/>
      <p:italic r:id="rId34"/>
      <p:boldItalic r:id="rId35"/>
    </p:embeddedFont>
    <p:embeddedFont>
      <p:font typeface="Barlow"/>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ExtraLight-italic.fntdata"/><Relationship Id="rId22" Type="http://schemas.openxmlformats.org/officeDocument/2006/relationships/font" Target="fonts/HeptaSlabMedium-regular.fntdata"/><Relationship Id="rId21" Type="http://schemas.openxmlformats.org/officeDocument/2006/relationships/font" Target="fonts/BarlowExtraLight-boldItalic.fntdata"/><Relationship Id="rId24" Type="http://schemas.openxmlformats.org/officeDocument/2006/relationships/font" Target="fonts/HeptaSlabLight-regular.fntdata"/><Relationship Id="rId23" Type="http://schemas.openxmlformats.org/officeDocument/2006/relationships/font" Target="fonts/HeptaSlab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regular.fntdata"/><Relationship Id="rId25" Type="http://schemas.openxmlformats.org/officeDocument/2006/relationships/font" Target="fonts/HeptaSlabLight-bold.fntdata"/><Relationship Id="rId28" Type="http://schemas.openxmlformats.org/officeDocument/2006/relationships/font" Target="fonts/BarlowMedium-regular.fntdata"/><Relationship Id="rId27" Type="http://schemas.openxmlformats.org/officeDocument/2006/relationships/font" Target="fonts/HeptaSlab-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boldItalic.fntdata"/><Relationship Id="rId30" Type="http://schemas.openxmlformats.org/officeDocument/2006/relationships/font" Target="fonts/BarlowMedium-italic.fntdata"/><Relationship Id="rId11" Type="http://schemas.openxmlformats.org/officeDocument/2006/relationships/slide" Target="slides/slide5.xml"/><Relationship Id="rId33" Type="http://schemas.openxmlformats.org/officeDocument/2006/relationships/font" Target="fonts/BarlowLight-bold.fntdata"/><Relationship Id="rId10" Type="http://schemas.openxmlformats.org/officeDocument/2006/relationships/slide" Target="slides/slide4.xml"/><Relationship Id="rId32" Type="http://schemas.openxmlformats.org/officeDocument/2006/relationships/font" Target="fonts/BarlowLight-regular.fntdata"/><Relationship Id="rId13" Type="http://schemas.openxmlformats.org/officeDocument/2006/relationships/slide" Target="slides/slide7.xml"/><Relationship Id="rId35" Type="http://schemas.openxmlformats.org/officeDocument/2006/relationships/font" Target="fonts/BarlowLight-boldItalic.fntdata"/><Relationship Id="rId12" Type="http://schemas.openxmlformats.org/officeDocument/2006/relationships/slide" Target="slides/slide6.xml"/><Relationship Id="rId34" Type="http://schemas.openxmlformats.org/officeDocument/2006/relationships/font" Target="fonts/BarlowLight-italic.fntdata"/><Relationship Id="rId15" Type="http://schemas.openxmlformats.org/officeDocument/2006/relationships/slide" Target="slides/slide9.xml"/><Relationship Id="rId37" Type="http://schemas.openxmlformats.org/officeDocument/2006/relationships/font" Target="fonts/Barlow-bold.fntdata"/><Relationship Id="rId14" Type="http://schemas.openxmlformats.org/officeDocument/2006/relationships/slide" Target="slides/slide8.xml"/><Relationship Id="rId36" Type="http://schemas.openxmlformats.org/officeDocument/2006/relationships/font" Target="fonts/Barlow-regular.fntdata"/><Relationship Id="rId17" Type="http://schemas.openxmlformats.org/officeDocument/2006/relationships/slide" Target="slides/slide11.xml"/><Relationship Id="rId39" Type="http://schemas.openxmlformats.org/officeDocument/2006/relationships/font" Target="fonts/Barlow-boldItalic.fntdata"/><Relationship Id="rId16" Type="http://schemas.openxmlformats.org/officeDocument/2006/relationships/slide" Target="slides/slide10.xml"/><Relationship Id="rId38" Type="http://schemas.openxmlformats.org/officeDocument/2006/relationships/font" Target="fonts/Barlow-italic.fntdata"/><Relationship Id="rId19" Type="http://schemas.openxmlformats.org/officeDocument/2006/relationships/font" Target="fonts/BarlowExtraLight-bold.fntdata"/><Relationship Id="rId18" Type="http://schemas.openxmlformats.org/officeDocument/2006/relationships/font" Target="fonts/BarlowExt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a266528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a266528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a266528f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a266528f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a266528f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a266528f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a266528f0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a266528f0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a266528f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a266528f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a266528f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a266528f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a266528f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a266528f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a266528f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a266528f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a266528f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a266528f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a266528f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a266528f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a266528f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a266528f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Tableau</a:t>
            </a:r>
            <a:endParaRPr/>
          </a:p>
          <a:p>
            <a:pPr indent="0" lvl="0" marL="0" rtl="0" algn="ctr">
              <a:spcBef>
                <a:spcPts val="0"/>
              </a:spcBef>
              <a:spcAft>
                <a:spcPts val="0"/>
              </a:spcAft>
              <a:buClr>
                <a:schemeClr val="lt1"/>
              </a:buClr>
              <a:buSzPts val="1100"/>
              <a:buNone/>
            </a:pPr>
            <a:r>
              <a:rPr lang="en"/>
              <a:t>Lab</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a:t>DAT 431</a:t>
            </a:r>
            <a:endParaRPr/>
          </a:p>
        </p:txBody>
      </p:sp>
      <p:sp>
        <p:nvSpPr>
          <p:cNvPr id="373" name="Google Shape;373;p59"/>
          <p:cNvSpPr txBox="1"/>
          <p:nvPr>
            <p:ph idx="2" type="subTitle"/>
          </p:nvPr>
        </p:nvSpPr>
        <p:spPr>
          <a:xfrm>
            <a:off x="2689200" y="28662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Ezekiel Suarez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433" name="Google Shape;433;p68"/>
          <p:cNvSpPr txBox="1"/>
          <p:nvPr/>
        </p:nvSpPr>
        <p:spPr>
          <a:xfrm>
            <a:off x="6544850" y="861750"/>
            <a:ext cx="2099700" cy="3420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Rockaway Beach’s 2 bedroom options are cheaper than some of their neighbors. The biggest competing neighbourhood would be Arverne with many options of similar location and price ($204.1 on average).</a:t>
            </a:r>
            <a:endParaRPr sz="1500">
              <a:solidFill>
                <a:schemeClr val="dk1"/>
              </a:solidFill>
              <a:latin typeface="Barlow Light"/>
              <a:ea typeface="Barlow Light"/>
              <a:cs typeface="Barlow Light"/>
              <a:sym typeface="Barlow Light"/>
            </a:endParaRPr>
          </a:p>
        </p:txBody>
      </p:sp>
      <p:pic>
        <p:nvPicPr>
          <p:cNvPr id="434" name="Google Shape;434;p68"/>
          <p:cNvPicPr preferRelativeResize="0"/>
          <p:nvPr/>
        </p:nvPicPr>
        <p:blipFill>
          <a:blip r:embed="rId3">
            <a:alphaModFix/>
          </a:blip>
          <a:stretch>
            <a:fillRect/>
          </a:stretch>
        </p:blipFill>
        <p:spPr>
          <a:xfrm>
            <a:off x="280200" y="508113"/>
            <a:ext cx="6190899" cy="41272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440" name="Google Shape;440;p69"/>
          <p:cNvSpPr txBox="1"/>
          <p:nvPr/>
        </p:nvSpPr>
        <p:spPr>
          <a:xfrm>
            <a:off x="1042200" y="1095000"/>
            <a:ext cx="7059600" cy="295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If Julie wants to pay for this renovation by profits on her current home being rented, we can estimate it will take about 75 - 116 nights being rented out.</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Charging maximum suggested: $15,000/$200 = 75</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Charging minimum suggested: $15,000/$130 = 115.4</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Charging neighbourhood average: $15,000/$179 = 83.8</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Exploring The Data</a:t>
            </a:r>
            <a:endParaRPr/>
          </a:p>
        </p:txBody>
      </p:sp>
      <p:sp>
        <p:nvSpPr>
          <p:cNvPr id="379" name="Google Shape;379;p60"/>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385" name="Google Shape;385;p61"/>
          <p:cNvSpPr txBox="1"/>
          <p:nvPr/>
        </p:nvSpPr>
        <p:spPr>
          <a:xfrm>
            <a:off x="845550" y="3209250"/>
            <a:ext cx="7452900" cy="1356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Manhattan has the most BNB rentals available, closely followed by Brooklyn. Hotels and Shared Rooms are not common on AirBNB and the room type is generally split evenly between Private Rooms and Entire Homes.</a:t>
            </a:r>
            <a:endParaRPr sz="1500">
              <a:solidFill>
                <a:schemeClr val="dk1"/>
              </a:solidFill>
              <a:latin typeface="Barlow Light"/>
              <a:ea typeface="Barlow Light"/>
              <a:cs typeface="Barlow Light"/>
              <a:sym typeface="Barlow Light"/>
            </a:endParaRPr>
          </a:p>
        </p:txBody>
      </p:sp>
      <p:pic>
        <p:nvPicPr>
          <p:cNvPr id="386" name="Google Shape;386;p61"/>
          <p:cNvPicPr preferRelativeResize="0"/>
          <p:nvPr/>
        </p:nvPicPr>
        <p:blipFill>
          <a:blip r:embed="rId3">
            <a:alphaModFix/>
          </a:blip>
          <a:stretch>
            <a:fillRect/>
          </a:stretch>
        </p:blipFill>
        <p:spPr>
          <a:xfrm>
            <a:off x="588462" y="665801"/>
            <a:ext cx="7967076" cy="225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392" name="Google Shape;392;p62"/>
          <p:cNvSpPr txBox="1"/>
          <p:nvPr/>
        </p:nvSpPr>
        <p:spPr>
          <a:xfrm>
            <a:off x="6717400" y="762450"/>
            <a:ext cx="2082600" cy="3618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The average price to rent a night at a BNB is lowest in the Bronx, but each borough has more pricey or more affordable neighborhoods.</a:t>
            </a:r>
            <a:endParaRPr sz="1500">
              <a:solidFill>
                <a:schemeClr val="dk1"/>
              </a:solidFill>
              <a:latin typeface="Barlow Light"/>
              <a:ea typeface="Barlow Light"/>
              <a:cs typeface="Barlow Light"/>
              <a:sym typeface="Barlow Light"/>
            </a:endParaRPr>
          </a:p>
        </p:txBody>
      </p:sp>
      <p:pic>
        <p:nvPicPr>
          <p:cNvPr id="393" name="Google Shape;393;p62"/>
          <p:cNvPicPr preferRelativeResize="0"/>
          <p:nvPr/>
        </p:nvPicPr>
        <p:blipFill>
          <a:blip r:embed="rId3">
            <a:alphaModFix/>
          </a:blip>
          <a:stretch>
            <a:fillRect/>
          </a:stretch>
        </p:blipFill>
        <p:spPr>
          <a:xfrm>
            <a:off x="309775" y="818163"/>
            <a:ext cx="6287725" cy="3602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399" name="Google Shape;399;p63"/>
          <p:cNvSpPr txBox="1"/>
          <p:nvPr/>
        </p:nvSpPr>
        <p:spPr>
          <a:xfrm>
            <a:off x="483725" y="913050"/>
            <a:ext cx="2082600" cy="3618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2015 saw the biggest jump in AirBNB hosts. Since then, the government has tried to limit BNB hosting to help the city’s economy.</a:t>
            </a:r>
            <a:endParaRPr sz="1500">
              <a:solidFill>
                <a:schemeClr val="dk1"/>
              </a:solidFill>
              <a:latin typeface="Barlow Light"/>
              <a:ea typeface="Barlow Light"/>
              <a:cs typeface="Barlow Light"/>
              <a:sym typeface="Barlow Light"/>
            </a:endParaRPr>
          </a:p>
        </p:txBody>
      </p:sp>
      <p:pic>
        <p:nvPicPr>
          <p:cNvPr id="400" name="Google Shape;400;p63"/>
          <p:cNvPicPr preferRelativeResize="0"/>
          <p:nvPr/>
        </p:nvPicPr>
        <p:blipFill>
          <a:blip r:embed="rId3">
            <a:alphaModFix/>
          </a:blip>
          <a:stretch>
            <a:fillRect/>
          </a:stretch>
        </p:blipFill>
        <p:spPr>
          <a:xfrm>
            <a:off x="3206126" y="550775"/>
            <a:ext cx="5485800" cy="434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406" name="Google Shape;406;p64"/>
          <p:cNvSpPr txBox="1"/>
          <p:nvPr/>
        </p:nvSpPr>
        <p:spPr>
          <a:xfrm>
            <a:off x="4790275" y="2353850"/>
            <a:ext cx="2595600" cy="2320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RoomPicks By Victoria has made the most money from AirBNB hosting, followed by RoomPicks By Antony and Blueground.</a:t>
            </a:r>
            <a:endParaRPr sz="1500">
              <a:solidFill>
                <a:schemeClr val="dk1"/>
              </a:solidFill>
              <a:latin typeface="Barlow Light"/>
              <a:ea typeface="Barlow Light"/>
              <a:cs typeface="Barlow Light"/>
              <a:sym typeface="Barlow Light"/>
            </a:endParaRPr>
          </a:p>
        </p:txBody>
      </p:sp>
      <p:pic>
        <p:nvPicPr>
          <p:cNvPr id="407" name="Google Shape;407;p64"/>
          <p:cNvPicPr preferRelativeResize="0"/>
          <p:nvPr/>
        </p:nvPicPr>
        <p:blipFill>
          <a:blip r:embed="rId3">
            <a:alphaModFix/>
          </a:blip>
          <a:stretch>
            <a:fillRect/>
          </a:stretch>
        </p:blipFill>
        <p:spPr>
          <a:xfrm>
            <a:off x="1145150" y="471300"/>
            <a:ext cx="2724150"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413" name="Google Shape;413;p65"/>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419" name="Google Shape;419;p66"/>
          <p:cNvSpPr txBox="1"/>
          <p:nvPr/>
        </p:nvSpPr>
        <p:spPr>
          <a:xfrm>
            <a:off x="1076250" y="940300"/>
            <a:ext cx="6991500" cy="1167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With her home in Rockaway Beach, Julie could easily get away with a nightly rental fee of $130 - $200. The average in her area is $179.</a:t>
            </a:r>
            <a:endParaRPr sz="1500">
              <a:solidFill>
                <a:schemeClr val="dk1"/>
              </a:solidFill>
              <a:latin typeface="Barlow Light"/>
              <a:ea typeface="Barlow Light"/>
              <a:cs typeface="Barlow Light"/>
              <a:sym typeface="Barlow Light"/>
            </a:endParaRPr>
          </a:p>
        </p:txBody>
      </p:sp>
      <p:pic>
        <p:nvPicPr>
          <p:cNvPr id="420" name="Google Shape;420;p66"/>
          <p:cNvPicPr preferRelativeResize="0"/>
          <p:nvPr/>
        </p:nvPicPr>
        <p:blipFill>
          <a:blip r:embed="rId3">
            <a:alphaModFix/>
          </a:blip>
          <a:stretch>
            <a:fillRect/>
          </a:stretch>
        </p:blipFill>
        <p:spPr>
          <a:xfrm>
            <a:off x="152400" y="2571750"/>
            <a:ext cx="8839200" cy="9470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Barlow"/>
                <a:ea typeface="Barlow"/>
                <a:cs typeface="Barlow"/>
                <a:sym typeface="Barlow"/>
              </a:rPr>
              <a:t>‹#›</a:t>
            </a:fld>
            <a:endParaRPr>
              <a:solidFill>
                <a:schemeClr val="accent3"/>
              </a:solidFill>
              <a:latin typeface="Barlow"/>
              <a:ea typeface="Barlow"/>
              <a:cs typeface="Barlow"/>
              <a:sym typeface="Barlow"/>
            </a:endParaRPr>
          </a:p>
        </p:txBody>
      </p:sp>
      <p:sp>
        <p:nvSpPr>
          <p:cNvPr id="426" name="Google Shape;426;p67"/>
          <p:cNvSpPr txBox="1"/>
          <p:nvPr/>
        </p:nvSpPr>
        <p:spPr>
          <a:xfrm>
            <a:off x="1076250" y="3811325"/>
            <a:ext cx="6991500" cy="1167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dk1"/>
                </a:solidFill>
                <a:latin typeface="Barlow Light"/>
                <a:ea typeface="Barlow Light"/>
                <a:cs typeface="Barlow Light"/>
                <a:sym typeface="Barlow Light"/>
              </a:rPr>
              <a:t>If Julie upgrades her home with an extra bedroom, she could charge a $215 - $305 per night where the average is $259. Bathrooms seem to have no effect on prices.</a:t>
            </a:r>
            <a:endParaRPr sz="1500">
              <a:solidFill>
                <a:schemeClr val="dk1"/>
              </a:solidFill>
              <a:latin typeface="Barlow Light"/>
              <a:ea typeface="Barlow Light"/>
              <a:cs typeface="Barlow Light"/>
              <a:sym typeface="Barlow Light"/>
            </a:endParaRPr>
          </a:p>
        </p:txBody>
      </p:sp>
      <p:pic>
        <p:nvPicPr>
          <p:cNvPr id="427" name="Google Shape;427;p67"/>
          <p:cNvPicPr preferRelativeResize="0"/>
          <p:nvPr/>
        </p:nvPicPr>
        <p:blipFill>
          <a:blip r:embed="rId3">
            <a:alphaModFix/>
          </a:blip>
          <a:stretch>
            <a:fillRect/>
          </a:stretch>
        </p:blipFill>
        <p:spPr>
          <a:xfrm>
            <a:off x="1271675" y="429025"/>
            <a:ext cx="6600650" cy="3300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