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2"/>
  </p:notesMasterIdLst>
  <p:handoutMasterIdLst>
    <p:handoutMasterId r:id="rId13"/>
  </p:handoutMasterIdLst>
  <p:sldIdLst>
    <p:sldId id="256" r:id="rId5"/>
    <p:sldId id="257" r:id="rId6"/>
    <p:sldId id="258" r:id="rId7"/>
    <p:sldId id="259" r:id="rId8"/>
    <p:sldId id="261" r:id="rId9"/>
    <p:sldId id="262" r:id="rId10"/>
    <p:sldId id="265"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91" autoAdjust="0"/>
  </p:normalViewPr>
  <p:slideViewPr>
    <p:cSldViewPr snapToGrid="0" showGuides="1">
      <p:cViewPr>
        <p:scale>
          <a:sx n="87" d="100"/>
          <a:sy n="87" d="100"/>
        </p:scale>
        <p:origin x="40" y="-344"/>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17.09.2023</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17.09.2023</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14" name="Graphic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smtClean="0"/>
              <a:t>Click to edit Master subtitle style</a:t>
            </a:r>
            <a:endParaRPr lang="en-US"/>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smtClean="0"/>
              <a:t>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smtClean="0"/>
              <a:t>Click to edit Master title style</a:t>
            </a:r>
            <a:endParaRPr lang="en-US"/>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smtClean="0"/>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smtClean="0"/>
              <a:t>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smtClean="0"/>
              <a:t>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smtClean="0"/>
              <a:t>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Edit Master text styles</a:t>
            </a:r>
          </a:p>
        </p:txBody>
      </p:sp>
      <p:sp>
        <p:nvSpPr>
          <p:cNvPr id="12" name="Text Placeholder 26">
            <a:extLst>
              <a:ext uri="{FF2B5EF4-FFF2-40B4-BE49-F238E27FC236}">
                <a16:creationId xmlns:a16="http://schemas.microsoft.com/office/drawing/2014/main"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Edit Master text styles</a:t>
            </a:r>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chart</a:t>
            </a:r>
            <a:endParaRPr lang="ru-RU" dirty="0"/>
          </a:p>
        </p:txBody>
      </p:sp>
      <p:sp>
        <p:nvSpPr>
          <p:cNvPr id="15" name="Title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Building glass walls and sky">
            <a:extLst>
              <a:ext uri="{FF2B5EF4-FFF2-40B4-BE49-F238E27FC236}">
                <a16:creationId xmlns:a16="http://schemas.microsoft.com/office/drawing/2014/main" id="{873751CF-C490-45B5-B248-BF86A59ECF2E}"/>
              </a:ext>
            </a:extLst>
          </p:cNvPr>
          <p:cNvPicPr>
            <a:picLocks noGrp="1" noChangeAspect="1"/>
          </p:cNvPicPr>
          <p:nvPr>
            <p:ph type="pic" sz="quarter" idx="22"/>
          </p:nvPr>
        </p:nvPicPr>
        <p:blipFill rotWithShape="1">
          <a:blip r:embed="rId2"/>
          <a:srcRect l="-48" t="6766" r="19843" b="3091"/>
          <a:stretch/>
        </p:blipFill>
        <p:spPr>
          <a:xfrm>
            <a:off x="3033191" y="0"/>
            <a:ext cx="9155634" cy="6858000"/>
          </a:xfrm>
        </p:spPr>
      </p:pic>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p:txBody>
          <a:bodyPr/>
          <a:lstStyle/>
          <a:p>
            <a:r>
              <a:rPr lang="en-US" sz="6000" dirty="0" smtClean="0"/>
              <a:t>UNICORN COMPANIES PROJECT ASSIGNMENT</a:t>
            </a:r>
            <a:endParaRPr lang="ru-RU" sz="6000" dirty="0"/>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p:txBody>
          <a:bodyPr/>
          <a:lstStyle/>
          <a:p>
            <a:r>
              <a:rPr lang="en-US" dirty="0" smtClean="0"/>
              <a:t>COMPANIES DETAILS DASHBOARD USING PYTHON</a:t>
            </a:r>
            <a:endParaRPr lang="ru-RU" dirty="0"/>
          </a:p>
        </p:txBody>
      </p:sp>
      <p:sp>
        <p:nvSpPr>
          <p:cNvPr id="5" name="Text Placeholder 4">
            <a:extLst>
              <a:ext uri="{FF2B5EF4-FFF2-40B4-BE49-F238E27FC236}">
                <a16:creationId xmlns:a16="http://schemas.microsoft.com/office/drawing/2014/main" id="{030A1A89-FE18-44C6-B3EE-49541CB85077}"/>
              </a:ext>
            </a:extLst>
          </p:cNvPr>
          <p:cNvSpPr>
            <a:spLocks noGrp="1"/>
          </p:cNvSpPr>
          <p:nvPr>
            <p:ph type="body" sz="quarter" idx="20"/>
          </p:nvPr>
        </p:nvSpPr>
        <p:spPr/>
        <p:txBody>
          <a:bodyPr/>
          <a:lstStyle/>
          <a:p>
            <a:r>
              <a:rPr lang="en-US" dirty="0" smtClean="0"/>
              <a:t>MADE BY –ESSIEN HANNAH</a:t>
            </a:r>
            <a:endParaRPr lang="ru-RU" dirty="0"/>
          </a:p>
        </p:txBody>
      </p:sp>
    </p:spTree>
    <p:extLst>
      <p:ext uri="{BB962C8B-B14F-4D97-AF65-F5344CB8AC3E}">
        <p14:creationId xmlns:p14="http://schemas.microsoft.com/office/powerpoint/2010/main" val="361050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Low Angle View of Office Building Against Clear Sky">
            <a:extLst>
              <a:ext uri="{FF2B5EF4-FFF2-40B4-BE49-F238E27FC236}">
                <a16:creationId xmlns:a16="http://schemas.microsoft.com/office/drawing/2014/main" id="{98E1357B-90EC-4F60-BE24-5671EC46D030}"/>
              </a:ext>
            </a:extLst>
          </p:cNvPr>
          <p:cNvPicPr>
            <a:picLocks noGrp="1" noChangeAspect="1"/>
          </p:cNvPicPr>
          <p:nvPr>
            <p:ph type="pic" sz="quarter" idx="14"/>
          </p:nvPr>
        </p:nvPicPr>
        <p:blipFill rotWithShape="1">
          <a:blip r:embed="rId2"/>
          <a:srcRect t="13926" b="13926"/>
          <a:stretch/>
        </p:blipFill>
        <p:spPr>
          <a:xfrm>
            <a:off x="-1" y="99161"/>
            <a:ext cx="12192000" cy="6602574"/>
          </a:xfrm>
        </p:spPr>
      </p:pic>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p:txBody>
          <a:bodyPr>
            <a:normAutofit fontScale="90000"/>
          </a:bodyPr>
          <a:lstStyle/>
          <a:p>
            <a:r>
              <a:rPr lang="en-US" dirty="0" smtClean="0"/>
              <a:t>EXECUTIVE SUMMARY</a:t>
            </a:r>
            <a:endParaRPr lang="ru-RU" dirty="0"/>
          </a:p>
        </p:txBody>
      </p:sp>
      <p:sp>
        <p:nvSpPr>
          <p:cNvPr id="5" name="Text Placeholder 4">
            <a:extLst>
              <a:ext uri="{FF2B5EF4-FFF2-40B4-BE49-F238E27FC236}">
                <a16:creationId xmlns:a16="http://schemas.microsoft.com/office/drawing/2014/main" id="{02A2A374-6D41-4D06-9363-30924664025A}"/>
              </a:ext>
            </a:extLst>
          </p:cNvPr>
          <p:cNvSpPr>
            <a:spLocks noGrp="1"/>
          </p:cNvSpPr>
          <p:nvPr>
            <p:ph type="body" sz="quarter" idx="13"/>
          </p:nvPr>
        </p:nvSpPr>
        <p:spPr>
          <a:xfrm>
            <a:off x="774031" y="2225391"/>
            <a:ext cx="5480465" cy="2097891"/>
          </a:xfrm>
        </p:spPr>
        <p:txBody>
          <a:bodyPr>
            <a:normAutofit fontScale="70000" lnSpcReduction="20000"/>
          </a:bodyPr>
          <a:lstStyle/>
          <a:p>
            <a:pPr marL="342900" indent="-342900">
              <a:buFont typeface="Wingdings" panose="05000000000000000000" pitchFamily="2" charset="2"/>
              <a:buChar char="v"/>
            </a:pPr>
            <a:r>
              <a:rPr lang="en-US" sz="2800" dirty="0" smtClean="0"/>
              <a:t>The dataset contains 10 columns and 1054 rows</a:t>
            </a:r>
          </a:p>
          <a:p>
            <a:pPr marL="342900" indent="-342900">
              <a:buFont typeface="Wingdings" panose="05000000000000000000" pitchFamily="2" charset="2"/>
              <a:buChar char="v"/>
            </a:pPr>
            <a:r>
              <a:rPr lang="en-US" sz="2800" dirty="0" smtClean="0"/>
              <a:t>The data consists of company name,valuation,date joined, </a:t>
            </a:r>
            <a:r>
              <a:rPr lang="en-US" sz="2800" dirty="0" err="1" smtClean="0"/>
              <a:t>industry,city</a:t>
            </a:r>
            <a:r>
              <a:rPr lang="en-US" sz="2800" dirty="0" smtClean="0"/>
              <a:t>, country, continent, year founded, funding and investors</a:t>
            </a:r>
          </a:p>
          <a:p>
            <a:pPr marL="342900" indent="-342900">
              <a:buFont typeface="Wingdings" panose="05000000000000000000" pitchFamily="2" charset="2"/>
              <a:buChar char="v"/>
            </a:pPr>
            <a:r>
              <a:rPr lang="en-US" sz="2800" dirty="0" smtClean="0"/>
              <a:t>The project is made by using python and charts</a:t>
            </a:r>
          </a:p>
          <a:p>
            <a:pPr marL="342900" indent="-342900">
              <a:buFont typeface="Wingdings" panose="05000000000000000000" pitchFamily="2" charset="2"/>
              <a:buChar char="v"/>
            </a:pPr>
            <a:endParaRPr lang="ru-RU" dirty="0"/>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1106630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normAutofit fontScale="90000"/>
          </a:bodyPr>
          <a:lstStyle/>
          <a:p>
            <a:r>
              <a:rPr lang="en-US" dirty="0" smtClean="0"/>
              <a:t>PROBLEM STATEMENTS</a:t>
            </a:r>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74032" y="1979875"/>
            <a:ext cx="4421856" cy="3683291"/>
          </a:xfrm>
        </p:spPr>
        <p:txBody>
          <a:bodyPr>
            <a:noAutofit/>
          </a:bodyPr>
          <a:lstStyle/>
          <a:p>
            <a:r>
              <a:rPr lang="en-US" dirty="0" smtClean="0"/>
              <a:t>Countries with the highest ROI</a:t>
            </a:r>
            <a:endParaRPr lang="en-US" dirty="0"/>
          </a:p>
          <a:p>
            <a:r>
              <a:rPr lang="en-US" dirty="0" smtClean="0"/>
              <a:t>How long it takes to be a unicorn company and has it always been this way?</a:t>
            </a:r>
            <a:endParaRPr lang="en-US" dirty="0"/>
          </a:p>
          <a:p>
            <a:r>
              <a:rPr lang="en-US" dirty="0" smtClean="0"/>
              <a:t>Numbers of unicorn companies by country</a:t>
            </a:r>
          </a:p>
          <a:p>
            <a:r>
              <a:rPr lang="en-US" dirty="0" smtClean="0"/>
              <a:t>Top industries in unicorn company</a:t>
            </a:r>
          </a:p>
          <a:p>
            <a:r>
              <a:rPr lang="en-US" dirty="0"/>
              <a:t>Unicorn Companies pie chart of industry </a:t>
            </a:r>
            <a:r>
              <a:rPr lang="en-US" dirty="0" smtClean="0"/>
              <a:t>distribution</a:t>
            </a:r>
          </a:p>
          <a:p>
            <a:r>
              <a:rPr lang="en-US" dirty="0" smtClean="0"/>
              <a:t>Creating </a:t>
            </a:r>
            <a:r>
              <a:rPr lang="en-US" dirty="0"/>
              <a:t>a heat map of valuation vs. </a:t>
            </a:r>
            <a:r>
              <a:rPr lang="en-US" dirty="0" smtClean="0"/>
              <a:t>funding</a:t>
            </a:r>
          </a:p>
          <a:p>
            <a:r>
              <a:rPr lang="en-US" dirty="0"/>
              <a:t>Unicorn Companies by Country using the map</a:t>
            </a:r>
            <a:endParaRPr lang="en-US" dirty="0" smtClean="0"/>
          </a:p>
          <a:p>
            <a:r>
              <a:rPr lang="en-US" dirty="0"/>
              <a:t>The most valuable unicorn company in each country and sorting by </a:t>
            </a:r>
            <a:r>
              <a:rPr lang="en-US" dirty="0" smtClean="0"/>
              <a:t>valuation</a:t>
            </a:r>
          </a:p>
          <a:p>
            <a:r>
              <a:rPr lang="en-US" dirty="0"/>
              <a:t>T</a:t>
            </a:r>
            <a:r>
              <a:rPr lang="en-US" dirty="0" smtClean="0"/>
              <a:t>he </a:t>
            </a:r>
            <a:r>
              <a:rPr lang="en-US" dirty="0"/>
              <a:t>top 15 countries with the most unicorn companies and creating a bar chart</a:t>
            </a:r>
            <a:endParaRPr lang="en-US" dirty="0"/>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5519738" y="0"/>
            <a:ext cx="6103621"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Tree>
    <p:extLst>
      <p:ext uri="{BB962C8B-B14F-4D97-AF65-F5344CB8AC3E}">
        <p14:creationId xmlns:p14="http://schemas.microsoft.com/office/powerpoint/2010/main" val="265579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Futuristic Design Office Building Against Clear Sky">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2"/>
          <a:srcRect l="10743" t="17230" r="27972"/>
          <a:stretch/>
        </p:blipFill>
        <p:spPr>
          <a:xfrm>
            <a:off x="0" y="404811"/>
            <a:ext cx="6108872" cy="5485128"/>
          </a:xfrm>
        </p:spPr>
      </p:pic>
      <p:sp>
        <p:nvSpPr>
          <p:cNvPr id="5" name="Title 4">
            <a:extLst>
              <a:ext uri="{FF2B5EF4-FFF2-40B4-BE49-F238E27FC236}">
                <a16:creationId xmlns:a16="http://schemas.microsoft.com/office/drawing/2014/main" id="{20B93806-769F-4C20-A684-CA4CB5BB858C}"/>
              </a:ext>
            </a:extLst>
          </p:cNvPr>
          <p:cNvSpPr>
            <a:spLocks noGrp="1"/>
          </p:cNvSpPr>
          <p:nvPr>
            <p:ph type="title"/>
          </p:nvPr>
        </p:nvSpPr>
        <p:spPr>
          <a:xfrm>
            <a:off x="911225" y="1243651"/>
            <a:ext cx="4728016" cy="782638"/>
          </a:xfrm>
        </p:spPr>
        <p:txBody>
          <a:bodyPr>
            <a:normAutofit/>
          </a:bodyPr>
          <a:lstStyle/>
          <a:p>
            <a:r>
              <a:rPr lang="en-US" sz="3200" dirty="0" smtClean="0"/>
              <a:t>Observations 1 &amp; 2</a:t>
            </a:r>
            <a:endParaRPr lang="ru-RU" sz="3200" dirty="0"/>
          </a:p>
        </p:txBody>
      </p:sp>
      <p:sp>
        <p:nvSpPr>
          <p:cNvPr id="6" name="Text Placeholder 5">
            <a:extLst>
              <a:ext uri="{FF2B5EF4-FFF2-40B4-BE49-F238E27FC236}">
                <a16:creationId xmlns:a16="http://schemas.microsoft.com/office/drawing/2014/main" id="{E7292DFE-EBA3-4DB2-A2C7-1810115565E7}"/>
              </a:ext>
            </a:extLst>
          </p:cNvPr>
          <p:cNvSpPr>
            <a:spLocks noGrp="1"/>
          </p:cNvSpPr>
          <p:nvPr>
            <p:ph type="body" sz="quarter" idx="13"/>
          </p:nvPr>
        </p:nvSpPr>
        <p:spPr>
          <a:xfrm>
            <a:off x="985155" y="1941591"/>
            <a:ext cx="4421856" cy="749047"/>
          </a:xfrm>
        </p:spPr>
        <p:txBody>
          <a:bodyPr>
            <a:normAutofit fontScale="70000" lnSpcReduction="20000"/>
          </a:bodyPr>
          <a:lstStyle/>
          <a:p>
            <a:r>
              <a:rPr lang="en-US" dirty="0" smtClean="0"/>
              <a:t>1)Countries with the highest ROI </a:t>
            </a:r>
          </a:p>
          <a:p>
            <a:r>
              <a:rPr lang="en-US" dirty="0" smtClean="0"/>
              <a:t>2)</a:t>
            </a:r>
            <a:r>
              <a:rPr lang="en-US" dirty="0"/>
              <a:t> How long it takes to become a unicorn company</a:t>
            </a:r>
          </a:p>
          <a:p>
            <a:endParaRPr lang="en-US" dirty="0"/>
          </a:p>
        </p:txBody>
      </p:sp>
      <p:sp>
        <p:nvSpPr>
          <p:cNvPr id="4" name="Text Placeholder 3">
            <a:extLst>
              <a:ext uri="{FF2B5EF4-FFF2-40B4-BE49-F238E27FC236}">
                <a16:creationId xmlns:a16="http://schemas.microsoft.com/office/drawing/2014/main" id="{7E209D92-7413-44EE-BC90-ECE50DA3158D}"/>
              </a:ext>
            </a:extLst>
          </p:cNvPr>
          <p:cNvSpPr>
            <a:spLocks noGrp="1"/>
          </p:cNvSpPr>
          <p:nvPr>
            <p:ph type="body" sz="quarter" idx="15"/>
          </p:nvPr>
        </p:nvSpPr>
        <p:spPr>
          <a:xfrm>
            <a:off x="6583026" y="2871069"/>
            <a:ext cx="4421857" cy="2688648"/>
          </a:xfrm>
        </p:spPr>
        <p:txBody>
          <a:bodyPr>
            <a:normAutofit fontScale="92500"/>
          </a:bodyPr>
          <a:lstStyle/>
          <a:p>
            <a:r>
              <a:rPr lang="en-US" dirty="0"/>
              <a:t>The observation of the number of unicorn companies by country highlights the global distribution of these high-growth startups. The United States and China lead in terms of quantity, but unicorn companies are thriving in diverse regions worldwide, offering investors a range of opportunities in the technology and innovation sectors</a:t>
            </a:r>
            <a:r>
              <a:rPr lang="en-US" dirty="0" smtClean="0"/>
              <a:t>.</a:t>
            </a:r>
          </a:p>
          <a:p>
            <a:pPr>
              <a:lnSpc>
                <a:spcPct val="100000"/>
              </a:lnSpc>
            </a:pPr>
            <a:r>
              <a:rPr lang="en-US" dirty="0"/>
              <a:t>The observation of top industries in unicorn companies underscores the dominance of technology-driven sectors, with e-commerce, software, and healthcare technology leading the way. Understanding these industry dynamics can inform investment decisions and business strategies within the unicorn ecosystem.</a:t>
            </a:r>
            <a:endParaRPr lang="en-US" dirty="0"/>
          </a:p>
        </p:txBody>
      </p:sp>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
        <p:nvSpPr>
          <p:cNvPr id="7" name="Text Placeholder 3">
            <a:extLst>
              <a:ext uri="{FF2B5EF4-FFF2-40B4-BE49-F238E27FC236}">
                <a16:creationId xmlns:a16="http://schemas.microsoft.com/office/drawing/2014/main" id="{7E209D92-7413-44EE-BC90-ECE50DA3158D}"/>
              </a:ext>
            </a:extLst>
          </p:cNvPr>
          <p:cNvSpPr txBox="1">
            <a:spLocks/>
          </p:cNvSpPr>
          <p:nvPr/>
        </p:nvSpPr>
        <p:spPr>
          <a:xfrm>
            <a:off x="1162282" y="2876629"/>
            <a:ext cx="4421857" cy="2688648"/>
          </a:xfrm>
          <a:prstGeom prst="rect">
            <a:avLst/>
          </a:prstGeom>
        </p:spPr>
        <p:txBody>
          <a:bodyPr vert="horz" lIns="0" tIns="45720" rIns="91440" bIns="45720" rtlCol="0">
            <a:normAutofit lnSpcReduction="10000"/>
          </a:bodyPr>
          <a:lstStyle>
            <a:lvl1pPr marL="180000" indent="-180000" algn="l" defTabSz="914400" rtl="0" eaLnBrk="1" latinLnBrk="0" hangingPunct="1">
              <a:lnSpc>
                <a:spcPct val="90000"/>
              </a:lnSpc>
              <a:spcBef>
                <a:spcPts val="600"/>
              </a:spcBef>
              <a:buClr>
                <a:schemeClr val="bg2"/>
              </a:buClr>
              <a:buFont typeface="Wingdings" panose="05000000000000000000" pitchFamily="2" charset="2"/>
              <a:buChar char="§"/>
              <a:defRPr sz="1400" b="0" i="0" kern="1200">
                <a:solidFill>
                  <a:schemeClr val="bg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observation of the top companies with the highest ROI underscores the significance of efficient resource allocation, strategic planning, and effective execution in achieving exceptional returns. These companies serve as examples of how businesses across diverse industries can generate substantial ROI, making them attractive prospects for investors.</a:t>
            </a:r>
          </a:p>
          <a:p>
            <a:r>
              <a:rPr lang="en-US" dirty="0" smtClean="0"/>
              <a:t>The observation of the average years it takes to become a unicorn company highlights the dynamic and fast-paced nature of the startup ecosystem. It underscores the potential for startups to achieve significant valuations within a relatively short time frame, driven by innovation, investment, and market opportunities.</a:t>
            </a:r>
            <a:endParaRPr lang="en-US" dirty="0"/>
          </a:p>
        </p:txBody>
      </p:sp>
      <p:sp>
        <p:nvSpPr>
          <p:cNvPr id="8" name="Text Placeholder 5">
            <a:extLst>
              <a:ext uri="{FF2B5EF4-FFF2-40B4-BE49-F238E27FC236}">
                <a16:creationId xmlns:a16="http://schemas.microsoft.com/office/drawing/2014/main" id="{E7292DFE-EBA3-4DB2-A2C7-1810115565E7}"/>
              </a:ext>
            </a:extLst>
          </p:cNvPr>
          <p:cNvSpPr txBox="1">
            <a:spLocks/>
          </p:cNvSpPr>
          <p:nvPr/>
        </p:nvSpPr>
        <p:spPr>
          <a:xfrm>
            <a:off x="6857748" y="2083660"/>
            <a:ext cx="4421856" cy="749047"/>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3)Number </a:t>
            </a:r>
            <a:r>
              <a:rPr lang="en-US" sz="2400" dirty="0"/>
              <a:t>of unicorn companies by country</a:t>
            </a:r>
          </a:p>
          <a:p>
            <a:r>
              <a:rPr lang="en-US" sz="2400" dirty="0"/>
              <a:t>4) Top Industries in Unicorn Companies</a:t>
            </a:r>
            <a:endParaRPr lang="ru-RU" sz="2400" dirty="0"/>
          </a:p>
          <a:p>
            <a:endParaRPr lang="en-US" dirty="0"/>
          </a:p>
        </p:txBody>
      </p:sp>
      <p:sp>
        <p:nvSpPr>
          <p:cNvPr id="9" name="Title 4">
            <a:extLst>
              <a:ext uri="{FF2B5EF4-FFF2-40B4-BE49-F238E27FC236}">
                <a16:creationId xmlns:a16="http://schemas.microsoft.com/office/drawing/2014/main" id="{20B93806-769F-4C20-A684-CA4CB5BB858C}"/>
              </a:ext>
            </a:extLst>
          </p:cNvPr>
          <p:cNvSpPr txBox="1">
            <a:spLocks/>
          </p:cNvSpPr>
          <p:nvPr/>
        </p:nvSpPr>
        <p:spPr>
          <a:xfrm>
            <a:off x="6757458" y="1188281"/>
            <a:ext cx="4728016" cy="7826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a:lstStyle>
          <a:p>
            <a:r>
              <a:rPr lang="en-US" sz="3200" dirty="0" smtClean="0"/>
              <a:t>Observations 3 &amp; 4</a:t>
            </a:r>
            <a:endParaRPr lang="ru-RU" sz="3200" dirty="0"/>
          </a:p>
        </p:txBody>
      </p:sp>
    </p:spTree>
    <p:extLst>
      <p:ext uri="{BB962C8B-B14F-4D97-AF65-F5344CB8AC3E}">
        <p14:creationId xmlns:p14="http://schemas.microsoft.com/office/powerpoint/2010/main" val="298714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6E3E42-BD20-4379-871F-3E4B83D6838A}"/>
              </a:ext>
            </a:extLst>
          </p:cNvPr>
          <p:cNvSpPr>
            <a:spLocks noGrp="1"/>
          </p:cNvSpPr>
          <p:nvPr>
            <p:ph type="title"/>
          </p:nvPr>
        </p:nvSpPr>
        <p:spPr bwMode="grayWhite">
          <a:xfrm>
            <a:off x="774032" y="1317173"/>
            <a:ext cx="4295402" cy="1524185"/>
          </a:xfrm>
        </p:spPr>
        <p:txBody>
          <a:bodyPr>
            <a:normAutofit/>
          </a:bodyPr>
          <a:lstStyle/>
          <a:p>
            <a:r>
              <a:rPr lang="en-US" sz="3200" dirty="0" smtClean="0"/>
              <a:t>Observation 5 &amp; 6 with pie chart &amp; heat map</a:t>
            </a:r>
            <a:endParaRPr lang="ru-RU" sz="3200" dirty="0"/>
          </a:p>
        </p:txBody>
      </p:sp>
      <p:sp>
        <p:nvSpPr>
          <p:cNvPr id="5" name="Text Placeholder 4">
            <a:extLst>
              <a:ext uri="{FF2B5EF4-FFF2-40B4-BE49-F238E27FC236}">
                <a16:creationId xmlns:a16="http://schemas.microsoft.com/office/drawing/2014/main" id="{342E27BA-7F93-4365-B043-35F6517974F1}"/>
              </a:ext>
            </a:extLst>
          </p:cNvPr>
          <p:cNvSpPr>
            <a:spLocks noGrp="1"/>
          </p:cNvSpPr>
          <p:nvPr>
            <p:ph type="body" sz="quarter" idx="13"/>
          </p:nvPr>
        </p:nvSpPr>
        <p:spPr bwMode="grayWhite"/>
        <p:txBody>
          <a:bodyPr>
            <a:normAutofit/>
          </a:bodyPr>
          <a:lstStyle/>
          <a:p>
            <a:r>
              <a:rPr lang="en-US" sz="1600" dirty="0" smtClean="0"/>
              <a:t>5) Unicorn </a:t>
            </a:r>
            <a:r>
              <a:rPr lang="en-US" sz="1600" dirty="0"/>
              <a:t>Companies pie chart of industry </a:t>
            </a:r>
            <a:r>
              <a:rPr lang="en-US" sz="1600" dirty="0" smtClean="0"/>
              <a:t>distribution</a:t>
            </a:r>
          </a:p>
          <a:p>
            <a:r>
              <a:rPr lang="en-US" sz="1600" dirty="0" smtClean="0"/>
              <a:t>6) Create </a:t>
            </a:r>
            <a:r>
              <a:rPr lang="en-US" sz="1600" dirty="0"/>
              <a:t>a heat map of valuation vs. funding</a:t>
            </a:r>
            <a:endParaRPr lang="en-US" sz="1600" dirty="0"/>
          </a:p>
        </p:txBody>
      </p:sp>
      <p:sp>
        <p:nvSpPr>
          <p:cNvPr id="2" name="Slide Number Placeholder 1">
            <a:extLst>
              <a:ext uri="{FF2B5EF4-FFF2-40B4-BE49-F238E27FC236}">
                <a16:creationId xmlns:a16="http://schemas.microsoft.com/office/drawing/2014/main" id="{9FE1CCEE-5676-4586-8866-FA5BE5CA59D6}"/>
              </a:ext>
            </a:extLst>
          </p:cNvPr>
          <p:cNvSpPr>
            <a:spLocks noGrp="1"/>
          </p:cNvSpPr>
          <p:nvPr>
            <p:ph type="sldNum" sz="quarter" idx="10"/>
          </p:nvPr>
        </p:nvSpPr>
        <p:spPr bwMode="grayWhite"/>
        <p:txBody>
          <a:bodyPr/>
          <a:lstStyle/>
          <a:p>
            <a:fld id="{D495E168-DA5E-4888-8D8A-92B118324C14}" type="slidenum">
              <a:rPr lang="ru-RU" smtClean="0"/>
              <a:pPr/>
              <a:t>5</a:t>
            </a:fld>
            <a:endParaRPr lang="ru-RU" dirty="0"/>
          </a:p>
        </p:txBody>
      </p:sp>
      <p:pic>
        <p:nvPicPr>
          <p:cNvPr id="7" name="Chart Placeholder 6"/>
          <p:cNvPicPr>
            <a:picLocks noGrp="1" noChangeAspect="1"/>
          </p:cNvPicPr>
          <p:nvPr>
            <p:ph type="chart" sz="quarter" idx="32"/>
          </p:nvPr>
        </p:nvPicPr>
        <p:blipFill>
          <a:blip r:embed="rId2"/>
          <a:stretch>
            <a:fillRect/>
          </a:stretch>
        </p:blipFill>
        <p:spPr>
          <a:xfrm>
            <a:off x="5195888" y="857281"/>
            <a:ext cx="5668846" cy="2880103"/>
          </a:xfrm>
          <a:prstGeom prst="rect">
            <a:avLst/>
          </a:prstGeom>
        </p:spPr>
      </p:pic>
      <p:pic>
        <p:nvPicPr>
          <p:cNvPr id="8" name="Picture 7"/>
          <p:cNvPicPr>
            <a:picLocks noChangeAspect="1"/>
          </p:cNvPicPr>
          <p:nvPr/>
        </p:nvPicPr>
        <p:blipFill>
          <a:blip r:embed="rId3"/>
          <a:stretch>
            <a:fillRect/>
          </a:stretch>
        </p:blipFill>
        <p:spPr>
          <a:xfrm>
            <a:off x="5195888" y="3871307"/>
            <a:ext cx="5668845" cy="2845861"/>
          </a:xfrm>
          <a:prstGeom prst="rect">
            <a:avLst/>
          </a:prstGeom>
        </p:spPr>
      </p:pic>
    </p:spTree>
    <p:extLst>
      <p:ext uri="{BB962C8B-B14F-4D97-AF65-F5344CB8AC3E}">
        <p14:creationId xmlns:p14="http://schemas.microsoft.com/office/powerpoint/2010/main" val="3929948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42E07B-C167-48F8-AB6F-45BD78322261}"/>
              </a:ext>
            </a:extLst>
          </p:cNvPr>
          <p:cNvSpPr>
            <a:spLocks noGrp="1"/>
          </p:cNvSpPr>
          <p:nvPr>
            <p:ph type="title"/>
          </p:nvPr>
        </p:nvSpPr>
        <p:spPr bwMode="grayWhite">
          <a:xfrm>
            <a:off x="911225" y="556743"/>
            <a:ext cx="5056083" cy="782638"/>
          </a:xfrm>
        </p:spPr>
        <p:txBody>
          <a:bodyPr>
            <a:noAutofit/>
          </a:bodyPr>
          <a:lstStyle/>
          <a:p>
            <a:r>
              <a:rPr lang="en-US" sz="3200" dirty="0"/>
              <a:t/>
            </a:r>
            <a:br>
              <a:rPr lang="en-US" sz="3200" dirty="0"/>
            </a:br>
            <a:r>
              <a:rPr lang="en-US" sz="3200" dirty="0" smtClean="0"/>
              <a:t>Observation 7,8,&amp; 9</a:t>
            </a:r>
            <a:endParaRPr lang="ru-RU" sz="3200" dirty="0"/>
          </a:p>
        </p:txBody>
      </p:sp>
      <p:sp>
        <p:nvSpPr>
          <p:cNvPr id="2" name="Slide Number Placeholder 1">
            <a:extLst>
              <a:ext uri="{FF2B5EF4-FFF2-40B4-BE49-F238E27FC236}">
                <a16:creationId xmlns:a16="http://schemas.microsoft.com/office/drawing/2014/main" id="{8F9A1308-AD4D-492C-B931-EA94BBCF4B56}"/>
              </a:ext>
            </a:extLst>
          </p:cNvPr>
          <p:cNvSpPr>
            <a:spLocks noGrp="1"/>
          </p:cNvSpPr>
          <p:nvPr>
            <p:ph type="sldNum" sz="quarter" idx="10"/>
          </p:nvPr>
        </p:nvSpPr>
        <p:spPr/>
        <p:txBody>
          <a:bodyPr/>
          <a:lstStyle/>
          <a:p>
            <a:fld id="{D495E168-DA5E-4888-8D8A-92B118324C14}" type="slidenum">
              <a:rPr lang="ru-RU" smtClean="0"/>
              <a:pPr/>
              <a:t>6</a:t>
            </a:fld>
            <a:endParaRPr lang="ru-RU" dirty="0"/>
          </a:p>
        </p:txBody>
      </p:sp>
      <p:sp>
        <p:nvSpPr>
          <p:cNvPr id="8" name="Text Placeholder 7"/>
          <p:cNvSpPr>
            <a:spLocks noGrp="1"/>
          </p:cNvSpPr>
          <p:nvPr>
            <p:ph type="body" idx="1"/>
          </p:nvPr>
        </p:nvSpPr>
        <p:spPr>
          <a:xfrm>
            <a:off x="911225" y="3429000"/>
            <a:ext cx="4507681" cy="828776"/>
          </a:xfrm>
        </p:spPr>
        <p:txBody>
          <a:bodyPr>
            <a:noAutofit/>
          </a:bodyPr>
          <a:lstStyle/>
          <a:p>
            <a:r>
              <a:rPr lang="en-US" sz="1100" dirty="0"/>
              <a:t>7) the map chart offers insights into the global distribution of unicorn companies, highlighting the concentration in certain tech hubs </a:t>
            </a:r>
            <a:r>
              <a:rPr lang="en-US" sz="1100" dirty="0" smtClean="0"/>
              <a:t>while emphasizing </a:t>
            </a:r>
            <a:r>
              <a:rPr lang="en-US" sz="1100" dirty="0"/>
              <a:t>the potential for investment and collaboration across various countries</a:t>
            </a:r>
            <a:r>
              <a:rPr lang="en-US" sz="1100" dirty="0" smtClean="0"/>
              <a:t>.</a:t>
            </a:r>
          </a:p>
          <a:p>
            <a:r>
              <a:rPr lang="en-US" sz="1100" dirty="0"/>
              <a:t>8) These analysis highlights the global distribution of valuable unicorn companies, with variations in valuations among different countries. It emphasizes the importance of considering investment opportunities in countries with high-valued unicorns while recognizing the dynamic nature of the unicorn landscape</a:t>
            </a:r>
            <a:r>
              <a:rPr lang="en-US" sz="1100" dirty="0" smtClean="0"/>
              <a:t>.</a:t>
            </a:r>
          </a:p>
          <a:p>
            <a:r>
              <a:rPr lang="en-US" sz="1100" dirty="0" smtClean="0"/>
              <a:t>9) </a:t>
            </a:r>
            <a:r>
              <a:rPr lang="en-US" sz="1100" dirty="0"/>
              <a:t>These analysis reveals the countries with the most unicorn companies, highlighting the USA and China as significant hubs.</a:t>
            </a:r>
            <a:endParaRPr lang="ru-RU" sz="1100" dirty="0"/>
          </a:p>
          <a:p>
            <a:endParaRPr lang="en-US" sz="1100" dirty="0"/>
          </a:p>
        </p:txBody>
      </p:sp>
      <p:sp>
        <p:nvSpPr>
          <p:cNvPr id="5" name="Text Placeholder 4">
            <a:extLst>
              <a:ext uri="{FF2B5EF4-FFF2-40B4-BE49-F238E27FC236}">
                <a16:creationId xmlns:a16="http://schemas.microsoft.com/office/drawing/2014/main" id="{ADE478EB-C91D-4F65-ABE7-97357B17A1CA}"/>
              </a:ext>
            </a:extLst>
          </p:cNvPr>
          <p:cNvSpPr>
            <a:spLocks noGrp="1"/>
          </p:cNvSpPr>
          <p:nvPr>
            <p:ph type="body" sz="quarter" idx="4294967295"/>
          </p:nvPr>
        </p:nvSpPr>
        <p:spPr bwMode="grayWhite">
          <a:xfrm>
            <a:off x="911224" y="1577350"/>
            <a:ext cx="4450817" cy="1497012"/>
          </a:xfrm>
        </p:spPr>
        <p:txBody>
          <a:bodyPr>
            <a:normAutofit fontScale="92500"/>
          </a:bodyPr>
          <a:lstStyle/>
          <a:p>
            <a:r>
              <a:rPr lang="en-US" sz="1600" dirty="0" smtClean="0"/>
              <a:t>Unicorn </a:t>
            </a:r>
            <a:r>
              <a:rPr lang="en-US" sz="1600" dirty="0"/>
              <a:t>Companies by Country using the </a:t>
            </a:r>
            <a:r>
              <a:rPr lang="en-US" sz="1600" dirty="0" smtClean="0"/>
              <a:t>map</a:t>
            </a:r>
          </a:p>
          <a:p>
            <a:r>
              <a:rPr lang="en-US" sz="1600" dirty="0" smtClean="0"/>
              <a:t>The </a:t>
            </a:r>
            <a:r>
              <a:rPr lang="en-US" sz="1600" dirty="0"/>
              <a:t>most valuable unicorn company in each country and sorting by valuation </a:t>
            </a:r>
            <a:endParaRPr lang="en-US" sz="1600" dirty="0" smtClean="0"/>
          </a:p>
          <a:p>
            <a:r>
              <a:rPr lang="en-US" sz="1600" dirty="0" smtClean="0"/>
              <a:t>To </a:t>
            </a:r>
            <a:r>
              <a:rPr lang="en-US" sz="1600" dirty="0"/>
              <a:t>get the top 15 countries with the most unicorn companies and creating a bar chart</a:t>
            </a:r>
          </a:p>
          <a:p>
            <a:endParaRPr lang="en-US" sz="1600" dirty="0"/>
          </a:p>
        </p:txBody>
      </p:sp>
      <p:pic>
        <p:nvPicPr>
          <p:cNvPr id="3" name="Picture 2"/>
          <p:cNvPicPr>
            <a:picLocks noChangeAspect="1"/>
          </p:cNvPicPr>
          <p:nvPr/>
        </p:nvPicPr>
        <p:blipFill>
          <a:blip r:embed="rId2"/>
          <a:stretch>
            <a:fillRect/>
          </a:stretch>
        </p:blipFill>
        <p:spPr>
          <a:xfrm>
            <a:off x="5771915" y="908050"/>
            <a:ext cx="5149244" cy="3109927"/>
          </a:xfrm>
          <a:prstGeom prst="rect">
            <a:avLst/>
          </a:prstGeom>
        </p:spPr>
      </p:pic>
      <p:pic>
        <p:nvPicPr>
          <p:cNvPr id="9" name="Picture 8"/>
          <p:cNvPicPr>
            <a:picLocks noChangeAspect="1"/>
          </p:cNvPicPr>
          <p:nvPr/>
        </p:nvPicPr>
        <p:blipFill>
          <a:blip r:embed="rId3"/>
          <a:stretch>
            <a:fillRect/>
          </a:stretch>
        </p:blipFill>
        <p:spPr>
          <a:xfrm>
            <a:off x="5771914" y="4140403"/>
            <a:ext cx="5232967" cy="2662733"/>
          </a:xfrm>
          <a:prstGeom prst="rect">
            <a:avLst/>
          </a:prstGeom>
        </p:spPr>
      </p:pic>
    </p:spTree>
    <p:extLst>
      <p:ext uri="{BB962C8B-B14F-4D97-AF65-F5344CB8AC3E}">
        <p14:creationId xmlns:p14="http://schemas.microsoft.com/office/powerpoint/2010/main" val="2519517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Low Angle View of Office Building Against Blue Sky">
            <a:extLst>
              <a:ext uri="{FF2B5EF4-FFF2-40B4-BE49-F238E27FC236}">
                <a16:creationId xmlns:a16="http://schemas.microsoft.com/office/drawing/2014/main" id="{40946D55-3A70-4E32-99AB-8D71063AAEDE}"/>
              </a:ext>
            </a:extLst>
          </p:cNvPr>
          <p:cNvPicPr>
            <a:picLocks noGrp="1" noChangeAspect="1"/>
          </p:cNvPicPr>
          <p:nvPr>
            <p:ph type="pic" sz="quarter" idx="26"/>
          </p:nvPr>
        </p:nvPicPr>
        <p:blipFill rotWithShape="1">
          <a:blip r:embed="rId2"/>
          <a:srcRect l="2749" r="2749"/>
          <a:stretch/>
        </p:blipFill>
        <p:spPr/>
      </p:pic>
      <p:sp>
        <p:nvSpPr>
          <p:cNvPr id="2" name="Title 1">
            <a:extLst>
              <a:ext uri="{FF2B5EF4-FFF2-40B4-BE49-F238E27FC236}">
                <a16:creationId xmlns:a16="http://schemas.microsoft.com/office/drawing/2014/main" id="{D110F751-9975-4653-9855-BA1C7499B75F}"/>
              </a:ext>
            </a:extLst>
          </p:cNvPr>
          <p:cNvSpPr>
            <a:spLocks noGrp="1"/>
          </p:cNvSpPr>
          <p:nvPr>
            <p:ph type="title"/>
          </p:nvPr>
        </p:nvSpPr>
        <p:spPr/>
        <p:txBody>
          <a:bodyPr/>
          <a:lstStyle/>
          <a:p>
            <a:r>
              <a:rPr lang="en-US" dirty="0"/>
              <a:t>THANK</a:t>
            </a:r>
            <a:br>
              <a:rPr lang="en-US" dirty="0"/>
            </a:br>
            <a:r>
              <a:rPr lang="en-US" dirty="0"/>
              <a:t>YOU!</a:t>
            </a:r>
            <a:endParaRPr lang="ru-RU" dirty="0"/>
          </a:p>
        </p:txBody>
      </p:sp>
      <p:sp>
        <p:nvSpPr>
          <p:cNvPr id="3" name="Text Placeholder 2">
            <a:extLst>
              <a:ext uri="{FF2B5EF4-FFF2-40B4-BE49-F238E27FC236}">
                <a16:creationId xmlns:a16="http://schemas.microsoft.com/office/drawing/2014/main" id="{83BBFE92-CA4F-4673-B4D5-7FFF88E819E8}"/>
              </a:ext>
            </a:extLst>
          </p:cNvPr>
          <p:cNvSpPr>
            <a:spLocks noGrp="1"/>
          </p:cNvSpPr>
          <p:nvPr>
            <p:ph type="body" sz="quarter" idx="13"/>
          </p:nvPr>
        </p:nvSpPr>
        <p:spPr>
          <a:xfrm>
            <a:off x="7395668" y="3675708"/>
            <a:ext cx="3980644" cy="1101897"/>
          </a:xfrm>
        </p:spPr>
        <p:txBody>
          <a:bodyPr/>
          <a:lstStyle/>
          <a:p>
            <a:r>
              <a:rPr lang="en-US" dirty="0" smtClean="0"/>
              <a:t>Essien Hannah</a:t>
            </a:r>
            <a:endParaRPr lang="ru-RU" dirty="0"/>
          </a:p>
        </p:txBody>
      </p:sp>
    </p:spTree>
    <p:extLst>
      <p:ext uri="{BB962C8B-B14F-4D97-AF65-F5344CB8AC3E}">
        <p14:creationId xmlns:p14="http://schemas.microsoft.com/office/powerpoint/2010/main" val="2314201511"/>
      </p:ext>
    </p:extLst>
  </p:cSld>
  <p:clrMapOvr>
    <a:masterClrMapping/>
  </p:clrMapOvr>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C5154C8-4BB5-43F2-9F6C-5E79271A0D50}">
  <ds:schemaRefs>
    <ds:schemaRef ds:uri="http://schemas.microsoft.com/sharepoint/v3/contenttype/forms"/>
  </ds:schemaRefs>
</ds:datastoreItem>
</file>

<file path=customXml/itemProps2.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Universal presentation</Template>
  <TotalTime>0</TotalTime>
  <Words>554</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Lucida Grande</vt:lpstr>
      <vt:lpstr>Verdana</vt:lpstr>
      <vt:lpstr>Wingdings</vt:lpstr>
      <vt:lpstr>Office Theme</vt:lpstr>
      <vt:lpstr>UNICORN COMPANIES PROJECT ASSIGNMENT</vt:lpstr>
      <vt:lpstr>EXECUTIVE SUMMARY</vt:lpstr>
      <vt:lpstr>PROBLEM STATEMENTS</vt:lpstr>
      <vt:lpstr>Observations 1 &amp; 2</vt:lpstr>
      <vt:lpstr>Observation 5 &amp; 6 with pie chart &amp; heat map</vt:lpstr>
      <vt:lpstr> Observation 7,8,&amp; 9</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2023-09-17T08:50:26Z</dcterms:created>
  <dcterms:modified xsi:type="dcterms:W3CDTF">2023-09-17T10:55:01Z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