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81" r:id="rId3"/>
    <p:sldId id="282" r:id="rId4"/>
    <p:sldId id="283" r:id="rId5"/>
    <p:sldId id="284" r:id="rId6"/>
    <p:sldId id="285" r:id="rId7"/>
    <p:sldId id="286" r:id="rId8"/>
    <p:sldId id="287" r:id="rId9"/>
    <p:sldId id="288" r:id="rId10"/>
    <p:sldId id="272" r:id="rId11"/>
    <p:sldId id="273" r:id="rId12"/>
    <p:sldId id="276" r:id="rId13"/>
    <p:sldId id="278" r:id="rId14"/>
    <p:sldId id="275" r:id="rId15"/>
    <p:sldId id="280" r:id="rId16"/>
    <p:sldId id="290" r:id="rId17"/>
    <p:sldId id="289" r:id="rId18"/>
    <p:sldId id="291" r:id="rId19"/>
    <p:sldId id="292" r:id="rId20"/>
    <p:sldId id="293" r:id="rId21"/>
    <p:sldId id="294" r:id="rId22"/>
    <p:sldId id="295" r:id="rId23"/>
    <p:sldId id="296" r:id="rId24"/>
    <p:sldId id="297" r:id="rId25"/>
    <p:sldId id="298" r:id="rId26"/>
    <p:sldId id="301" r:id="rId27"/>
    <p:sldId id="299" r:id="rId28"/>
    <p:sldId id="300" r:id="rId29"/>
    <p:sldId id="279"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43" autoAdjust="0"/>
    <p:restoredTop sz="94660"/>
  </p:normalViewPr>
  <p:slideViewPr>
    <p:cSldViewPr>
      <p:cViewPr>
        <p:scale>
          <a:sx n="100" d="100"/>
          <a:sy n="100" d="100"/>
        </p:scale>
        <p:origin x="918" y="5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AB1CF0-8580-45B2-8C17-9EF4F82872CC}" type="datetimeFigureOut">
              <a:rPr kumimoji="1" lang="ja-JP" altLang="en-US" smtClean="0"/>
              <a:t>2024/7/17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9E7A5B-01D1-4CDC-AC88-2EFBCC0D6E11}" type="slidenum">
              <a:rPr kumimoji="1" lang="ja-JP" altLang="en-US" smtClean="0"/>
              <a:t>‹#›</a:t>
            </a:fld>
            <a:endParaRPr kumimoji="1" lang="ja-JP" altLang="en-US"/>
          </a:p>
        </p:txBody>
      </p:sp>
    </p:spTree>
    <p:extLst>
      <p:ext uri="{BB962C8B-B14F-4D97-AF65-F5344CB8AC3E}">
        <p14:creationId xmlns:p14="http://schemas.microsoft.com/office/powerpoint/2010/main" val="239420454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76693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FC5253AC-BA7D-444A-9317-3CD5EE505585}" type="datetime1">
              <a:rPr kumimoji="1" lang="ja-JP" altLang="en-US" smtClean="0"/>
              <a:t>2024/7/17</a:t>
            </a:fld>
            <a:endParaRPr kumimoji="1" lang="ja-JP" altLang="en-US"/>
          </a:p>
        </p:txBody>
      </p:sp>
      <p:sp>
        <p:nvSpPr>
          <p:cNvPr id="6" name="スライド番号プレースホルダー 5"/>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
        <p:nvSpPr>
          <p:cNvPr id="7" name="サブタイトル 2"/>
          <p:cNvSpPr txBox="1">
            <a:spLocks/>
          </p:cNvSpPr>
          <p:nvPr userDrawn="1"/>
        </p:nvSpPr>
        <p:spPr>
          <a:xfrm>
            <a:off x="4211960" y="5972708"/>
            <a:ext cx="4456584" cy="38346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kumimoji="1" sz="18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Wingdings" panose="05000000000000000000" pitchFamily="2" charset="2"/>
              <a:buNone/>
              <a:defRPr kumimoji="1" sz="14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Wingdings" panose="05000000000000000000" pitchFamily="2" charset="2"/>
              <a:buNone/>
              <a:defRPr kumimoji="1" sz="1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Wingdings" panose="05000000000000000000" pitchFamily="2" charset="2"/>
              <a:buNone/>
              <a:defRPr kumimoji="1" sz="14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Wingdings" panose="05000000000000000000" pitchFamily="2" charset="2"/>
              <a:buNone/>
              <a:defRPr kumimoji="1" sz="14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pPr algn="r"/>
            <a:r>
              <a:rPr lang="ja-JP" altLang="en-US" dirty="0"/>
              <a:t>　小林　琢也</a:t>
            </a:r>
          </a:p>
        </p:txBody>
      </p:sp>
    </p:spTree>
    <p:extLst>
      <p:ext uri="{BB962C8B-B14F-4D97-AF65-F5344CB8AC3E}">
        <p14:creationId xmlns:p14="http://schemas.microsoft.com/office/powerpoint/2010/main" val="364990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EF2A328-8B1A-4701-A0F9-BE90BDA214B3}" type="datetime1">
              <a:rPr kumimoji="1" lang="ja-JP" altLang="en-US" smtClean="0"/>
              <a:t>2024/7/17</a:t>
            </a:fld>
            <a:endParaRPr kumimoji="1" lang="ja-JP" altLang="en-US"/>
          </a:p>
        </p:txBody>
      </p:sp>
      <p:sp>
        <p:nvSpPr>
          <p:cNvPr id="6" name="スライド番号プレースホルダー 5"/>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Tree>
    <p:extLst>
      <p:ext uri="{BB962C8B-B14F-4D97-AF65-F5344CB8AC3E}">
        <p14:creationId xmlns:p14="http://schemas.microsoft.com/office/powerpoint/2010/main" val="240809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5CDD6A8-DA6A-4F9C-BD75-1137E8E1A5F5}" type="datetime1">
              <a:rPr kumimoji="1" lang="ja-JP" altLang="en-US" smtClean="0"/>
              <a:t>2024/7/17</a:t>
            </a:fld>
            <a:endParaRPr kumimoji="1" lang="ja-JP" altLang="en-US"/>
          </a:p>
        </p:txBody>
      </p:sp>
      <p:sp>
        <p:nvSpPr>
          <p:cNvPr id="6" name="スライド番号プレースホルダー 5"/>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Tree>
    <p:extLst>
      <p:ext uri="{BB962C8B-B14F-4D97-AF65-F5344CB8AC3E}">
        <p14:creationId xmlns:p14="http://schemas.microsoft.com/office/powerpoint/2010/main" val="840089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902FDFF9-5556-4A3C-A2B0-172564F85877}" type="datetime1">
              <a:rPr kumimoji="1" lang="ja-JP" altLang="en-US" smtClean="0"/>
              <a:t>2024/7/17</a:t>
            </a:fld>
            <a:endParaRPr kumimoji="1" lang="ja-JP" altLang="en-US"/>
          </a:p>
        </p:txBody>
      </p:sp>
      <p:sp>
        <p:nvSpPr>
          <p:cNvPr id="6" name="スライド番号プレースホルダー 5"/>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Tree>
    <p:extLst>
      <p:ext uri="{BB962C8B-B14F-4D97-AF65-F5344CB8AC3E}">
        <p14:creationId xmlns:p14="http://schemas.microsoft.com/office/powerpoint/2010/main" val="3368666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2628A4F-191F-414F-AFF3-7C50FCA4E790}" type="datetime1">
              <a:rPr kumimoji="1" lang="ja-JP" altLang="en-US" smtClean="0"/>
              <a:t>2024/7/17</a:t>
            </a:fld>
            <a:endParaRPr kumimoji="1" lang="ja-JP" altLang="en-US"/>
          </a:p>
        </p:txBody>
      </p:sp>
      <p:sp>
        <p:nvSpPr>
          <p:cNvPr id="6" name="スライド番号プレースホルダー 5"/>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Tree>
    <p:extLst>
      <p:ext uri="{BB962C8B-B14F-4D97-AF65-F5344CB8AC3E}">
        <p14:creationId xmlns:p14="http://schemas.microsoft.com/office/powerpoint/2010/main" val="199183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F29837D-598A-4D69-8A5A-F2190BF0BA94}" type="datetime1">
              <a:rPr kumimoji="1" lang="ja-JP" altLang="en-US" smtClean="0"/>
              <a:t>2024/7/17</a:t>
            </a:fld>
            <a:endParaRPr kumimoji="1" lang="ja-JP" altLang="en-US"/>
          </a:p>
        </p:txBody>
      </p:sp>
      <p:sp>
        <p:nvSpPr>
          <p:cNvPr id="7" name="スライド番号プレースホルダー 6"/>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Tree>
    <p:extLst>
      <p:ext uri="{BB962C8B-B14F-4D97-AF65-F5344CB8AC3E}">
        <p14:creationId xmlns:p14="http://schemas.microsoft.com/office/powerpoint/2010/main" val="173650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55768E4-4359-4C38-BA0D-1EA486C20213}" type="datetime1">
              <a:rPr kumimoji="1" lang="ja-JP" altLang="en-US" smtClean="0"/>
              <a:t>2024/7/17</a:t>
            </a:fld>
            <a:endParaRPr kumimoji="1" lang="ja-JP" altLang="en-US"/>
          </a:p>
        </p:txBody>
      </p:sp>
      <p:sp>
        <p:nvSpPr>
          <p:cNvPr id="9" name="スライド番号プレースホルダー 8"/>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Tree>
    <p:extLst>
      <p:ext uri="{BB962C8B-B14F-4D97-AF65-F5344CB8AC3E}">
        <p14:creationId xmlns:p14="http://schemas.microsoft.com/office/powerpoint/2010/main" val="991340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0BCE83E-BEB6-4F12-A666-73A4C3CF4655}" type="datetime1">
              <a:rPr kumimoji="1" lang="ja-JP" altLang="en-US" smtClean="0"/>
              <a:t>2024/7/17</a:t>
            </a:fld>
            <a:endParaRPr kumimoji="1" lang="ja-JP" altLang="en-US"/>
          </a:p>
        </p:txBody>
      </p:sp>
      <p:sp>
        <p:nvSpPr>
          <p:cNvPr id="5" name="スライド番号プレースホルダー 4"/>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Tree>
    <p:extLst>
      <p:ext uri="{BB962C8B-B14F-4D97-AF65-F5344CB8AC3E}">
        <p14:creationId xmlns:p14="http://schemas.microsoft.com/office/powerpoint/2010/main" val="266546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F5A2844-CD85-437A-BC96-3FE0254B4567}" type="datetime1">
              <a:rPr kumimoji="1" lang="ja-JP" altLang="en-US" smtClean="0"/>
              <a:t>2024/7/17</a:t>
            </a:fld>
            <a:endParaRPr kumimoji="1" lang="ja-JP" altLang="en-US"/>
          </a:p>
        </p:txBody>
      </p:sp>
      <p:sp>
        <p:nvSpPr>
          <p:cNvPr id="4" name="スライド番号プレースホルダー 3"/>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Tree>
    <p:extLst>
      <p:ext uri="{BB962C8B-B14F-4D97-AF65-F5344CB8AC3E}">
        <p14:creationId xmlns:p14="http://schemas.microsoft.com/office/powerpoint/2010/main" val="130414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435B4F1-D6E7-414D-845A-8C2657157516}" type="datetime1">
              <a:rPr kumimoji="1" lang="ja-JP" altLang="en-US" smtClean="0"/>
              <a:t>2024/7/17</a:t>
            </a:fld>
            <a:endParaRPr kumimoji="1" lang="ja-JP" altLang="en-US"/>
          </a:p>
        </p:txBody>
      </p:sp>
      <p:sp>
        <p:nvSpPr>
          <p:cNvPr id="7" name="スライド番号プレースホルダー 6"/>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Tree>
    <p:extLst>
      <p:ext uri="{BB962C8B-B14F-4D97-AF65-F5344CB8AC3E}">
        <p14:creationId xmlns:p14="http://schemas.microsoft.com/office/powerpoint/2010/main" val="93943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CFD8E2E-FA9A-4700-B516-3AB18B8756F2}" type="datetime1">
              <a:rPr kumimoji="1" lang="ja-JP" altLang="en-US" smtClean="0"/>
              <a:t>2024/7/17</a:t>
            </a:fld>
            <a:endParaRPr kumimoji="1" lang="ja-JP" altLang="en-US"/>
          </a:p>
        </p:txBody>
      </p:sp>
      <p:sp>
        <p:nvSpPr>
          <p:cNvPr id="7" name="スライド番号プレースホルダー 6"/>
          <p:cNvSpPr>
            <a:spLocks noGrp="1"/>
          </p:cNvSpPr>
          <p:nvPr>
            <p:ph type="sldNum" sz="quarter" idx="12"/>
          </p:nvPr>
        </p:nvSpPr>
        <p:spPr/>
        <p:txBody>
          <a:bodyPr/>
          <a:lstStyle/>
          <a:p>
            <a:fld id="{4674B63B-7062-47F8-8683-7FC7510B3971}" type="slidenum">
              <a:rPr kumimoji="1" lang="ja-JP" altLang="en-US" smtClean="0"/>
              <a:t>‹#›</a:t>
            </a:fld>
            <a:endParaRPr kumimoji="1" lang="ja-JP" altLang="en-US"/>
          </a:p>
        </p:txBody>
      </p:sp>
    </p:spTree>
    <p:extLst>
      <p:ext uri="{BB962C8B-B14F-4D97-AF65-F5344CB8AC3E}">
        <p14:creationId xmlns:p14="http://schemas.microsoft.com/office/powerpoint/2010/main" val="109817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63408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052736"/>
            <a:ext cx="8229600" cy="5328592"/>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525344"/>
            <a:ext cx="2133600" cy="196131"/>
          </a:xfrm>
          <a:prstGeom prst="rect">
            <a:avLst/>
          </a:prstGeom>
        </p:spPr>
        <p:txBody>
          <a:bodyPr vert="horz" lIns="91440" tIns="45720" rIns="91440" bIns="45720" rtlCol="0" anchor="ctr"/>
          <a:lstStyle>
            <a:lvl1pPr algn="l">
              <a:defRPr sz="1000">
                <a:solidFill>
                  <a:schemeClr val="tx1">
                    <a:tint val="75000"/>
                  </a:schemeClr>
                </a:solidFill>
              </a:defRPr>
            </a:lvl1pPr>
          </a:lstStyle>
          <a:p>
            <a:fld id="{D5BF8C20-8070-42C9-92F6-ADE08E75A8F4}" type="datetime1">
              <a:rPr lang="ja-JP" altLang="en-US" smtClean="0"/>
              <a:t>2024/7/17</a:t>
            </a:fld>
            <a:endParaRPr lang="ja-JP" altLang="en-US"/>
          </a:p>
        </p:txBody>
      </p:sp>
      <p:sp>
        <p:nvSpPr>
          <p:cNvPr id="6" name="スライド番号プレースホルダー 5"/>
          <p:cNvSpPr>
            <a:spLocks noGrp="1"/>
          </p:cNvSpPr>
          <p:nvPr>
            <p:ph type="sldNum" sz="quarter" idx="4"/>
          </p:nvPr>
        </p:nvSpPr>
        <p:spPr>
          <a:xfrm>
            <a:off x="6553200" y="6525344"/>
            <a:ext cx="2133600" cy="196131"/>
          </a:xfrm>
          <a:prstGeom prst="rect">
            <a:avLst/>
          </a:prstGeom>
        </p:spPr>
        <p:txBody>
          <a:bodyPr vert="horz" lIns="91440" tIns="45720" rIns="91440" bIns="45720" rtlCol="0" anchor="ctr"/>
          <a:lstStyle>
            <a:lvl1pPr algn="r">
              <a:defRPr sz="1000">
                <a:solidFill>
                  <a:schemeClr val="tx1">
                    <a:tint val="75000"/>
                  </a:schemeClr>
                </a:solidFill>
              </a:defRPr>
            </a:lvl1pPr>
          </a:lstStyle>
          <a:p>
            <a:fld id="{D3C9CE47-4CE0-4F84-841E-45103A426A38}" type="slidenum">
              <a:rPr lang="ja-JP" altLang="en-US" smtClean="0"/>
              <a:t>‹#›</a:t>
            </a:fld>
            <a:endParaRPr lang="ja-JP" altLang="en-US" dirty="0"/>
          </a:p>
        </p:txBody>
      </p:sp>
    </p:spTree>
    <p:extLst>
      <p:ext uri="{BB962C8B-B14F-4D97-AF65-F5344CB8AC3E}">
        <p14:creationId xmlns:p14="http://schemas.microsoft.com/office/powerpoint/2010/main" val="3711696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3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l"/>
        <a:defRPr kumimoji="1" sz="1800" kern="1200">
          <a:solidFill>
            <a:schemeClr val="tx1"/>
          </a:solidFill>
          <a:latin typeface="+mn-lt"/>
          <a:ea typeface="+mn-ea"/>
          <a:cs typeface="+mn-cs"/>
        </a:defRPr>
      </a:lvl1pPr>
      <a:lvl2pPr marL="447675" indent="-266700" algn="l" defTabSz="914400" rtl="0" eaLnBrk="1" latinLnBrk="0" hangingPunct="1">
        <a:spcBef>
          <a:spcPct val="20000"/>
        </a:spcBef>
        <a:buFont typeface="Wingdings" panose="05000000000000000000" pitchFamily="2" charset="2"/>
        <a:buChar char="u"/>
        <a:defRPr kumimoji="1" sz="1400" kern="1200">
          <a:solidFill>
            <a:schemeClr val="tx1"/>
          </a:solidFill>
          <a:latin typeface="+mn-lt"/>
          <a:ea typeface="+mn-ea"/>
          <a:cs typeface="+mn-cs"/>
        </a:defRPr>
      </a:lvl2pPr>
      <a:lvl3pPr marL="714375" indent="-266700" algn="l" defTabSz="914400" rtl="0" eaLnBrk="1" latinLnBrk="0" hangingPunct="1">
        <a:spcBef>
          <a:spcPct val="20000"/>
        </a:spcBef>
        <a:buFont typeface="Wingdings" panose="05000000000000000000" pitchFamily="2" charset="2"/>
        <a:buChar char="Ø"/>
        <a:defRPr kumimoji="1" sz="1400" kern="1200">
          <a:solidFill>
            <a:schemeClr val="tx1"/>
          </a:solidFill>
          <a:latin typeface="+mn-lt"/>
          <a:ea typeface="+mn-ea"/>
          <a:cs typeface="+mn-cs"/>
        </a:defRPr>
      </a:lvl3pPr>
      <a:lvl4pPr marL="990600" indent="-276225" algn="l" defTabSz="914400" rtl="0" eaLnBrk="1" latinLnBrk="0" hangingPunct="1">
        <a:spcBef>
          <a:spcPct val="20000"/>
        </a:spcBef>
        <a:buFont typeface="Wingdings" panose="05000000000000000000" pitchFamily="2" charset="2"/>
        <a:buChar char="p"/>
        <a:defRPr kumimoji="1" sz="1400" kern="1200">
          <a:solidFill>
            <a:schemeClr val="tx1"/>
          </a:solidFill>
          <a:latin typeface="+mn-lt"/>
          <a:ea typeface="+mn-ea"/>
          <a:cs typeface="+mn-cs"/>
        </a:defRPr>
      </a:lvl4pPr>
      <a:lvl5pPr marL="1257300" indent="-266700" algn="l" defTabSz="914400" rtl="0" eaLnBrk="1" latinLnBrk="0" hangingPunct="1">
        <a:spcBef>
          <a:spcPct val="20000"/>
        </a:spcBef>
        <a:buFont typeface="Wingdings" panose="05000000000000000000" pitchFamily="2" charset="2"/>
        <a:buChar char="ü"/>
        <a:defRPr kumimoji="1"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en-US" altLang="ja-JP" sz="3000" dirty="0"/>
              <a:t>ML Challenge 001</a:t>
            </a:r>
            <a:endParaRPr kumimoji="1" lang="ja-JP" altLang="en-US" sz="3000" dirty="0"/>
          </a:p>
        </p:txBody>
      </p:sp>
      <p:sp>
        <p:nvSpPr>
          <p:cNvPr id="3" name="サブタイトル 2"/>
          <p:cNvSpPr>
            <a:spLocks noGrp="1"/>
          </p:cNvSpPr>
          <p:nvPr>
            <p:ph type="subTitle" idx="1"/>
          </p:nvPr>
        </p:nvSpPr>
        <p:spPr/>
        <p:txBody>
          <a:bodyPr>
            <a:normAutofit/>
          </a:bodyPr>
          <a:lstStyle/>
          <a:p>
            <a:r>
              <a:rPr kumimoji="1" lang="ja-JP" altLang="en-US" sz="2400" dirty="0"/>
              <a:t>～</a:t>
            </a:r>
            <a:r>
              <a:rPr kumimoji="1" lang="en-US" altLang="ja-JP" sz="2400" dirty="0"/>
              <a:t> Transfuser </a:t>
            </a:r>
            <a:r>
              <a:rPr kumimoji="1" lang="ja-JP" altLang="en-US" sz="2400" dirty="0"/>
              <a:t>～</a:t>
            </a:r>
          </a:p>
        </p:txBody>
      </p:sp>
      <p:sp>
        <p:nvSpPr>
          <p:cNvPr id="4" name="スライド番号プレースホルダー 3"/>
          <p:cNvSpPr>
            <a:spLocks noGrp="1"/>
          </p:cNvSpPr>
          <p:nvPr>
            <p:ph type="sldNum" sz="quarter" idx="12"/>
          </p:nvPr>
        </p:nvSpPr>
        <p:spPr/>
        <p:txBody>
          <a:bodyPr/>
          <a:lstStyle/>
          <a:p>
            <a:fld id="{4674B63B-7062-47F8-8683-7FC7510B3971}" type="slidenum">
              <a:rPr kumimoji="1" lang="ja-JP" altLang="en-US" smtClean="0"/>
              <a:t>1</a:t>
            </a:fld>
            <a:endParaRPr kumimoji="1" lang="ja-JP" altLang="en-US"/>
          </a:p>
        </p:txBody>
      </p:sp>
    </p:spTree>
    <p:extLst>
      <p:ext uri="{BB962C8B-B14F-4D97-AF65-F5344CB8AC3E}">
        <p14:creationId xmlns:p14="http://schemas.microsoft.com/office/powerpoint/2010/main" val="2465227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F5AC8D-1621-6C7E-D7DB-F9E887A4F0BC}"/>
              </a:ext>
            </a:extLst>
          </p:cNvPr>
          <p:cNvSpPr>
            <a:spLocks noGrp="1"/>
          </p:cNvSpPr>
          <p:nvPr>
            <p:ph type="title"/>
          </p:nvPr>
        </p:nvSpPr>
        <p:spPr/>
        <p:txBody>
          <a:bodyPr/>
          <a:lstStyle/>
          <a:p>
            <a:r>
              <a:rPr kumimoji="1" lang="en-US" altLang="ja-JP" dirty="0"/>
              <a:t>7. Transfuser</a:t>
            </a:r>
            <a:r>
              <a:rPr kumimoji="1" lang="ja-JP" altLang="en-US" dirty="0"/>
              <a:t>のブロック図</a:t>
            </a:r>
          </a:p>
        </p:txBody>
      </p:sp>
      <p:sp>
        <p:nvSpPr>
          <p:cNvPr id="3" name="コンテンツ プレースホルダー 2">
            <a:extLst>
              <a:ext uri="{FF2B5EF4-FFF2-40B4-BE49-F238E27FC236}">
                <a16:creationId xmlns:a16="http://schemas.microsoft.com/office/drawing/2014/main" id="{731BC59B-886E-DCFF-C0D8-28C799049939}"/>
              </a:ext>
            </a:extLst>
          </p:cNvPr>
          <p:cNvSpPr>
            <a:spLocks noGrp="1"/>
          </p:cNvSpPr>
          <p:nvPr>
            <p:ph idx="1"/>
          </p:nvPr>
        </p:nvSpPr>
        <p:spPr>
          <a:xfrm>
            <a:off x="457200" y="1052736"/>
            <a:ext cx="8229600" cy="576064"/>
          </a:xfrm>
        </p:spPr>
        <p:txBody>
          <a:bodyPr/>
          <a:lstStyle/>
          <a:p>
            <a:r>
              <a:rPr kumimoji="1" lang="en-US" altLang="ja-JP" dirty="0"/>
              <a:t>Transfuser</a:t>
            </a:r>
            <a:r>
              <a:rPr kumimoji="1" lang="ja-JP" altLang="en-US" dirty="0"/>
              <a:t>の論文 </a:t>
            </a:r>
            <a:r>
              <a:rPr kumimoji="1" lang="en-US" altLang="ja-JP" dirty="0"/>
              <a:t>Fig2</a:t>
            </a:r>
            <a:r>
              <a:rPr kumimoji="1" lang="ja-JP" altLang="en-US" dirty="0"/>
              <a:t>より</a:t>
            </a:r>
          </a:p>
        </p:txBody>
      </p:sp>
      <p:sp>
        <p:nvSpPr>
          <p:cNvPr id="4" name="スライド番号プレースホルダー 3">
            <a:extLst>
              <a:ext uri="{FF2B5EF4-FFF2-40B4-BE49-F238E27FC236}">
                <a16:creationId xmlns:a16="http://schemas.microsoft.com/office/drawing/2014/main" id="{92536148-B694-9EAD-2BFE-42FFFE08412A}"/>
              </a:ext>
            </a:extLst>
          </p:cNvPr>
          <p:cNvSpPr>
            <a:spLocks noGrp="1"/>
          </p:cNvSpPr>
          <p:nvPr>
            <p:ph type="sldNum" sz="quarter" idx="12"/>
          </p:nvPr>
        </p:nvSpPr>
        <p:spPr/>
        <p:txBody>
          <a:bodyPr/>
          <a:lstStyle/>
          <a:p>
            <a:fld id="{4674B63B-7062-47F8-8683-7FC7510B3971}"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F354B5BB-BFA5-45BE-87C0-E5E5112D93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1772816"/>
            <a:ext cx="8229600" cy="2624855"/>
          </a:xfrm>
          <a:prstGeom prst="rect">
            <a:avLst/>
          </a:prstGeom>
          <a:ln w="25400">
            <a:solidFill>
              <a:schemeClr val="accent1"/>
            </a:solidFill>
          </a:ln>
        </p:spPr>
      </p:pic>
      <p:sp>
        <p:nvSpPr>
          <p:cNvPr id="7" name="テキスト ボックス 6">
            <a:extLst>
              <a:ext uri="{FF2B5EF4-FFF2-40B4-BE49-F238E27FC236}">
                <a16:creationId xmlns:a16="http://schemas.microsoft.com/office/drawing/2014/main" id="{1A91494A-D0AF-901C-7767-C332ADAAE42D}"/>
              </a:ext>
            </a:extLst>
          </p:cNvPr>
          <p:cNvSpPr txBox="1"/>
          <p:nvPr/>
        </p:nvSpPr>
        <p:spPr>
          <a:xfrm rot="5400000">
            <a:off x="2013756" y="2379248"/>
            <a:ext cx="511679" cy="307777"/>
          </a:xfrm>
          <a:prstGeom prst="rect">
            <a:avLst/>
          </a:prstGeom>
          <a:noFill/>
        </p:spPr>
        <p:txBody>
          <a:bodyPr wrap="none" rtlCol="0">
            <a:spAutoFit/>
          </a:bodyPr>
          <a:lstStyle/>
          <a:p>
            <a:r>
              <a:rPr kumimoji="1" lang="en-US" altLang="ja-JP" sz="1400" dirty="0">
                <a:solidFill>
                  <a:srgbClr val="00B050"/>
                </a:solidFill>
              </a:rPr>
              <a:t>CNN</a:t>
            </a:r>
            <a:endParaRPr kumimoji="1" lang="ja-JP" altLang="en-US" sz="1400" dirty="0">
              <a:solidFill>
                <a:srgbClr val="00B050"/>
              </a:solidFill>
            </a:endParaRPr>
          </a:p>
        </p:txBody>
      </p:sp>
      <p:sp>
        <p:nvSpPr>
          <p:cNvPr id="8" name="テキスト ボックス 7">
            <a:extLst>
              <a:ext uri="{FF2B5EF4-FFF2-40B4-BE49-F238E27FC236}">
                <a16:creationId xmlns:a16="http://schemas.microsoft.com/office/drawing/2014/main" id="{1F60F989-E706-8CD8-CAD4-F7B29897173F}"/>
              </a:ext>
            </a:extLst>
          </p:cNvPr>
          <p:cNvSpPr txBox="1"/>
          <p:nvPr/>
        </p:nvSpPr>
        <p:spPr>
          <a:xfrm rot="5400000">
            <a:off x="3029889" y="2379247"/>
            <a:ext cx="511679" cy="307777"/>
          </a:xfrm>
          <a:prstGeom prst="rect">
            <a:avLst/>
          </a:prstGeom>
          <a:noFill/>
        </p:spPr>
        <p:txBody>
          <a:bodyPr wrap="none" rtlCol="0">
            <a:spAutoFit/>
          </a:bodyPr>
          <a:lstStyle/>
          <a:p>
            <a:r>
              <a:rPr kumimoji="1" lang="en-US" altLang="ja-JP" sz="1400" dirty="0">
                <a:solidFill>
                  <a:srgbClr val="00B050"/>
                </a:solidFill>
              </a:rPr>
              <a:t>CNN</a:t>
            </a:r>
            <a:endParaRPr kumimoji="1" lang="ja-JP" altLang="en-US" sz="1400" dirty="0">
              <a:solidFill>
                <a:srgbClr val="00B050"/>
              </a:solidFill>
            </a:endParaRPr>
          </a:p>
        </p:txBody>
      </p:sp>
      <p:sp>
        <p:nvSpPr>
          <p:cNvPr id="9" name="テキスト ボックス 8">
            <a:extLst>
              <a:ext uri="{FF2B5EF4-FFF2-40B4-BE49-F238E27FC236}">
                <a16:creationId xmlns:a16="http://schemas.microsoft.com/office/drawing/2014/main" id="{D156AC6E-08C5-DC7D-5629-AA633AE7F1CA}"/>
              </a:ext>
            </a:extLst>
          </p:cNvPr>
          <p:cNvSpPr txBox="1"/>
          <p:nvPr/>
        </p:nvSpPr>
        <p:spPr>
          <a:xfrm rot="5400000">
            <a:off x="3980040" y="2379246"/>
            <a:ext cx="511679" cy="307777"/>
          </a:xfrm>
          <a:prstGeom prst="rect">
            <a:avLst/>
          </a:prstGeom>
          <a:noFill/>
        </p:spPr>
        <p:txBody>
          <a:bodyPr wrap="none" rtlCol="0">
            <a:spAutoFit/>
          </a:bodyPr>
          <a:lstStyle/>
          <a:p>
            <a:r>
              <a:rPr kumimoji="1" lang="en-US" altLang="ja-JP" sz="1400" dirty="0">
                <a:solidFill>
                  <a:srgbClr val="00B050"/>
                </a:solidFill>
              </a:rPr>
              <a:t>CNN</a:t>
            </a:r>
            <a:endParaRPr kumimoji="1" lang="ja-JP" altLang="en-US" sz="1400" dirty="0">
              <a:solidFill>
                <a:srgbClr val="00B050"/>
              </a:solidFill>
            </a:endParaRPr>
          </a:p>
        </p:txBody>
      </p:sp>
      <p:sp>
        <p:nvSpPr>
          <p:cNvPr id="10" name="テキスト ボックス 9">
            <a:extLst>
              <a:ext uri="{FF2B5EF4-FFF2-40B4-BE49-F238E27FC236}">
                <a16:creationId xmlns:a16="http://schemas.microsoft.com/office/drawing/2014/main" id="{8197ECB6-1C80-6BB2-FE69-27A999C3FE92}"/>
              </a:ext>
            </a:extLst>
          </p:cNvPr>
          <p:cNvSpPr txBox="1"/>
          <p:nvPr/>
        </p:nvSpPr>
        <p:spPr>
          <a:xfrm rot="5400000">
            <a:off x="4930191" y="2379246"/>
            <a:ext cx="511679" cy="307777"/>
          </a:xfrm>
          <a:prstGeom prst="rect">
            <a:avLst/>
          </a:prstGeom>
          <a:noFill/>
        </p:spPr>
        <p:txBody>
          <a:bodyPr wrap="none" rtlCol="0">
            <a:spAutoFit/>
          </a:bodyPr>
          <a:lstStyle/>
          <a:p>
            <a:r>
              <a:rPr kumimoji="1" lang="en-US" altLang="ja-JP" sz="1400" dirty="0">
                <a:solidFill>
                  <a:srgbClr val="00B050"/>
                </a:solidFill>
              </a:rPr>
              <a:t>CNN</a:t>
            </a:r>
            <a:endParaRPr kumimoji="1" lang="ja-JP" altLang="en-US" sz="1400" dirty="0">
              <a:solidFill>
                <a:srgbClr val="00B050"/>
              </a:solidFill>
            </a:endParaRPr>
          </a:p>
        </p:txBody>
      </p:sp>
    </p:spTree>
    <p:extLst>
      <p:ext uri="{BB962C8B-B14F-4D97-AF65-F5344CB8AC3E}">
        <p14:creationId xmlns:p14="http://schemas.microsoft.com/office/powerpoint/2010/main" val="173155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E6F6E-D81B-BA33-E6B6-9A8029744B5A}"/>
              </a:ext>
            </a:extLst>
          </p:cNvPr>
          <p:cNvSpPr>
            <a:spLocks noGrp="1"/>
          </p:cNvSpPr>
          <p:nvPr>
            <p:ph type="title"/>
          </p:nvPr>
        </p:nvSpPr>
        <p:spPr/>
        <p:txBody>
          <a:bodyPr/>
          <a:lstStyle/>
          <a:p>
            <a:r>
              <a:rPr kumimoji="1" lang="en-US" altLang="ja-JP" dirty="0"/>
              <a:t>7. Transfuser</a:t>
            </a:r>
            <a:r>
              <a:rPr kumimoji="1" lang="ja-JP" altLang="en-US" dirty="0"/>
              <a:t>のブロック図</a:t>
            </a:r>
          </a:p>
        </p:txBody>
      </p:sp>
      <p:sp>
        <p:nvSpPr>
          <p:cNvPr id="3" name="コンテンツ プレースホルダー 2">
            <a:extLst>
              <a:ext uri="{FF2B5EF4-FFF2-40B4-BE49-F238E27FC236}">
                <a16:creationId xmlns:a16="http://schemas.microsoft.com/office/drawing/2014/main" id="{42EC7B6B-86B0-E273-C08C-AC4F9C0257EA}"/>
              </a:ext>
            </a:extLst>
          </p:cNvPr>
          <p:cNvSpPr>
            <a:spLocks noGrp="1"/>
          </p:cNvSpPr>
          <p:nvPr>
            <p:ph idx="1"/>
          </p:nvPr>
        </p:nvSpPr>
        <p:spPr>
          <a:xfrm>
            <a:off x="457200" y="1052736"/>
            <a:ext cx="8229600" cy="360040"/>
          </a:xfrm>
        </p:spPr>
        <p:txBody>
          <a:bodyPr>
            <a:normAutofit lnSpcReduction="10000"/>
          </a:bodyPr>
          <a:lstStyle/>
          <a:p>
            <a:r>
              <a:rPr kumimoji="1" lang="ja-JP" altLang="en-US" dirty="0"/>
              <a:t>論文 </a:t>
            </a:r>
            <a:r>
              <a:rPr kumimoji="1" lang="en-US" altLang="ja-JP" dirty="0"/>
              <a:t>= </a:t>
            </a:r>
            <a:r>
              <a:rPr lang="en-US" altLang="ja-JP" dirty="0"/>
              <a:t>Attention</a:t>
            </a:r>
            <a:r>
              <a:rPr lang="ja-JP" altLang="en-US" dirty="0"/>
              <a:t> </a:t>
            </a:r>
            <a:r>
              <a:rPr lang="en-US" altLang="ja-JP" dirty="0"/>
              <a:t>is</a:t>
            </a:r>
            <a:r>
              <a:rPr lang="ja-JP" altLang="en-US" dirty="0"/>
              <a:t> </a:t>
            </a:r>
            <a:r>
              <a:rPr lang="en-US" altLang="ja-JP" dirty="0"/>
              <a:t>all</a:t>
            </a:r>
            <a:r>
              <a:rPr lang="ja-JP" altLang="en-US" dirty="0"/>
              <a:t> </a:t>
            </a:r>
            <a:r>
              <a:rPr lang="en-US" altLang="ja-JP" dirty="0"/>
              <a:t>you</a:t>
            </a:r>
            <a:r>
              <a:rPr lang="ja-JP" altLang="en-US" dirty="0"/>
              <a:t> </a:t>
            </a:r>
            <a:r>
              <a:rPr lang="en-US" altLang="ja-JP" dirty="0"/>
              <a:t>need</a:t>
            </a:r>
            <a:r>
              <a:rPr lang="ja-JP" altLang="en-US" dirty="0"/>
              <a:t>　より</a:t>
            </a:r>
            <a:endParaRPr kumimoji="1" lang="ja-JP" altLang="en-US" dirty="0"/>
          </a:p>
        </p:txBody>
      </p:sp>
      <p:sp>
        <p:nvSpPr>
          <p:cNvPr id="4" name="スライド番号プレースホルダー 3">
            <a:extLst>
              <a:ext uri="{FF2B5EF4-FFF2-40B4-BE49-F238E27FC236}">
                <a16:creationId xmlns:a16="http://schemas.microsoft.com/office/drawing/2014/main" id="{7ADD5019-6111-594A-5AE9-CD9B4059CFAC}"/>
              </a:ext>
            </a:extLst>
          </p:cNvPr>
          <p:cNvSpPr>
            <a:spLocks noGrp="1"/>
          </p:cNvSpPr>
          <p:nvPr>
            <p:ph type="sldNum" sz="quarter" idx="12"/>
          </p:nvPr>
        </p:nvSpPr>
        <p:spPr/>
        <p:txBody>
          <a:bodyPr/>
          <a:lstStyle/>
          <a:p>
            <a:fld id="{4674B63B-7062-47F8-8683-7FC7510B3971}" type="slidenum">
              <a:rPr kumimoji="1" lang="ja-JP" altLang="en-US" smtClean="0"/>
              <a:t>11</a:t>
            </a:fld>
            <a:endParaRPr kumimoji="1" lang="ja-JP" altLang="en-US"/>
          </a:p>
        </p:txBody>
      </p:sp>
      <p:pic>
        <p:nvPicPr>
          <p:cNvPr id="11" name="図 10">
            <a:extLst>
              <a:ext uri="{FF2B5EF4-FFF2-40B4-BE49-F238E27FC236}">
                <a16:creationId xmlns:a16="http://schemas.microsoft.com/office/drawing/2014/main" id="{2B61B65E-6B94-BD55-0071-E08CE148EF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1556792"/>
            <a:ext cx="3194947" cy="4630359"/>
          </a:xfrm>
          <a:prstGeom prst="rect">
            <a:avLst/>
          </a:prstGeom>
          <a:ln w="25400">
            <a:solidFill>
              <a:schemeClr val="accent1"/>
            </a:solidFill>
          </a:ln>
        </p:spPr>
      </p:pic>
    </p:spTree>
    <p:extLst>
      <p:ext uri="{BB962C8B-B14F-4D97-AF65-F5344CB8AC3E}">
        <p14:creationId xmlns:p14="http://schemas.microsoft.com/office/powerpoint/2010/main" val="338388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正方形/長方形 43">
            <a:extLst>
              <a:ext uri="{FF2B5EF4-FFF2-40B4-BE49-F238E27FC236}">
                <a16:creationId xmlns:a16="http://schemas.microsoft.com/office/drawing/2014/main" id="{A9C3F94D-B53E-1951-0B53-55B0E6DFD426}"/>
              </a:ext>
            </a:extLst>
          </p:cNvPr>
          <p:cNvSpPr/>
          <p:nvPr/>
        </p:nvSpPr>
        <p:spPr>
          <a:xfrm>
            <a:off x="1132152" y="4950048"/>
            <a:ext cx="984721" cy="984721"/>
          </a:xfrm>
          <a:prstGeom prst="rect">
            <a:avLst/>
          </a:prstGeom>
          <a:solidFill>
            <a:srgbClr val="00B050">
              <a:alpha val="20000"/>
            </a:srgb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組合せ 18">
            <a:extLst>
              <a:ext uri="{FF2B5EF4-FFF2-40B4-BE49-F238E27FC236}">
                <a16:creationId xmlns:a16="http://schemas.microsoft.com/office/drawing/2014/main" id="{760B6375-D03E-B5B6-F0E9-C5A6909FD5EB}"/>
              </a:ext>
            </a:extLst>
          </p:cNvPr>
          <p:cNvSpPr/>
          <p:nvPr/>
        </p:nvSpPr>
        <p:spPr>
          <a:xfrm>
            <a:off x="586408" y="1817223"/>
            <a:ext cx="1944216" cy="720080"/>
          </a:xfrm>
          <a:prstGeom prst="flowChartMerge">
            <a:avLst/>
          </a:prstGeom>
          <a:solidFill>
            <a:schemeClr val="accent3">
              <a:alpha val="2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フローチャート: 組合せ 31">
            <a:extLst>
              <a:ext uri="{FF2B5EF4-FFF2-40B4-BE49-F238E27FC236}">
                <a16:creationId xmlns:a16="http://schemas.microsoft.com/office/drawing/2014/main" id="{1B5A11AA-48FB-C94C-1422-F80318B66A3D}"/>
              </a:ext>
            </a:extLst>
          </p:cNvPr>
          <p:cNvSpPr/>
          <p:nvPr/>
        </p:nvSpPr>
        <p:spPr>
          <a:xfrm rot="19829882">
            <a:off x="238549" y="1951236"/>
            <a:ext cx="1944216" cy="720080"/>
          </a:xfrm>
          <a:prstGeom prst="flowChartMerge">
            <a:avLst/>
          </a:prstGeom>
          <a:solidFill>
            <a:srgbClr val="FF0000">
              <a:alpha val="20000"/>
            </a:srgb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フローチャート: 組合せ 32">
            <a:extLst>
              <a:ext uri="{FF2B5EF4-FFF2-40B4-BE49-F238E27FC236}">
                <a16:creationId xmlns:a16="http://schemas.microsoft.com/office/drawing/2014/main" id="{C412F0D6-D89B-0FE9-7F7B-A491512261CA}"/>
              </a:ext>
            </a:extLst>
          </p:cNvPr>
          <p:cNvSpPr/>
          <p:nvPr/>
        </p:nvSpPr>
        <p:spPr>
          <a:xfrm rot="1770118" flipH="1">
            <a:off x="914334" y="1951237"/>
            <a:ext cx="1944216" cy="720080"/>
          </a:xfrm>
          <a:prstGeom prst="flowChartMerge">
            <a:avLst/>
          </a:prstGeom>
          <a:solidFill>
            <a:srgbClr val="0070C0">
              <a:alpha val="20000"/>
            </a:srgb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0390984-F101-ECD4-87D6-945783BABA5B}"/>
              </a:ext>
            </a:extLst>
          </p:cNvPr>
          <p:cNvSpPr>
            <a:spLocks noGrp="1"/>
          </p:cNvSpPr>
          <p:nvPr>
            <p:ph type="title"/>
          </p:nvPr>
        </p:nvSpPr>
        <p:spPr/>
        <p:txBody>
          <a:bodyPr>
            <a:normAutofit/>
          </a:bodyPr>
          <a:lstStyle/>
          <a:p>
            <a:r>
              <a:rPr kumimoji="1" lang="en-US" altLang="ja-JP" dirty="0"/>
              <a:t>8. Transfuser</a:t>
            </a:r>
            <a:r>
              <a:rPr kumimoji="1" lang="ja-JP" altLang="en-US" dirty="0"/>
              <a:t>： </a:t>
            </a:r>
            <a:r>
              <a:rPr kumimoji="1" lang="en-US" altLang="ja-JP" dirty="0"/>
              <a:t>Image branch</a:t>
            </a:r>
            <a:r>
              <a:rPr kumimoji="1" lang="ja-JP" altLang="en-US" dirty="0"/>
              <a:t>のデータの流れ</a:t>
            </a:r>
          </a:p>
        </p:txBody>
      </p:sp>
      <p:sp>
        <p:nvSpPr>
          <p:cNvPr id="4" name="スライド番号プレースホルダー 3">
            <a:extLst>
              <a:ext uri="{FF2B5EF4-FFF2-40B4-BE49-F238E27FC236}">
                <a16:creationId xmlns:a16="http://schemas.microsoft.com/office/drawing/2014/main" id="{DA432AF5-C56D-BEA6-8613-19E872A28C10}"/>
              </a:ext>
            </a:extLst>
          </p:cNvPr>
          <p:cNvSpPr>
            <a:spLocks noGrp="1"/>
          </p:cNvSpPr>
          <p:nvPr>
            <p:ph type="sldNum" sz="quarter" idx="12"/>
          </p:nvPr>
        </p:nvSpPr>
        <p:spPr/>
        <p:txBody>
          <a:bodyPr/>
          <a:lstStyle/>
          <a:p>
            <a:fld id="{4674B63B-7062-47F8-8683-7FC7510B3971}" type="slidenum">
              <a:rPr kumimoji="1" lang="ja-JP" altLang="en-US" smtClean="0"/>
              <a:t>12</a:t>
            </a:fld>
            <a:endParaRPr kumimoji="1" lang="ja-JP" altLang="en-US"/>
          </a:p>
        </p:txBody>
      </p:sp>
      <p:pic>
        <p:nvPicPr>
          <p:cNvPr id="7" name="図 6">
            <a:extLst>
              <a:ext uri="{FF2B5EF4-FFF2-40B4-BE49-F238E27FC236}">
                <a16:creationId xmlns:a16="http://schemas.microsoft.com/office/drawing/2014/main" id="{4A0379A8-9C9C-D890-A2AF-73F1978F10B5}"/>
              </a:ext>
            </a:extLst>
          </p:cNvPr>
          <p:cNvPicPr>
            <a:picLocks noChangeAspect="1"/>
          </p:cNvPicPr>
          <p:nvPr/>
        </p:nvPicPr>
        <p:blipFill rotWithShape="1">
          <a:blip r:embed="rId2">
            <a:extLst>
              <a:ext uri="{28A0092B-C50C-407E-A947-70E740481C1C}">
                <a14:useLocalDpi xmlns:a14="http://schemas.microsoft.com/office/drawing/2010/main" val="0"/>
              </a:ext>
            </a:extLst>
          </a:blip>
          <a:srcRect l="1" t="11394" r="82582" b="65076"/>
          <a:stretch/>
        </p:blipFill>
        <p:spPr>
          <a:xfrm>
            <a:off x="5908627" y="1955981"/>
            <a:ext cx="1638147" cy="705853"/>
          </a:xfrm>
          <a:prstGeom prst="rect">
            <a:avLst/>
          </a:prstGeom>
          <a:ln w="25400">
            <a:solidFill>
              <a:schemeClr val="accent1"/>
            </a:solidFill>
          </a:ln>
        </p:spPr>
      </p:pic>
      <p:sp>
        <p:nvSpPr>
          <p:cNvPr id="11" name="四角形: 角を丸くする 10">
            <a:extLst>
              <a:ext uri="{FF2B5EF4-FFF2-40B4-BE49-F238E27FC236}">
                <a16:creationId xmlns:a16="http://schemas.microsoft.com/office/drawing/2014/main" id="{A3869307-D111-357F-EF7E-2A5D499D040C}"/>
              </a:ext>
            </a:extLst>
          </p:cNvPr>
          <p:cNvSpPr/>
          <p:nvPr/>
        </p:nvSpPr>
        <p:spPr>
          <a:xfrm>
            <a:off x="5828286" y="1564080"/>
            <a:ext cx="3085802"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 batch, channel(C1), height(H1), width(W1) ]</a:t>
            </a:r>
          </a:p>
        </p:txBody>
      </p:sp>
      <p:sp>
        <p:nvSpPr>
          <p:cNvPr id="12" name="四角形: 角を丸くする 11">
            <a:extLst>
              <a:ext uri="{FF2B5EF4-FFF2-40B4-BE49-F238E27FC236}">
                <a16:creationId xmlns:a16="http://schemas.microsoft.com/office/drawing/2014/main" id="{1CDECBB9-08C3-F8B7-619A-BFAED4F01619}"/>
              </a:ext>
            </a:extLst>
          </p:cNvPr>
          <p:cNvSpPr/>
          <p:nvPr/>
        </p:nvSpPr>
        <p:spPr>
          <a:xfrm>
            <a:off x="6136719" y="2622273"/>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[B, 3, 320, 704]</a:t>
            </a:r>
            <a:endParaRPr kumimoji="1" lang="ja-JP" altLang="en-US" sz="1200" dirty="0"/>
          </a:p>
        </p:txBody>
      </p:sp>
      <p:sp>
        <p:nvSpPr>
          <p:cNvPr id="13" name="四角形: 角を丸くする 12">
            <a:extLst>
              <a:ext uri="{FF2B5EF4-FFF2-40B4-BE49-F238E27FC236}">
                <a16:creationId xmlns:a16="http://schemas.microsoft.com/office/drawing/2014/main" id="{F4C215BF-D658-0115-8DC2-591CB66778C6}"/>
              </a:ext>
            </a:extLst>
          </p:cNvPr>
          <p:cNvSpPr/>
          <p:nvPr/>
        </p:nvSpPr>
        <p:spPr>
          <a:xfrm>
            <a:off x="1198628" y="5084864"/>
            <a:ext cx="980220" cy="715089"/>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32m x 32m</a:t>
            </a:r>
          </a:p>
          <a:p>
            <a:br>
              <a:rPr kumimoji="1" lang="en-US" altLang="ja-JP" sz="1200" dirty="0"/>
            </a:br>
            <a:r>
              <a:rPr kumimoji="1" lang="en-US" altLang="ja-JP" sz="1200" dirty="0"/>
              <a:t>(x , y , z)</a:t>
            </a:r>
            <a:endParaRPr kumimoji="1" lang="ja-JP" altLang="en-US" sz="1200" dirty="0"/>
          </a:p>
        </p:txBody>
      </p:sp>
      <p:sp>
        <p:nvSpPr>
          <p:cNvPr id="18" name="フローチャート: 他ページ結合子 17">
            <a:extLst>
              <a:ext uri="{FF2B5EF4-FFF2-40B4-BE49-F238E27FC236}">
                <a16:creationId xmlns:a16="http://schemas.microsoft.com/office/drawing/2014/main" id="{DEB7E80C-CE37-56CF-3509-F5925171AE8A}"/>
              </a:ext>
            </a:extLst>
          </p:cNvPr>
          <p:cNvSpPr/>
          <p:nvPr/>
        </p:nvSpPr>
        <p:spPr>
          <a:xfrm flipV="1">
            <a:off x="1403648" y="2537303"/>
            <a:ext cx="288032" cy="432048"/>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四角形: 角を丸くする 19">
            <a:extLst>
              <a:ext uri="{FF2B5EF4-FFF2-40B4-BE49-F238E27FC236}">
                <a16:creationId xmlns:a16="http://schemas.microsoft.com/office/drawing/2014/main" id="{C6970852-E862-5C0B-45FA-FBB6E827C413}"/>
              </a:ext>
            </a:extLst>
          </p:cNvPr>
          <p:cNvSpPr/>
          <p:nvPr/>
        </p:nvSpPr>
        <p:spPr>
          <a:xfrm>
            <a:off x="1295636" y="2950916"/>
            <a:ext cx="504055"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Ego</a:t>
            </a:r>
            <a:endParaRPr kumimoji="1" lang="ja-JP" altLang="en-US" sz="1200" dirty="0"/>
          </a:p>
        </p:txBody>
      </p:sp>
      <p:sp>
        <p:nvSpPr>
          <p:cNvPr id="25" name="四角形: 角を丸くする 24">
            <a:extLst>
              <a:ext uri="{FF2B5EF4-FFF2-40B4-BE49-F238E27FC236}">
                <a16:creationId xmlns:a16="http://schemas.microsoft.com/office/drawing/2014/main" id="{8DDC4946-0468-55DB-91F4-BD53EFBB8AF2}"/>
              </a:ext>
            </a:extLst>
          </p:cNvPr>
          <p:cNvSpPr/>
          <p:nvPr/>
        </p:nvSpPr>
        <p:spPr>
          <a:xfrm>
            <a:off x="592704" y="1185311"/>
            <a:ext cx="2317105"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ja-JP" altLang="en-US" sz="1200" dirty="0"/>
              <a:t>全ての</a:t>
            </a:r>
            <a:r>
              <a:rPr lang="en-US" altLang="ja-JP" sz="1200" dirty="0"/>
              <a:t>Camera</a:t>
            </a:r>
            <a:r>
              <a:rPr lang="ja-JP" altLang="en-US" sz="1200" dirty="0"/>
              <a:t>の</a:t>
            </a:r>
            <a:r>
              <a:rPr lang="en-US" altLang="ja-JP" sz="1200" dirty="0"/>
              <a:t>FOV = 120°</a:t>
            </a:r>
            <a:endParaRPr kumimoji="1" lang="ja-JP" altLang="en-US" sz="1200" dirty="0"/>
          </a:p>
        </p:txBody>
      </p:sp>
      <p:sp>
        <p:nvSpPr>
          <p:cNvPr id="26" name="正方形/長方形 25">
            <a:extLst>
              <a:ext uri="{FF2B5EF4-FFF2-40B4-BE49-F238E27FC236}">
                <a16:creationId xmlns:a16="http://schemas.microsoft.com/office/drawing/2014/main" id="{ACE53633-E61D-FA11-B7AA-33A5C11E9279}"/>
              </a:ext>
            </a:extLst>
          </p:cNvPr>
          <p:cNvSpPr/>
          <p:nvPr/>
        </p:nvSpPr>
        <p:spPr>
          <a:xfrm>
            <a:off x="3755245" y="2109303"/>
            <a:ext cx="517712" cy="318552"/>
          </a:xfrm>
          <a:prstGeom prst="rect">
            <a:avLst/>
          </a:prstGeom>
          <a:solidFill>
            <a:srgbClr val="FF0000">
              <a:alpha val="20000"/>
            </a:srgb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98001363-8571-FBE2-02A7-035A277E1CD7}"/>
              </a:ext>
            </a:extLst>
          </p:cNvPr>
          <p:cNvSpPr/>
          <p:nvPr/>
        </p:nvSpPr>
        <p:spPr>
          <a:xfrm>
            <a:off x="1066999" y="3361983"/>
            <a:ext cx="1134483" cy="715089"/>
          </a:xfrm>
          <a:prstGeom prst="roundRect">
            <a:avLst/>
          </a:prstGeom>
          <a:noFill/>
          <a:ln w="12700">
            <a:solidFill>
              <a:schemeClr val="accent1">
                <a:shade val="15000"/>
              </a:schemeClr>
            </a:solid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ja-JP" altLang="en-US" sz="1200" b="1" dirty="0"/>
              <a:t>各元画像</a:t>
            </a:r>
            <a:endParaRPr kumimoji="1" lang="en-US" altLang="ja-JP" sz="1200" b="1" dirty="0"/>
          </a:p>
          <a:p>
            <a:r>
              <a:rPr kumimoji="1" lang="en-US" altLang="ja-JP" sz="1200" dirty="0"/>
              <a:t>Width = 960</a:t>
            </a:r>
          </a:p>
          <a:p>
            <a:r>
              <a:rPr kumimoji="1" lang="en-US" altLang="ja-JP" sz="1200" dirty="0"/>
              <a:t>Height = 480</a:t>
            </a:r>
            <a:endParaRPr kumimoji="1" lang="ja-JP" altLang="en-US" sz="1200" dirty="0"/>
          </a:p>
        </p:txBody>
      </p:sp>
      <p:sp>
        <p:nvSpPr>
          <p:cNvPr id="31" name="矢印: 右 30">
            <a:extLst>
              <a:ext uri="{FF2B5EF4-FFF2-40B4-BE49-F238E27FC236}">
                <a16:creationId xmlns:a16="http://schemas.microsoft.com/office/drawing/2014/main" id="{EEF8AD8D-7400-D8CD-5F04-CCBBBDDDDCF7}"/>
              </a:ext>
            </a:extLst>
          </p:cNvPr>
          <p:cNvSpPr/>
          <p:nvPr/>
        </p:nvSpPr>
        <p:spPr>
          <a:xfrm>
            <a:off x="2999715" y="2151056"/>
            <a:ext cx="280013" cy="510778"/>
          </a:xfrm>
          <a:prstGeom prst="rightArrow">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FB16E231-76F9-064B-9D7E-F233813BCD29}"/>
              </a:ext>
            </a:extLst>
          </p:cNvPr>
          <p:cNvSpPr/>
          <p:nvPr/>
        </p:nvSpPr>
        <p:spPr>
          <a:xfrm>
            <a:off x="4273369" y="2109303"/>
            <a:ext cx="517712" cy="318552"/>
          </a:xfrm>
          <a:prstGeom prst="rect">
            <a:avLst/>
          </a:prstGeom>
          <a:solidFill>
            <a:srgbClr val="00B050">
              <a:alpha val="20000"/>
            </a:srgb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2A894B-4B51-0977-64D7-05719FAB03A2}"/>
              </a:ext>
            </a:extLst>
          </p:cNvPr>
          <p:cNvSpPr/>
          <p:nvPr/>
        </p:nvSpPr>
        <p:spPr>
          <a:xfrm>
            <a:off x="4791081" y="2109303"/>
            <a:ext cx="517712" cy="318552"/>
          </a:xfrm>
          <a:prstGeom prst="rect">
            <a:avLst/>
          </a:prstGeom>
          <a:solidFill>
            <a:srgbClr val="0070C0">
              <a:alpha val="20000"/>
            </a:srgb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4C640CA9-AF62-C2C5-9C1E-36D69173C143}"/>
              </a:ext>
            </a:extLst>
          </p:cNvPr>
          <p:cNvSpPr/>
          <p:nvPr/>
        </p:nvSpPr>
        <p:spPr>
          <a:xfrm>
            <a:off x="2712486" y="3361982"/>
            <a:ext cx="1134483" cy="715089"/>
          </a:xfrm>
          <a:prstGeom prst="roundRect">
            <a:avLst/>
          </a:prstGeom>
          <a:noFill/>
          <a:ln w="12700">
            <a:solidFill>
              <a:schemeClr val="accent1">
                <a:shade val="15000"/>
              </a:schemeClr>
            </a:solid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ja-JP" altLang="en-US" sz="1200" b="1" dirty="0"/>
              <a:t>トリミング</a:t>
            </a:r>
            <a:endParaRPr kumimoji="1" lang="en-US" altLang="ja-JP" sz="1200" b="1" dirty="0"/>
          </a:p>
          <a:p>
            <a:r>
              <a:rPr kumimoji="1" lang="en-US" altLang="ja-JP" sz="1200" dirty="0"/>
              <a:t>Width = 320</a:t>
            </a:r>
          </a:p>
          <a:p>
            <a:r>
              <a:rPr kumimoji="1" lang="en-US" altLang="ja-JP" sz="1200" dirty="0"/>
              <a:t>Height = 160</a:t>
            </a:r>
            <a:endParaRPr kumimoji="1" lang="ja-JP" altLang="en-US" sz="1200" dirty="0"/>
          </a:p>
        </p:txBody>
      </p:sp>
      <p:sp>
        <p:nvSpPr>
          <p:cNvPr id="37" name="矢印: 右 36">
            <a:extLst>
              <a:ext uri="{FF2B5EF4-FFF2-40B4-BE49-F238E27FC236}">
                <a16:creationId xmlns:a16="http://schemas.microsoft.com/office/drawing/2014/main" id="{25E8F654-CAE1-EB88-63EC-148056076EB9}"/>
              </a:ext>
            </a:extLst>
          </p:cNvPr>
          <p:cNvSpPr/>
          <p:nvPr/>
        </p:nvSpPr>
        <p:spPr>
          <a:xfrm>
            <a:off x="2293917" y="3503502"/>
            <a:ext cx="363097" cy="432048"/>
          </a:xfrm>
          <a:prstGeom prst="rightArrow">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16532E7A-D15A-6D60-10EE-757985D2E83B}"/>
              </a:ext>
            </a:extLst>
          </p:cNvPr>
          <p:cNvSpPr/>
          <p:nvPr/>
        </p:nvSpPr>
        <p:spPr>
          <a:xfrm>
            <a:off x="3977853" y="2788413"/>
            <a:ext cx="1330940" cy="715089"/>
          </a:xfrm>
          <a:prstGeom prst="roundRect">
            <a:avLst/>
          </a:prstGeom>
          <a:noFill/>
          <a:ln w="12700">
            <a:solidFill>
              <a:schemeClr val="accent1">
                <a:shade val="15000"/>
              </a:schemeClr>
            </a:solid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ja-JP" altLang="en-US" sz="1200" b="1" dirty="0"/>
              <a:t>結合</a:t>
            </a:r>
            <a:endParaRPr lang="en-US" altLang="ja-JP" sz="1200" b="1" dirty="0"/>
          </a:p>
          <a:p>
            <a:r>
              <a:rPr kumimoji="1" lang="ja-JP" altLang="en-US" sz="1200" dirty="0"/>
              <a:t>事前に重複</a:t>
            </a:r>
            <a:r>
              <a:rPr kumimoji="1" lang="ja-JP" altLang="en-US" sz="1200"/>
              <a:t>しないよう調整</a:t>
            </a:r>
            <a:endParaRPr kumimoji="1" lang="ja-JP" altLang="en-US" sz="1200" dirty="0"/>
          </a:p>
        </p:txBody>
      </p:sp>
      <p:sp>
        <p:nvSpPr>
          <p:cNvPr id="39" name="矢印: 右 38">
            <a:extLst>
              <a:ext uri="{FF2B5EF4-FFF2-40B4-BE49-F238E27FC236}">
                <a16:creationId xmlns:a16="http://schemas.microsoft.com/office/drawing/2014/main" id="{4FE63F87-15E1-5DA8-BD49-3C26170002A4}"/>
              </a:ext>
            </a:extLst>
          </p:cNvPr>
          <p:cNvSpPr/>
          <p:nvPr/>
        </p:nvSpPr>
        <p:spPr>
          <a:xfrm rot="19362678">
            <a:off x="3637285" y="3154112"/>
            <a:ext cx="363097" cy="432048"/>
          </a:xfrm>
          <a:prstGeom prst="rightArrow">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4591CB4-6EB1-E16D-B2A0-9E14A3E90D3B}"/>
              </a:ext>
            </a:extLst>
          </p:cNvPr>
          <p:cNvSpPr/>
          <p:nvPr/>
        </p:nvSpPr>
        <p:spPr>
          <a:xfrm rot="16200000">
            <a:off x="4350677" y="2445810"/>
            <a:ext cx="363097" cy="432048"/>
          </a:xfrm>
          <a:prstGeom prst="rightArrow">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23C8F661-973B-DA79-9D84-C602DDC4B8FC}"/>
              </a:ext>
            </a:extLst>
          </p:cNvPr>
          <p:cNvSpPr/>
          <p:nvPr/>
        </p:nvSpPr>
        <p:spPr>
          <a:xfrm>
            <a:off x="5399336" y="2014940"/>
            <a:ext cx="280013" cy="510778"/>
          </a:xfrm>
          <a:prstGeom prst="rightArrow">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D692DA9D-A47C-F43B-D95A-3B691E012ADE}"/>
              </a:ext>
            </a:extLst>
          </p:cNvPr>
          <p:cNvSpPr/>
          <p:nvPr/>
        </p:nvSpPr>
        <p:spPr>
          <a:xfrm>
            <a:off x="2605111" y="5187018"/>
            <a:ext cx="1560975" cy="510778"/>
          </a:xfrm>
          <a:prstGeom prst="roundRect">
            <a:avLst/>
          </a:prstGeom>
          <a:noFill/>
          <a:ln w="12700">
            <a:solidFill>
              <a:schemeClr val="accent1">
                <a:shade val="15000"/>
              </a:schemeClr>
            </a:solid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ja-JP" altLang="en-US" sz="1200" b="1" dirty="0"/>
              <a:t>領域分割</a:t>
            </a:r>
            <a:endParaRPr lang="en-US" altLang="ja-JP" sz="1200" b="1" dirty="0"/>
          </a:p>
          <a:p>
            <a:r>
              <a:rPr kumimoji="1" lang="en-US" altLang="ja-JP" sz="1200" dirty="0"/>
              <a:t>256 x 256</a:t>
            </a:r>
            <a:r>
              <a:rPr kumimoji="1" lang="ja-JP" altLang="en-US" sz="1200" dirty="0"/>
              <a:t>　に分割</a:t>
            </a:r>
          </a:p>
        </p:txBody>
      </p:sp>
      <p:sp>
        <p:nvSpPr>
          <p:cNvPr id="43" name="フローチャート: 他ページ結合子 42">
            <a:extLst>
              <a:ext uri="{FF2B5EF4-FFF2-40B4-BE49-F238E27FC236}">
                <a16:creationId xmlns:a16="http://schemas.microsoft.com/office/drawing/2014/main" id="{61AB18E6-2E0F-93EB-F361-3786FFC43FB5}"/>
              </a:ext>
            </a:extLst>
          </p:cNvPr>
          <p:cNvSpPr/>
          <p:nvPr/>
        </p:nvSpPr>
        <p:spPr>
          <a:xfrm flipV="1">
            <a:off x="1479653" y="5949280"/>
            <a:ext cx="288032" cy="432048"/>
          </a:xfrm>
          <a:prstGeom prst="flowChartOffpage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矢印: 右 44">
            <a:extLst>
              <a:ext uri="{FF2B5EF4-FFF2-40B4-BE49-F238E27FC236}">
                <a16:creationId xmlns:a16="http://schemas.microsoft.com/office/drawing/2014/main" id="{B22EB91A-18C3-1F9D-0689-F1916FCDB133}"/>
              </a:ext>
            </a:extLst>
          </p:cNvPr>
          <p:cNvSpPr/>
          <p:nvPr/>
        </p:nvSpPr>
        <p:spPr>
          <a:xfrm>
            <a:off x="2184536" y="5233640"/>
            <a:ext cx="363097" cy="432048"/>
          </a:xfrm>
          <a:prstGeom prst="rightArrow">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四角形: 角を丸くする 45">
            <a:extLst>
              <a:ext uri="{FF2B5EF4-FFF2-40B4-BE49-F238E27FC236}">
                <a16:creationId xmlns:a16="http://schemas.microsoft.com/office/drawing/2014/main" id="{F65CEF8A-2496-BE27-7415-F84BD90A5967}"/>
              </a:ext>
            </a:extLst>
          </p:cNvPr>
          <p:cNvSpPr/>
          <p:nvPr/>
        </p:nvSpPr>
        <p:spPr>
          <a:xfrm>
            <a:off x="4654324" y="4816250"/>
            <a:ext cx="1977456" cy="1328023"/>
          </a:xfrm>
          <a:prstGeom prst="roundRect">
            <a:avLst/>
          </a:prstGeom>
          <a:noFill/>
          <a:ln w="12700">
            <a:solidFill>
              <a:schemeClr val="accent1">
                <a:shade val="15000"/>
              </a:schemeClr>
            </a:solid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ja-JP" altLang="en-US" sz="1200" b="1" dirty="0"/>
              <a:t>各チャンネルデータ作成</a:t>
            </a:r>
            <a:endParaRPr lang="en-US" altLang="ja-JP" sz="1200" b="1" dirty="0"/>
          </a:p>
          <a:p>
            <a:r>
              <a:rPr kumimoji="1" lang="ja-JP" altLang="en-US" sz="1200" dirty="0"/>
              <a:t>① </a:t>
            </a:r>
            <a:r>
              <a:rPr kumimoji="1" lang="en-US" altLang="ja-JP" sz="1200" dirty="0"/>
              <a:t>z &gt; 0 </a:t>
            </a:r>
            <a:r>
              <a:rPr kumimoji="1" lang="ja-JP" altLang="en-US" sz="1200" dirty="0"/>
              <a:t>のデータの個数</a:t>
            </a:r>
            <a:endParaRPr kumimoji="1" lang="en-US" altLang="ja-JP" sz="1200" dirty="0"/>
          </a:p>
          <a:p>
            <a:r>
              <a:rPr lang="ja-JP" altLang="en-US" sz="1200" dirty="0"/>
              <a:t>② </a:t>
            </a:r>
            <a:r>
              <a:rPr lang="en-US" altLang="ja-JP" sz="1200" dirty="0"/>
              <a:t>z &lt;= 0</a:t>
            </a:r>
            <a:r>
              <a:rPr kumimoji="1" lang="ja-JP" altLang="en-US" sz="1200" dirty="0"/>
              <a:t>のデータの個数</a:t>
            </a:r>
            <a:endParaRPr kumimoji="1" lang="en-US" altLang="ja-JP" sz="1200" dirty="0"/>
          </a:p>
          <a:p>
            <a:r>
              <a:rPr kumimoji="1" lang="ja-JP" altLang="en-US" sz="1200" dirty="0"/>
              <a:t>③ </a:t>
            </a:r>
            <a:r>
              <a:rPr kumimoji="1" lang="en-US" altLang="ja-JP" sz="1200" dirty="0"/>
              <a:t>T</a:t>
            </a:r>
            <a:r>
              <a:rPr lang="ja-JP" altLang="en-US" sz="1200" dirty="0"/>
              <a:t>秒後の目標位置</a:t>
            </a:r>
            <a:endParaRPr lang="en-US" altLang="ja-JP" sz="1200" dirty="0"/>
          </a:p>
          <a:p>
            <a:r>
              <a:rPr kumimoji="1" lang="ja-JP" altLang="en-US" sz="1200" dirty="0"/>
              <a:t>　　⇒</a:t>
            </a:r>
            <a:r>
              <a:rPr kumimoji="1" lang="en-US" altLang="ja-JP" sz="1200" dirty="0"/>
              <a:t>256x256</a:t>
            </a:r>
            <a:r>
              <a:rPr kumimoji="1" lang="ja-JP" altLang="en-US" sz="1200" dirty="0"/>
              <a:t>のうち</a:t>
            </a:r>
            <a:endParaRPr kumimoji="1" lang="en-US" altLang="ja-JP" sz="1200" dirty="0"/>
          </a:p>
          <a:p>
            <a:r>
              <a:rPr lang="ja-JP" altLang="en-US" sz="1200" dirty="0"/>
              <a:t>　　　</a:t>
            </a:r>
            <a:r>
              <a:rPr kumimoji="1" lang="en-US" altLang="ja-JP" sz="1200" dirty="0"/>
              <a:t>1</a:t>
            </a:r>
            <a:r>
              <a:rPr kumimoji="1" lang="ja-JP" altLang="en-US" sz="1200" dirty="0"/>
              <a:t>点だけ、</a:t>
            </a:r>
            <a:r>
              <a:rPr kumimoji="1" lang="en-US" altLang="ja-JP" sz="1200" dirty="0"/>
              <a:t>1</a:t>
            </a:r>
            <a:r>
              <a:rPr kumimoji="1" lang="ja-JP" altLang="en-US" sz="1200" dirty="0"/>
              <a:t>が入る</a:t>
            </a:r>
          </a:p>
        </p:txBody>
      </p:sp>
      <p:sp>
        <p:nvSpPr>
          <p:cNvPr id="47" name="矢印: 右 46">
            <a:extLst>
              <a:ext uri="{FF2B5EF4-FFF2-40B4-BE49-F238E27FC236}">
                <a16:creationId xmlns:a16="http://schemas.microsoft.com/office/drawing/2014/main" id="{93E3CFEF-33A6-07C9-2C40-1C3468A2A63F}"/>
              </a:ext>
            </a:extLst>
          </p:cNvPr>
          <p:cNvSpPr/>
          <p:nvPr/>
        </p:nvSpPr>
        <p:spPr>
          <a:xfrm>
            <a:off x="4205160" y="5233640"/>
            <a:ext cx="363097" cy="432048"/>
          </a:xfrm>
          <a:prstGeom prst="rightArrow">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9" name="図 48">
            <a:extLst>
              <a:ext uri="{FF2B5EF4-FFF2-40B4-BE49-F238E27FC236}">
                <a16:creationId xmlns:a16="http://schemas.microsoft.com/office/drawing/2014/main" id="{157F909D-5DFB-7A93-5AEA-45FBD0847096}"/>
              </a:ext>
            </a:extLst>
          </p:cNvPr>
          <p:cNvPicPr>
            <a:picLocks noChangeAspect="1"/>
          </p:cNvPicPr>
          <p:nvPr/>
        </p:nvPicPr>
        <p:blipFill>
          <a:blip r:embed="rId3"/>
          <a:stretch>
            <a:fillRect/>
          </a:stretch>
        </p:blipFill>
        <p:spPr>
          <a:xfrm>
            <a:off x="7120018" y="4812168"/>
            <a:ext cx="1237063" cy="1707039"/>
          </a:xfrm>
          <a:prstGeom prst="rect">
            <a:avLst/>
          </a:prstGeom>
          <a:ln w="25400">
            <a:solidFill>
              <a:schemeClr val="accent1"/>
            </a:solidFill>
          </a:ln>
        </p:spPr>
      </p:pic>
      <p:sp>
        <p:nvSpPr>
          <p:cNvPr id="50" name="矢印: 右 49">
            <a:extLst>
              <a:ext uri="{FF2B5EF4-FFF2-40B4-BE49-F238E27FC236}">
                <a16:creationId xmlns:a16="http://schemas.microsoft.com/office/drawing/2014/main" id="{E78EA53D-93AA-C7A3-ABE4-6ECA9FC349EE}"/>
              </a:ext>
            </a:extLst>
          </p:cNvPr>
          <p:cNvSpPr/>
          <p:nvPr/>
        </p:nvSpPr>
        <p:spPr>
          <a:xfrm>
            <a:off x="6662401" y="5233640"/>
            <a:ext cx="363097" cy="432048"/>
          </a:xfrm>
          <a:prstGeom prst="rightArrow">
            <a:avLst/>
          </a:prstGeom>
          <a:solidFill>
            <a:schemeClr val="bg1">
              <a:lumMod val="75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四角形: 角を丸くする 50">
            <a:extLst>
              <a:ext uri="{FF2B5EF4-FFF2-40B4-BE49-F238E27FC236}">
                <a16:creationId xmlns:a16="http://schemas.microsoft.com/office/drawing/2014/main" id="{5DF5C65D-6B83-9B1D-2540-EF7D4DC6A45D}"/>
              </a:ext>
            </a:extLst>
          </p:cNvPr>
          <p:cNvSpPr/>
          <p:nvPr/>
        </p:nvSpPr>
        <p:spPr>
          <a:xfrm>
            <a:off x="7106922" y="6519207"/>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[B, 3, 256, 256]</a:t>
            </a:r>
            <a:endParaRPr kumimoji="1" lang="ja-JP" altLang="en-US" sz="1200" dirty="0"/>
          </a:p>
        </p:txBody>
      </p:sp>
      <p:sp>
        <p:nvSpPr>
          <p:cNvPr id="52" name="四角形: 角を丸くする 51">
            <a:extLst>
              <a:ext uri="{FF2B5EF4-FFF2-40B4-BE49-F238E27FC236}">
                <a16:creationId xmlns:a16="http://schemas.microsoft.com/office/drawing/2014/main" id="{EAC55AEE-4ED0-4F1B-1140-F48E6032D368}"/>
              </a:ext>
            </a:extLst>
          </p:cNvPr>
          <p:cNvSpPr/>
          <p:nvPr/>
        </p:nvSpPr>
        <p:spPr>
          <a:xfrm>
            <a:off x="209763" y="4207816"/>
            <a:ext cx="8424936" cy="74234"/>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四角形: 角を丸くする 52">
            <a:extLst>
              <a:ext uri="{FF2B5EF4-FFF2-40B4-BE49-F238E27FC236}">
                <a16:creationId xmlns:a16="http://schemas.microsoft.com/office/drawing/2014/main" id="{58EA811E-4091-7D30-5117-A0BB9220FFD8}"/>
              </a:ext>
            </a:extLst>
          </p:cNvPr>
          <p:cNvSpPr/>
          <p:nvPr/>
        </p:nvSpPr>
        <p:spPr>
          <a:xfrm>
            <a:off x="2704" y="724844"/>
            <a:ext cx="1586688" cy="442674"/>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en-US" altLang="ja-JP" sz="2000" dirty="0">
                <a:solidFill>
                  <a:schemeClr val="accent6"/>
                </a:solidFill>
              </a:rPr>
              <a:t>Image</a:t>
            </a:r>
            <a:r>
              <a:rPr lang="ja-JP" altLang="en-US" sz="2000" dirty="0">
                <a:solidFill>
                  <a:schemeClr val="accent6"/>
                </a:solidFill>
              </a:rPr>
              <a:t>入力</a:t>
            </a:r>
            <a:endParaRPr kumimoji="1" lang="ja-JP" altLang="en-US" sz="2000" dirty="0">
              <a:solidFill>
                <a:schemeClr val="accent6"/>
              </a:solidFill>
            </a:endParaRPr>
          </a:p>
        </p:txBody>
      </p:sp>
      <p:sp>
        <p:nvSpPr>
          <p:cNvPr id="54" name="四角形: 角を丸くする 53">
            <a:extLst>
              <a:ext uri="{FF2B5EF4-FFF2-40B4-BE49-F238E27FC236}">
                <a16:creationId xmlns:a16="http://schemas.microsoft.com/office/drawing/2014/main" id="{8FB3F205-28E7-2AB5-EB9E-42A54F62C12B}"/>
              </a:ext>
            </a:extLst>
          </p:cNvPr>
          <p:cNvSpPr/>
          <p:nvPr/>
        </p:nvSpPr>
        <p:spPr>
          <a:xfrm>
            <a:off x="13401" y="4372549"/>
            <a:ext cx="1586688" cy="442674"/>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en-US" altLang="ja-JP" sz="2000" dirty="0">
                <a:solidFill>
                  <a:schemeClr val="accent6"/>
                </a:solidFill>
              </a:rPr>
              <a:t>Lidar</a:t>
            </a:r>
            <a:r>
              <a:rPr lang="ja-JP" altLang="en-US" sz="2000" dirty="0">
                <a:solidFill>
                  <a:schemeClr val="accent6"/>
                </a:solidFill>
              </a:rPr>
              <a:t>入力</a:t>
            </a:r>
            <a:endParaRPr kumimoji="1" lang="ja-JP" altLang="en-US" sz="2000" dirty="0">
              <a:solidFill>
                <a:schemeClr val="accent6"/>
              </a:solidFill>
            </a:endParaRPr>
          </a:p>
        </p:txBody>
      </p:sp>
      <p:sp>
        <p:nvSpPr>
          <p:cNvPr id="55" name="四角形: 角を丸くする 54">
            <a:extLst>
              <a:ext uri="{FF2B5EF4-FFF2-40B4-BE49-F238E27FC236}">
                <a16:creationId xmlns:a16="http://schemas.microsoft.com/office/drawing/2014/main" id="{812F6DD6-BF6F-EA08-E7D8-0DCA68550065}"/>
              </a:ext>
            </a:extLst>
          </p:cNvPr>
          <p:cNvSpPr/>
          <p:nvPr/>
        </p:nvSpPr>
        <p:spPr>
          <a:xfrm>
            <a:off x="7132391" y="4474722"/>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Bird’s Eye View</a:t>
            </a:r>
          </a:p>
        </p:txBody>
      </p:sp>
      <p:sp>
        <p:nvSpPr>
          <p:cNvPr id="56" name="四角形: 角を丸くする 55">
            <a:extLst>
              <a:ext uri="{FF2B5EF4-FFF2-40B4-BE49-F238E27FC236}">
                <a16:creationId xmlns:a16="http://schemas.microsoft.com/office/drawing/2014/main" id="{284BD220-66DC-962B-D624-E39069E7FB17}"/>
              </a:ext>
            </a:extLst>
          </p:cNvPr>
          <p:cNvSpPr/>
          <p:nvPr/>
        </p:nvSpPr>
        <p:spPr>
          <a:xfrm>
            <a:off x="5908626" y="1297357"/>
            <a:ext cx="1831726"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Front (Panoramic) View</a:t>
            </a:r>
          </a:p>
        </p:txBody>
      </p:sp>
      <p:sp>
        <p:nvSpPr>
          <p:cNvPr id="57" name="四角形: 角を丸くする 56">
            <a:extLst>
              <a:ext uri="{FF2B5EF4-FFF2-40B4-BE49-F238E27FC236}">
                <a16:creationId xmlns:a16="http://schemas.microsoft.com/office/drawing/2014/main" id="{2DCB827E-4E3A-0CE1-7390-89558810185D}"/>
              </a:ext>
            </a:extLst>
          </p:cNvPr>
          <p:cNvSpPr/>
          <p:nvPr/>
        </p:nvSpPr>
        <p:spPr>
          <a:xfrm>
            <a:off x="3881117" y="1821661"/>
            <a:ext cx="1427676"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[h ,w] = [320, 704]</a:t>
            </a:r>
            <a:endParaRPr kumimoji="1" lang="ja-JP" altLang="en-US" sz="1200" dirty="0"/>
          </a:p>
        </p:txBody>
      </p:sp>
    </p:spTree>
    <p:extLst>
      <p:ext uri="{BB962C8B-B14F-4D97-AF65-F5344CB8AC3E}">
        <p14:creationId xmlns:p14="http://schemas.microsoft.com/office/powerpoint/2010/main" val="294728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フリーフォーム: 図形 73">
            <a:extLst>
              <a:ext uri="{FF2B5EF4-FFF2-40B4-BE49-F238E27FC236}">
                <a16:creationId xmlns:a16="http://schemas.microsoft.com/office/drawing/2014/main" id="{10B5BC4F-FF36-9F4C-F4A0-1A9531D458E8}"/>
              </a:ext>
            </a:extLst>
          </p:cNvPr>
          <p:cNvSpPr/>
          <p:nvPr/>
        </p:nvSpPr>
        <p:spPr>
          <a:xfrm>
            <a:off x="3578940" y="4382932"/>
            <a:ext cx="1419756" cy="2205790"/>
          </a:xfrm>
          <a:custGeom>
            <a:avLst/>
            <a:gdLst>
              <a:gd name="connsiteX0" fmla="*/ 0 w 1997242"/>
              <a:gd name="connsiteY0" fmla="*/ 1828800 h 2205790"/>
              <a:gd name="connsiteX1" fmla="*/ 0 w 1997242"/>
              <a:gd name="connsiteY1" fmla="*/ 2205790 h 2205790"/>
              <a:gd name="connsiteX2" fmla="*/ 1403684 w 1997242"/>
              <a:gd name="connsiteY2" fmla="*/ 2205790 h 2205790"/>
              <a:gd name="connsiteX3" fmla="*/ 1403684 w 1997242"/>
              <a:gd name="connsiteY3" fmla="*/ 0 h 2205790"/>
              <a:gd name="connsiteX4" fmla="*/ 1997242 w 1997242"/>
              <a:gd name="connsiteY4" fmla="*/ 0 h 2205790"/>
              <a:gd name="connsiteX5" fmla="*/ 1997242 w 1997242"/>
              <a:gd name="connsiteY5" fmla="*/ 320842 h 2205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242" h="2205790">
                <a:moveTo>
                  <a:pt x="0" y="1828800"/>
                </a:moveTo>
                <a:lnTo>
                  <a:pt x="0" y="2205790"/>
                </a:lnTo>
                <a:lnTo>
                  <a:pt x="1403684" y="2205790"/>
                </a:lnTo>
                <a:lnTo>
                  <a:pt x="1403684" y="0"/>
                </a:lnTo>
                <a:lnTo>
                  <a:pt x="1997242" y="0"/>
                </a:lnTo>
                <a:lnTo>
                  <a:pt x="1997242" y="320842"/>
                </a:lnTo>
              </a:path>
            </a:pathLst>
          </a:custGeom>
          <a:noFill/>
          <a:ln w="12700">
            <a:solidFill>
              <a:schemeClr val="accent1"/>
            </a:solidFill>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54601B41-D6BD-015A-CB82-E25CE1CFE803}"/>
              </a:ext>
            </a:extLst>
          </p:cNvPr>
          <p:cNvSpPr>
            <a:spLocks noGrp="1"/>
          </p:cNvSpPr>
          <p:nvPr>
            <p:ph type="sldNum" sz="quarter" idx="12"/>
          </p:nvPr>
        </p:nvSpPr>
        <p:spPr>
          <a:xfrm>
            <a:off x="8213638" y="6430561"/>
            <a:ext cx="473161" cy="196131"/>
          </a:xfrm>
        </p:spPr>
        <p:txBody>
          <a:bodyPr/>
          <a:lstStyle/>
          <a:p>
            <a:fld id="{4674B63B-7062-47F8-8683-7FC7510B3971}" type="slidenum">
              <a:rPr kumimoji="1" lang="ja-JP" altLang="en-US" smtClean="0"/>
              <a:t>13</a:t>
            </a:fld>
            <a:endParaRPr kumimoji="1" lang="ja-JP" altLang="en-US"/>
          </a:p>
        </p:txBody>
      </p:sp>
      <p:sp>
        <p:nvSpPr>
          <p:cNvPr id="15" name="四角形: 角を丸くする 14">
            <a:extLst>
              <a:ext uri="{FF2B5EF4-FFF2-40B4-BE49-F238E27FC236}">
                <a16:creationId xmlns:a16="http://schemas.microsoft.com/office/drawing/2014/main" id="{410F2539-973A-D970-7920-F449B4D315DF}"/>
              </a:ext>
            </a:extLst>
          </p:cNvPr>
          <p:cNvSpPr/>
          <p:nvPr/>
        </p:nvSpPr>
        <p:spPr>
          <a:xfrm>
            <a:off x="498381" y="4237769"/>
            <a:ext cx="720080" cy="25421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a:t>Image</a:t>
            </a:r>
            <a:endParaRPr kumimoji="1" lang="ja-JP" altLang="en-US" sz="1400" dirty="0"/>
          </a:p>
        </p:txBody>
      </p:sp>
      <p:sp>
        <p:nvSpPr>
          <p:cNvPr id="17" name="四角形: 角を丸くする 16">
            <a:extLst>
              <a:ext uri="{FF2B5EF4-FFF2-40B4-BE49-F238E27FC236}">
                <a16:creationId xmlns:a16="http://schemas.microsoft.com/office/drawing/2014/main" id="{F8A57F48-3C95-B13F-04FE-C72AFFCB727A}"/>
              </a:ext>
            </a:extLst>
          </p:cNvPr>
          <p:cNvSpPr/>
          <p:nvPr/>
        </p:nvSpPr>
        <p:spPr>
          <a:xfrm>
            <a:off x="498381" y="4798243"/>
            <a:ext cx="720080" cy="254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a:t>CNN</a:t>
            </a:r>
            <a:endParaRPr kumimoji="1" lang="ja-JP" altLang="en-US" sz="1400" dirty="0"/>
          </a:p>
        </p:txBody>
      </p:sp>
      <p:sp>
        <p:nvSpPr>
          <p:cNvPr id="18" name="四角形: 角を丸くする 17">
            <a:extLst>
              <a:ext uri="{FF2B5EF4-FFF2-40B4-BE49-F238E27FC236}">
                <a16:creationId xmlns:a16="http://schemas.microsoft.com/office/drawing/2014/main" id="{9526FF6A-3528-D6D6-F1B8-A214D0E5630F}"/>
              </a:ext>
            </a:extLst>
          </p:cNvPr>
          <p:cNvSpPr/>
          <p:nvPr/>
        </p:nvSpPr>
        <p:spPr>
          <a:xfrm>
            <a:off x="934176" y="4489741"/>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[B, 3, 160, 704]</a:t>
            </a:r>
            <a:endParaRPr kumimoji="1" lang="ja-JP" altLang="en-US" sz="1200" dirty="0"/>
          </a:p>
        </p:txBody>
      </p:sp>
      <p:cxnSp>
        <p:nvCxnSpPr>
          <p:cNvPr id="25" name="直線矢印コネクタ 24">
            <a:extLst>
              <a:ext uri="{FF2B5EF4-FFF2-40B4-BE49-F238E27FC236}">
                <a16:creationId xmlns:a16="http://schemas.microsoft.com/office/drawing/2014/main" id="{5428445D-EBF9-C05C-FE5D-9C06248DD5D3}"/>
              </a:ext>
            </a:extLst>
          </p:cNvPr>
          <p:cNvCxnSpPr>
            <a:cxnSpLocks/>
            <a:stCxn id="15" idx="2"/>
            <a:endCxn id="17" idx="0"/>
          </p:cNvCxnSpPr>
          <p:nvPr/>
        </p:nvCxnSpPr>
        <p:spPr>
          <a:xfrm>
            <a:off x="858421" y="4491986"/>
            <a:ext cx="0" cy="3062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四角形: 角を丸くする 33">
            <a:extLst>
              <a:ext uri="{FF2B5EF4-FFF2-40B4-BE49-F238E27FC236}">
                <a16:creationId xmlns:a16="http://schemas.microsoft.com/office/drawing/2014/main" id="{65E0FEAE-559E-FFEA-82BF-41733740AB22}"/>
              </a:ext>
            </a:extLst>
          </p:cNvPr>
          <p:cNvSpPr/>
          <p:nvPr/>
        </p:nvSpPr>
        <p:spPr>
          <a:xfrm>
            <a:off x="498381" y="5358718"/>
            <a:ext cx="720080" cy="254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400" dirty="0"/>
              <a:t>Flat</a:t>
            </a:r>
            <a:endParaRPr kumimoji="1" lang="ja-JP" altLang="en-US" sz="1400" dirty="0"/>
          </a:p>
        </p:txBody>
      </p:sp>
      <p:cxnSp>
        <p:nvCxnSpPr>
          <p:cNvPr id="36" name="直線矢印コネクタ 35">
            <a:extLst>
              <a:ext uri="{FF2B5EF4-FFF2-40B4-BE49-F238E27FC236}">
                <a16:creationId xmlns:a16="http://schemas.microsoft.com/office/drawing/2014/main" id="{B0500A54-456F-A31F-768C-EF29AB788A67}"/>
              </a:ext>
            </a:extLst>
          </p:cNvPr>
          <p:cNvCxnSpPr>
            <a:cxnSpLocks/>
            <a:stCxn id="17" idx="2"/>
            <a:endCxn id="34" idx="0"/>
          </p:cNvCxnSpPr>
          <p:nvPr/>
        </p:nvCxnSpPr>
        <p:spPr>
          <a:xfrm>
            <a:off x="858421" y="5052461"/>
            <a:ext cx="0" cy="3062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9" name="四角形: 角を丸くする 38">
            <a:extLst>
              <a:ext uri="{FF2B5EF4-FFF2-40B4-BE49-F238E27FC236}">
                <a16:creationId xmlns:a16="http://schemas.microsoft.com/office/drawing/2014/main" id="{F2AC27A6-D4BC-F800-3135-7099AA75137E}"/>
              </a:ext>
            </a:extLst>
          </p:cNvPr>
          <p:cNvSpPr/>
          <p:nvPr/>
        </p:nvSpPr>
        <p:spPr>
          <a:xfrm>
            <a:off x="930362" y="5048180"/>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b="1" dirty="0">
                <a:solidFill>
                  <a:srgbClr val="FF0000"/>
                </a:solidFill>
              </a:rPr>
              <a:t>[B, 72, 40, 176]</a:t>
            </a:r>
            <a:endParaRPr kumimoji="1" lang="ja-JP" altLang="en-US" sz="1200" b="1" dirty="0">
              <a:solidFill>
                <a:srgbClr val="FF0000"/>
              </a:solidFill>
            </a:endParaRPr>
          </a:p>
        </p:txBody>
      </p:sp>
      <p:sp>
        <p:nvSpPr>
          <p:cNvPr id="41" name="四角形: 角を丸くする 40">
            <a:extLst>
              <a:ext uri="{FF2B5EF4-FFF2-40B4-BE49-F238E27FC236}">
                <a16:creationId xmlns:a16="http://schemas.microsoft.com/office/drawing/2014/main" id="{52A4985E-20B1-738B-0F89-E43DA4645FF2}"/>
              </a:ext>
            </a:extLst>
          </p:cNvPr>
          <p:cNvSpPr/>
          <p:nvPr/>
        </p:nvSpPr>
        <p:spPr>
          <a:xfrm>
            <a:off x="498381" y="5919193"/>
            <a:ext cx="720080" cy="254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000" dirty="0"/>
              <a:t>入れ替え</a:t>
            </a:r>
          </a:p>
        </p:txBody>
      </p:sp>
      <p:cxnSp>
        <p:nvCxnSpPr>
          <p:cNvPr id="42" name="直線矢印コネクタ 41">
            <a:extLst>
              <a:ext uri="{FF2B5EF4-FFF2-40B4-BE49-F238E27FC236}">
                <a16:creationId xmlns:a16="http://schemas.microsoft.com/office/drawing/2014/main" id="{833C1693-C7BA-6868-423A-3FE8C1E35040}"/>
              </a:ext>
            </a:extLst>
          </p:cNvPr>
          <p:cNvCxnSpPr>
            <a:cxnSpLocks/>
            <a:stCxn id="34" idx="2"/>
            <a:endCxn id="41" idx="0"/>
          </p:cNvCxnSpPr>
          <p:nvPr/>
        </p:nvCxnSpPr>
        <p:spPr>
          <a:xfrm>
            <a:off x="858421" y="5612936"/>
            <a:ext cx="0" cy="3062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5" name="四角形: 角を丸くする 44">
            <a:extLst>
              <a:ext uri="{FF2B5EF4-FFF2-40B4-BE49-F238E27FC236}">
                <a16:creationId xmlns:a16="http://schemas.microsoft.com/office/drawing/2014/main" id="{DDFAAAAC-EBA3-4CB1-1C54-31B7341F30DC}"/>
              </a:ext>
            </a:extLst>
          </p:cNvPr>
          <p:cNvSpPr/>
          <p:nvPr/>
        </p:nvSpPr>
        <p:spPr>
          <a:xfrm>
            <a:off x="930361" y="5606998"/>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[B, 72, 40*176]</a:t>
            </a:r>
            <a:endParaRPr kumimoji="1" lang="ja-JP" altLang="en-US" sz="1200" dirty="0"/>
          </a:p>
        </p:txBody>
      </p:sp>
      <p:sp>
        <p:nvSpPr>
          <p:cNvPr id="46" name="四角形: 角を丸くする 45">
            <a:extLst>
              <a:ext uri="{FF2B5EF4-FFF2-40B4-BE49-F238E27FC236}">
                <a16:creationId xmlns:a16="http://schemas.microsoft.com/office/drawing/2014/main" id="{2C516F42-6B5B-FB7A-E1F9-DAEBC95416B3}"/>
              </a:ext>
            </a:extLst>
          </p:cNvPr>
          <p:cNvSpPr/>
          <p:nvPr/>
        </p:nvSpPr>
        <p:spPr>
          <a:xfrm>
            <a:off x="930361" y="6161745"/>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[40*176, B, 72]</a:t>
            </a:r>
            <a:endParaRPr kumimoji="1" lang="ja-JP" altLang="en-US" sz="1200" dirty="0"/>
          </a:p>
        </p:txBody>
      </p:sp>
      <p:sp>
        <p:nvSpPr>
          <p:cNvPr id="48" name="四角形: 角を丸くする 47">
            <a:extLst>
              <a:ext uri="{FF2B5EF4-FFF2-40B4-BE49-F238E27FC236}">
                <a16:creationId xmlns:a16="http://schemas.microsoft.com/office/drawing/2014/main" id="{1E0CC373-037D-361C-6518-976DE1F2C25B}"/>
              </a:ext>
            </a:extLst>
          </p:cNvPr>
          <p:cNvSpPr/>
          <p:nvPr/>
        </p:nvSpPr>
        <p:spPr>
          <a:xfrm>
            <a:off x="2534290" y="4675909"/>
            <a:ext cx="720080" cy="3242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t>Positional</a:t>
            </a:r>
            <a:br>
              <a:rPr kumimoji="1" lang="en-US" altLang="ja-JP" sz="1000" dirty="0"/>
            </a:br>
            <a:r>
              <a:rPr kumimoji="1" lang="en-US" altLang="ja-JP" sz="1000" dirty="0"/>
              <a:t>Encoding</a:t>
            </a:r>
            <a:endParaRPr kumimoji="1" lang="ja-JP" altLang="en-US" sz="1000" dirty="0"/>
          </a:p>
        </p:txBody>
      </p:sp>
      <p:sp>
        <p:nvSpPr>
          <p:cNvPr id="49" name="フリーフォーム: 図形 48">
            <a:extLst>
              <a:ext uri="{FF2B5EF4-FFF2-40B4-BE49-F238E27FC236}">
                <a16:creationId xmlns:a16="http://schemas.microsoft.com/office/drawing/2014/main" id="{29475BBE-F249-2A7E-9C84-178A53385182}"/>
              </a:ext>
            </a:extLst>
          </p:cNvPr>
          <p:cNvSpPr/>
          <p:nvPr/>
        </p:nvSpPr>
        <p:spPr>
          <a:xfrm>
            <a:off x="866274" y="4364922"/>
            <a:ext cx="1997242" cy="2205790"/>
          </a:xfrm>
          <a:custGeom>
            <a:avLst/>
            <a:gdLst>
              <a:gd name="connsiteX0" fmla="*/ 0 w 1997242"/>
              <a:gd name="connsiteY0" fmla="*/ 1828800 h 2205790"/>
              <a:gd name="connsiteX1" fmla="*/ 0 w 1997242"/>
              <a:gd name="connsiteY1" fmla="*/ 2205790 h 2205790"/>
              <a:gd name="connsiteX2" fmla="*/ 1403684 w 1997242"/>
              <a:gd name="connsiteY2" fmla="*/ 2205790 h 2205790"/>
              <a:gd name="connsiteX3" fmla="*/ 1403684 w 1997242"/>
              <a:gd name="connsiteY3" fmla="*/ 0 h 2205790"/>
              <a:gd name="connsiteX4" fmla="*/ 1997242 w 1997242"/>
              <a:gd name="connsiteY4" fmla="*/ 0 h 2205790"/>
              <a:gd name="connsiteX5" fmla="*/ 1997242 w 1997242"/>
              <a:gd name="connsiteY5" fmla="*/ 320842 h 2205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242" h="2205790">
                <a:moveTo>
                  <a:pt x="0" y="1828800"/>
                </a:moveTo>
                <a:lnTo>
                  <a:pt x="0" y="2205790"/>
                </a:lnTo>
                <a:lnTo>
                  <a:pt x="1403684" y="2205790"/>
                </a:lnTo>
                <a:lnTo>
                  <a:pt x="1403684" y="0"/>
                </a:lnTo>
                <a:lnTo>
                  <a:pt x="1997242" y="0"/>
                </a:lnTo>
                <a:lnTo>
                  <a:pt x="1997242" y="320842"/>
                </a:lnTo>
              </a:path>
            </a:pathLst>
          </a:custGeom>
          <a:noFill/>
          <a:ln w="12700">
            <a:solidFill>
              <a:schemeClr val="accent1"/>
            </a:solidFill>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A57663AB-C7C3-EA19-93DC-F2D5D65BAEDC}"/>
              </a:ext>
            </a:extLst>
          </p:cNvPr>
          <p:cNvSpPr/>
          <p:nvPr/>
        </p:nvSpPr>
        <p:spPr>
          <a:xfrm>
            <a:off x="2534290" y="5273301"/>
            <a:ext cx="720080" cy="32425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t>Image</a:t>
            </a:r>
          </a:p>
          <a:p>
            <a:pPr algn="ctr"/>
            <a:r>
              <a:rPr lang="en-US" altLang="ja-JP" sz="1000" dirty="0"/>
              <a:t>Data-2</a:t>
            </a:r>
            <a:endParaRPr kumimoji="1" lang="ja-JP" altLang="en-US" sz="1000" dirty="0"/>
          </a:p>
        </p:txBody>
      </p:sp>
      <p:sp>
        <p:nvSpPr>
          <p:cNvPr id="51" name="四角形: 角を丸くする 50">
            <a:extLst>
              <a:ext uri="{FF2B5EF4-FFF2-40B4-BE49-F238E27FC236}">
                <a16:creationId xmlns:a16="http://schemas.microsoft.com/office/drawing/2014/main" id="{EDFDEB39-2B64-4A76-37EB-FB702720C939}"/>
              </a:ext>
            </a:extLst>
          </p:cNvPr>
          <p:cNvSpPr/>
          <p:nvPr/>
        </p:nvSpPr>
        <p:spPr>
          <a:xfrm>
            <a:off x="3520100" y="5273301"/>
            <a:ext cx="720080" cy="32425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t>Lidar</a:t>
            </a:r>
          </a:p>
          <a:p>
            <a:pPr algn="ctr"/>
            <a:r>
              <a:rPr lang="en-US" altLang="ja-JP" sz="1000" dirty="0"/>
              <a:t>Data-2</a:t>
            </a:r>
            <a:endParaRPr kumimoji="1" lang="ja-JP" altLang="en-US" sz="1000" dirty="0"/>
          </a:p>
        </p:txBody>
      </p:sp>
      <p:sp>
        <p:nvSpPr>
          <p:cNvPr id="52" name="四角形: 角を丸くする 51">
            <a:extLst>
              <a:ext uri="{FF2B5EF4-FFF2-40B4-BE49-F238E27FC236}">
                <a16:creationId xmlns:a16="http://schemas.microsoft.com/office/drawing/2014/main" id="{CBA79F1E-A32D-3F31-AD9C-D0DD24F761BD}"/>
              </a:ext>
            </a:extLst>
          </p:cNvPr>
          <p:cNvSpPr/>
          <p:nvPr/>
        </p:nvSpPr>
        <p:spPr>
          <a:xfrm>
            <a:off x="2302523" y="5627981"/>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[7040, B, 72]</a:t>
            </a:r>
            <a:endParaRPr kumimoji="1" lang="ja-JP" altLang="en-US" sz="1200" dirty="0"/>
          </a:p>
        </p:txBody>
      </p:sp>
      <p:sp>
        <p:nvSpPr>
          <p:cNvPr id="57" name="四角形: 角を丸くする 56">
            <a:extLst>
              <a:ext uri="{FF2B5EF4-FFF2-40B4-BE49-F238E27FC236}">
                <a16:creationId xmlns:a16="http://schemas.microsoft.com/office/drawing/2014/main" id="{A94A16A6-8DFB-37FB-5477-B74B91123F44}"/>
              </a:ext>
            </a:extLst>
          </p:cNvPr>
          <p:cNvSpPr/>
          <p:nvPr/>
        </p:nvSpPr>
        <p:spPr>
          <a:xfrm>
            <a:off x="3450881" y="5627981"/>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[4096, B, 72]</a:t>
            </a:r>
            <a:endParaRPr kumimoji="1" lang="ja-JP" altLang="en-US" sz="1200" dirty="0"/>
          </a:p>
        </p:txBody>
      </p:sp>
      <p:cxnSp>
        <p:nvCxnSpPr>
          <p:cNvPr id="58" name="直線矢印コネクタ 57">
            <a:extLst>
              <a:ext uri="{FF2B5EF4-FFF2-40B4-BE49-F238E27FC236}">
                <a16:creationId xmlns:a16="http://schemas.microsoft.com/office/drawing/2014/main" id="{E0F9A379-79A6-2246-33A6-5639A0AC328F}"/>
              </a:ext>
            </a:extLst>
          </p:cNvPr>
          <p:cNvCxnSpPr>
            <a:cxnSpLocks/>
            <a:stCxn id="48" idx="2"/>
            <a:endCxn id="50" idx="0"/>
          </p:cNvCxnSpPr>
          <p:nvPr/>
        </p:nvCxnSpPr>
        <p:spPr>
          <a:xfrm>
            <a:off x="2894330" y="5000163"/>
            <a:ext cx="0" cy="27313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2" name="四角形: 角を丸くする 61">
            <a:extLst>
              <a:ext uri="{FF2B5EF4-FFF2-40B4-BE49-F238E27FC236}">
                <a16:creationId xmlns:a16="http://schemas.microsoft.com/office/drawing/2014/main" id="{72F4CB1C-E75D-8A56-5EE7-0F7E0876F26C}"/>
              </a:ext>
            </a:extLst>
          </p:cNvPr>
          <p:cNvSpPr/>
          <p:nvPr/>
        </p:nvSpPr>
        <p:spPr>
          <a:xfrm>
            <a:off x="2534290" y="5970552"/>
            <a:ext cx="1705890" cy="254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t>torch.cat() , dim=0</a:t>
            </a:r>
            <a:endParaRPr kumimoji="1" lang="ja-JP" altLang="en-US" sz="1000" dirty="0"/>
          </a:p>
        </p:txBody>
      </p:sp>
      <p:cxnSp>
        <p:nvCxnSpPr>
          <p:cNvPr id="63" name="直線矢印コネクタ 62">
            <a:extLst>
              <a:ext uri="{FF2B5EF4-FFF2-40B4-BE49-F238E27FC236}">
                <a16:creationId xmlns:a16="http://schemas.microsoft.com/office/drawing/2014/main" id="{B5A235FC-3602-65E7-71B7-1A5C13E96DE8}"/>
              </a:ext>
            </a:extLst>
          </p:cNvPr>
          <p:cNvCxnSpPr>
            <a:cxnSpLocks/>
          </p:cNvCxnSpPr>
          <p:nvPr/>
        </p:nvCxnSpPr>
        <p:spPr>
          <a:xfrm>
            <a:off x="2894330" y="5606998"/>
            <a:ext cx="0" cy="3274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C8972EE9-329C-5545-F118-7281CA2114B9}"/>
              </a:ext>
            </a:extLst>
          </p:cNvPr>
          <p:cNvCxnSpPr>
            <a:cxnSpLocks/>
          </p:cNvCxnSpPr>
          <p:nvPr/>
        </p:nvCxnSpPr>
        <p:spPr>
          <a:xfrm>
            <a:off x="3851920" y="5606998"/>
            <a:ext cx="0" cy="3274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6" name="四角形: 角を丸くする 65">
            <a:extLst>
              <a:ext uri="{FF2B5EF4-FFF2-40B4-BE49-F238E27FC236}">
                <a16:creationId xmlns:a16="http://schemas.microsoft.com/office/drawing/2014/main" id="{6FF46E87-13A7-085A-EF0C-EEB55FC7CE6B}"/>
              </a:ext>
            </a:extLst>
          </p:cNvPr>
          <p:cNvSpPr/>
          <p:nvPr/>
        </p:nvSpPr>
        <p:spPr>
          <a:xfrm>
            <a:off x="2484865" y="6180454"/>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[11136, B, 72]</a:t>
            </a:r>
            <a:endParaRPr kumimoji="1" lang="ja-JP" altLang="en-US" sz="1200" dirty="0"/>
          </a:p>
        </p:txBody>
      </p:sp>
      <p:sp>
        <p:nvSpPr>
          <p:cNvPr id="67" name="四角形: 角を丸くする 66">
            <a:extLst>
              <a:ext uri="{FF2B5EF4-FFF2-40B4-BE49-F238E27FC236}">
                <a16:creationId xmlns:a16="http://schemas.microsoft.com/office/drawing/2014/main" id="{01B16EC5-EF4D-CED8-50B9-978FEEF53EF0}"/>
              </a:ext>
            </a:extLst>
          </p:cNvPr>
          <p:cNvSpPr/>
          <p:nvPr/>
        </p:nvSpPr>
        <p:spPr>
          <a:xfrm>
            <a:off x="4903117" y="4693419"/>
            <a:ext cx="1010035" cy="32425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t>Transformer</a:t>
            </a:r>
            <a:br>
              <a:rPr lang="en-US" altLang="ja-JP" sz="1000" dirty="0"/>
            </a:br>
            <a:r>
              <a:rPr lang="en-US" altLang="ja-JP" sz="1000" dirty="0"/>
              <a:t>Encoder</a:t>
            </a:r>
            <a:endParaRPr kumimoji="1" lang="ja-JP" altLang="en-US" sz="1000" dirty="0"/>
          </a:p>
        </p:txBody>
      </p:sp>
      <p:cxnSp>
        <p:nvCxnSpPr>
          <p:cNvPr id="70" name="直線矢印コネクタ 69">
            <a:extLst>
              <a:ext uri="{FF2B5EF4-FFF2-40B4-BE49-F238E27FC236}">
                <a16:creationId xmlns:a16="http://schemas.microsoft.com/office/drawing/2014/main" id="{759805C4-762F-62A6-B785-498A6587D51A}"/>
              </a:ext>
            </a:extLst>
          </p:cNvPr>
          <p:cNvCxnSpPr>
            <a:cxnSpLocks/>
            <a:endCxn id="51" idx="0"/>
          </p:cNvCxnSpPr>
          <p:nvPr/>
        </p:nvCxnSpPr>
        <p:spPr>
          <a:xfrm>
            <a:off x="3880140" y="4838036"/>
            <a:ext cx="0" cy="435265"/>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75" name="四角形: 角を丸くする 74">
            <a:extLst>
              <a:ext uri="{FF2B5EF4-FFF2-40B4-BE49-F238E27FC236}">
                <a16:creationId xmlns:a16="http://schemas.microsoft.com/office/drawing/2014/main" id="{E7A07A4F-B682-9956-F350-2347FD07BEC4}"/>
              </a:ext>
            </a:extLst>
          </p:cNvPr>
          <p:cNvSpPr/>
          <p:nvPr/>
        </p:nvSpPr>
        <p:spPr>
          <a:xfrm>
            <a:off x="4903117" y="5340708"/>
            <a:ext cx="1705890" cy="254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err="1"/>
              <a:t>torch.split</a:t>
            </a:r>
            <a:r>
              <a:rPr lang="en-US" altLang="ja-JP" sz="1000" dirty="0"/>
              <a:t>() &amp; </a:t>
            </a:r>
            <a:r>
              <a:rPr lang="ja-JP" altLang="en-US" sz="1000" dirty="0"/>
              <a:t>入れ替え</a:t>
            </a:r>
            <a:endParaRPr kumimoji="1" lang="ja-JP" altLang="en-US" sz="1000" dirty="0"/>
          </a:p>
        </p:txBody>
      </p:sp>
      <p:cxnSp>
        <p:nvCxnSpPr>
          <p:cNvPr id="76" name="直線矢印コネクタ 75">
            <a:extLst>
              <a:ext uri="{FF2B5EF4-FFF2-40B4-BE49-F238E27FC236}">
                <a16:creationId xmlns:a16="http://schemas.microsoft.com/office/drawing/2014/main" id="{6274698F-DC81-05ED-71AC-3C4F28F9AD73}"/>
              </a:ext>
            </a:extLst>
          </p:cNvPr>
          <p:cNvCxnSpPr>
            <a:cxnSpLocks/>
          </p:cNvCxnSpPr>
          <p:nvPr/>
        </p:nvCxnSpPr>
        <p:spPr>
          <a:xfrm>
            <a:off x="5408134" y="5017673"/>
            <a:ext cx="0" cy="32745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7" name="四角形: 角を丸くする 76">
            <a:extLst>
              <a:ext uri="{FF2B5EF4-FFF2-40B4-BE49-F238E27FC236}">
                <a16:creationId xmlns:a16="http://schemas.microsoft.com/office/drawing/2014/main" id="{F3F55557-83F1-963A-CC65-D1EBF8CEF916}"/>
              </a:ext>
            </a:extLst>
          </p:cNvPr>
          <p:cNvSpPr/>
          <p:nvPr/>
        </p:nvSpPr>
        <p:spPr>
          <a:xfrm>
            <a:off x="5361752" y="5009958"/>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[11136, B, 72]</a:t>
            </a:r>
            <a:endParaRPr kumimoji="1" lang="ja-JP" altLang="en-US" sz="1200" dirty="0"/>
          </a:p>
        </p:txBody>
      </p:sp>
      <p:sp>
        <p:nvSpPr>
          <p:cNvPr id="78" name="四角形: 角を丸くする 77">
            <a:extLst>
              <a:ext uri="{FF2B5EF4-FFF2-40B4-BE49-F238E27FC236}">
                <a16:creationId xmlns:a16="http://schemas.microsoft.com/office/drawing/2014/main" id="{1464D89B-2488-4D34-EBD9-A00B85FA14B9}"/>
              </a:ext>
            </a:extLst>
          </p:cNvPr>
          <p:cNvSpPr/>
          <p:nvPr/>
        </p:nvSpPr>
        <p:spPr>
          <a:xfrm>
            <a:off x="4917590" y="5961567"/>
            <a:ext cx="720080" cy="32425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t>Image</a:t>
            </a:r>
          </a:p>
          <a:p>
            <a:pPr algn="ctr"/>
            <a:r>
              <a:rPr lang="en-US" altLang="ja-JP" sz="1000" dirty="0"/>
              <a:t>Data-3</a:t>
            </a:r>
            <a:endParaRPr kumimoji="1" lang="ja-JP" altLang="en-US" sz="1000" dirty="0"/>
          </a:p>
        </p:txBody>
      </p:sp>
      <p:sp>
        <p:nvSpPr>
          <p:cNvPr id="79" name="四角形: 角を丸くする 78">
            <a:extLst>
              <a:ext uri="{FF2B5EF4-FFF2-40B4-BE49-F238E27FC236}">
                <a16:creationId xmlns:a16="http://schemas.microsoft.com/office/drawing/2014/main" id="{117C401F-DD06-A587-0B86-4A3235145737}"/>
              </a:ext>
            </a:extLst>
          </p:cNvPr>
          <p:cNvSpPr/>
          <p:nvPr/>
        </p:nvSpPr>
        <p:spPr>
          <a:xfrm>
            <a:off x="5903400" y="5961567"/>
            <a:ext cx="720080" cy="324254"/>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t>Lidar</a:t>
            </a:r>
          </a:p>
          <a:p>
            <a:pPr algn="ctr"/>
            <a:r>
              <a:rPr lang="en-US" altLang="ja-JP" sz="1000" dirty="0"/>
              <a:t>Data-3</a:t>
            </a:r>
            <a:endParaRPr kumimoji="1" lang="ja-JP" altLang="en-US" sz="1000" dirty="0"/>
          </a:p>
        </p:txBody>
      </p:sp>
      <p:cxnSp>
        <p:nvCxnSpPr>
          <p:cNvPr id="80" name="直線矢印コネクタ 79">
            <a:extLst>
              <a:ext uri="{FF2B5EF4-FFF2-40B4-BE49-F238E27FC236}">
                <a16:creationId xmlns:a16="http://schemas.microsoft.com/office/drawing/2014/main" id="{574265A2-4EEF-70CA-F8C7-ACA21853E5F9}"/>
              </a:ext>
            </a:extLst>
          </p:cNvPr>
          <p:cNvCxnSpPr>
            <a:cxnSpLocks/>
          </p:cNvCxnSpPr>
          <p:nvPr/>
        </p:nvCxnSpPr>
        <p:spPr>
          <a:xfrm>
            <a:off x="5292080" y="5606998"/>
            <a:ext cx="0" cy="3545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5EF54DF4-9466-D58E-C9F0-4E5A3B9A9429}"/>
              </a:ext>
            </a:extLst>
          </p:cNvPr>
          <p:cNvCxnSpPr>
            <a:cxnSpLocks/>
          </p:cNvCxnSpPr>
          <p:nvPr/>
        </p:nvCxnSpPr>
        <p:spPr>
          <a:xfrm>
            <a:off x="6228184" y="5606998"/>
            <a:ext cx="0" cy="3545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3" name="四角形: 角を丸くする 82">
            <a:extLst>
              <a:ext uri="{FF2B5EF4-FFF2-40B4-BE49-F238E27FC236}">
                <a16:creationId xmlns:a16="http://schemas.microsoft.com/office/drawing/2014/main" id="{EBF34BB6-4CCC-D43D-DDF6-7F0F2C63ACFE}"/>
              </a:ext>
            </a:extLst>
          </p:cNvPr>
          <p:cNvSpPr/>
          <p:nvPr/>
        </p:nvSpPr>
        <p:spPr>
          <a:xfrm>
            <a:off x="4632510" y="5601036"/>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b="1" dirty="0">
                <a:solidFill>
                  <a:srgbClr val="FF0000"/>
                </a:solidFill>
              </a:rPr>
              <a:t>[B, 72, 40, 176]</a:t>
            </a:r>
            <a:endParaRPr kumimoji="1" lang="ja-JP" altLang="en-US" sz="1200" b="1" dirty="0">
              <a:solidFill>
                <a:srgbClr val="FF0000"/>
              </a:solidFill>
            </a:endParaRPr>
          </a:p>
        </p:txBody>
      </p:sp>
      <p:sp>
        <p:nvSpPr>
          <p:cNvPr id="84" name="四角形: 角を丸くする 83">
            <a:extLst>
              <a:ext uri="{FF2B5EF4-FFF2-40B4-BE49-F238E27FC236}">
                <a16:creationId xmlns:a16="http://schemas.microsoft.com/office/drawing/2014/main" id="{C73704F1-41B8-B20C-5180-53AEFB23431D}"/>
              </a:ext>
            </a:extLst>
          </p:cNvPr>
          <p:cNvSpPr/>
          <p:nvPr/>
        </p:nvSpPr>
        <p:spPr>
          <a:xfrm>
            <a:off x="5896712" y="5593321"/>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[B, 72, 64, 64]</a:t>
            </a:r>
            <a:endParaRPr kumimoji="1" lang="ja-JP" altLang="en-US" sz="1200" dirty="0"/>
          </a:p>
        </p:txBody>
      </p:sp>
      <p:sp>
        <p:nvSpPr>
          <p:cNvPr id="89" name="四角形: 角を丸くする 88">
            <a:extLst>
              <a:ext uri="{FF2B5EF4-FFF2-40B4-BE49-F238E27FC236}">
                <a16:creationId xmlns:a16="http://schemas.microsoft.com/office/drawing/2014/main" id="{6972ACEA-98B1-0264-28E6-E9D6EA1222DC}"/>
              </a:ext>
            </a:extLst>
          </p:cNvPr>
          <p:cNvSpPr/>
          <p:nvPr/>
        </p:nvSpPr>
        <p:spPr>
          <a:xfrm>
            <a:off x="8090177" y="4681344"/>
            <a:ext cx="742521" cy="516807"/>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t>Image</a:t>
            </a:r>
          </a:p>
          <a:p>
            <a:pPr algn="ctr"/>
            <a:r>
              <a:rPr lang="en-US" altLang="ja-JP" sz="1000" dirty="0"/>
              <a:t>Data-1</a:t>
            </a:r>
            <a:br>
              <a:rPr lang="en-US" altLang="ja-JP" sz="1000" dirty="0"/>
            </a:br>
            <a:r>
              <a:rPr lang="en-US" altLang="ja-JP" sz="1000" dirty="0"/>
              <a:t>CNN</a:t>
            </a:r>
            <a:r>
              <a:rPr lang="ja-JP" altLang="en-US" sz="1000" dirty="0"/>
              <a:t>直後</a:t>
            </a:r>
            <a:endParaRPr kumimoji="1" lang="ja-JP" altLang="en-US" sz="1000" dirty="0"/>
          </a:p>
        </p:txBody>
      </p:sp>
      <p:cxnSp>
        <p:nvCxnSpPr>
          <p:cNvPr id="90" name="直線矢印コネクタ 89">
            <a:extLst>
              <a:ext uri="{FF2B5EF4-FFF2-40B4-BE49-F238E27FC236}">
                <a16:creationId xmlns:a16="http://schemas.microsoft.com/office/drawing/2014/main" id="{337F9084-DC47-3EB3-602B-996C67E207F3}"/>
              </a:ext>
            </a:extLst>
          </p:cNvPr>
          <p:cNvCxnSpPr>
            <a:cxnSpLocks/>
          </p:cNvCxnSpPr>
          <p:nvPr/>
        </p:nvCxnSpPr>
        <p:spPr>
          <a:xfrm>
            <a:off x="6263440" y="6303908"/>
            <a:ext cx="0" cy="284814"/>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四角形: 角を丸くする 91">
            <a:extLst>
              <a:ext uri="{FF2B5EF4-FFF2-40B4-BE49-F238E27FC236}">
                <a16:creationId xmlns:a16="http://schemas.microsoft.com/office/drawing/2014/main" id="{94AE2DDD-1674-DBFA-4730-59E5CF1249E1}"/>
              </a:ext>
            </a:extLst>
          </p:cNvPr>
          <p:cNvSpPr/>
          <p:nvPr/>
        </p:nvSpPr>
        <p:spPr>
          <a:xfrm>
            <a:off x="7237329" y="4796208"/>
            <a:ext cx="720080" cy="401942"/>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t>Image</a:t>
            </a:r>
          </a:p>
          <a:p>
            <a:pPr algn="ctr"/>
            <a:r>
              <a:rPr lang="en-US" altLang="ja-JP" sz="1000" dirty="0"/>
              <a:t>Data-3</a:t>
            </a:r>
            <a:endParaRPr kumimoji="1" lang="ja-JP" altLang="en-US" sz="1000" dirty="0"/>
          </a:p>
        </p:txBody>
      </p:sp>
      <p:sp>
        <p:nvSpPr>
          <p:cNvPr id="93" name="四角形: 角を丸くする 92">
            <a:extLst>
              <a:ext uri="{FF2B5EF4-FFF2-40B4-BE49-F238E27FC236}">
                <a16:creationId xmlns:a16="http://schemas.microsoft.com/office/drawing/2014/main" id="{BB8D9855-AF07-1A9D-8421-EBA2C9B47E72}"/>
              </a:ext>
            </a:extLst>
          </p:cNvPr>
          <p:cNvSpPr/>
          <p:nvPr/>
        </p:nvSpPr>
        <p:spPr>
          <a:xfrm>
            <a:off x="7237329" y="5511846"/>
            <a:ext cx="1572929" cy="254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000" dirty="0"/>
              <a:t>足し算</a:t>
            </a:r>
            <a:endParaRPr kumimoji="1" lang="ja-JP" altLang="en-US" sz="1000" dirty="0"/>
          </a:p>
        </p:txBody>
      </p:sp>
      <p:cxnSp>
        <p:nvCxnSpPr>
          <p:cNvPr id="94" name="直線矢印コネクタ 93">
            <a:extLst>
              <a:ext uri="{FF2B5EF4-FFF2-40B4-BE49-F238E27FC236}">
                <a16:creationId xmlns:a16="http://schemas.microsoft.com/office/drawing/2014/main" id="{93848F8E-9228-7ACE-A460-47FE8B76EE1C}"/>
              </a:ext>
            </a:extLst>
          </p:cNvPr>
          <p:cNvCxnSpPr>
            <a:cxnSpLocks/>
            <a:stCxn id="92" idx="2"/>
          </p:cNvCxnSpPr>
          <p:nvPr/>
        </p:nvCxnSpPr>
        <p:spPr>
          <a:xfrm>
            <a:off x="7597369" y="5198150"/>
            <a:ext cx="0" cy="3136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0E0F31FB-43AF-3A4C-F80F-D9CA2713038A}"/>
              </a:ext>
            </a:extLst>
          </p:cNvPr>
          <p:cNvCxnSpPr>
            <a:cxnSpLocks/>
          </p:cNvCxnSpPr>
          <p:nvPr/>
        </p:nvCxnSpPr>
        <p:spPr>
          <a:xfrm>
            <a:off x="8443629" y="5205589"/>
            <a:ext cx="0" cy="3136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8" name="四角形: 角を丸くする 97">
            <a:extLst>
              <a:ext uri="{FF2B5EF4-FFF2-40B4-BE49-F238E27FC236}">
                <a16:creationId xmlns:a16="http://schemas.microsoft.com/office/drawing/2014/main" id="{011E2B04-0422-AB2B-620E-F5D80451F454}"/>
              </a:ext>
            </a:extLst>
          </p:cNvPr>
          <p:cNvSpPr/>
          <p:nvPr/>
        </p:nvSpPr>
        <p:spPr>
          <a:xfrm>
            <a:off x="7259776" y="6079759"/>
            <a:ext cx="1572929" cy="2542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1000" dirty="0"/>
              <a:t>Next CNN (Image branch)</a:t>
            </a:r>
            <a:endParaRPr kumimoji="1" lang="ja-JP" altLang="en-US" sz="1000" dirty="0"/>
          </a:p>
        </p:txBody>
      </p:sp>
      <p:sp>
        <p:nvSpPr>
          <p:cNvPr id="99" name="フリーフォーム: 図形 98">
            <a:extLst>
              <a:ext uri="{FF2B5EF4-FFF2-40B4-BE49-F238E27FC236}">
                <a16:creationId xmlns:a16="http://schemas.microsoft.com/office/drawing/2014/main" id="{92AD1E9E-E5F5-ACD6-7E2A-10514EA83111}"/>
              </a:ext>
            </a:extLst>
          </p:cNvPr>
          <p:cNvSpPr/>
          <p:nvPr/>
        </p:nvSpPr>
        <p:spPr>
          <a:xfrm>
            <a:off x="5287715" y="4463570"/>
            <a:ext cx="2300152" cy="2205790"/>
          </a:xfrm>
          <a:custGeom>
            <a:avLst/>
            <a:gdLst>
              <a:gd name="connsiteX0" fmla="*/ 0 w 1997242"/>
              <a:gd name="connsiteY0" fmla="*/ 1828800 h 2205790"/>
              <a:gd name="connsiteX1" fmla="*/ 0 w 1997242"/>
              <a:gd name="connsiteY1" fmla="*/ 2205790 h 2205790"/>
              <a:gd name="connsiteX2" fmla="*/ 1403684 w 1997242"/>
              <a:gd name="connsiteY2" fmla="*/ 2205790 h 2205790"/>
              <a:gd name="connsiteX3" fmla="*/ 1403684 w 1997242"/>
              <a:gd name="connsiteY3" fmla="*/ 0 h 2205790"/>
              <a:gd name="connsiteX4" fmla="*/ 1997242 w 1997242"/>
              <a:gd name="connsiteY4" fmla="*/ 0 h 2205790"/>
              <a:gd name="connsiteX5" fmla="*/ 1997242 w 1997242"/>
              <a:gd name="connsiteY5" fmla="*/ 320842 h 2205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242" h="2205790">
                <a:moveTo>
                  <a:pt x="0" y="1828800"/>
                </a:moveTo>
                <a:lnTo>
                  <a:pt x="0" y="2205790"/>
                </a:lnTo>
                <a:lnTo>
                  <a:pt x="1403684" y="2205790"/>
                </a:lnTo>
                <a:lnTo>
                  <a:pt x="1403684" y="0"/>
                </a:lnTo>
                <a:lnTo>
                  <a:pt x="1997242" y="0"/>
                </a:lnTo>
                <a:lnTo>
                  <a:pt x="1997242" y="320842"/>
                </a:lnTo>
              </a:path>
            </a:pathLst>
          </a:custGeom>
          <a:noFill/>
          <a:ln w="12700">
            <a:solidFill>
              <a:schemeClr val="accent1"/>
            </a:solidFill>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7D54CCC6-08D9-B451-3C3A-D7AE0C60BBA0}"/>
              </a:ext>
            </a:extLst>
          </p:cNvPr>
          <p:cNvCxnSpPr>
            <a:cxnSpLocks/>
          </p:cNvCxnSpPr>
          <p:nvPr/>
        </p:nvCxnSpPr>
        <p:spPr>
          <a:xfrm>
            <a:off x="8047533" y="5780504"/>
            <a:ext cx="0" cy="31369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EE190C04-0E70-8D7F-530E-84AD54166E3B}"/>
              </a:ext>
            </a:extLst>
          </p:cNvPr>
          <p:cNvCxnSpPr>
            <a:cxnSpLocks/>
          </p:cNvCxnSpPr>
          <p:nvPr/>
        </p:nvCxnSpPr>
        <p:spPr>
          <a:xfrm>
            <a:off x="8046240" y="6333687"/>
            <a:ext cx="0" cy="284814"/>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105" name="タイトル 1">
            <a:extLst>
              <a:ext uri="{FF2B5EF4-FFF2-40B4-BE49-F238E27FC236}">
                <a16:creationId xmlns:a16="http://schemas.microsoft.com/office/drawing/2014/main" id="{E69D9644-8CE5-29BF-91B6-B2F1CD6D530D}"/>
              </a:ext>
            </a:extLst>
          </p:cNvPr>
          <p:cNvSpPr txBox="1">
            <a:spLocks/>
          </p:cNvSpPr>
          <p:nvPr/>
        </p:nvSpPr>
        <p:spPr>
          <a:xfrm>
            <a:off x="457200" y="104992"/>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000" kern="1200">
                <a:solidFill>
                  <a:schemeClr val="tx1"/>
                </a:solidFill>
                <a:latin typeface="+mj-lt"/>
                <a:ea typeface="+mj-ea"/>
                <a:cs typeface="+mj-cs"/>
              </a:defRPr>
            </a:lvl1pPr>
          </a:lstStyle>
          <a:p>
            <a:r>
              <a:rPr kumimoji="1" lang="en-US" altLang="ja-JP" dirty="0"/>
              <a:t>8. Transfuser</a:t>
            </a:r>
            <a:r>
              <a:rPr kumimoji="1" lang="ja-JP" altLang="en-US" dirty="0"/>
              <a:t>： </a:t>
            </a:r>
            <a:r>
              <a:rPr kumimoji="1" lang="en-US" altLang="ja-JP" dirty="0"/>
              <a:t>Image branch</a:t>
            </a:r>
            <a:r>
              <a:rPr kumimoji="1" lang="ja-JP" altLang="en-US" dirty="0"/>
              <a:t>のデータの流れ</a:t>
            </a:r>
            <a:endParaRPr lang="ja-JP" altLang="en-US" dirty="0"/>
          </a:p>
        </p:txBody>
      </p:sp>
      <p:grpSp>
        <p:nvGrpSpPr>
          <p:cNvPr id="117" name="グループ化 116">
            <a:extLst>
              <a:ext uri="{FF2B5EF4-FFF2-40B4-BE49-F238E27FC236}">
                <a16:creationId xmlns:a16="http://schemas.microsoft.com/office/drawing/2014/main" id="{D4051023-EB1B-E754-4ED9-8487CD806BBF}"/>
              </a:ext>
            </a:extLst>
          </p:cNvPr>
          <p:cNvGrpSpPr/>
          <p:nvPr/>
        </p:nvGrpSpPr>
        <p:grpSpPr>
          <a:xfrm>
            <a:off x="351748" y="801096"/>
            <a:ext cx="6306886" cy="3219276"/>
            <a:chOff x="351748" y="801096"/>
            <a:chExt cx="6306886" cy="3219276"/>
          </a:xfrm>
        </p:grpSpPr>
        <p:pic>
          <p:nvPicPr>
            <p:cNvPr id="7" name="図 6">
              <a:extLst>
                <a:ext uri="{FF2B5EF4-FFF2-40B4-BE49-F238E27FC236}">
                  <a16:creationId xmlns:a16="http://schemas.microsoft.com/office/drawing/2014/main" id="{9AE5C1AF-DA81-A1B7-C220-63EB1335ACC7}"/>
                </a:ext>
              </a:extLst>
            </p:cNvPr>
            <p:cNvPicPr>
              <a:picLocks noChangeAspect="1"/>
            </p:cNvPicPr>
            <p:nvPr/>
          </p:nvPicPr>
          <p:blipFill rotWithShape="1">
            <a:blip r:embed="rId2">
              <a:extLst>
                <a:ext uri="{28A0092B-C50C-407E-A947-70E740481C1C}">
                  <a14:useLocalDpi xmlns:a14="http://schemas.microsoft.com/office/drawing/2010/main" val="0"/>
                </a:ext>
              </a:extLst>
            </a:blip>
            <a:srcRect l="17455" r="6734" b="38810"/>
            <a:stretch/>
          </p:blipFill>
          <p:spPr>
            <a:xfrm>
              <a:off x="3707904" y="1101969"/>
              <a:ext cx="2950730" cy="2880320"/>
            </a:xfrm>
            <a:prstGeom prst="rect">
              <a:avLst/>
            </a:prstGeom>
            <a:ln w="25400">
              <a:solidFill>
                <a:schemeClr val="accent1"/>
              </a:solidFill>
            </a:ln>
          </p:spPr>
        </p:pic>
        <p:pic>
          <p:nvPicPr>
            <p:cNvPr id="8" name="図 7">
              <a:extLst>
                <a:ext uri="{FF2B5EF4-FFF2-40B4-BE49-F238E27FC236}">
                  <a16:creationId xmlns:a16="http://schemas.microsoft.com/office/drawing/2014/main" id="{7851DF10-47A0-0F15-A90A-A21300690ECB}"/>
                </a:ext>
              </a:extLst>
            </p:cNvPr>
            <p:cNvPicPr>
              <a:picLocks noChangeAspect="1"/>
            </p:cNvPicPr>
            <p:nvPr/>
          </p:nvPicPr>
          <p:blipFill rotWithShape="1">
            <a:blip r:embed="rId3">
              <a:extLst>
                <a:ext uri="{28A0092B-C50C-407E-A947-70E740481C1C}">
                  <a14:useLocalDpi xmlns:a14="http://schemas.microsoft.com/office/drawing/2010/main" val="0"/>
                </a:ext>
              </a:extLst>
            </a:blip>
            <a:srcRect r="67500" b="3984"/>
            <a:stretch/>
          </p:blipFill>
          <p:spPr>
            <a:xfrm>
              <a:off x="463369" y="1101969"/>
              <a:ext cx="3056731" cy="2880320"/>
            </a:xfrm>
            <a:prstGeom prst="rect">
              <a:avLst/>
            </a:prstGeom>
            <a:ln w="25400">
              <a:solidFill>
                <a:schemeClr val="accent1"/>
              </a:solidFill>
            </a:ln>
          </p:spPr>
        </p:pic>
        <p:cxnSp>
          <p:nvCxnSpPr>
            <p:cNvPr id="10" name="直線矢印コネクタ 9">
              <a:extLst>
                <a:ext uri="{FF2B5EF4-FFF2-40B4-BE49-F238E27FC236}">
                  <a16:creationId xmlns:a16="http://schemas.microsoft.com/office/drawing/2014/main" id="{7AFE307A-495C-9819-7324-D81AD107D273}"/>
                </a:ext>
              </a:extLst>
            </p:cNvPr>
            <p:cNvCxnSpPr/>
            <p:nvPr/>
          </p:nvCxnSpPr>
          <p:spPr>
            <a:xfrm flipV="1">
              <a:off x="3419872" y="1390001"/>
              <a:ext cx="504056" cy="108012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B6CC4D38-E84A-54A2-7FA1-D94B1C694D82}"/>
                </a:ext>
              </a:extLst>
            </p:cNvPr>
            <p:cNvCxnSpPr>
              <a:cxnSpLocks/>
            </p:cNvCxnSpPr>
            <p:nvPr/>
          </p:nvCxnSpPr>
          <p:spPr>
            <a:xfrm>
              <a:off x="3419872" y="2902169"/>
              <a:ext cx="504056" cy="100811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9C5233A-D9D7-601F-B67D-711A7CEAAE21}"/>
                </a:ext>
              </a:extLst>
            </p:cNvPr>
            <p:cNvSpPr txBox="1"/>
            <p:nvPr/>
          </p:nvSpPr>
          <p:spPr>
            <a:xfrm rot="5400000">
              <a:off x="2278451" y="1755075"/>
              <a:ext cx="511679" cy="307777"/>
            </a:xfrm>
            <a:prstGeom prst="rect">
              <a:avLst/>
            </a:prstGeom>
            <a:noFill/>
          </p:spPr>
          <p:txBody>
            <a:bodyPr wrap="none" rtlCol="0">
              <a:spAutoFit/>
            </a:bodyPr>
            <a:lstStyle/>
            <a:p>
              <a:r>
                <a:rPr kumimoji="1" lang="en-US" altLang="ja-JP" sz="1400" dirty="0">
                  <a:solidFill>
                    <a:srgbClr val="00B050"/>
                  </a:solidFill>
                </a:rPr>
                <a:t>CNN</a:t>
              </a:r>
              <a:endParaRPr kumimoji="1" lang="ja-JP" altLang="en-US" sz="1400" dirty="0">
                <a:solidFill>
                  <a:srgbClr val="00B050"/>
                </a:solidFill>
              </a:endParaRPr>
            </a:p>
          </p:txBody>
        </p:sp>
        <p:sp>
          <p:nvSpPr>
            <p:cNvPr id="16" name="四角形: 角を丸くする 15">
              <a:extLst>
                <a:ext uri="{FF2B5EF4-FFF2-40B4-BE49-F238E27FC236}">
                  <a16:creationId xmlns:a16="http://schemas.microsoft.com/office/drawing/2014/main" id="{618A26BD-2FB4-A88D-5E4F-2C8027B093C0}"/>
                </a:ext>
              </a:extLst>
            </p:cNvPr>
            <p:cNvSpPr/>
            <p:nvPr/>
          </p:nvSpPr>
          <p:spPr>
            <a:xfrm>
              <a:off x="351748" y="801096"/>
              <a:ext cx="4076236"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ja-JP" altLang="en-US" sz="1200" dirty="0"/>
                <a:t>入力</a:t>
              </a:r>
              <a:r>
                <a:rPr kumimoji="1" lang="en-US" altLang="ja-JP" sz="1200" dirty="0"/>
                <a:t>size = [ batch, channel(C1), height(H1), width(W1) ]</a:t>
              </a:r>
            </a:p>
          </p:txBody>
        </p:sp>
        <p:sp>
          <p:nvSpPr>
            <p:cNvPr id="53" name="四角形: 角を丸くする 52">
              <a:extLst>
                <a:ext uri="{FF2B5EF4-FFF2-40B4-BE49-F238E27FC236}">
                  <a16:creationId xmlns:a16="http://schemas.microsoft.com/office/drawing/2014/main" id="{3F7152C6-2F7E-B77B-8021-BC0CE0AC0935}"/>
                </a:ext>
              </a:extLst>
            </p:cNvPr>
            <p:cNvSpPr/>
            <p:nvPr/>
          </p:nvSpPr>
          <p:spPr>
            <a:xfrm>
              <a:off x="691461" y="2110081"/>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[B, 3, 320, 704]</a:t>
              </a:r>
              <a:endParaRPr kumimoji="1" lang="ja-JP" altLang="en-US" sz="1200" dirty="0"/>
            </a:p>
          </p:txBody>
        </p:sp>
        <p:sp>
          <p:nvSpPr>
            <p:cNvPr id="56" name="四角形: 角を丸くする 55">
              <a:extLst>
                <a:ext uri="{FF2B5EF4-FFF2-40B4-BE49-F238E27FC236}">
                  <a16:creationId xmlns:a16="http://schemas.microsoft.com/office/drawing/2014/main" id="{24FC6B0A-4DD2-52AB-4CFD-58A273C4C868}"/>
                </a:ext>
              </a:extLst>
            </p:cNvPr>
            <p:cNvSpPr/>
            <p:nvPr/>
          </p:nvSpPr>
          <p:spPr>
            <a:xfrm>
              <a:off x="700207" y="3713905"/>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t>[B, 3, 256, 256]</a:t>
              </a:r>
              <a:endParaRPr kumimoji="1" lang="ja-JP" altLang="en-US" sz="1200" dirty="0"/>
            </a:p>
          </p:txBody>
        </p:sp>
        <p:sp>
          <p:nvSpPr>
            <p:cNvPr id="108" name="テキスト ボックス 107">
              <a:extLst>
                <a:ext uri="{FF2B5EF4-FFF2-40B4-BE49-F238E27FC236}">
                  <a16:creationId xmlns:a16="http://schemas.microsoft.com/office/drawing/2014/main" id="{60804540-1539-754A-17B0-F1514B7458B3}"/>
                </a:ext>
              </a:extLst>
            </p:cNvPr>
            <p:cNvSpPr txBox="1"/>
            <p:nvPr/>
          </p:nvSpPr>
          <p:spPr>
            <a:xfrm>
              <a:off x="2696070" y="1938869"/>
              <a:ext cx="364202" cy="307777"/>
            </a:xfrm>
            <a:prstGeom prst="rect">
              <a:avLst/>
            </a:prstGeom>
            <a:noFill/>
          </p:spPr>
          <p:txBody>
            <a:bodyPr wrap="none" rtlCol="0">
              <a:spAutoFit/>
            </a:bodyPr>
            <a:lstStyle/>
            <a:p>
              <a:pPr algn="ctr"/>
              <a:r>
                <a:rPr kumimoji="1" lang="ja-JP" altLang="en-US" sz="1400" dirty="0">
                  <a:solidFill>
                    <a:srgbClr val="FF0000"/>
                  </a:solidFill>
                </a:rPr>
                <a:t>①</a:t>
              </a:r>
            </a:p>
          </p:txBody>
        </p:sp>
        <p:sp>
          <p:nvSpPr>
            <p:cNvPr id="109" name="テキスト ボックス 108">
              <a:extLst>
                <a:ext uri="{FF2B5EF4-FFF2-40B4-BE49-F238E27FC236}">
                  <a16:creationId xmlns:a16="http://schemas.microsoft.com/office/drawing/2014/main" id="{5545EF69-540A-FC2A-444E-34E6B53DB84C}"/>
                </a:ext>
              </a:extLst>
            </p:cNvPr>
            <p:cNvSpPr txBox="1"/>
            <p:nvPr/>
          </p:nvSpPr>
          <p:spPr>
            <a:xfrm>
              <a:off x="4207798" y="2293544"/>
              <a:ext cx="364202" cy="307777"/>
            </a:xfrm>
            <a:prstGeom prst="rect">
              <a:avLst/>
            </a:prstGeom>
            <a:noFill/>
          </p:spPr>
          <p:txBody>
            <a:bodyPr wrap="none" rtlCol="0">
              <a:spAutoFit/>
            </a:bodyPr>
            <a:lstStyle/>
            <a:p>
              <a:pPr algn="ctr"/>
              <a:r>
                <a:rPr kumimoji="1" lang="ja-JP" altLang="en-US" sz="1400" dirty="0">
                  <a:solidFill>
                    <a:srgbClr val="FF0000"/>
                  </a:solidFill>
                </a:rPr>
                <a:t>②</a:t>
              </a:r>
            </a:p>
          </p:txBody>
        </p:sp>
        <p:sp>
          <p:nvSpPr>
            <p:cNvPr id="112" name="テキスト ボックス 111">
              <a:extLst>
                <a:ext uri="{FF2B5EF4-FFF2-40B4-BE49-F238E27FC236}">
                  <a16:creationId xmlns:a16="http://schemas.microsoft.com/office/drawing/2014/main" id="{703338A7-7CF8-5F6D-851B-18059A53D162}"/>
                </a:ext>
              </a:extLst>
            </p:cNvPr>
            <p:cNvSpPr txBox="1"/>
            <p:nvPr/>
          </p:nvSpPr>
          <p:spPr>
            <a:xfrm>
              <a:off x="4058079" y="1406107"/>
              <a:ext cx="364202" cy="307777"/>
            </a:xfrm>
            <a:prstGeom prst="rect">
              <a:avLst/>
            </a:prstGeom>
            <a:noFill/>
          </p:spPr>
          <p:txBody>
            <a:bodyPr wrap="none" rtlCol="0">
              <a:spAutoFit/>
            </a:bodyPr>
            <a:lstStyle/>
            <a:p>
              <a:pPr algn="ctr"/>
              <a:r>
                <a:rPr kumimoji="1" lang="ja-JP" altLang="en-US" sz="1400" dirty="0">
                  <a:solidFill>
                    <a:srgbClr val="FF0000"/>
                  </a:solidFill>
                </a:rPr>
                <a:t>①</a:t>
              </a:r>
            </a:p>
          </p:txBody>
        </p:sp>
        <p:sp>
          <p:nvSpPr>
            <p:cNvPr id="113" name="テキスト ボックス 112">
              <a:extLst>
                <a:ext uri="{FF2B5EF4-FFF2-40B4-BE49-F238E27FC236}">
                  <a16:creationId xmlns:a16="http://schemas.microsoft.com/office/drawing/2014/main" id="{A164430C-0BDC-40BF-1FBE-CD5971E079AC}"/>
                </a:ext>
              </a:extLst>
            </p:cNvPr>
            <p:cNvSpPr txBox="1"/>
            <p:nvPr/>
          </p:nvSpPr>
          <p:spPr>
            <a:xfrm>
              <a:off x="5863982" y="1713884"/>
              <a:ext cx="364202" cy="307777"/>
            </a:xfrm>
            <a:prstGeom prst="rect">
              <a:avLst/>
            </a:prstGeom>
            <a:noFill/>
          </p:spPr>
          <p:txBody>
            <a:bodyPr wrap="none" rtlCol="0">
              <a:spAutoFit/>
            </a:bodyPr>
            <a:lstStyle/>
            <a:p>
              <a:pPr algn="ctr"/>
              <a:r>
                <a:rPr kumimoji="1" lang="ja-JP" altLang="en-US" sz="1400" dirty="0">
                  <a:solidFill>
                    <a:srgbClr val="FF0000"/>
                  </a:solidFill>
                </a:rPr>
                <a:t>③</a:t>
              </a:r>
            </a:p>
          </p:txBody>
        </p:sp>
      </p:grpSp>
      <p:grpSp>
        <p:nvGrpSpPr>
          <p:cNvPr id="116" name="グループ化 115">
            <a:extLst>
              <a:ext uri="{FF2B5EF4-FFF2-40B4-BE49-F238E27FC236}">
                <a16:creationId xmlns:a16="http://schemas.microsoft.com/office/drawing/2014/main" id="{32E6DB5A-C405-E0EA-BB36-A8105F62C7CF}"/>
              </a:ext>
            </a:extLst>
          </p:cNvPr>
          <p:cNvGrpSpPr/>
          <p:nvPr/>
        </p:nvGrpSpPr>
        <p:grpSpPr>
          <a:xfrm>
            <a:off x="7308302" y="836547"/>
            <a:ext cx="1475875" cy="3153207"/>
            <a:chOff x="7308302" y="836547"/>
            <a:chExt cx="1475875" cy="3153207"/>
          </a:xfrm>
        </p:grpSpPr>
        <p:pic>
          <p:nvPicPr>
            <p:cNvPr id="5" name="図 4">
              <a:extLst>
                <a:ext uri="{FF2B5EF4-FFF2-40B4-BE49-F238E27FC236}">
                  <a16:creationId xmlns:a16="http://schemas.microsoft.com/office/drawing/2014/main" id="{E307B4C6-DD7C-6B61-3723-66865FCFE20F}"/>
                </a:ext>
              </a:extLst>
            </p:cNvPr>
            <p:cNvPicPr>
              <a:picLocks noChangeAspect="1"/>
            </p:cNvPicPr>
            <p:nvPr/>
          </p:nvPicPr>
          <p:blipFill rotWithShape="1">
            <a:blip r:embed="rId4">
              <a:extLst>
                <a:ext uri="{28A0092B-C50C-407E-A947-70E740481C1C}">
                  <a14:useLocalDpi xmlns:a14="http://schemas.microsoft.com/office/drawing/2010/main" val="0"/>
                </a:ext>
              </a:extLst>
            </a:blip>
            <a:srcRect l="1135" t="33591" r="52670" b="8724"/>
            <a:stretch/>
          </p:blipFill>
          <p:spPr>
            <a:xfrm>
              <a:off x="7308302" y="1318743"/>
              <a:ext cx="1475875" cy="2671011"/>
            </a:xfrm>
            <a:prstGeom prst="rect">
              <a:avLst/>
            </a:prstGeom>
            <a:ln w="25400">
              <a:solidFill>
                <a:schemeClr val="accent1"/>
              </a:solidFill>
            </a:ln>
          </p:spPr>
        </p:pic>
        <p:sp>
          <p:nvSpPr>
            <p:cNvPr id="103" name="四角形: 角を丸くする 102">
              <a:extLst>
                <a:ext uri="{FF2B5EF4-FFF2-40B4-BE49-F238E27FC236}">
                  <a16:creationId xmlns:a16="http://schemas.microsoft.com/office/drawing/2014/main" id="{50C97C7C-0D74-AEE2-A488-1A55AA7D24DC}"/>
                </a:ext>
              </a:extLst>
            </p:cNvPr>
            <p:cNvSpPr/>
            <p:nvPr/>
          </p:nvSpPr>
          <p:spPr>
            <a:xfrm>
              <a:off x="7522948" y="836547"/>
              <a:ext cx="1046581" cy="510778"/>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ctr"/>
              <a:r>
                <a:rPr kumimoji="1" lang="en-US" altLang="ja-JP" sz="1200" dirty="0"/>
                <a:t>Transformer</a:t>
              </a:r>
            </a:p>
            <a:p>
              <a:pPr algn="ctr"/>
              <a:r>
                <a:rPr lang="en-US" altLang="ja-JP" sz="1200" dirty="0"/>
                <a:t>Encoder</a:t>
              </a:r>
              <a:endParaRPr kumimoji="1" lang="en-US" altLang="ja-JP" sz="1200" dirty="0"/>
            </a:p>
          </p:txBody>
        </p:sp>
        <p:sp>
          <p:nvSpPr>
            <p:cNvPr id="114" name="テキスト ボックス 113">
              <a:extLst>
                <a:ext uri="{FF2B5EF4-FFF2-40B4-BE49-F238E27FC236}">
                  <a16:creationId xmlns:a16="http://schemas.microsoft.com/office/drawing/2014/main" id="{5AEF80F5-3C06-9887-A630-91C976FC95C0}"/>
                </a:ext>
              </a:extLst>
            </p:cNvPr>
            <p:cNvSpPr txBox="1"/>
            <p:nvPr/>
          </p:nvSpPr>
          <p:spPr>
            <a:xfrm>
              <a:off x="8172400" y="2833191"/>
              <a:ext cx="364202" cy="307777"/>
            </a:xfrm>
            <a:prstGeom prst="rect">
              <a:avLst/>
            </a:prstGeom>
            <a:noFill/>
          </p:spPr>
          <p:txBody>
            <a:bodyPr wrap="none" rtlCol="0">
              <a:spAutoFit/>
            </a:bodyPr>
            <a:lstStyle/>
            <a:p>
              <a:pPr algn="ctr"/>
              <a:r>
                <a:rPr kumimoji="1" lang="ja-JP" altLang="en-US" sz="1400" dirty="0">
                  <a:solidFill>
                    <a:srgbClr val="FF0000"/>
                  </a:solidFill>
                </a:rPr>
                <a:t>②</a:t>
              </a:r>
            </a:p>
          </p:txBody>
        </p:sp>
        <p:sp>
          <p:nvSpPr>
            <p:cNvPr id="115" name="テキスト ボックス 114">
              <a:extLst>
                <a:ext uri="{FF2B5EF4-FFF2-40B4-BE49-F238E27FC236}">
                  <a16:creationId xmlns:a16="http://schemas.microsoft.com/office/drawing/2014/main" id="{961C2314-91B8-8C85-FFB0-F112A0D8A143}"/>
                </a:ext>
              </a:extLst>
            </p:cNvPr>
            <p:cNvSpPr txBox="1"/>
            <p:nvPr/>
          </p:nvSpPr>
          <p:spPr>
            <a:xfrm>
              <a:off x="8387428" y="1096775"/>
              <a:ext cx="364202" cy="307777"/>
            </a:xfrm>
            <a:prstGeom prst="rect">
              <a:avLst/>
            </a:prstGeom>
            <a:noFill/>
          </p:spPr>
          <p:txBody>
            <a:bodyPr wrap="none" rtlCol="0">
              <a:spAutoFit/>
            </a:bodyPr>
            <a:lstStyle/>
            <a:p>
              <a:pPr algn="ctr"/>
              <a:r>
                <a:rPr kumimoji="1" lang="ja-JP" altLang="en-US" sz="1400" dirty="0">
                  <a:solidFill>
                    <a:srgbClr val="FF0000"/>
                  </a:solidFill>
                </a:rPr>
                <a:t>③</a:t>
              </a:r>
            </a:p>
          </p:txBody>
        </p:sp>
      </p:grpSp>
      <p:sp>
        <p:nvSpPr>
          <p:cNvPr id="2" name="四角形: 角を丸くする 1">
            <a:extLst>
              <a:ext uri="{FF2B5EF4-FFF2-40B4-BE49-F238E27FC236}">
                <a16:creationId xmlns:a16="http://schemas.microsoft.com/office/drawing/2014/main" id="{11CBA227-6FDD-AE4F-925E-92F200173703}"/>
              </a:ext>
            </a:extLst>
          </p:cNvPr>
          <p:cNvSpPr/>
          <p:nvPr/>
        </p:nvSpPr>
        <p:spPr>
          <a:xfrm>
            <a:off x="7532650" y="5754243"/>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b="1" dirty="0">
                <a:solidFill>
                  <a:srgbClr val="FF0000"/>
                </a:solidFill>
              </a:rPr>
              <a:t>[B, 72, 40, 176]</a:t>
            </a:r>
            <a:endParaRPr kumimoji="1" lang="ja-JP" altLang="en-US" sz="1200" b="1" dirty="0">
              <a:solidFill>
                <a:srgbClr val="FF0000"/>
              </a:solidFill>
            </a:endParaRPr>
          </a:p>
        </p:txBody>
      </p:sp>
    </p:spTree>
    <p:extLst>
      <p:ext uri="{BB962C8B-B14F-4D97-AF65-F5344CB8AC3E}">
        <p14:creationId xmlns:p14="http://schemas.microsoft.com/office/powerpoint/2010/main" val="42207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0FAD0C-B0CF-0CFD-5D7A-513D80164C17}"/>
              </a:ext>
            </a:extLst>
          </p:cNvPr>
          <p:cNvSpPr>
            <a:spLocks noGrp="1"/>
          </p:cNvSpPr>
          <p:nvPr>
            <p:ph type="title"/>
          </p:nvPr>
        </p:nvSpPr>
        <p:spPr/>
        <p:txBody>
          <a:bodyPr/>
          <a:lstStyle/>
          <a:p>
            <a:r>
              <a:rPr kumimoji="1" lang="en-US" altLang="ja-JP" dirty="0"/>
              <a:t>8. Transfuser</a:t>
            </a:r>
            <a:r>
              <a:rPr kumimoji="1" lang="ja-JP" altLang="en-US" dirty="0"/>
              <a:t>： </a:t>
            </a:r>
            <a:r>
              <a:rPr kumimoji="1" lang="en-US" altLang="ja-JP" dirty="0"/>
              <a:t>Image branch</a:t>
            </a:r>
            <a:r>
              <a:rPr kumimoji="1" lang="ja-JP" altLang="en-US" dirty="0"/>
              <a:t>のデータの流れ</a:t>
            </a:r>
            <a:endParaRPr lang="ja-JP" altLang="en-US" dirty="0"/>
          </a:p>
        </p:txBody>
      </p:sp>
      <p:sp>
        <p:nvSpPr>
          <p:cNvPr id="4" name="スライド番号プレースホルダー 3">
            <a:extLst>
              <a:ext uri="{FF2B5EF4-FFF2-40B4-BE49-F238E27FC236}">
                <a16:creationId xmlns:a16="http://schemas.microsoft.com/office/drawing/2014/main" id="{382AED31-1FC9-5FF6-7888-ED73BBF7493D}"/>
              </a:ext>
            </a:extLst>
          </p:cNvPr>
          <p:cNvSpPr>
            <a:spLocks noGrp="1"/>
          </p:cNvSpPr>
          <p:nvPr>
            <p:ph type="sldNum" sz="quarter" idx="12"/>
          </p:nvPr>
        </p:nvSpPr>
        <p:spPr/>
        <p:txBody>
          <a:bodyPr/>
          <a:lstStyle/>
          <a:p>
            <a:fld id="{4674B63B-7062-47F8-8683-7FC7510B3971}" type="slidenum">
              <a:rPr kumimoji="1" lang="ja-JP" altLang="en-US" smtClean="0"/>
              <a:t>14</a:t>
            </a:fld>
            <a:endParaRPr kumimoji="1" lang="ja-JP" altLang="en-US"/>
          </a:p>
        </p:txBody>
      </p:sp>
      <p:grpSp>
        <p:nvGrpSpPr>
          <p:cNvPr id="8" name="グループ化 7">
            <a:extLst>
              <a:ext uri="{FF2B5EF4-FFF2-40B4-BE49-F238E27FC236}">
                <a16:creationId xmlns:a16="http://schemas.microsoft.com/office/drawing/2014/main" id="{241E9BD9-4BC8-AF9E-D39C-B0EEB99DF24A}"/>
              </a:ext>
            </a:extLst>
          </p:cNvPr>
          <p:cNvGrpSpPr/>
          <p:nvPr/>
        </p:nvGrpSpPr>
        <p:grpSpPr>
          <a:xfrm>
            <a:off x="1547664" y="1477199"/>
            <a:ext cx="5751015" cy="4558079"/>
            <a:chOff x="457199" y="1026696"/>
            <a:chExt cx="6120064" cy="4850576"/>
          </a:xfrm>
        </p:grpSpPr>
        <p:pic>
          <p:nvPicPr>
            <p:cNvPr id="5" name="図 4">
              <a:extLst>
                <a:ext uri="{FF2B5EF4-FFF2-40B4-BE49-F238E27FC236}">
                  <a16:creationId xmlns:a16="http://schemas.microsoft.com/office/drawing/2014/main" id="{FC343AA7-120B-680D-4B5E-405BEB165F2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9625"/>
            <a:stretch/>
          </p:blipFill>
          <p:spPr>
            <a:xfrm>
              <a:off x="457199" y="1092176"/>
              <a:ext cx="6057285" cy="4785096"/>
            </a:xfrm>
            <a:prstGeom prst="rect">
              <a:avLst/>
            </a:prstGeom>
            <a:ln w="25400">
              <a:solidFill>
                <a:schemeClr val="accent1"/>
              </a:solidFill>
            </a:ln>
          </p:spPr>
        </p:pic>
        <p:sp>
          <p:nvSpPr>
            <p:cNvPr id="7" name="正方形/長方形 6">
              <a:extLst>
                <a:ext uri="{FF2B5EF4-FFF2-40B4-BE49-F238E27FC236}">
                  <a16:creationId xmlns:a16="http://schemas.microsoft.com/office/drawing/2014/main" id="{5386EA7B-1E4A-186C-D07F-E2E53B909F19}"/>
                </a:ext>
              </a:extLst>
            </p:cNvPr>
            <p:cNvSpPr/>
            <p:nvPr/>
          </p:nvSpPr>
          <p:spPr>
            <a:xfrm>
              <a:off x="2967789" y="1026696"/>
              <a:ext cx="3609474" cy="3064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四角形: 角を丸くする 2">
            <a:extLst>
              <a:ext uri="{FF2B5EF4-FFF2-40B4-BE49-F238E27FC236}">
                <a16:creationId xmlns:a16="http://schemas.microsoft.com/office/drawing/2014/main" id="{143E4775-2305-B615-3AAE-62E0DEC5C94A}"/>
              </a:ext>
            </a:extLst>
          </p:cNvPr>
          <p:cNvSpPr/>
          <p:nvPr/>
        </p:nvSpPr>
        <p:spPr>
          <a:xfrm>
            <a:off x="1979712" y="1628800"/>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solidFill>
                  <a:srgbClr val="FF0000"/>
                </a:solidFill>
              </a:rPr>
              <a:t>[B, 1512, 5, 22]</a:t>
            </a:r>
            <a:endParaRPr kumimoji="1" lang="ja-JP" altLang="en-US" sz="1200" dirty="0">
              <a:solidFill>
                <a:srgbClr val="FF0000"/>
              </a:solidFill>
            </a:endParaRPr>
          </a:p>
        </p:txBody>
      </p:sp>
      <p:cxnSp>
        <p:nvCxnSpPr>
          <p:cNvPr id="9" name="直線矢印コネクタ 8">
            <a:extLst>
              <a:ext uri="{FF2B5EF4-FFF2-40B4-BE49-F238E27FC236}">
                <a16:creationId xmlns:a16="http://schemas.microsoft.com/office/drawing/2014/main" id="{F9656497-D99C-3B63-1592-5B9E5F10C145}"/>
              </a:ext>
            </a:extLst>
          </p:cNvPr>
          <p:cNvCxnSpPr>
            <a:cxnSpLocks/>
          </p:cNvCxnSpPr>
          <p:nvPr/>
        </p:nvCxnSpPr>
        <p:spPr>
          <a:xfrm flipH="1">
            <a:off x="3358092" y="3042173"/>
            <a:ext cx="925876" cy="48047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1591ACB7-4B8A-0835-BB03-BA8795CC784C}"/>
              </a:ext>
            </a:extLst>
          </p:cNvPr>
          <p:cNvSpPr/>
          <p:nvPr/>
        </p:nvSpPr>
        <p:spPr>
          <a:xfrm>
            <a:off x="1786680" y="5713983"/>
            <a:ext cx="1250159"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solidFill>
                  <a:srgbClr val="FF0000"/>
                </a:solidFill>
              </a:rPr>
              <a:t>[B, 1512, 8, 8]</a:t>
            </a:r>
            <a:endParaRPr kumimoji="1" lang="ja-JP" altLang="en-US" sz="1200" dirty="0">
              <a:solidFill>
                <a:srgbClr val="FF0000"/>
              </a:solidFill>
            </a:endParaRPr>
          </a:p>
        </p:txBody>
      </p:sp>
      <p:cxnSp>
        <p:nvCxnSpPr>
          <p:cNvPr id="13" name="直線矢印コネクタ 12">
            <a:extLst>
              <a:ext uri="{FF2B5EF4-FFF2-40B4-BE49-F238E27FC236}">
                <a16:creationId xmlns:a16="http://schemas.microsoft.com/office/drawing/2014/main" id="{AA95F6A2-5E54-6C5F-43B0-D0C5701AE695}"/>
              </a:ext>
            </a:extLst>
          </p:cNvPr>
          <p:cNvCxnSpPr>
            <a:cxnSpLocks/>
          </p:cNvCxnSpPr>
          <p:nvPr/>
        </p:nvCxnSpPr>
        <p:spPr>
          <a:xfrm flipV="1">
            <a:off x="2373062" y="5083973"/>
            <a:ext cx="38697" cy="65454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四角形: 角を丸くする 14">
            <a:extLst>
              <a:ext uri="{FF2B5EF4-FFF2-40B4-BE49-F238E27FC236}">
                <a16:creationId xmlns:a16="http://schemas.microsoft.com/office/drawing/2014/main" id="{FC14A48D-167E-43F9-6354-0BDD43F37AAD}"/>
              </a:ext>
            </a:extLst>
          </p:cNvPr>
          <p:cNvSpPr/>
          <p:nvPr/>
        </p:nvSpPr>
        <p:spPr>
          <a:xfrm>
            <a:off x="3768595" y="2763603"/>
            <a:ext cx="2171557"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solidFill>
                  <a:srgbClr val="FF0000"/>
                </a:solidFill>
              </a:rPr>
              <a:t>[B, 1512, 1, 1]</a:t>
            </a:r>
            <a:r>
              <a:rPr kumimoji="1" lang="ja-JP" altLang="en-US" sz="1200" dirty="0">
                <a:solidFill>
                  <a:srgbClr val="FF0000"/>
                </a:solidFill>
              </a:rPr>
              <a:t>　⇒　</a:t>
            </a:r>
            <a:r>
              <a:rPr kumimoji="1" lang="en-US" altLang="ja-JP" sz="1200" dirty="0">
                <a:solidFill>
                  <a:srgbClr val="FF0000"/>
                </a:solidFill>
              </a:rPr>
              <a:t>[B, 1512]</a:t>
            </a:r>
            <a:endParaRPr kumimoji="1" lang="ja-JP" altLang="en-US" sz="1200" dirty="0">
              <a:solidFill>
                <a:srgbClr val="FF0000"/>
              </a:solidFill>
            </a:endParaRPr>
          </a:p>
        </p:txBody>
      </p:sp>
      <p:cxnSp>
        <p:nvCxnSpPr>
          <p:cNvPr id="17" name="直線矢印コネクタ 16">
            <a:extLst>
              <a:ext uri="{FF2B5EF4-FFF2-40B4-BE49-F238E27FC236}">
                <a16:creationId xmlns:a16="http://schemas.microsoft.com/office/drawing/2014/main" id="{51FF028E-69A1-4153-41EC-9DD78B9EF645}"/>
              </a:ext>
            </a:extLst>
          </p:cNvPr>
          <p:cNvCxnSpPr>
            <a:cxnSpLocks/>
          </p:cNvCxnSpPr>
          <p:nvPr/>
        </p:nvCxnSpPr>
        <p:spPr>
          <a:xfrm flipH="1">
            <a:off x="3401008" y="3042173"/>
            <a:ext cx="882960" cy="12527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5C9E6C9C-F4FA-0A47-DDEE-11FC3F1896F1}"/>
              </a:ext>
            </a:extLst>
          </p:cNvPr>
          <p:cNvCxnSpPr>
            <a:cxnSpLocks/>
          </p:cNvCxnSpPr>
          <p:nvPr/>
        </p:nvCxnSpPr>
        <p:spPr>
          <a:xfrm flipH="1">
            <a:off x="3906862" y="3042173"/>
            <a:ext cx="1457226" cy="131430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四角形: 角を丸くする 27">
            <a:extLst>
              <a:ext uri="{FF2B5EF4-FFF2-40B4-BE49-F238E27FC236}">
                <a16:creationId xmlns:a16="http://schemas.microsoft.com/office/drawing/2014/main" id="{B15DCC54-CBA2-AD52-F80E-869731B829D0}"/>
              </a:ext>
            </a:extLst>
          </p:cNvPr>
          <p:cNvSpPr/>
          <p:nvPr/>
        </p:nvSpPr>
        <p:spPr>
          <a:xfrm>
            <a:off x="3932237" y="5759577"/>
            <a:ext cx="763511"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solidFill>
                  <a:srgbClr val="FF0000"/>
                </a:solidFill>
              </a:rPr>
              <a:t>[B, 512]</a:t>
            </a:r>
            <a:endParaRPr kumimoji="1" lang="ja-JP" altLang="en-US" sz="1200" dirty="0">
              <a:solidFill>
                <a:srgbClr val="FF0000"/>
              </a:solidFill>
            </a:endParaRPr>
          </a:p>
        </p:txBody>
      </p:sp>
      <p:cxnSp>
        <p:nvCxnSpPr>
          <p:cNvPr id="29" name="直線矢印コネクタ 28">
            <a:extLst>
              <a:ext uri="{FF2B5EF4-FFF2-40B4-BE49-F238E27FC236}">
                <a16:creationId xmlns:a16="http://schemas.microsoft.com/office/drawing/2014/main" id="{772CF0D0-6AF0-89B6-254B-96036955D831}"/>
              </a:ext>
            </a:extLst>
          </p:cNvPr>
          <p:cNvCxnSpPr>
            <a:cxnSpLocks/>
          </p:cNvCxnSpPr>
          <p:nvPr/>
        </p:nvCxnSpPr>
        <p:spPr>
          <a:xfrm flipH="1" flipV="1">
            <a:off x="4205970" y="4986485"/>
            <a:ext cx="5990" cy="77309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四角形: 角を丸くする 32">
            <a:extLst>
              <a:ext uri="{FF2B5EF4-FFF2-40B4-BE49-F238E27FC236}">
                <a16:creationId xmlns:a16="http://schemas.microsoft.com/office/drawing/2014/main" id="{E186C229-5C17-B18C-2C0A-FA575310872C}"/>
              </a:ext>
            </a:extLst>
          </p:cNvPr>
          <p:cNvSpPr/>
          <p:nvPr/>
        </p:nvSpPr>
        <p:spPr>
          <a:xfrm>
            <a:off x="3867656" y="6160614"/>
            <a:ext cx="1656184"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solidFill>
                  <a:srgbClr val="FF0000"/>
                </a:solidFill>
              </a:rPr>
              <a:t>Multi-Layer Perception</a:t>
            </a:r>
            <a:endParaRPr kumimoji="1" lang="ja-JP" altLang="en-US" sz="1200" dirty="0">
              <a:solidFill>
                <a:srgbClr val="FF0000"/>
              </a:solidFill>
            </a:endParaRPr>
          </a:p>
        </p:txBody>
      </p:sp>
      <p:cxnSp>
        <p:nvCxnSpPr>
          <p:cNvPr id="34" name="直線矢印コネクタ 33">
            <a:extLst>
              <a:ext uri="{FF2B5EF4-FFF2-40B4-BE49-F238E27FC236}">
                <a16:creationId xmlns:a16="http://schemas.microsoft.com/office/drawing/2014/main" id="{70F4F0DD-0DF3-12A0-EF8B-392711F2F2FE}"/>
              </a:ext>
            </a:extLst>
          </p:cNvPr>
          <p:cNvCxnSpPr>
            <a:cxnSpLocks/>
            <a:stCxn id="33" idx="0"/>
          </p:cNvCxnSpPr>
          <p:nvPr/>
        </p:nvCxnSpPr>
        <p:spPr>
          <a:xfrm flipV="1">
            <a:off x="4695748" y="5190645"/>
            <a:ext cx="0" cy="96996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7" name="四角形: 角を丸くする 36">
            <a:extLst>
              <a:ext uri="{FF2B5EF4-FFF2-40B4-BE49-F238E27FC236}">
                <a16:creationId xmlns:a16="http://schemas.microsoft.com/office/drawing/2014/main" id="{EEAECD9F-DB76-60A3-36DB-3D527B1DA966}"/>
              </a:ext>
            </a:extLst>
          </p:cNvPr>
          <p:cNvSpPr/>
          <p:nvPr/>
        </p:nvSpPr>
        <p:spPr>
          <a:xfrm>
            <a:off x="5364088" y="3529273"/>
            <a:ext cx="1875598"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dirty="0">
                <a:solidFill>
                  <a:srgbClr val="FF0000"/>
                </a:solidFill>
              </a:rPr>
              <a:t>[B, 64]</a:t>
            </a:r>
            <a:r>
              <a:rPr kumimoji="1" lang="ja-JP" altLang="en-US" sz="1200" dirty="0">
                <a:solidFill>
                  <a:srgbClr val="FF0000"/>
                </a:solidFill>
              </a:rPr>
              <a:t>　⇒ </a:t>
            </a:r>
            <a:r>
              <a:rPr kumimoji="1" lang="en-US" altLang="ja-JP" sz="1200" dirty="0">
                <a:solidFill>
                  <a:srgbClr val="FF0000"/>
                </a:solidFill>
              </a:rPr>
              <a:t>[B , 4 , 64]</a:t>
            </a:r>
            <a:endParaRPr kumimoji="1" lang="ja-JP" altLang="en-US" sz="1200" dirty="0">
              <a:solidFill>
                <a:srgbClr val="FF0000"/>
              </a:solidFill>
            </a:endParaRPr>
          </a:p>
        </p:txBody>
      </p:sp>
      <p:cxnSp>
        <p:nvCxnSpPr>
          <p:cNvPr id="38" name="直線矢印コネクタ 37">
            <a:extLst>
              <a:ext uri="{FF2B5EF4-FFF2-40B4-BE49-F238E27FC236}">
                <a16:creationId xmlns:a16="http://schemas.microsoft.com/office/drawing/2014/main" id="{90CCB628-4421-75F2-E874-993A78B2B1AF}"/>
              </a:ext>
            </a:extLst>
          </p:cNvPr>
          <p:cNvCxnSpPr>
            <a:cxnSpLocks/>
          </p:cNvCxnSpPr>
          <p:nvPr/>
        </p:nvCxnSpPr>
        <p:spPr>
          <a:xfrm flipH="1">
            <a:off x="5381091" y="3787004"/>
            <a:ext cx="221679" cy="116871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右中かっこ 39">
            <a:extLst>
              <a:ext uri="{FF2B5EF4-FFF2-40B4-BE49-F238E27FC236}">
                <a16:creationId xmlns:a16="http://schemas.microsoft.com/office/drawing/2014/main" id="{E9EF2613-1A39-DCED-227A-7E38BB9A3351}"/>
              </a:ext>
            </a:extLst>
          </p:cNvPr>
          <p:cNvSpPr/>
          <p:nvPr/>
        </p:nvSpPr>
        <p:spPr>
          <a:xfrm rot="16200000">
            <a:off x="6309629" y="3670154"/>
            <a:ext cx="168338" cy="1540980"/>
          </a:xfrm>
          <a:prstGeom prst="rightBrace">
            <a:avLst>
              <a:gd name="adj1" fmla="val 115714"/>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ECCD13AB-9AB8-917B-5A97-EE67A78527EF}"/>
              </a:ext>
            </a:extLst>
          </p:cNvPr>
          <p:cNvSpPr/>
          <p:nvPr/>
        </p:nvSpPr>
        <p:spPr>
          <a:xfrm>
            <a:off x="6883157" y="3875697"/>
            <a:ext cx="831044" cy="306467"/>
          </a:xfrm>
          <a:prstGeom prst="roundRect">
            <a:avLst/>
          </a:prstGeom>
          <a:noFill/>
          <a:ln>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kumimoji="1" lang="en-US" altLang="ja-JP" sz="1200" b="1" dirty="0">
                <a:solidFill>
                  <a:srgbClr val="00B050"/>
                </a:solidFill>
              </a:rPr>
              <a:t>[ B, 4 , 2 ]</a:t>
            </a:r>
            <a:endParaRPr kumimoji="1" lang="ja-JP" altLang="en-US" sz="1200" b="1" dirty="0">
              <a:solidFill>
                <a:srgbClr val="00B050"/>
              </a:solidFill>
            </a:endParaRPr>
          </a:p>
        </p:txBody>
      </p:sp>
      <p:cxnSp>
        <p:nvCxnSpPr>
          <p:cNvPr id="42" name="直線矢印コネクタ 41">
            <a:extLst>
              <a:ext uri="{FF2B5EF4-FFF2-40B4-BE49-F238E27FC236}">
                <a16:creationId xmlns:a16="http://schemas.microsoft.com/office/drawing/2014/main" id="{70E47963-A2C5-FB1D-016D-FE0E59C613F4}"/>
              </a:ext>
            </a:extLst>
          </p:cNvPr>
          <p:cNvCxnSpPr>
            <a:cxnSpLocks/>
          </p:cNvCxnSpPr>
          <p:nvPr/>
        </p:nvCxnSpPr>
        <p:spPr>
          <a:xfrm flipV="1">
            <a:off x="6444208" y="4062706"/>
            <a:ext cx="504056" cy="25401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750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09A43-F1D7-A385-4126-1DF207746050}"/>
              </a:ext>
            </a:extLst>
          </p:cNvPr>
          <p:cNvSpPr>
            <a:spLocks noGrp="1"/>
          </p:cNvSpPr>
          <p:nvPr>
            <p:ph type="title"/>
          </p:nvPr>
        </p:nvSpPr>
        <p:spPr/>
        <p:txBody>
          <a:bodyPr/>
          <a:lstStyle/>
          <a:p>
            <a:r>
              <a:rPr kumimoji="1" lang="en-US" altLang="ja-JP" dirty="0"/>
              <a:t>9. </a:t>
            </a:r>
            <a:r>
              <a:rPr kumimoji="1" lang="ja-JP" altLang="en-US" dirty="0"/>
              <a:t>補助タスクの役割</a:t>
            </a:r>
          </a:p>
        </p:txBody>
      </p:sp>
      <p:sp>
        <p:nvSpPr>
          <p:cNvPr id="3" name="コンテンツ プレースホルダー 2">
            <a:extLst>
              <a:ext uri="{FF2B5EF4-FFF2-40B4-BE49-F238E27FC236}">
                <a16:creationId xmlns:a16="http://schemas.microsoft.com/office/drawing/2014/main" id="{B56D2961-A7B4-A4B9-FC77-7842CDF14B39}"/>
              </a:ext>
            </a:extLst>
          </p:cNvPr>
          <p:cNvSpPr>
            <a:spLocks noGrp="1"/>
          </p:cNvSpPr>
          <p:nvPr>
            <p:ph idx="1"/>
          </p:nvPr>
        </p:nvSpPr>
        <p:spPr/>
        <p:txBody>
          <a:bodyPr/>
          <a:lstStyle/>
          <a:p>
            <a:r>
              <a:rPr kumimoji="1" lang="ja-JP" altLang="en-US" dirty="0"/>
              <a:t>補助タスクの効果</a:t>
            </a:r>
            <a:endParaRPr kumimoji="1" lang="en-US" altLang="ja-JP" dirty="0"/>
          </a:p>
          <a:p>
            <a:pPr lvl="1"/>
            <a:r>
              <a:rPr kumimoji="1" lang="ja-JP" altLang="en-US" dirty="0"/>
              <a:t>補助タスクを使用することで、</a:t>
            </a:r>
            <a:r>
              <a:rPr kumimoji="1" lang="en-US" altLang="ja-JP" dirty="0" err="1"/>
              <a:t>TransFuser</a:t>
            </a:r>
            <a:r>
              <a:rPr kumimoji="1" lang="ja-JP" altLang="en-US" dirty="0"/>
              <a:t>のモデルはより解釈可能でロバストなものになります。</a:t>
            </a:r>
            <a:endParaRPr kumimoji="1" lang="en-US" altLang="ja-JP" dirty="0"/>
          </a:p>
          <a:p>
            <a:pPr lvl="1"/>
            <a:endParaRPr kumimoji="1" lang="en-US" altLang="ja-JP" dirty="0"/>
          </a:p>
          <a:p>
            <a:pPr lvl="1"/>
            <a:r>
              <a:rPr kumimoji="1" lang="ja-JP" altLang="en-US" dirty="0"/>
              <a:t>実験結果では、補助タスクをすべて削除した場合、ルート完了率</a:t>
            </a:r>
            <a:r>
              <a:rPr kumimoji="1" lang="en-US" altLang="ja-JP" dirty="0"/>
              <a:t>(RC)</a:t>
            </a:r>
            <a:r>
              <a:rPr kumimoji="1" lang="ja-JP" altLang="en-US" dirty="0"/>
              <a:t>が</a:t>
            </a:r>
            <a:r>
              <a:rPr kumimoji="1" lang="en-US" altLang="ja-JP" dirty="0"/>
              <a:t>92.28</a:t>
            </a:r>
            <a:r>
              <a:rPr kumimoji="1" lang="ja-JP" altLang="en-US" dirty="0"/>
              <a:t>から</a:t>
            </a:r>
            <a:r>
              <a:rPr kumimoji="1" lang="en-US" altLang="ja-JP" dirty="0"/>
              <a:t>78.17</a:t>
            </a:r>
            <a:r>
              <a:rPr kumimoji="1" lang="ja-JP" altLang="en-US" dirty="0"/>
              <a:t>に大幅に低下することが示されています。</a:t>
            </a:r>
            <a:endParaRPr kumimoji="1" lang="en-US" altLang="ja-JP" dirty="0"/>
          </a:p>
          <a:p>
            <a:pPr lvl="1"/>
            <a:endParaRPr kumimoji="1" lang="en-US" altLang="ja-JP" dirty="0"/>
          </a:p>
          <a:p>
            <a:pPr lvl="1"/>
            <a:r>
              <a:rPr kumimoji="1" lang="ja-JP" altLang="en-US" dirty="0"/>
              <a:t>これにより、補助タスクがモデルのパフォーマンスに与える影響の大きさが確認されています​。</a:t>
            </a:r>
            <a:endParaRPr kumimoji="1" lang="en-US" altLang="ja-JP" dirty="0"/>
          </a:p>
          <a:p>
            <a:pPr lvl="1"/>
            <a:endParaRPr kumimoji="1" lang="en-US" altLang="ja-JP" dirty="0"/>
          </a:p>
          <a:p>
            <a:pPr lvl="1"/>
            <a:r>
              <a:rPr kumimoji="1" lang="ja-JP" altLang="en-US" dirty="0"/>
              <a:t>補助タスクは、視覚的およびセンサーデータの統合を強化し、複雑な運転シナリオにおけるモデルの適応能力を向上させるために不可欠です。</a:t>
            </a:r>
          </a:p>
        </p:txBody>
      </p:sp>
      <p:sp>
        <p:nvSpPr>
          <p:cNvPr id="4" name="スライド番号プレースホルダー 3">
            <a:extLst>
              <a:ext uri="{FF2B5EF4-FFF2-40B4-BE49-F238E27FC236}">
                <a16:creationId xmlns:a16="http://schemas.microsoft.com/office/drawing/2014/main" id="{68BB4576-53D6-D7AB-FD41-39615A0DFBC3}"/>
              </a:ext>
            </a:extLst>
          </p:cNvPr>
          <p:cNvSpPr>
            <a:spLocks noGrp="1"/>
          </p:cNvSpPr>
          <p:nvPr>
            <p:ph type="sldNum" sz="quarter" idx="12"/>
          </p:nvPr>
        </p:nvSpPr>
        <p:spPr/>
        <p:txBody>
          <a:bodyPr/>
          <a:lstStyle/>
          <a:p>
            <a:fld id="{4674B63B-7062-47F8-8683-7FC7510B3971}" type="slidenum">
              <a:rPr kumimoji="1" lang="ja-JP" altLang="en-US" smtClean="0"/>
              <a:t>15</a:t>
            </a:fld>
            <a:endParaRPr kumimoji="1" lang="ja-JP" altLang="en-US"/>
          </a:p>
        </p:txBody>
      </p:sp>
      <p:pic>
        <p:nvPicPr>
          <p:cNvPr id="6" name="図 5">
            <a:extLst>
              <a:ext uri="{FF2B5EF4-FFF2-40B4-BE49-F238E27FC236}">
                <a16:creationId xmlns:a16="http://schemas.microsoft.com/office/drawing/2014/main" id="{2C1ACD4B-CF81-342E-0031-835E4AEF87A0}"/>
              </a:ext>
            </a:extLst>
          </p:cNvPr>
          <p:cNvPicPr>
            <a:picLocks noChangeAspect="1"/>
          </p:cNvPicPr>
          <p:nvPr/>
        </p:nvPicPr>
        <p:blipFill>
          <a:blip r:embed="rId2"/>
          <a:stretch>
            <a:fillRect/>
          </a:stretch>
        </p:blipFill>
        <p:spPr>
          <a:xfrm>
            <a:off x="899592" y="3800315"/>
            <a:ext cx="4032448" cy="2779599"/>
          </a:xfrm>
          <a:prstGeom prst="rect">
            <a:avLst/>
          </a:prstGeom>
        </p:spPr>
      </p:pic>
    </p:spTree>
    <p:extLst>
      <p:ext uri="{BB962C8B-B14F-4D97-AF65-F5344CB8AC3E}">
        <p14:creationId xmlns:p14="http://schemas.microsoft.com/office/powerpoint/2010/main" val="3797290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09A43-F1D7-A385-4126-1DF207746050}"/>
              </a:ext>
            </a:extLst>
          </p:cNvPr>
          <p:cNvSpPr>
            <a:spLocks noGrp="1"/>
          </p:cNvSpPr>
          <p:nvPr>
            <p:ph type="title"/>
          </p:nvPr>
        </p:nvSpPr>
        <p:spPr/>
        <p:txBody>
          <a:bodyPr/>
          <a:lstStyle/>
          <a:p>
            <a:r>
              <a:rPr kumimoji="1" lang="en-US" altLang="ja-JP" dirty="0"/>
              <a:t>9. </a:t>
            </a:r>
            <a:r>
              <a:rPr kumimoji="1" lang="ja-JP" altLang="en-US" dirty="0"/>
              <a:t>補助タスクの役割</a:t>
            </a:r>
          </a:p>
        </p:txBody>
      </p:sp>
      <p:sp>
        <p:nvSpPr>
          <p:cNvPr id="3" name="コンテンツ プレースホルダー 2">
            <a:extLst>
              <a:ext uri="{FF2B5EF4-FFF2-40B4-BE49-F238E27FC236}">
                <a16:creationId xmlns:a16="http://schemas.microsoft.com/office/drawing/2014/main" id="{B56D2961-A7B4-A4B9-FC77-7842CDF14B39}"/>
              </a:ext>
            </a:extLst>
          </p:cNvPr>
          <p:cNvSpPr>
            <a:spLocks noGrp="1"/>
          </p:cNvSpPr>
          <p:nvPr>
            <p:ph idx="1"/>
          </p:nvPr>
        </p:nvSpPr>
        <p:spPr>
          <a:xfrm>
            <a:off x="457200" y="1052736"/>
            <a:ext cx="8229600" cy="5530626"/>
          </a:xfrm>
        </p:spPr>
        <p:txBody>
          <a:bodyPr/>
          <a:lstStyle/>
          <a:p>
            <a:r>
              <a:rPr kumimoji="1" lang="ja-JP" altLang="en-US" dirty="0"/>
              <a:t>補助タスクの役割</a:t>
            </a:r>
            <a:endParaRPr kumimoji="1" lang="en-US" altLang="ja-JP" dirty="0"/>
          </a:p>
          <a:p>
            <a:pPr lvl="1"/>
            <a:r>
              <a:rPr kumimoji="1" lang="ja-JP" altLang="en-US" dirty="0"/>
              <a:t>深度予測 </a:t>
            </a:r>
            <a:r>
              <a:rPr kumimoji="1" lang="en-US" altLang="ja-JP" dirty="0"/>
              <a:t>(Depth Prediction):</a:t>
            </a:r>
          </a:p>
          <a:p>
            <a:pPr lvl="2"/>
            <a:r>
              <a:rPr kumimoji="1" lang="en-US" altLang="ja-JP" dirty="0"/>
              <a:t>2D</a:t>
            </a:r>
            <a:r>
              <a:rPr kumimoji="1" lang="ja-JP" altLang="en-US" dirty="0"/>
              <a:t>画像から深度を推定するタスクです。深度情報は、自動運転車が物体との距離を正確に把握し、安全な運転経路を計画するために重要です。深度予測は</a:t>
            </a:r>
            <a:r>
              <a:rPr kumimoji="1" lang="en-US" altLang="ja-JP" dirty="0"/>
              <a:t>L1</a:t>
            </a:r>
            <a:r>
              <a:rPr kumimoji="1" lang="ja-JP" altLang="en-US" dirty="0"/>
              <a:t>損失を使用して監督されます。セマン</a:t>
            </a:r>
            <a:endParaRPr kumimoji="1" lang="en-US" altLang="ja-JP" dirty="0"/>
          </a:p>
          <a:p>
            <a:pPr lvl="1"/>
            <a:endParaRPr lang="en-US" altLang="ja-JP" dirty="0"/>
          </a:p>
          <a:p>
            <a:pPr lvl="1"/>
            <a:r>
              <a:rPr kumimoji="1" lang="ja-JP" altLang="en-US" dirty="0"/>
              <a:t>ティックセグメンテーション </a:t>
            </a:r>
            <a:r>
              <a:rPr kumimoji="1" lang="en-US" altLang="ja-JP" dirty="0"/>
              <a:t>(Semantic Segmentation):</a:t>
            </a:r>
          </a:p>
          <a:p>
            <a:pPr lvl="2"/>
            <a:r>
              <a:rPr kumimoji="1" lang="ja-JP" altLang="en-US" dirty="0"/>
              <a:t>画像内のピクセルごとに意味を分類するタスクです。例えば、道路、車両、歩行者などのクラスに分類します。</a:t>
            </a:r>
            <a:endParaRPr kumimoji="1" lang="en-US" altLang="ja-JP" dirty="0"/>
          </a:p>
          <a:p>
            <a:pPr lvl="2"/>
            <a:r>
              <a:rPr kumimoji="1" lang="ja-JP" altLang="en-US" dirty="0"/>
              <a:t>セマンティックセグメンテーションはクロスエントロピー損失を使用して監督され、</a:t>
            </a:r>
            <a:r>
              <a:rPr kumimoji="1" lang="en-US" altLang="ja-JP" dirty="0"/>
              <a:t>7</a:t>
            </a:r>
            <a:r>
              <a:rPr kumimoji="1" lang="ja-JP" altLang="en-US" dirty="0"/>
              <a:t>つのセマンティッククラス（未分類、車両、道路、赤信号、歩行者、レーンマーク、歩道）を考慮します。</a:t>
            </a:r>
            <a:endParaRPr kumimoji="1" lang="en-US" altLang="ja-JP" dirty="0"/>
          </a:p>
          <a:p>
            <a:pPr lvl="1"/>
            <a:endParaRPr lang="en-US" altLang="ja-JP" dirty="0"/>
          </a:p>
          <a:p>
            <a:pPr lvl="1"/>
            <a:r>
              <a:rPr kumimoji="1" lang="en-US" altLang="ja-JP" dirty="0"/>
              <a:t>HD</a:t>
            </a:r>
            <a:r>
              <a:rPr kumimoji="1" lang="ja-JP" altLang="en-US" dirty="0"/>
              <a:t>マップ予測 </a:t>
            </a:r>
            <a:r>
              <a:rPr kumimoji="1" lang="en-US" altLang="ja-JP" dirty="0"/>
              <a:t>(HD Map Prediction):</a:t>
            </a:r>
          </a:p>
          <a:p>
            <a:pPr lvl="2"/>
            <a:r>
              <a:rPr kumimoji="1" lang="ja-JP" altLang="en-US" dirty="0"/>
              <a:t>鳥瞰図</a:t>
            </a:r>
            <a:r>
              <a:rPr kumimoji="1" lang="en-US" altLang="ja-JP" dirty="0"/>
              <a:t>(BEV)</a:t>
            </a:r>
            <a:r>
              <a:rPr kumimoji="1" lang="ja-JP" altLang="en-US" dirty="0"/>
              <a:t>から道路やレーンマークの予測を行うタスクです。これにより、走行可能なエリアと非走行エリアを明確に区別できます。</a:t>
            </a:r>
            <a:endParaRPr kumimoji="1" lang="en-US" altLang="ja-JP" dirty="0"/>
          </a:p>
          <a:p>
            <a:pPr lvl="2"/>
            <a:r>
              <a:rPr kumimoji="1" lang="ja-JP" altLang="en-US" dirty="0"/>
              <a:t>このタスクはクロスエントロピー損失を使用して監督されます。</a:t>
            </a:r>
            <a:endParaRPr kumimoji="1" lang="en-US" altLang="ja-JP" dirty="0"/>
          </a:p>
          <a:p>
            <a:pPr lvl="1"/>
            <a:endParaRPr lang="en-US" altLang="ja-JP" dirty="0"/>
          </a:p>
          <a:p>
            <a:pPr lvl="1"/>
            <a:r>
              <a:rPr kumimoji="1" lang="ja-JP" altLang="en-US" dirty="0"/>
              <a:t>車両検出 </a:t>
            </a:r>
            <a:r>
              <a:rPr kumimoji="1" lang="en-US" altLang="ja-JP" dirty="0"/>
              <a:t>(Vehicle Detection):</a:t>
            </a:r>
          </a:p>
          <a:p>
            <a:pPr lvl="2"/>
            <a:r>
              <a:rPr kumimoji="1" lang="ja-JP" altLang="en-US" dirty="0"/>
              <a:t>鳥瞰図</a:t>
            </a:r>
            <a:r>
              <a:rPr kumimoji="1" lang="en-US" altLang="ja-JP" dirty="0"/>
              <a:t>(BEV)</a:t>
            </a:r>
            <a:r>
              <a:rPr kumimoji="1" lang="ja-JP" altLang="en-US" dirty="0"/>
              <a:t>から車両の位置を検出するタスクです。車両のバウンディングボックスを予測するために、</a:t>
            </a:r>
            <a:r>
              <a:rPr kumimoji="1" lang="en-US" altLang="ja-JP" dirty="0" err="1"/>
              <a:t>CenterNet</a:t>
            </a:r>
            <a:r>
              <a:rPr kumimoji="1" lang="ja-JP" altLang="en-US" dirty="0"/>
              <a:t>デコーダを使用します。</a:t>
            </a:r>
            <a:endParaRPr kumimoji="1" lang="en-US" altLang="ja-JP" dirty="0"/>
          </a:p>
          <a:p>
            <a:pPr lvl="2"/>
            <a:r>
              <a:rPr kumimoji="1" lang="ja-JP" altLang="en-US" dirty="0"/>
              <a:t>このタスクでは、位置マップ、オリエンテーションマップ、および回帰マップを予測し、それぞれのマップは異なる損失（フォーカル損失、クロスエントロピー損失、</a:t>
            </a:r>
            <a:r>
              <a:rPr kumimoji="1" lang="en-US" altLang="ja-JP" dirty="0"/>
              <a:t>L1</a:t>
            </a:r>
            <a:r>
              <a:rPr kumimoji="1" lang="ja-JP" altLang="en-US" dirty="0"/>
              <a:t>損失）で監督されます。</a:t>
            </a:r>
          </a:p>
        </p:txBody>
      </p:sp>
      <p:sp>
        <p:nvSpPr>
          <p:cNvPr id="4" name="スライド番号プレースホルダー 3">
            <a:extLst>
              <a:ext uri="{FF2B5EF4-FFF2-40B4-BE49-F238E27FC236}">
                <a16:creationId xmlns:a16="http://schemas.microsoft.com/office/drawing/2014/main" id="{68BB4576-53D6-D7AB-FD41-39615A0DFBC3}"/>
              </a:ext>
            </a:extLst>
          </p:cNvPr>
          <p:cNvSpPr>
            <a:spLocks noGrp="1"/>
          </p:cNvSpPr>
          <p:nvPr>
            <p:ph type="sldNum" sz="quarter" idx="12"/>
          </p:nvPr>
        </p:nvSpPr>
        <p:spPr/>
        <p:txBody>
          <a:bodyPr/>
          <a:lstStyle/>
          <a:p>
            <a:fld id="{4674B63B-7062-47F8-8683-7FC7510B3971}" type="slidenum">
              <a:rPr kumimoji="1" lang="ja-JP" altLang="en-US" smtClean="0"/>
              <a:t>16</a:t>
            </a:fld>
            <a:endParaRPr kumimoji="1" lang="ja-JP" altLang="en-US"/>
          </a:p>
        </p:txBody>
      </p:sp>
    </p:spTree>
    <p:extLst>
      <p:ext uri="{BB962C8B-B14F-4D97-AF65-F5344CB8AC3E}">
        <p14:creationId xmlns:p14="http://schemas.microsoft.com/office/powerpoint/2010/main" val="42683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09A43-F1D7-A385-4126-1DF207746050}"/>
              </a:ext>
            </a:extLst>
          </p:cNvPr>
          <p:cNvSpPr>
            <a:spLocks noGrp="1"/>
          </p:cNvSpPr>
          <p:nvPr>
            <p:ph type="title"/>
          </p:nvPr>
        </p:nvSpPr>
        <p:spPr/>
        <p:txBody>
          <a:bodyPr/>
          <a:lstStyle/>
          <a:p>
            <a:r>
              <a:rPr kumimoji="1" lang="en-US" altLang="ja-JP" dirty="0"/>
              <a:t>10. </a:t>
            </a:r>
            <a:r>
              <a:rPr kumimoji="1" lang="ja-JP" altLang="en-US" dirty="0"/>
              <a:t>学習データの作り方</a:t>
            </a:r>
            <a:r>
              <a:rPr lang="ja-JP" altLang="en-US" dirty="0"/>
              <a:t>：</a:t>
            </a:r>
            <a:r>
              <a:rPr kumimoji="1" lang="ja-JP" altLang="en-US" dirty="0"/>
              <a:t>概要</a:t>
            </a:r>
          </a:p>
        </p:txBody>
      </p:sp>
      <p:sp>
        <p:nvSpPr>
          <p:cNvPr id="3" name="コンテンツ プレースホルダー 2">
            <a:extLst>
              <a:ext uri="{FF2B5EF4-FFF2-40B4-BE49-F238E27FC236}">
                <a16:creationId xmlns:a16="http://schemas.microsoft.com/office/drawing/2014/main" id="{B56D2961-A7B4-A4B9-FC77-7842CDF14B39}"/>
              </a:ext>
            </a:extLst>
          </p:cNvPr>
          <p:cNvSpPr>
            <a:spLocks noGrp="1"/>
          </p:cNvSpPr>
          <p:nvPr>
            <p:ph idx="1"/>
          </p:nvPr>
        </p:nvSpPr>
        <p:spPr/>
        <p:txBody>
          <a:bodyPr>
            <a:normAutofit/>
          </a:bodyPr>
          <a:lstStyle/>
          <a:p>
            <a:r>
              <a:rPr kumimoji="1" lang="ja-JP" altLang="en-US" dirty="0"/>
              <a:t>シミュレーターの使用</a:t>
            </a:r>
            <a:r>
              <a:rPr kumimoji="1" lang="en-US" altLang="ja-JP" dirty="0"/>
              <a:t>: </a:t>
            </a:r>
          </a:p>
          <a:p>
            <a:pPr lvl="1"/>
            <a:r>
              <a:rPr kumimoji="1" lang="en-US" altLang="ja-JP" dirty="0"/>
              <a:t>CARLA</a:t>
            </a:r>
            <a:r>
              <a:rPr kumimoji="1" lang="ja-JP" altLang="en-US" dirty="0"/>
              <a:t>シミュレーター（バージョン</a:t>
            </a:r>
            <a:r>
              <a:rPr kumimoji="1" lang="en-US" altLang="ja-JP" dirty="0"/>
              <a:t>0.9.10</a:t>
            </a:r>
            <a:r>
              <a:rPr kumimoji="1" lang="ja-JP" altLang="en-US" dirty="0"/>
              <a:t>）を使用し、</a:t>
            </a:r>
            <a:r>
              <a:rPr kumimoji="1" lang="en-US" altLang="ja-JP" dirty="0"/>
              <a:t>8</a:t>
            </a:r>
            <a:r>
              <a:rPr kumimoji="1" lang="ja-JP" altLang="en-US" dirty="0"/>
              <a:t>つの公開されている町からデータを収集しました​</a:t>
            </a:r>
            <a:r>
              <a:rPr kumimoji="1" lang="en-US" altLang="ja-JP" dirty="0"/>
              <a:t>​</a:t>
            </a:r>
            <a:r>
              <a:rPr kumimoji="1" lang="ja-JP" altLang="en-US" dirty="0"/>
              <a:t>。</a:t>
            </a:r>
            <a:endParaRPr kumimoji="1" lang="en-US" altLang="ja-JP" dirty="0"/>
          </a:p>
          <a:p>
            <a:endParaRPr lang="en-US" altLang="ja-JP" dirty="0"/>
          </a:p>
          <a:p>
            <a:r>
              <a:rPr kumimoji="1" lang="ja-JP" altLang="en-US" dirty="0"/>
              <a:t>ルートの設定</a:t>
            </a:r>
            <a:r>
              <a:rPr kumimoji="1" lang="en-US" altLang="ja-JP" dirty="0"/>
              <a:t>: </a:t>
            </a:r>
          </a:p>
          <a:p>
            <a:pPr lvl="1"/>
            <a:r>
              <a:rPr kumimoji="1" lang="ja-JP" altLang="en-US" dirty="0"/>
              <a:t>学習データは、</a:t>
            </a:r>
            <a:r>
              <a:rPr kumimoji="1" lang="en-US" altLang="ja-JP" dirty="0"/>
              <a:t>2500</a:t>
            </a:r>
            <a:r>
              <a:rPr kumimoji="1" lang="ja-JP" altLang="en-US" dirty="0"/>
              <a:t>の交差点を通るルート（平均距離</a:t>
            </a:r>
            <a:r>
              <a:rPr kumimoji="1" lang="en-US" altLang="ja-JP" dirty="0"/>
              <a:t>100m</a:t>
            </a:r>
            <a:r>
              <a:rPr kumimoji="1" lang="ja-JP" altLang="en-US" dirty="0"/>
              <a:t>）と、</a:t>
            </a:r>
            <a:r>
              <a:rPr kumimoji="1" lang="en-US" altLang="ja-JP" dirty="0"/>
              <a:t>1000</a:t>
            </a:r>
            <a:r>
              <a:rPr kumimoji="1" lang="ja-JP" altLang="en-US" dirty="0"/>
              <a:t>の曲がりくねった高速道路ルート（平均距離</a:t>
            </a:r>
            <a:r>
              <a:rPr kumimoji="1" lang="en-US" altLang="ja-JP" dirty="0"/>
              <a:t>400m</a:t>
            </a:r>
            <a:r>
              <a:rPr kumimoji="1" lang="ja-JP" altLang="en-US" dirty="0"/>
              <a:t>）を含むトレーニングルートを設定して収集しました​</a:t>
            </a:r>
            <a:r>
              <a:rPr kumimoji="1" lang="en-US" altLang="ja-JP" dirty="0"/>
              <a:t>​</a:t>
            </a:r>
            <a:r>
              <a:rPr kumimoji="1" lang="ja-JP" altLang="en-US" dirty="0"/>
              <a:t>。</a:t>
            </a:r>
            <a:endParaRPr kumimoji="1" lang="en-US" altLang="ja-JP" dirty="0"/>
          </a:p>
          <a:p>
            <a:endParaRPr lang="en-US" altLang="ja-JP" dirty="0"/>
          </a:p>
          <a:p>
            <a:r>
              <a:rPr kumimoji="1" lang="ja-JP" altLang="en-US" dirty="0"/>
              <a:t>エキスパートポリシー</a:t>
            </a:r>
            <a:r>
              <a:rPr kumimoji="1" lang="en-US" altLang="ja-JP" dirty="0"/>
              <a:t>: </a:t>
            </a:r>
          </a:p>
          <a:p>
            <a:pPr lvl="1"/>
            <a:r>
              <a:rPr kumimoji="1" lang="ja-JP" altLang="en-US" dirty="0"/>
              <a:t>シミュレーターから得られる特権情報を使用して運転するように設計されたルールベースのアルゴリズムをエキスパートポリシーとして使用し、トレーニングデータを生成しました。このエキスパートポリシーは、経路計画のための</a:t>
            </a:r>
            <a:r>
              <a:rPr kumimoji="1" lang="en-US" altLang="ja-JP" dirty="0"/>
              <a:t>A*</a:t>
            </a:r>
            <a:r>
              <a:rPr kumimoji="1" lang="ja-JP" altLang="en-US" dirty="0"/>
              <a:t>アルゴリズムと</a:t>
            </a:r>
            <a:r>
              <a:rPr kumimoji="1" lang="en-US" altLang="ja-JP" dirty="0"/>
              <a:t>2</a:t>
            </a:r>
            <a:r>
              <a:rPr kumimoji="1" lang="ja-JP" altLang="en-US" dirty="0"/>
              <a:t>つの</a:t>
            </a:r>
            <a:r>
              <a:rPr kumimoji="1" lang="en-US" altLang="ja-JP" dirty="0"/>
              <a:t>PID</a:t>
            </a:r>
            <a:r>
              <a:rPr kumimoji="1" lang="ja-JP" altLang="en-US" dirty="0"/>
              <a:t>コントローラ（横方向および縦方向制御用）で構成されており、それぞれの制御タスクは独立して処理されます​</a:t>
            </a:r>
            <a:r>
              <a:rPr kumimoji="1" lang="en-US" altLang="ja-JP" dirty="0"/>
              <a:t>​</a:t>
            </a:r>
            <a:r>
              <a:rPr kumimoji="1" lang="ja-JP" altLang="en-US" dirty="0"/>
              <a:t>。</a:t>
            </a:r>
            <a:endParaRPr kumimoji="1" lang="en-US" altLang="ja-JP" dirty="0"/>
          </a:p>
          <a:p>
            <a:endParaRPr lang="en-US" altLang="ja-JP" dirty="0"/>
          </a:p>
          <a:p>
            <a:r>
              <a:rPr kumimoji="1" lang="ja-JP" altLang="en-US" dirty="0"/>
              <a:t>データ収集頻度</a:t>
            </a:r>
            <a:r>
              <a:rPr kumimoji="1" lang="en-US" altLang="ja-JP" dirty="0"/>
              <a:t>: </a:t>
            </a:r>
          </a:p>
          <a:p>
            <a:pPr lvl="1"/>
            <a:r>
              <a:rPr kumimoji="1" lang="en-US" altLang="ja-JP" dirty="0"/>
              <a:t>2FPS</a:t>
            </a:r>
            <a:r>
              <a:rPr kumimoji="1" lang="ja-JP" altLang="en-US" dirty="0"/>
              <a:t>（毎秒</a:t>
            </a:r>
            <a:r>
              <a:rPr kumimoji="1" lang="en-US" altLang="ja-JP" dirty="0"/>
              <a:t>2</a:t>
            </a:r>
            <a:r>
              <a:rPr kumimoji="1" lang="ja-JP" altLang="en-US" dirty="0"/>
              <a:t>フレーム）でデータを保存し、合計で</a:t>
            </a:r>
            <a:r>
              <a:rPr kumimoji="1" lang="en-US" altLang="ja-JP" dirty="0"/>
              <a:t>228,000</a:t>
            </a:r>
            <a:r>
              <a:rPr kumimoji="1" lang="ja-JP" altLang="en-US" dirty="0"/>
              <a:t>フレームのトレーニングデータセットを作成しました​</a:t>
            </a:r>
            <a:r>
              <a:rPr kumimoji="1" lang="en-US" altLang="ja-JP" dirty="0"/>
              <a:t>​</a:t>
            </a:r>
            <a:r>
              <a:rPr kumimoji="1" lang="ja-JP" altLang="en-US" dirty="0"/>
              <a:t>。</a:t>
            </a:r>
          </a:p>
        </p:txBody>
      </p:sp>
      <p:sp>
        <p:nvSpPr>
          <p:cNvPr id="4" name="スライド番号プレースホルダー 3">
            <a:extLst>
              <a:ext uri="{FF2B5EF4-FFF2-40B4-BE49-F238E27FC236}">
                <a16:creationId xmlns:a16="http://schemas.microsoft.com/office/drawing/2014/main" id="{68BB4576-53D6-D7AB-FD41-39615A0DFBC3}"/>
              </a:ext>
            </a:extLst>
          </p:cNvPr>
          <p:cNvSpPr>
            <a:spLocks noGrp="1"/>
          </p:cNvSpPr>
          <p:nvPr>
            <p:ph type="sldNum" sz="quarter" idx="12"/>
          </p:nvPr>
        </p:nvSpPr>
        <p:spPr/>
        <p:txBody>
          <a:bodyPr/>
          <a:lstStyle/>
          <a:p>
            <a:fld id="{4674B63B-7062-47F8-8683-7FC7510B3971}" type="slidenum">
              <a:rPr kumimoji="1" lang="ja-JP" altLang="en-US" smtClean="0"/>
              <a:t>17</a:t>
            </a:fld>
            <a:endParaRPr kumimoji="1" lang="ja-JP" altLang="en-US"/>
          </a:p>
        </p:txBody>
      </p:sp>
    </p:spTree>
    <p:extLst>
      <p:ext uri="{BB962C8B-B14F-4D97-AF65-F5344CB8AC3E}">
        <p14:creationId xmlns:p14="http://schemas.microsoft.com/office/powerpoint/2010/main" val="4119383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09A43-F1D7-A385-4126-1DF207746050}"/>
              </a:ext>
            </a:extLst>
          </p:cNvPr>
          <p:cNvSpPr>
            <a:spLocks noGrp="1"/>
          </p:cNvSpPr>
          <p:nvPr>
            <p:ph type="title"/>
          </p:nvPr>
        </p:nvSpPr>
        <p:spPr/>
        <p:txBody>
          <a:bodyPr/>
          <a:lstStyle/>
          <a:p>
            <a:r>
              <a:rPr kumimoji="1" lang="en-US" altLang="ja-JP" dirty="0"/>
              <a:t>10. </a:t>
            </a:r>
            <a:r>
              <a:rPr kumimoji="1" lang="ja-JP" altLang="en-US" dirty="0"/>
              <a:t>学習データの作り方</a:t>
            </a:r>
            <a:r>
              <a:rPr lang="ja-JP" altLang="en-US" dirty="0"/>
              <a:t>：</a:t>
            </a:r>
            <a:r>
              <a:rPr kumimoji="1" lang="ja-JP" altLang="en-US" dirty="0"/>
              <a:t>概要</a:t>
            </a:r>
          </a:p>
        </p:txBody>
      </p:sp>
      <p:sp>
        <p:nvSpPr>
          <p:cNvPr id="3" name="コンテンツ プレースホルダー 2">
            <a:extLst>
              <a:ext uri="{FF2B5EF4-FFF2-40B4-BE49-F238E27FC236}">
                <a16:creationId xmlns:a16="http://schemas.microsoft.com/office/drawing/2014/main" id="{B56D2961-A7B4-A4B9-FC77-7842CDF14B39}"/>
              </a:ext>
            </a:extLst>
          </p:cNvPr>
          <p:cNvSpPr>
            <a:spLocks noGrp="1"/>
          </p:cNvSpPr>
          <p:nvPr>
            <p:ph idx="1"/>
          </p:nvPr>
        </p:nvSpPr>
        <p:spPr>
          <a:xfrm>
            <a:off x="457200" y="1052735"/>
            <a:ext cx="8229600" cy="5668739"/>
          </a:xfrm>
        </p:spPr>
        <p:txBody>
          <a:bodyPr>
            <a:normAutofit fontScale="92500" lnSpcReduction="10000"/>
          </a:bodyPr>
          <a:lstStyle/>
          <a:p>
            <a:r>
              <a:rPr kumimoji="1" lang="ja-JP" altLang="en-US" dirty="0"/>
              <a:t>衝突回避のための経路は、シミュレーション環境でエキスパートポリシーを使用して生成されます。このエキスパートポリシーは、</a:t>
            </a:r>
            <a:r>
              <a:rPr kumimoji="1" lang="en-US" altLang="ja-JP" dirty="0"/>
              <a:t>CARLA</a:t>
            </a:r>
            <a:r>
              <a:rPr kumimoji="1" lang="ja-JP" altLang="en-US" dirty="0"/>
              <a:t>シミュレーターから得られる特権情報を使用し、以下の方法で衝突回避経路を取得しています。</a:t>
            </a:r>
            <a:endParaRPr kumimoji="1" lang="en-US" altLang="ja-JP" dirty="0"/>
          </a:p>
          <a:p>
            <a:endParaRPr lang="en-US" altLang="ja-JP" dirty="0"/>
          </a:p>
          <a:p>
            <a:r>
              <a:rPr kumimoji="1" lang="en-US" altLang="ja-JP" dirty="0"/>
              <a:t>1. </a:t>
            </a:r>
            <a:r>
              <a:rPr kumimoji="1" lang="ja-JP" altLang="en-US" dirty="0"/>
              <a:t>予測と回避</a:t>
            </a:r>
            <a:r>
              <a:rPr kumimoji="1" lang="en-US" altLang="ja-JP" dirty="0"/>
              <a:t>: </a:t>
            </a:r>
          </a:p>
          <a:p>
            <a:pPr lvl="1"/>
            <a:r>
              <a:rPr kumimoji="1" lang="ja-JP" altLang="en-US" dirty="0"/>
              <a:t>自動運転車が衝突を避けるためには、他の車両の動きを予測する必要があります。エキスパートポリシーは、キネマティックバイシクルモデルを使用して、他の車両の未来の位置、方向、速度を予測します。これにより、衝突が予測される場合には、車両が停止するか、経路を変更することができます​</a:t>
            </a:r>
            <a:r>
              <a:rPr kumimoji="1" lang="en-US" altLang="ja-JP" dirty="0"/>
              <a:t>​</a:t>
            </a:r>
            <a:r>
              <a:rPr kumimoji="1" lang="ja-JP" altLang="en-US" dirty="0"/>
              <a:t>。</a:t>
            </a:r>
            <a:endParaRPr kumimoji="1" lang="en-US" altLang="ja-JP" dirty="0"/>
          </a:p>
          <a:p>
            <a:pPr lvl="1"/>
            <a:endParaRPr kumimoji="1" lang="en-US" altLang="ja-JP" dirty="0"/>
          </a:p>
          <a:p>
            <a:r>
              <a:rPr lang="en-US" altLang="ja-JP" dirty="0"/>
              <a:t>2. </a:t>
            </a:r>
            <a:r>
              <a:rPr kumimoji="1" lang="ja-JP" altLang="en-US" dirty="0"/>
              <a:t>優先情報の使用</a:t>
            </a:r>
            <a:r>
              <a:rPr kumimoji="1" lang="en-US" altLang="ja-JP" dirty="0"/>
              <a:t>: </a:t>
            </a:r>
          </a:p>
          <a:p>
            <a:pPr lvl="1"/>
            <a:r>
              <a:rPr kumimoji="1" lang="ja-JP" altLang="en-US" dirty="0"/>
              <a:t>エキスパートポリシーは、</a:t>
            </a:r>
            <a:r>
              <a:rPr kumimoji="1" lang="en-US" altLang="ja-JP" dirty="0"/>
              <a:t>CARLA</a:t>
            </a:r>
            <a:r>
              <a:rPr kumimoji="1" lang="ja-JP" altLang="en-US" dirty="0"/>
              <a:t>シミュレーターから提供される詳細な情報を使用して運転を行います。例えば、信号の状態や他の車両の位置などの情報を使用し、これに基づいて安全な経路を計画します​</a:t>
            </a:r>
            <a:r>
              <a:rPr kumimoji="1" lang="en-US" altLang="ja-JP" dirty="0"/>
              <a:t>​</a:t>
            </a:r>
            <a:r>
              <a:rPr kumimoji="1" lang="ja-JP" altLang="en-US" dirty="0"/>
              <a:t>。</a:t>
            </a:r>
            <a:endParaRPr kumimoji="1" lang="en-US" altLang="ja-JP" dirty="0"/>
          </a:p>
          <a:p>
            <a:pPr lvl="1"/>
            <a:endParaRPr kumimoji="1" lang="en-US" altLang="ja-JP" dirty="0"/>
          </a:p>
          <a:p>
            <a:r>
              <a:rPr kumimoji="1" lang="en-US" altLang="ja-JP" dirty="0"/>
              <a:t>3. </a:t>
            </a:r>
            <a:r>
              <a:rPr kumimoji="1" lang="ja-JP" altLang="en-US" dirty="0"/>
              <a:t>手動で設計されたアルゴリズム</a:t>
            </a:r>
            <a:r>
              <a:rPr kumimoji="1" lang="en-US" altLang="ja-JP" dirty="0"/>
              <a:t>: </a:t>
            </a:r>
          </a:p>
          <a:p>
            <a:pPr lvl="1"/>
            <a:r>
              <a:rPr kumimoji="1" lang="ja-JP" altLang="en-US" dirty="0"/>
              <a:t>エキスパートポリシーは、手動で設計されたルールベースのアルゴリズムに基づいています。例えば、交差点での左折時に、他の車両が通過するのを待つなど、具体的な行動ルールを設定します​</a:t>
            </a:r>
            <a:r>
              <a:rPr kumimoji="1" lang="en-US" altLang="ja-JP" dirty="0"/>
              <a:t>​</a:t>
            </a:r>
            <a:r>
              <a:rPr kumimoji="1" lang="ja-JP" altLang="en-US" dirty="0"/>
              <a:t>。</a:t>
            </a:r>
            <a:endParaRPr kumimoji="1" lang="en-US" altLang="ja-JP" dirty="0"/>
          </a:p>
          <a:p>
            <a:endParaRPr kumimoji="1" lang="en-US" altLang="ja-JP" dirty="0"/>
          </a:p>
          <a:p>
            <a:r>
              <a:rPr lang="en-US" altLang="ja-JP" dirty="0"/>
              <a:t>4. </a:t>
            </a:r>
            <a:r>
              <a:rPr kumimoji="1" lang="ja-JP" altLang="en-US" dirty="0"/>
              <a:t>センサーフュージョンと安全ヒューリスティック</a:t>
            </a:r>
            <a:r>
              <a:rPr kumimoji="1" lang="en-US" altLang="ja-JP" dirty="0"/>
              <a:t>: </a:t>
            </a:r>
          </a:p>
          <a:p>
            <a:pPr lvl="1"/>
            <a:r>
              <a:rPr kumimoji="1" lang="ja-JP" altLang="en-US" dirty="0"/>
              <a:t>車両の前方にある小さな矩形エリア内に他の物体が存在する場合、クリーピング（前進動作）を停止する安全ヒューリスティックを実装しています。これにより、通常の運転中でも安全性を高めることができます​</a:t>
            </a:r>
            <a:r>
              <a:rPr kumimoji="1" lang="en-US" altLang="ja-JP" dirty="0"/>
              <a:t>​</a:t>
            </a:r>
            <a:r>
              <a:rPr kumimoji="1" lang="ja-JP" altLang="en-US" dirty="0"/>
              <a:t>。</a:t>
            </a:r>
            <a:endParaRPr kumimoji="1" lang="en-US" altLang="ja-JP" dirty="0"/>
          </a:p>
          <a:p>
            <a:endParaRPr kumimoji="1" lang="en-US" altLang="ja-JP" dirty="0"/>
          </a:p>
          <a:p>
            <a:r>
              <a:rPr kumimoji="1" lang="ja-JP" altLang="en-US" dirty="0"/>
              <a:t>これらの手法を組み合わせることで、</a:t>
            </a:r>
            <a:r>
              <a:rPr kumimoji="1" lang="en-US" altLang="ja-JP" dirty="0" err="1"/>
              <a:t>TransFuser</a:t>
            </a:r>
            <a:r>
              <a:rPr kumimoji="1" lang="ja-JP" altLang="en-US" dirty="0"/>
              <a:t>は他の車両の動きを考慮しながら安全な経路を計画し、衝突回避を実現しています。</a:t>
            </a:r>
          </a:p>
        </p:txBody>
      </p:sp>
      <p:sp>
        <p:nvSpPr>
          <p:cNvPr id="4" name="スライド番号プレースホルダー 3">
            <a:extLst>
              <a:ext uri="{FF2B5EF4-FFF2-40B4-BE49-F238E27FC236}">
                <a16:creationId xmlns:a16="http://schemas.microsoft.com/office/drawing/2014/main" id="{68BB4576-53D6-D7AB-FD41-39615A0DFBC3}"/>
              </a:ext>
            </a:extLst>
          </p:cNvPr>
          <p:cNvSpPr>
            <a:spLocks noGrp="1"/>
          </p:cNvSpPr>
          <p:nvPr>
            <p:ph type="sldNum" sz="quarter" idx="12"/>
          </p:nvPr>
        </p:nvSpPr>
        <p:spPr/>
        <p:txBody>
          <a:bodyPr/>
          <a:lstStyle/>
          <a:p>
            <a:fld id="{4674B63B-7062-47F8-8683-7FC7510B3971}" type="slidenum">
              <a:rPr kumimoji="1" lang="ja-JP" altLang="en-US" smtClean="0"/>
              <a:t>18</a:t>
            </a:fld>
            <a:endParaRPr kumimoji="1" lang="ja-JP" altLang="en-US"/>
          </a:p>
        </p:txBody>
      </p:sp>
    </p:spTree>
    <p:extLst>
      <p:ext uri="{BB962C8B-B14F-4D97-AF65-F5344CB8AC3E}">
        <p14:creationId xmlns:p14="http://schemas.microsoft.com/office/powerpoint/2010/main" val="421476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09A43-F1D7-A385-4126-1DF207746050}"/>
              </a:ext>
            </a:extLst>
          </p:cNvPr>
          <p:cNvSpPr>
            <a:spLocks noGrp="1"/>
          </p:cNvSpPr>
          <p:nvPr>
            <p:ph type="title"/>
          </p:nvPr>
        </p:nvSpPr>
        <p:spPr/>
        <p:txBody>
          <a:bodyPr/>
          <a:lstStyle/>
          <a:p>
            <a:r>
              <a:rPr kumimoji="1" lang="en-US" altLang="ja-JP" dirty="0"/>
              <a:t>10. </a:t>
            </a:r>
            <a:r>
              <a:rPr kumimoji="1" lang="ja-JP" altLang="en-US" dirty="0"/>
              <a:t>学習データの作り方</a:t>
            </a:r>
            <a:r>
              <a:rPr lang="ja-JP" altLang="en-US" dirty="0"/>
              <a:t>：</a:t>
            </a:r>
            <a:r>
              <a:rPr kumimoji="1" lang="ja-JP" altLang="en-US" dirty="0"/>
              <a:t>エキスパートポリシー</a:t>
            </a:r>
          </a:p>
        </p:txBody>
      </p:sp>
      <p:sp>
        <p:nvSpPr>
          <p:cNvPr id="3" name="コンテンツ プレースホルダー 2">
            <a:extLst>
              <a:ext uri="{FF2B5EF4-FFF2-40B4-BE49-F238E27FC236}">
                <a16:creationId xmlns:a16="http://schemas.microsoft.com/office/drawing/2014/main" id="{B56D2961-A7B4-A4B9-FC77-7842CDF14B39}"/>
              </a:ext>
            </a:extLst>
          </p:cNvPr>
          <p:cNvSpPr>
            <a:spLocks noGrp="1"/>
          </p:cNvSpPr>
          <p:nvPr>
            <p:ph idx="1"/>
          </p:nvPr>
        </p:nvSpPr>
        <p:spPr>
          <a:xfrm>
            <a:off x="457200" y="1052735"/>
            <a:ext cx="8229600" cy="5668739"/>
          </a:xfrm>
        </p:spPr>
        <p:txBody>
          <a:bodyPr>
            <a:normAutofit fontScale="92500" lnSpcReduction="10000"/>
          </a:bodyPr>
          <a:lstStyle/>
          <a:p>
            <a:r>
              <a:rPr kumimoji="1" lang="ja-JP" altLang="en-US" dirty="0"/>
              <a:t>エキスパートポリシーに関する情報は、「</a:t>
            </a:r>
            <a:r>
              <a:rPr kumimoji="1" lang="en-US" altLang="ja-JP" dirty="0">
                <a:solidFill>
                  <a:srgbClr val="FF0000"/>
                </a:solidFill>
              </a:rPr>
              <a:t>Learning by Cheating</a:t>
            </a:r>
            <a:r>
              <a:rPr kumimoji="1" lang="ja-JP" altLang="en-US" dirty="0"/>
              <a:t>」論文に基づいています。</a:t>
            </a:r>
            <a:endParaRPr kumimoji="1" lang="en-US" altLang="ja-JP" dirty="0"/>
          </a:p>
          <a:p>
            <a:endParaRPr kumimoji="1" lang="en-US" altLang="ja-JP" dirty="0"/>
          </a:p>
          <a:p>
            <a:r>
              <a:rPr kumimoji="1" lang="ja-JP" altLang="en-US" dirty="0"/>
              <a:t>このエキスパートポリシーは、シンプルな手作りルールに基づいており、強化学習（</a:t>
            </a:r>
            <a:r>
              <a:rPr kumimoji="1" lang="en-US" altLang="ja-JP" dirty="0"/>
              <a:t>RL</a:t>
            </a:r>
            <a:r>
              <a:rPr kumimoji="1" lang="ja-JP" altLang="en-US" dirty="0"/>
              <a:t>）を用いることも可能ですが、計算負荷が高く、解釈しにくいとされています​</a:t>
            </a:r>
            <a:r>
              <a:rPr kumimoji="1" lang="en-US" altLang="ja-JP" dirty="0"/>
              <a:t>​</a:t>
            </a:r>
            <a:r>
              <a:rPr kumimoji="1" lang="ja-JP" altLang="en-US" dirty="0"/>
              <a:t>。</a:t>
            </a:r>
            <a:endParaRPr kumimoji="1" lang="en-US" altLang="ja-JP" dirty="0"/>
          </a:p>
          <a:p>
            <a:endParaRPr lang="en-US" altLang="ja-JP" dirty="0"/>
          </a:p>
          <a:p>
            <a:r>
              <a:rPr kumimoji="1" lang="ja-JP" altLang="en-US" dirty="0"/>
              <a:t>具体的には、以下のように設計されています：</a:t>
            </a:r>
            <a:endParaRPr kumimoji="1" lang="en-US" altLang="ja-JP" dirty="0"/>
          </a:p>
          <a:p>
            <a:endParaRPr kumimoji="1" lang="en-US" altLang="ja-JP" dirty="0"/>
          </a:p>
          <a:p>
            <a:r>
              <a:rPr lang="en-US" altLang="ja-JP" dirty="0"/>
              <a:t>1. </a:t>
            </a:r>
            <a:r>
              <a:rPr kumimoji="1" lang="en-US" altLang="ja-JP" dirty="0"/>
              <a:t>A*</a:t>
            </a:r>
            <a:r>
              <a:rPr kumimoji="1" lang="ja-JP" altLang="en-US" dirty="0"/>
              <a:t>プランナー</a:t>
            </a:r>
            <a:r>
              <a:rPr kumimoji="1" lang="en-US" altLang="ja-JP" dirty="0"/>
              <a:t>: </a:t>
            </a:r>
          </a:p>
          <a:p>
            <a:pPr lvl="1"/>
            <a:r>
              <a:rPr kumimoji="1" lang="ja-JP" altLang="en-US" dirty="0"/>
              <a:t>道路上のウェイポイントを計画します。</a:t>
            </a:r>
            <a:endParaRPr kumimoji="1" lang="en-US" altLang="ja-JP" dirty="0"/>
          </a:p>
          <a:p>
            <a:pPr lvl="1"/>
            <a:endParaRPr kumimoji="1" lang="en-US" altLang="ja-JP" dirty="0"/>
          </a:p>
          <a:p>
            <a:r>
              <a:rPr lang="en-US" altLang="ja-JP" dirty="0"/>
              <a:t>2. </a:t>
            </a:r>
            <a:r>
              <a:rPr kumimoji="1" lang="en-US" altLang="ja-JP" dirty="0"/>
              <a:t>PID</a:t>
            </a:r>
            <a:r>
              <a:rPr kumimoji="1" lang="ja-JP" altLang="en-US" dirty="0"/>
              <a:t>コントローラ</a:t>
            </a:r>
            <a:r>
              <a:rPr kumimoji="1" lang="en-US" altLang="ja-JP" dirty="0"/>
              <a:t>: </a:t>
            </a:r>
          </a:p>
          <a:p>
            <a:pPr lvl="1"/>
            <a:r>
              <a:rPr kumimoji="1" lang="ja-JP" altLang="en-US" dirty="0"/>
              <a:t>横方向と縦方向の制御をそれぞれ独立して行います。横方向制御は、</a:t>
            </a:r>
            <a:r>
              <a:rPr kumimoji="1" lang="en-US" altLang="ja-JP" dirty="0"/>
              <a:t>A*</a:t>
            </a:r>
            <a:r>
              <a:rPr kumimoji="1" lang="ja-JP" altLang="en-US" dirty="0"/>
              <a:t>プランナーが生成した経路に沿って車の角度を最小化するように設計されています。縦方向制御は、目標速度を設定し、交差点内では速度を低下させるなどの調整を行います​</a:t>
            </a:r>
            <a:r>
              <a:rPr kumimoji="1" lang="en-US" altLang="ja-JP" dirty="0"/>
              <a:t>​</a:t>
            </a:r>
            <a:r>
              <a:rPr kumimoji="1" lang="ja-JP" altLang="en-US" dirty="0"/>
              <a:t>。</a:t>
            </a:r>
            <a:endParaRPr kumimoji="1" lang="en-US" altLang="ja-JP" dirty="0"/>
          </a:p>
          <a:p>
            <a:endParaRPr kumimoji="1" lang="en-US" altLang="ja-JP" dirty="0"/>
          </a:p>
          <a:p>
            <a:r>
              <a:rPr lang="en-US" altLang="ja-JP" dirty="0"/>
              <a:t>3. </a:t>
            </a:r>
            <a:r>
              <a:rPr kumimoji="1" lang="ja-JP" altLang="en-US" dirty="0"/>
              <a:t>予測モデル</a:t>
            </a:r>
            <a:r>
              <a:rPr kumimoji="1" lang="en-US" altLang="ja-JP" dirty="0"/>
              <a:t>: </a:t>
            </a:r>
          </a:p>
          <a:p>
            <a:pPr lvl="1"/>
            <a:r>
              <a:rPr kumimoji="1" lang="ja-JP" altLang="en-US" dirty="0"/>
              <a:t>他の交通参加者の将来の位置を予測し、衝突の可能性がある場合は車両を停止させる仕組みが組み込まれています​</a:t>
            </a:r>
            <a:r>
              <a:rPr kumimoji="1" lang="en-US" altLang="ja-JP" dirty="0"/>
              <a:t>​</a:t>
            </a:r>
            <a:r>
              <a:rPr kumimoji="1" lang="ja-JP" altLang="en-US" dirty="0"/>
              <a:t>。</a:t>
            </a:r>
            <a:endParaRPr kumimoji="1" lang="en-US" altLang="ja-JP" dirty="0"/>
          </a:p>
          <a:p>
            <a:endParaRPr kumimoji="1" lang="en-US" altLang="ja-JP" dirty="0"/>
          </a:p>
          <a:p>
            <a:r>
              <a:rPr kumimoji="1" lang="ja-JP" altLang="en-US" dirty="0"/>
              <a:t>エキスパートポリシーは、シミュレーション環境内で特権情報を使用して運転するように設計されており、トレーニングデータの生成に使用されます。シミュレーターから提供される詳細な情報を活用することで、安全な経路計画が可能となります​</a:t>
            </a:r>
            <a:r>
              <a:rPr kumimoji="1" lang="en-US" altLang="ja-JP" dirty="0"/>
              <a:t>​</a:t>
            </a:r>
            <a:r>
              <a:rPr kumimoji="1" lang="ja-JP" altLang="en-US" dirty="0"/>
              <a:t>。</a:t>
            </a:r>
          </a:p>
        </p:txBody>
      </p:sp>
      <p:sp>
        <p:nvSpPr>
          <p:cNvPr id="4" name="スライド番号プレースホルダー 3">
            <a:extLst>
              <a:ext uri="{FF2B5EF4-FFF2-40B4-BE49-F238E27FC236}">
                <a16:creationId xmlns:a16="http://schemas.microsoft.com/office/drawing/2014/main" id="{68BB4576-53D6-D7AB-FD41-39615A0DFBC3}"/>
              </a:ext>
            </a:extLst>
          </p:cNvPr>
          <p:cNvSpPr>
            <a:spLocks noGrp="1"/>
          </p:cNvSpPr>
          <p:nvPr>
            <p:ph type="sldNum" sz="quarter" idx="12"/>
          </p:nvPr>
        </p:nvSpPr>
        <p:spPr/>
        <p:txBody>
          <a:bodyPr/>
          <a:lstStyle/>
          <a:p>
            <a:fld id="{4674B63B-7062-47F8-8683-7FC7510B3971}" type="slidenum">
              <a:rPr kumimoji="1" lang="ja-JP" altLang="en-US" smtClean="0"/>
              <a:t>19</a:t>
            </a:fld>
            <a:endParaRPr kumimoji="1" lang="ja-JP" altLang="en-US"/>
          </a:p>
        </p:txBody>
      </p:sp>
    </p:spTree>
    <p:extLst>
      <p:ext uri="{BB962C8B-B14F-4D97-AF65-F5344CB8AC3E}">
        <p14:creationId xmlns:p14="http://schemas.microsoft.com/office/powerpoint/2010/main" val="3464014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7D775C-0097-562A-9835-0E3464CA2A6D}"/>
              </a:ext>
            </a:extLst>
          </p:cNvPr>
          <p:cNvSpPr>
            <a:spLocks noGrp="1"/>
          </p:cNvSpPr>
          <p:nvPr>
            <p:ph type="title"/>
          </p:nvPr>
        </p:nvSpPr>
        <p:spPr/>
        <p:txBody>
          <a:bodyPr/>
          <a:lstStyle/>
          <a:p>
            <a:r>
              <a:rPr kumimoji="1" lang="en-US" altLang="ja-JP" dirty="0"/>
              <a:t>1. </a:t>
            </a:r>
            <a:r>
              <a:rPr kumimoji="1" lang="ja-JP" altLang="en-US" dirty="0"/>
              <a:t>この論文でやっていること</a:t>
            </a:r>
          </a:p>
        </p:txBody>
      </p:sp>
      <p:sp>
        <p:nvSpPr>
          <p:cNvPr id="3" name="コンテンツ プレースホルダー 2">
            <a:extLst>
              <a:ext uri="{FF2B5EF4-FFF2-40B4-BE49-F238E27FC236}">
                <a16:creationId xmlns:a16="http://schemas.microsoft.com/office/drawing/2014/main" id="{19EFA831-3424-7609-4543-3E36C2B86E20}"/>
              </a:ext>
            </a:extLst>
          </p:cNvPr>
          <p:cNvSpPr>
            <a:spLocks noGrp="1"/>
          </p:cNvSpPr>
          <p:nvPr>
            <p:ph idx="1"/>
          </p:nvPr>
        </p:nvSpPr>
        <p:spPr/>
        <p:txBody>
          <a:bodyPr/>
          <a:lstStyle/>
          <a:p>
            <a:r>
              <a:rPr kumimoji="1" lang="ja-JP" altLang="en-US" dirty="0"/>
              <a:t>入力データ</a:t>
            </a:r>
          </a:p>
          <a:p>
            <a:pPr lvl="1"/>
            <a:r>
              <a:rPr kumimoji="1" lang="en-US" altLang="ja-JP" dirty="0"/>
              <a:t>1. </a:t>
            </a:r>
            <a:r>
              <a:rPr kumimoji="1" lang="ja-JP" altLang="en-US" dirty="0"/>
              <a:t>画像 </a:t>
            </a:r>
            <a:r>
              <a:rPr kumimoji="1" lang="en-US" altLang="ja-JP" dirty="0"/>
              <a:t>RGB</a:t>
            </a:r>
          </a:p>
          <a:p>
            <a:pPr lvl="1"/>
            <a:r>
              <a:rPr kumimoji="1" lang="en-US" altLang="ja-JP" dirty="0"/>
              <a:t>2. Lidar</a:t>
            </a:r>
            <a:r>
              <a:rPr kumimoji="1" lang="ja-JP" altLang="en-US" dirty="0"/>
              <a:t>の点群データ</a:t>
            </a:r>
            <a:r>
              <a:rPr kumimoji="1" lang="en-US" altLang="ja-JP" dirty="0"/>
              <a:t>(</a:t>
            </a:r>
            <a:r>
              <a:rPr kumimoji="1" lang="en-US" altLang="ja-JP" dirty="0" err="1"/>
              <a:t>xyz</a:t>
            </a:r>
            <a:r>
              <a:rPr kumimoji="1" lang="en-US" altLang="ja-JP" dirty="0"/>
              <a:t>)</a:t>
            </a:r>
          </a:p>
          <a:p>
            <a:pPr lvl="1"/>
            <a:r>
              <a:rPr kumimoji="1" lang="en-US" altLang="ja-JP" dirty="0"/>
              <a:t>3. CARLA</a:t>
            </a:r>
            <a:r>
              <a:rPr kumimoji="1" lang="ja-JP" altLang="en-US" dirty="0"/>
              <a:t>からもらうグローバルプランニング（経路の点群</a:t>
            </a:r>
            <a:r>
              <a:rPr kumimoji="1" lang="en-US" altLang="ja-JP" dirty="0" err="1"/>
              <a:t>xyz</a:t>
            </a:r>
            <a:r>
              <a:rPr kumimoji="1" lang="ja-JP" altLang="en-US" dirty="0"/>
              <a:t>）の中から、数秒先の</a:t>
            </a:r>
            <a:r>
              <a:rPr kumimoji="1" lang="en-US" altLang="ja-JP" dirty="0"/>
              <a:t>1</a:t>
            </a:r>
            <a:r>
              <a:rPr kumimoji="1" lang="ja-JP" altLang="en-US" dirty="0"/>
              <a:t>点</a:t>
            </a:r>
          </a:p>
          <a:p>
            <a:endParaRPr kumimoji="1" lang="ja-JP" altLang="en-US" dirty="0"/>
          </a:p>
          <a:p>
            <a:r>
              <a:rPr kumimoji="1" lang="ja-JP" altLang="en-US" dirty="0"/>
              <a:t>出力データ</a:t>
            </a:r>
          </a:p>
          <a:p>
            <a:pPr lvl="1"/>
            <a:r>
              <a:rPr kumimoji="1" lang="en-US" altLang="ja-JP" dirty="0"/>
              <a:t>1. </a:t>
            </a:r>
            <a:r>
              <a:rPr kumimoji="1" lang="ja-JP" altLang="en-US" dirty="0"/>
              <a:t>ローカルプランニング（自車座標系における、</a:t>
            </a:r>
            <a:r>
              <a:rPr kumimoji="1" lang="en-US" altLang="ja-JP" dirty="0"/>
              <a:t>4</a:t>
            </a:r>
            <a:r>
              <a:rPr kumimoji="1" lang="ja-JP" altLang="en-US" dirty="0"/>
              <a:t>点の時系列座標</a:t>
            </a:r>
            <a:r>
              <a:rPr kumimoji="1" lang="en-US" altLang="ja-JP" dirty="0" err="1"/>
              <a:t>xyz</a:t>
            </a:r>
            <a:r>
              <a:rPr kumimoji="1" lang="ja-JP" altLang="en-US" dirty="0"/>
              <a:t>）</a:t>
            </a:r>
          </a:p>
        </p:txBody>
      </p:sp>
      <p:sp>
        <p:nvSpPr>
          <p:cNvPr id="4" name="スライド番号プレースホルダー 3">
            <a:extLst>
              <a:ext uri="{FF2B5EF4-FFF2-40B4-BE49-F238E27FC236}">
                <a16:creationId xmlns:a16="http://schemas.microsoft.com/office/drawing/2014/main" id="{2C040A46-7CC1-2C3D-2DF5-7B205FE1B144}"/>
              </a:ext>
            </a:extLst>
          </p:cNvPr>
          <p:cNvSpPr>
            <a:spLocks noGrp="1"/>
          </p:cNvSpPr>
          <p:nvPr>
            <p:ph type="sldNum" sz="quarter" idx="12"/>
          </p:nvPr>
        </p:nvSpPr>
        <p:spPr/>
        <p:txBody>
          <a:bodyPr/>
          <a:lstStyle/>
          <a:p>
            <a:fld id="{4674B63B-7062-47F8-8683-7FC7510B3971}" type="slidenum">
              <a:rPr kumimoji="1" lang="ja-JP" altLang="en-US" smtClean="0"/>
              <a:t>2</a:t>
            </a:fld>
            <a:endParaRPr kumimoji="1" lang="ja-JP" altLang="en-US"/>
          </a:p>
        </p:txBody>
      </p:sp>
    </p:spTree>
    <p:extLst>
      <p:ext uri="{BB962C8B-B14F-4D97-AF65-F5344CB8AC3E}">
        <p14:creationId xmlns:p14="http://schemas.microsoft.com/office/powerpoint/2010/main" val="2137339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09A43-F1D7-A385-4126-1DF207746050}"/>
              </a:ext>
            </a:extLst>
          </p:cNvPr>
          <p:cNvSpPr>
            <a:spLocks noGrp="1"/>
          </p:cNvSpPr>
          <p:nvPr>
            <p:ph type="title"/>
          </p:nvPr>
        </p:nvSpPr>
        <p:spPr/>
        <p:txBody>
          <a:bodyPr/>
          <a:lstStyle/>
          <a:p>
            <a:r>
              <a:rPr kumimoji="1" lang="en-US" altLang="ja-JP" dirty="0"/>
              <a:t>11. </a:t>
            </a:r>
            <a:r>
              <a:rPr kumimoji="1" lang="ja-JP" altLang="en-US" dirty="0"/>
              <a:t>学習データの作り方 </a:t>
            </a:r>
            <a:r>
              <a:rPr kumimoji="1" lang="en-US" altLang="ja-JP" dirty="0"/>
              <a:t>: </a:t>
            </a:r>
            <a:r>
              <a:rPr kumimoji="1" lang="ja-JP" altLang="en-US" dirty="0"/>
              <a:t>補助タスク</a:t>
            </a:r>
            <a:r>
              <a:rPr lang="ja-JP" altLang="en-US" dirty="0"/>
              <a:t>・</a:t>
            </a:r>
            <a:r>
              <a:rPr lang="en-US" altLang="ja-JP" dirty="0"/>
              <a:t>CARLA</a:t>
            </a:r>
            <a:endParaRPr kumimoji="1" lang="ja-JP" altLang="en-US" dirty="0"/>
          </a:p>
        </p:txBody>
      </p:sp>
      <p:sp>
        <p:nvSpPr>
          <p:cNvPr id="3" name="コンテンツ プレースホルダー 2">
            <a:extLst>
              <a:ext uri="{FF2B5EF4-FFF2-40B4-BE49-F238E27FC236}">
                <a16:creationId xmlns:a16="http://schemas.microsoft.com/office/drawing/2014/main" id="{B56D2961-A7B4-A4B9-FC77-7842CDF14B39}"/>
              </a:ext>
            </a:extLst>
          </p:cNvPr>
          <p:cNvSpPr>
            <a:spLocks noGrp="1"/>
          </p:cNvSpPr>
          <p:nvPr>
            <p:ph idx="1"/>
          </p:nvPr>
        </p:nvSpPr>
        <p:spPr>
          <a:xfrm>
            <a:off x="457200" y="1052735"/>
            <a:ext cx="8229600" cy="5668739"/>
          </a:xfrm>
        </p:spPr>
        <p:txBody>
          <a:bodyPr>
            <a:normAutofit/>
          </a:bodyPr>
          <a:lstStyle/>
          <a:p>
            <a:r>
              <a:rPr kumimoji="1" lang="ja-JP" altLang="en-US" dirty="0"/>
              <a:t>補助タスクのグラウンドトゥルース（</a:t>
            </a:r>
            <a:r>
              <a:rPr kumimoji="1" lang="en-US" altLang="ja-JP" dirty="0"/>
              <a:t>ground truth</a:t>
            </a:r>
            <a:r>
              <a:rPr kumimoji="1" lang="ja-JP" altLang="en-US" dirty="0"/>
              <a:t>）は、以下の方法で取得します。各タスクのグラウンドトゥルースは、</a:t>
            </a:r>
            <a:r>
              <a:rPr kumimoji="1" lang="en-US" altLang="ja-JP" dirty="0">
                <a:solidFill>
                  <a:srgbClr val="FF0000"/>
                </a:solidFill>
              </a:rPr>
              <a:t>CARLA</a:t>
            </a:r>
            <a:r>
              <a:rPr kumimoji="1" lang="ja-JP" altLang="en-US" dirty="0">
                <a:solidFill>
                  <a:srgbClr val="FF0000"/>
                </a:solidFill>
              </a:rPr>
              <a:t>シミュレーターから直接取得</a:t>
            </a:r>
            <a:r>
              <a:rPr kumimoji="1" lang="ja-JP" altLang="en-US" dirty="0"/>
              <a:t>することができます。</a:t>
            </a:r>
            <a:endParaRPr kumimoji="1" lang="en-US" altLang="ja-JP" dirty="0"/>
          </a:p>
          <a:p>
            <a:endParaRPr lang="en-US" altLang="ja-JP" dirty="0"/>
          </a:p>
          <a:p>
            <a:r>
              <a:rPr kumimoji="1" lang="en-US" altLang="ja-JP" dirty="0"/>
              <a:t>1. </a:t>
            </a:r>
            <a:r>
              <a:rPr kumimoji="1" lang="ja-JP" altLang="en-US" dirty="0"/>
              <a:t>セマンティックセグメンテーション（</a:t>
            </a:r>
            <a:r>
              <a:rPr kumimoji="1" lang="en-US" altLang="ja-JP" dirty="0"/>
              <a:t>Semantic Segmentation</a:t>
            </a:r>
            <a:r>
              <a:rPr kumimoji="1" lang="ja-JP" altLang="en-US" dirty="0"/>
              <a:t>）</a:t>
            </a:r>
            <a:r>
              <a:rPr kumimoji="1" lang="en-US" altLang="ja-JP" dirty="0"/>
              <a:t>:</a:t>
            </a:r>
          </a:p>
          <a:p>
            <a:pPr lvl="1"/>
            <a:r>
              <a:rPr kumimoji="1" lang="en-US" altLang="ja-JP" dirty="0"/>
              <a:t>CARLA</a:t>
            </a:r>
            <a:r>
              <a:rPr kumimoji="1" lang="ja-JP" altLang="en-US" dirty="0"/>
              <a:t>シミュレーターは、</a:t>
            </a:r>
            <a:r>
              <a:rPr kumimoji="1" lang="ja-JP" altLang="en-US" dirty="0">
                <a:solidFill>
                  <a:srgbClr val="FF0000"/>
                </a:solidFill>
              </a:rPr>
              <a:t>シーン内の各ピクセルに対してセマンティックラベルを提供</a:t>
            </a:r>
            <a:r>
              <a:rPr kumimoji="1" lang="ja-JP" altLang="en-US" dirty="0"/>
              <a:t>できます。例えば、道路、車両、歩行者などのクラスラベルを各ピクセルに割り当てます。</a:t>
            </a:r>
            <a:endParaRPr kumimoji="1" lang="en-US" altLang="ja-JP" dirty="0"/>
          </a:p>
          <a:p>
            <a:pPr lvl="1"/>
            <a:r>
              <a:rPr kumimoji="1" lang="ja-JP" altLang="en-US" dirty="0"/>
              <a:t>シミュレーター内のシーンをレンダリングする際に、各ピクセルに対してラベルマップを生成します。これがセマンティックセグメンテーションのグラウンドトゥルースとなります。</a:t>
            </a:r>
            <a:endParaRPr kumimoji="1" lang="en-US" altLang="ja-JP" dirty="0"/>
          </a:p>
          <a:p>
            <a:endParaRPr lang="en-US" altLang="ja-JP" dirty="0"/>
          </a:p>
          <a:p>
            <a:r>
              <a:rPr kumimoji="1" lang="en-US" altLang="ja-JP" dirty="0"/>
              <a:t>2. </a:t>
            </a:r>
            <a:r>
              <a:rPr kumimoji="1" lang="ja-JP" altLang="en-US" dirty="0"/>
              <a:t>深度予測（</a:t>
            </a:r>
            <a:r>
              <a:rPr kumimoji="1" lang="en-US" altLang="ja-JP" dirty="0"/>
              <a:t>Depth Prediction</a:t>
            </a:r>
            <a:r>
              <a:rPr kumimoji="1" lang="ja-JP" altLang="en-US" dirty="0"/>
              <a:t>）</a:t>
            </a:r>
            <a:r>
              <a:rPr kumimoji="1" lang="en-US" altLang="ja-JP" dirty="0"/>
              <a:t>:</a:t>
            </a:r>
          </a:p>
          <a:p>
            <a:pPr lvl="1"/>
            <a:r>
              <a:rPr kumimoji="1" lang="en-US" altLang="ja-JP" dirty="0"/>
              <a:t>CARLA</a:t>
            </a:r>
            <a:r>
              <a:rPr kumimoji="1" lang="ja-JP" altLang="en-US" dirty="0"/>
              <a:t>シミュレーターは、カメラビューからの</a:t>
            </a:r>
            <a:r>
              <a:rPr kumimoji="1" lang="ja-JP" altLang="en-US" dirty="0">
                <a:solidFill>
                  <a:srgbClr val="FF0000"/>
                </a:solidFill>
              </a:rPr>
              <a:t>各ピクセルに対して正確な深度情報を提供</a:t>
            </a:r>
            <a:r>
              <a:rPr kumimoji="1" lang="ja-JP" altLang="en-US" dirty="0"/>
              <a:t>できます。これは各ピクセルがカメラからどれだけ離れているかを示します。</a:t>
            </a:r>
            <a:endParaRPr kumimoji="1" lang="en-US" altLang="ja-JP" dirty="0"/>
          </a:p>
          <a:p>
            <a:pPr lvl="1"/>
            <a:r>
              <a:rPr kumimoji="1" lang="ja-JP" altLang="en-US" dirty="0"/>
              <a:t>深度マップを生成し、これを深度予測のグラウンドトゥルースとして使用します。</a:t>
            </a:r>
            <a:endParaRPr kumimoji="1" lang="en-US" altLang="ja-JP" dirty="0"/>
          </a:p>
          <a:p>
            <a:endParaRPr lang="en-US" altLang="ja-JP" dirty="0"/>
          </a:p>
          <a:p>
            <a:r>
              <a:rPr kumimoji="1" lang="en-US" altLang="ja-JP" dirty="0"/>
              <a:t>3. HD</a:t>
            </a:r>
            <a:r>
              <a:rPr kumimoji="1" lang="ja-JP" altLang="en-US" dirty="0"/>
              <a:t>マップ予測（</a:t>
            </a:r>
            <a:r>
              <a:rPr kumimoji="1" lang="en-US" altLang="ja-JP" dirty="0"/>
              <a:t>HD Map Prediction</a:t>
            </a:r>
            <a:r>
              <a:rPr kumimoji="1" lang="ja-JP" altLang="en-US" dirty="0"/>
              <a:t>）</a:t>
            </a:r>
            <a:r>
              <a:rPr kumimoji="1" lang="en-US" altLang="ja-JP" dirty="0"/>
              <a:t>:</a:t>
            </a:r>
          </a:p>
          <a:p>
            <a:pPr lvl="1"/>
            <a:r>
              <a:rPr kumimoji="1" lang="en-US" altLang="ja-JP" dirty="0">
                <a:solidFill>
                  <a:srgbClr val="FF0000"/>
                </a:solidFill>
              </a:rPr>
              <a:t>HD</a:t>
            </a:r>
            <a:r>
              <a:rPr kumimoji="1" lang="ja-JP" altLang="en-US" dirty="0">
                <a:solidFill>
                  <a:srgbClr val="FF0000"/>
                </a:solidFill>
              </a:rPr>
              <a:t>マップには、道路、レーンマーク、その他のクラスが含まれます</a:t>
            </a:r>
            <a:r>
              <a:rPr kumimoji="1" lang="ja-JP" altLang="en-US" dirty="0"/>
              <a:t>。</a:t>
            </a:r>
            <a:r>
              <a:rPr kumimoji="1" lang="en-US" altLang="ja-JP" dirty="0"/>
              <a:t>CARLA</a:t>
            </a:r>
            <a:r>
              <a:rPr kumimoji="1" lang="ja-JP" altLang="en-US" dirty="0"/>
              <a:t>シミュレーターは、シーン内のこれらの情報を持っています。</a:t>
            </a:r>
            <a:endParaRPr kumimoji="1" lang="en-US" altLang="ja-JP" dirty="0"/>
          </a:p>
          <a:p>
            <a:pPr lvl="1"/>
            <a:r>
              <a:rPr kumimoji="1" lang="ja-JP" altLang="en-US" dirty="0"/>
              <a:t>シミュレーターからこれらのマップデータを抽出し、グラウンドトゥルースとして使用します。</a:t>
            </a:r>
          </a:p>
        </p:txBody>
      </p:sp>
      <p:sp>
        <p:nvSpPr>
          <p:cNvPr id="4" name="スライド番号プレースホルダー 3">
            <a:extLst>
              <a:ext uri="{FF2B5EF4-FFF2-40B4-BE49-F238E27FC236}">
                <a16:creationId xmlns:a16="http://schemas.microsoft.com/office/drawing/2014/main" id="{68BB4576-53D6-D7AB-FD41-39615A0DFBC3}"/>
              </a:ext>
            </a:extLst>
          </p:cNvPr>
          <p:cNvSpPr>
            <a:spLocks noGrp="1"/>
          </p:cNvSpPr>
          <p:nvPr>
            <p:ph type="sldNum" sz="quarter" idx="12"/>
          </p:nvPr>
        </p:nvSpPr>
        <p:spPr/>
        <p:txBody>
          <a:bodyPr/>
          <a:lstStyle/>
          <a:p>
            <a:fld id="{4674B63B-7062-47F8-8683-7FC7510B3971}" type="slidenum">
              <a:rPr kumimoji="1" lang="ja-JP" altLang="en-US" smtClean="0"/>
              <a:t>20</a:t>
            </a:fld>
            <a:endParaRPr kumimoji="1" lang="ja-JP" altLang="en-US"/>
          </a:p>
        </p:txBody>
      </p:sp>
    </p:spTree>
    <p:extLst>
      <p:ext uri="{BB962C8B-B14F-4D97-AF65-F5344CB8AC3E}">
        <p14:creationId xmlns:p14="http://schemas.microsoft.com/office/powerpoint/2010/main" val="1517125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09A43-F1D7-A385-4126-1DF207746050}"/>
              </a:ext>
            </a:extLst>
          </p:cNvPr>
          <p:cNvSpPr>
            <a:spLocks noGrp="1"/>
          </p:cNvSpPr>
          <p:nvPr>
            <p:ph type="title"/>
          </p:nvPr>
        </p:nvSpPr>
        <p:spPr/>
        <p:txBody>
          <a:bodyPr/>
          <a:lstStyle/>
          <a:p>
            <a:r>
              <a:rPr kumimoji="1" lang="en-US" altLang="ja-JP" dirty="0"/>
              <a:t>11. </a:t>
            </a:r>
            <a:r>
              <a:rPr kumimoji="1" lang="ja-JP" altLang="en-US" dirty="0"/>
              <a:t>学習データの作り方 </a:t>
            </a:r>
            <a:r>
              <a:rPr kumimoji="1" lang="en-US" altLang="ja-JP" dirty="0"/>
              <a:t>: </a:t>
            </a:r>
            <a:r>
              <a:rPr kumimoji="1" lang="ja-JP" altLang="en-US" dirty="0"/>
              <a:t>補助タスク</a:t>
            </a:r>
            <a:r>
              <a:rPr lang="ja-JP" altLang="en-US" dirty="0"/>
              <a:t>・</a:t>
            </a:r>
            <a:r>
              <a:rPr lang="en-US" altLang="ja-JP" dirty="0"/>
              <a:t>CARLA</a:t>
            </a:r>
            <a:endParaRPr kumimoji="1" lang="ja-JP" altLang="en-US" dirty="0"/>
          </a:p>
        </p:txBody>
      </p:sp>
      <p:sp>
        <p:nvSpPr>
          <p:cNvPr id="3" name="コンテンツ プレースホルダー 2">
            <a:extLst>
              <a:ext uri="{FF2B5EF4-FFF2-40B4-BE49-F238E27FC236}">
                <a16:creationId xmlns:a16="http://schemas.microsoft.com/office/drawing/2014/main" id="{B56D2961-A7B4-A4B9-FC77-7842CDF14B39}"/>
              </a:ext>
            </a:extLst>
          </p:cNvPr>
          <p:cNvSpPr>
            <a:spLocks noGrp="1"/>
          </p:cNvSpPr>
          <p:nvPr>
            <p:ph idx="1"/>
          </p:nvPr>
        </p:nvSpPr>
        <p:spPr>
          <a:xfrm>
            <a:off x="457200" y="1052735"/>
            <a:ext cx="8229600" cy="5668739"/>
          </a:xfrm>
        </p:spPr>
        <p:txBody>
          <a:bodyPr>
            <a:normAutofit/>
          </a:bodyPr>
          <a:lstStyle/>
          <a:p>
            <a:r>
              <a:rPr kumimoji="1" lang="en-US" altLang="ja-JP" dirty="0"/>
              <a:t>4.</a:t>
            </a:r>
            <a:r>
              <a:rPr kumimoji="1" lang="ja-JP" altLang="en-US" dirty="0"/>
              <a:t>車両検出（</a:t>
            </a:r>
            <a:r>
              <a:rPr kumimoji="1" lang="en-US" altLang="ja-JP" dirty="0"/>
              <a:t>Vehicle Detection</a:t>
            </a:r>
            <a:r>
              <a:rPr kumimoji="1" lang="ja-JP" altLang="en-US" dirty="0"/>
              <a:t>）</a:t>
            </a:r>
            <a:r>
              <a:rPr kumimoji="1" lang="en-US" altLang="ja-JP" dirty="0"/>
              <a:t>:</a:t>
            </a:r>
          </a:p>
          <a:p>
            <a:pPr lvl="1"/>
            <a:r>
              <a:rPr kumimoji="1" lang="en-US" altLang="ja-JP" dirty="0"/>
              <a:t>CARLA</a:t>
            </a:r>
            <a:r>
              <a:rPr kumimoji="1" lang="ja-JP" altLang="en-US" dirty="0"/>
              <a:t>シミュレーターは、</a:t>
            </a:r>
            <a:r>
              <a:rPr kumimoji="1" lang="ja-JP" altLang="en-US" dirty="0">
                <a:solidFill>
                  <a:srgbClr val="FF0000"/>
                </a:solidFill>
              </a:rPr>
              <a:t>シーン内のすべての動的および静的なオブジェクトの位置と種類を追跡できます</a:t>
            </a:r>
            <a:r>
              <a:rPr kumimoji="1" lang="ja-JP" altLang="en-US" dirty="0"/>
              <a:t>。これには、他の車両、歩行者、障害物などが含まれます。</a:t>
            </a:r>
            <a:endParaRPr kumimoji="1" lang="en-US" altLang="ja-JP" dirty="0"/>
          </a:p>
          <a:p>
            <a:pPr lvl="1"/>
            <a:r>
              <a:rPr kumimoji="1" lang="ja-JP" altLang="en-US" dirty="0"/>
              <a:t>シミュレーターから車両の位置情報を取得し、これを車両検出のグラウンドトゥルースとして使用します。</a:t>
            </a:r>
          </a:p>
        </p:txBody>
      </p:sp>
      <p:sp>
        <p:nvSpPr>
          <p:cNvPr id="4" name="スライド番号プレースホルダー 3">
            <a:extLst>
              <a:ext uri="{FF2B5EF4-FFF2-40B4-BE49-F238E27FC236}">
                <a16:creationId xmlns:a16="http://schemas.microsoft.com/office/drawing/2014/main" id="{68BB4576-53D6-D7AB-FD41-39615A0DFBC3}"/>
              </a:ext>
            </a:extLst>
          </p:cNvPr>
          <p:cNvSpPr>
            <a:spLocks noGrp="1"/>
          </p:cNvSpPr>
          <p:nvPr>
            <p:ph type="sldNum" sz="quarter" idx="12"/>
          </p:nvPr>
        </p:nvSpPr>
        <p:spPr/>
        <p:txBody>
          <a:bodyPr/>
          <a:lstStyle/>
          <a:p>
            <a:fld id="{4674B63B-7062-47F8-8683-7FC7510B3971}" type="slidenum">
              <a:rPr kumimoji="1" lang="ja-JP" altLang="en-US" smtClean="0"/>
              <a:t>21</a:t>
            </a:fld>
            <a:endParaRPr kumimoji="1" lang="ja-JP" altLang="en-US"/>
          </a:p>
        </p:txBody>
      </p:sp>
    </p:spTree>
    <p:extLst>
      <p:ext uri="{BB962C8B-B14F-4D97-AF65-F5344CB8AC3E}">
        <p14:creationId xmlns:p14="http://schemas.microsoft.com/office/powerpoint/2010/main" val="235351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09A43-F1D7-A385-4126-1DF207746050}"/>
              </a:ext>
            </a:extLst>
          </p:cNvPr>
          <p:cNvSpPr>
            <a:spLocks noGrp="1"/>
          </p:cNvSpPr>
          <p:nvPr>
            <p:ph type="title"/>
          </p:nvPr>
        </p:nvSpPr>
        <p:spPr/>
        <p:txBody>
          <a:bodyPr>
            <a:normAutofit/>
          </a:bodyPr>
          <a:lstStyle/>
          <a:p>
            <a:r>
              <a:rPr kumimoji="1" lang="en-US" altLang="ja-JP" dirty="0"/>
              <a:t>11. </a:t>
            </a:r>
            <a:r>
              <a:rPr kumimoji="1" lang="ja-JP" altLang="en-US" dirty="0"/>
              <a:t>学習データの作り方 </a:t>
            </a:r>
            <a:r>
              <a:rPr kumimoji="1" lang="en-US" altLang="ja-JP" dirty="0"/>
              <a:t>: </a:t>
            </a:r>
            <a:r>
              <a:rPr kumimoji="1" lang="ja-JP" altLang="en-US" dirty="0"/>
              <a:t>補助タスク</a:t>
            </a:r>
            <a:r>
              <a:rPr lang="ja-JP" altLang="en-US" dirty="0"/>
              <a:t>・実車実験</a:t>
            </a:r>
            <a:endParaRPr kumimoji="1" lang="ja-JP" altLang="en-US" dirty="0"/>
          </a:p>
        </p:txBody>
      </p:sp>
      <p:sp>
        <p:nvSpPr>
          <p:cNvPr id="3" name="コンテンツ プレースホルダー 2">
            <a:extLst>
              <a:ext uri="{FF2B5EF4-FFF2-40B4-BE49-F238E27FC236}">
                <a16:creationId xmlns:a16="http://schemas.microsoft.com/office/drawing/2014/main" id="{B56D2961-A7B4-A4B9-FC77-7842CDF14B39}"/>
              </a:ext>
            </a:extLst>
          </p:cNvPr>
          <p:cNvSpPr>
            <a:spLocks noGrp="1"/>
          </p:cNvSpPr>
          <p:nvPr>
            <p:ph idx="1"/>
          </p:nvPr>
        </p:nvSpPr>
        <p:spPr>
          <a:xfrm>
            <a:off x="457200" y="1052735"/>
            <a:ext cx="8229600" cy="5668739"/>
          </a:xfrm>
        </p:spPr>
        <p:txBody>
          <a:bodyPr>
            <a:normAutofit/>
          </a:bodyPr>
          <a:lstStyle/>
          <a:p>
            <a:r>
              <a:rPr kumimoji="1" lang="ja-JP" altLang="en-US" dirty="0">
                <a:solidFill>
                  <a:srgbClr val="FF0000"/>
                </a:solidFill>
              </a:rPr>
              <a:t>実車を用いた実験で補助タスクのグラウンドトゥルースを取得</a:t>
            </a:r>
            <a:r>
              <a:rPr kumimoji="1" lang="ja-JP" altLang="en-US" dirty="0"/>
              <a:t>するには、以下のような手法が考えられます。これらの手法は、実世界のデータを収集し、必要なアノテーションを生成するためのものです。</a:t>
            </a:r>
            <a:endParaRPr kumimoji="1" lang="en-US" altLang="ja-JP" dirty="0"/>
          </a:p>
          <a:p>
            <a:endParaRPr lang="en-US" altLang="ja-JP" dirty="0"/>
          </a:p>
          <a:p>
            <a:r>
              <a:rPr kumimoji="1" lang="en-US" altLang="ja-JP" dirty="0"/>
              <a:t>1. </a:t>
            </a:r>
            <a:r>
              <a:rPr kumimoji="1" lang="ja-JP" altLang="en-US" dirty="0"/>
              <a:t>セマンティックセグメンテーション（</a:t>
            </a:r>
            <a:r>
              <a:rPr kumimoji="1" lang="en-US" altLang="ja-JP" dirty="0"/>
              <a:t>Semantic Segmentation</a:t>
            </a:r>
            <a:r>
              <a:rPr kumimoji="1" lang="ja-JP" altLang="en-US" dirty="0"/>
              <a:t>）</a:t>
            </a:r>
            <a:endParaRPr kumimoji="1" lang="en-US" altLang="ja-JP" dirty="0"/>
          </a:p>
          <a:p>
            <a:pPr lvl="1"/>
            <a:r>
              <a:rPr kumimoji="1" lang="ja-JP" altLang="en-US" dirty="0"/>
              <a:t>実車のカメラから取得した画像に対してセマンティックラベルを付ける必要があります。この作業は手動で行うこともありますが、効率を上げるために以下の方法が使われます：</a:t>
            </a:r>
            <a:endParaRPr kumimoji="1" lang="en-US" altLang="ja-JP" dirty="0"/>
          </a:p>
          <a:p>
            <a:pPr lvl="1"/>
            <a:endParaRPr kumimoji="1" lang="en-US" altLang="ja-JP" dirty="0"/>
          </a:p>
          <a:p>
            <a:pPr lvl="1"/>
            <a:r>
              <a:rPr kumimoji="1" lang="ja-JP" altLang="en-US" dirty="0"/>
              <a:t>手動アノテーション</a:t>
            </a:r>
            <a:r>
              <a:rPr kumimoji="1" lang="en-US" altLang="ja-JP" dirty="0"/>
              <a:t>: </a:t>
            </a:r>
          </a:p>
          <a:p>
            <a:pPr lvl="2"/>
            <a:r>
              <a:rPr kumimoji="1" lang="ja-JP" altLang="en-US" dirty="0"/>
              <a:t>専門のアノテーターが画像を見て、各ピクセルにラベルを付ける。</a:t>
            </a:r>
            <a:endParaRPr kumimoji="1" lang="en-US" altLang="ja-JP" dirty="0"/>
          </a:p>
          <a:p>
            <a:pPr lvl="2"/>
            <a:endParaRPr kumimoji="1" lang="en-US" altLang="ja-JP" dirty="0"/>
          </a:p>
          <a:p>
            <a:pPr lvl="1"/>
            <a:r>
              <a:rPr kumimoji="1" lang="ja-JP" altLang="en-US" dirty="0"/>
              <a:t>半自動アノテーションツール</a:t>
            </a:r>
            <a:r>
              <a:rPr kumimoji="1" lang="en-US" altLang="ja-JP" dirty="0"/>
              <a:t>: </a:t>
            </a:r>
          </a:p>
          <a:p>
            <a:pPr lvl="2"/>
            <a:r>
              <a:rPr kumimoji="1" lang="ja-JP" altLang="en-US" dirty="0"/>
              <a:t>自動アノテーションツールを使用し、人間のアノテーターがその結果を確認し、修正する。ツールとしては、</a:t>
            </a:r>
            <a:r>
              <a:rPr kumimoji="1" lang="en-US" altLang="ja-JP" dirty="0" err="1"/>
              <a:t>Supervisely</a:t>
            </a:r>
            <a:r>
              <a:rPr kumimoji="1" lang="ja-JP" altLang="en-US" dirty="0"/>
              <a:t>、</a:t>
            </a:r>
            <a:r>
              <a:rPr kumimoji="1" lang="en-US" altLang="ja-JP" dirty="0" err="1"/>
              <a:t>Labelbox</a:t>
            </a:r>
            <a:r>
              <a:rPr kumimoji="1" lang="ja-JP" altLang="en-US" dirty="0"/>
              <a:t>、</a:t>
            </a:r>
            <a:r>
              <a:rPr kumimoji="1" lang="en-US" altLang="ja-JP" dirty="0"/>
              <a:t>VGG Image Annotator (VIA) </a:t>
            </a:r>
            <a:r>
              <a:rPr kumimoji="1" lang="ja-JP" altLang="en-US" dirty="0"/>
              <a:t>などがあります。</a:t>
            </a:r>
            <a:endParaRPr kumimoji="1" lang="en-US" altLang="ja-JP" dirty="0"/>
          </a:p>
          <a:p>
            <a:pPr lvl="2"/>
            <a:endParaRPr kumimoji="1" lang="en-US" altLang="ja-JP" dirty="0"/>
          </a:p>
          <a:p>
            <a:pPr lvl="1"/>
            <a:r>
              <a:rPr kumimoji="1" lang="ja-JP" altLang="en-US" dirty="0"/>
              <a:t>既存のデータセット</a:t>
            </a:r>
            <a:r>
              <a:rPr kumimoji="1" lang="en-US" altLang="ja-JP" dirty="0"/>
              <a:t>: </a:t>
            </a:r>
          </a:p>
          <a:p>
            <a:pPr lvl="2"/>
            <a:r>
              <a:rPr kumimoji="1" lang="ja-JP" altLang="en-US" dirty="0"/>
              <a:t>公開されているデータセットを利用する。例えば、</a:t>
            </a:r>
            <a:r>
              <a:rPr kumimoji="1" lang="en-US" altLang="ja-JP" dirty="0"/>
              <a:t>Cityscapes</a:t>
            </a:r>
            <a:r>
              <a:rPr kumimoji="1" lang="ja-JP" altLang="en-US" dirty="0"/>
              <a:t>、</a:t>
            </a:r>
            <a:r>
              <a:rPr kumimoji="1" lang="en-US" altLang="ja-JP" dirty="0" err="1"/>
              <a:t>Mapillary</a:t>
            </a:r>
            <a:r>
              <a:rPr kumimoji="1" lang="en-US" altLang="ja-JP" dirty="0"/>
              <a:t> Vistas</a:t>
            </a:r>
            <a:r>
              <a:rPr kumimoji="1" lang="ja-JP" altLang="en-US" dirty="0"/>
              <a:t>、</a:t>
            </a:r>
            <a:r>
              <a:rPr kumimoji="1" lang="en-US" altLang="ja-JP" dirty="0"/>
              <a:t>COCO </a:t>
            </a:r>
            <a:r>
              <a:rPr kumimoji="1" lang="ja-JP" altLang="en-US" dirty="0"/>
              <a:t>などのデータセットには、街中で撮影された画像とそのセマンティックラベルが含まれています。</a:t>
            </a:r>
          </a:p>
        </p:txBody>
      </p:sp>
      <p:sp>
        <p:nvSpPr>
          <p:cNvPr id="4" name="スライド番号プレースホルダー 3">
            <a:extLst>
              <a:ext uri="{FF2B5EF4-FFF2-40B4-BE49-F238E27FC236}">
                <a16:creationId xmlns:a16="http://schemas.microsoft.com/office/drawing/2014/main" id="{68BB4576-53D6-D7AB-FD41-39615A0DFBC3}"/>
              </a:ext>
            </a:extLst>
          </p:cNvPr>
          <p:cNvSpPr>
            <a:spLocks noGrp="1"/>
          </p:cNvSpPr>
          <p:nvPr>
            <p:ph type="sldNum" sz="quarter" idx="12"/>
          </p:nvPr>
        </p:nvSpPr>
        <p:spPr/>
        <p:txBody>
          <a:bodyPr/>
          <a:lstStyle/>
          <a:p>
            <a:fld id="{4674B63B-7062-47F8-8683-7FC7510B3971}" type="slidenum">
              <a:rPr kumimoji="1" lang="ja-JP" altLang="en-US" smtClean="0"/>
              <a:t>22</a:t>
            </a:fld>
            <a:endParaRPr kumimoji="1" lang="ja-JP" altLang="en-US"/>
          </a:p>
        </p:txBody>
      </p:sp>
    </p:spTree>
    <p:extLst>
      <p:ext uri="{BB962C8B-B14F-4D97-AF65-F5344CB8AC3E}">
        <p14:creationId xmlns:p14="http://schemas.microsoft.com/office/powerpoint/2010/main" val="3744408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AE32EA-D125-6139-09D5-01FD3A85A8B1}"/>
              </a:ext>
            </a:extLst>
          </p:cNvPr>
          <p:cNvSpPr>
            <a:spLocks noGrp="1"/>
          </p:cNvSpPr>
          <p:nvPr>
            <p:ph type="title"/>
          </p:nvPr>
        </p:nvSpPr>
        <p:spPr/>
        <p:txBody>
          <a:bodyPr/>
          <a:lstStyle/>
          <a:p>
            <a:r>
              <a:rPr kumimoji="1" lang="en-US" altLang="ja-JP" dirty="0"/>
              <a:t>11. </a:t>
            </a:r>
            <a:r>
              <a:rPr kumimoji="1" lang="ja-JP" altLang="en-US" dirty="0"/>
              <a:t>学習データの作り方 </a:t>
            </a:r>
            <a:r>
              <a:rPr kumimoji="1" lang="en-US" altLang="ja-JP" dirty="0"/>
              <a:t>: </a:t>
            </a:r>
            <a:r>
              <a:rPr kumimoji="1" lang="ja-JP" altLang="en-US" dirty="0"/>
              <a:t>補助タスク</a:t>
            </a:r>
            <a:r>
              <a:rPr lang="ja-JP" altLang="en-US" dirty="0"/>
              <a:t>・実車実験</a:t>
            </a:r>
            <a:endParaRPr kumimoji="1" lang="ja-JP" altLang="en-US" dirty="0"/>
          </a:p>
        </p:txBody>
      </p:sp>
      <p:sp>
        <p:nvSpPr>
          <p:cNvPr id="3" name="コンテンツ プレースホルダー 2">
            <a:extLst>
              <a:ext uri="{FF2B5EF4-FFF2-40B4-BE49-F238E27FC236}">
                <a16:creationId xmlns:a16="http://schemas.microsoft.com/office/drawing/2014/main" id="{E1DD2666-61FC-48DC-768B-D47DAEBCD719}"/>
              </a:ext>
            </a:extLst>
          </p:cNvPr>
          <p:cNvSpPr>
            <a:spLocks noGrp="1"/>
          </p:cNvSpPr>
          <p:nvPr>
            <p:ph idx="1"/>
          </p:nvPr>
        </p:nvSpPr>
        <p:spPr/>
        <p:txBody>
          <a:bodyPr/>
          <a:lstStyle/>
          <a:p>
            <a:r>
              <a:rPr kumimoji="1" lang="en-US" altLang="ja-JP" dirty="0"/>
              <a:t>2. </a:t>
            </a:r>
            <a:r>
              <a:rPr kumimoji="1" lang="ja-JP" altLang="en-US" dirty="0"/>
              <a:t>深度予測（</a:t>
            </a:r>
            <a:r>
              <a:rPr kumimoji="1" lang="en-US" altLang="ja-JP" dirty="0"/>
              <a:t>Depth Prediction</a:t>
            </a:r>
            <a:r>
              <a:rPr kumimoji="1" lang="ja-JP" altLang="en-US" dirty="0"/>
              <a:t>）</a:t>
            </a:r>
            <a:endParaRPr kumimoji="1" lang="en-US" altLang="ja-JP" dirty="0"/>
          </a:p>
          <a:p>
            <a:pPr lvl="1"/>
            <a:r>
              <a:rPr kumimoji="1" lang="ja-JP" altLang="en-US" dirty="0"/>
              <a:t>深度情報を取得するためには、以下の方法が考えられます：</a:t>
            </a:r>
            <a:endParaRPr kumimoji="1" lang="en-US" altLang="ja-JP" dirty="0"/>
          </a:p>
          <a:p>
            <a:pPr lvl="1"/>
            <a:endParaRPr kumimoji="1" lang="en-US" altLang="ja-JP" dirty="0"/>
          </a:p>
          <a:p>
            <a:pPr lvl="1"/>
            <a:r>
              <a:rPr kumimoji="1" lang="en-US" altLang="ja-JP" dirty="0"/>
              <a:t>LiDAR</a:t>
            </a:r>
            <a:r>
              <a:rPr kumimoji="1" lang="ja-JP" altLang="en-US" dirty="0"/>
              <a:t>センサー</a:t>
            </a:r>
            <a:r>
              <a:rPr kumimoji="1" lang="en-US" altLang="ja-JP" dirty="0"/>
              <a:t>: </a:t>
            </a:r>
          </a:p>
          <a:p>
            <a:pPr lvl="1"/>
            <a:endParaRPr kumimoji="1" lang="en-US" altLang="ja-JP" dirty="0"/>
          </a:p>
          <a:p>
            <a:pPr lvl="2"/>
            <a:r>
              <a:rPr kumimoji="1" lang="ja-JP" altLang="en-US" dirty="0"/>
              <a:t>車に</a:t>
            </a:r>
            <a:r>
              <a:rPr kumimoji="1" lang="en-US" altLang="ja-JP" dirty="0"/>
              <a:t>LiDAR</a:t>
            </a:r>
            <a:r>
              <a:rPr kumimoji="1" lang="ja-JP" altLang="en-US" dirty="0"/>
              <a:t>センサーを搭載し、シーンの深度情報を直接取得する。</a:t>
            </a:r>
            <a:endParaRPr kumimoji="1" lang="en-US" altLang="ja-JP" dirty="0"/>
          </a:p>
          <a:p>
            <a:pPr lvl="2"/>
            <a:endParaRPr kumimoji="1" lang="en-US" altLang="ja-JP" dirty="0"/>
          </a:p>
          <a:p>
            <a:pPr lvl="1"/>
            <a:r>
              <a:rPr kumimoji="1" lang="ja-JP" altLang="en-US" dirty="0"/>
              <a:t>ステレオカメラ</a:t>
            </a:r>
            <a:r>
              <a:rPr kumimoji="1" lang="en-US" altLang="ja-JP" dirty="0"/>
              <a:t>: </a:t>
            </a:r>
          </a:p>
          <a:p>
            <a:pPr lvl="2"/>
            <a:r>
              <a:rPr kumimoji="1" lang="en-US" altLang="ja-JP" dirty="0"/>
              <a:t>2</a:t>
            </a:r>
            <a:r>
              <a:rPr kumimoji="1" lang="ja-JP" altLang="en-US" dirty="0"/>
              <a:t>つのカメラを用いてステレオ画像を取得し、視差マップを計算して深度情報を生成する。</a:t>
            </a:r>
            <a:r>
              <a:rPr kumimoji="1" lang="en-US" altLang="ja-JP" dirty="0" err="1"/>
              <a:t>StereoSGBM</a:t>
            </a:r>
            <a:r>
              <a:rPr kumimoji="1" lang="ja-JP" altLang="en-US" dirty="0"/>
              <a:t>や</a:t>
            </a:r>
            <a:r>
              <a:rPr kumimoji="1" lang="en-US" altLang="ja-JP" dirty="0"/>
              <a:t>OpenCV</a:t>
            </a:r>
            <a:r>
              <a:rPr kumimoji="1" lang="ja-JP" altLang="en-US" dirty="0"/>
              <a:t>のステレオマッチング機能を利用します。</a:t>
            </a:r>
            <a:endParaRPr kumimoji="1" lang="en-US" altLang="ja-JP" dirty="0"/>
          </a:p>
          <a:p>
            <a:pPr lvl="2"/>
            <a:endParaRPr kumimoji="1" lang="en-US" altLang="ja-JP" dirty="0"/>
          </a:p>
          <a:p>
            <a:pPr lvl="1"/>
            <a:r>
              <a:rPr kumimoji="1" lang="ja-JP" altLang="en-US" dirty="0"/>
              <a:t>既存のデータセット</a:t>
            </a:r>
            <a:r>
              <a:rPr kumimoji="1" lang="en-US" altLang="ja-JP" dirty="0"/>
              <a:t>: </a:t>
            </a:r>
          </a:p>
          <a:p>
            <a:pPr lvl="2"/>
            <a:r>
              <a:rPr kumimoji="1" lang="en-US" altLang="ja-JP" dirty="0"/>
              <a:t>KITTI</a:t>
            </a:r>
            <a:r>
              <a:rPr kumimoji="1" lang="ja-JP" altLang="en-US" dirty="0"/>
              <a:t>データセットなど、実車による</a:t>
            </a:r>
            <a:r>
              <a:rPr kumimoji="1" lang="en-US" altLang="ja-JP" dirty="0"/>
              <a:t>LiDAR</a:t>
            </a:r>
            <a:r>
              <a:rPr kumimoji="1" lang="ja-JP" altLang="en-US" dirty="0"/>
              <a:t>とカメラのデータが含まれているデータセットを利用する。</a:t>
            </a:r>
            <a:endParaRPr kumimoji="1" lang="en-US" altLang="ja-JP" dirty="0"/>
          </a:p>
        </p:txBody>
      </p:sp>
      <p:sp>
        <p:nvSpPr>
          <p:cNvPr id="4" name="スライド番号プレースホルダー 3">
            <a:extLst>
              <a:ext uri="{FF2B5EF4-FFF2-40B4-BE49-F238E27FC236}">
                <a16:creationId xmlns:a16="http://schemas.microsoft.com/office/drawing/2014/main" id="{50D1ABF3-6FB3-D886-8A51-90897581DCDE}"/>
              </a:ext>
            </a:extLst>
          </p:cNvPr>
          <p:cNvSpPr>
            <a:spLocks noGrp="1"/>
          </p:cNvSpPr>
          <p:nvPr>
            <p:ph type="sldNum" sz="quarter" idx="12"/>
          </p:nvPr>
        </p:nvSpPr>
        <p:spPr/>
        <p:txBody>
          <a:bodyPr/>
          <a:lstStyle/>
          <a:p>
            <a:fld id="{4674B63B-7062-47F8-8683-7FC7510B3971}" type="slidenum">
              <a:rPr kumimoji="1" lang="ja-JP" altLang="en-US" smtClean="0"/>
              <a:t>23</a:t>
            </a:fld>
            <a:endParaRPr kumimoji="1" lang="ja-JP" altLang="en-US"/>
          </a:p>
        </p:txBody>
      </p:sp>
    </p:spTree>
    <p:extLst>
      <p:ext uri="{BB962C8B-B14F-4D97-AF65-F5344CB8AC3E}">
        <p14:creationId xmlns:p14="http://schemas.microsoft.com/office/powerpoint/2010/main" val="361521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AE32EA-D125-6139-09D5-01FD3A85A8B1}"/>
              </a:ext>
            </a:extLst>
          </p:cNvPr>
          <p:cNvSpPr>
            <a:spLocks noGrp="1"/>
          </p:cNvSpPr>
          <p:nvPr>
            <p:ph type="title"/>
          </p:nvPr>
        </p:nvSpPr>
        <p:spPr/>
        <p:txBody>
          <a:bodyPr/>
          <a:lstStyle/>
          <a:p>
            <a:r>
              <a:rPr kumimoji="1" lang="en-US" altLang="ja-JP" dirty="0"/>
              <a:t>11. </a:t>
            </a:r>
            <a:r>
              <a:rPr kumimoji="1" lang="ja-JP" altLang="en-US" dirty="0"/>
              <a:t>学習データの作り方 </a:t>
            </a:r>
            <a:r>
              <a:rPr kumimoji="1" lang="en-US" altLang="ja-JP" dirty="0"/>
              <a:t>: </a:t>
            </a:r>
            <a:r>
              <a:rPr kumimoji="1" lang="ja-JP" altLang="en-US" dirty="0"/>
              <a:t>補助タスク</a:t>
            </a:r>
            <a:r>
              <a:rPr lang="ja-JP" altLang="en-US" dirty="0"/>
              <a:t>・実車実験</a:t>
            </a:r>
            <a:endParaRPr kumimoji="1" lang="ja-JP" altLang="en-US" dirty="0"/>
          </a:p>
        </p:txBody>
      </p:sp>
      <p:sp>
        <p:nvSpPr>
          <p:cNvPr id="3" name="コンテンツ プレースホルダー 2">
            <a:extLst>
              <a:ext uri="{FF2B5EF4-FFF2-40B4-BE49-F238E27FC236}">
                <a16:creationId xmlns:a16="http://schemas.microsoft.com/office/drawing/2014/main" id="{E1DD2666-61FC-48DC-768B-D47DAEBCD719}"/>
              </a:ext>
            </a:extLst>
          </p:cNvPr>
          <p:cNvSpPr>
            <a:spLocks noGrp="1"/>
          </p:cNvSpPr>
          <p:nvPr>
            <p:ph idx="1"/>
          </p:nvPr>
        </p:nvSpPr>
        <p:spPr>
          <a:xfrm>
            <a:off x="457200" y="1052736"/>
            <a:ext cx="8229600" cy="5530626"/>
          </a:xfrm>
        </p:spPr>
        <p:txBody>
          <a:bodyPr/>
          <a:lstStyle/>
          <a:p>
            <a:r>
              <a:rPr kumimoji="1" lang="en-US" altLang="ja-JP" dirty="0"/>
              <a:t>3. HD</a:t>
            </a:r>
            <a:r>
              <a:rPr kumimoji="1" lang="ja-JP" altLang="en-US" dirty="0"/>
              <a:t>マップ予測（</a:t>
            </a:r>
            <a:r>
              <a:rPr kumimoji="1" lang="en-US" altLang="ja-JP" dirty="0"/>
              <a:t>HD Map Prediction</a:t>
            </a:r>
            <a:r>
              <a:rPr kumimoji="1" lang="ja-JP" altLang="en-US" dirty="0"/>
              <a:t>）</a:t>
            </a:r>
            <a:endParaRPr kumimoji="1" lang="en-US" altLang="ja-JP" dirty="0"/>
          </a:p>
          <a:p>
            <a:pPr lvl="1"/>
            <a:r>
              <a:rPr kumimoji="1" lang="en-US" altLang="ja-JP" dirty="0"/>
              <a:t>HD</a:t>
            </a:r>
            <a:r>
              <a:rPr kumimoji="1" lang="ja-JP" altLang="en-US" dirty="0"/>
              <a:t>マップの生成には、以下の方法が考えられます：</a:t>
            </a:r>
            <a:endParaRPr kumimoji="1" lang="en-US" altLang="ja-JP" dirty="0"/>
          </a:p>
          <a:p>
            <a:pPr lvl="1"/>
            <a:endParaRPr lang="en-US" altLang="ja-JP" dirty="0"/>
          </a:p>
          <a:p>
            <a:pPr lvl="1"/>
            <a:r>
              <a:rPr kumimoji="1" lang="ja-JP" altLang="en-US" dirty="0"/>
              <a:t>手動アノテーション</a:t>
            </a:r>
            <a:r>
              <a:rPr kumimoji="1" lang="en-US" altLang="ja-JP" dirty="0"/>
              <a:t>: </a:t>
            </a:r>
          </a:p>
          <a:p>
            <a:pPr lvl="2"/>
            <a:r>
              <a:rPr kumimoji="1" lang="ja-JP" altLang="en-US" dirty="0"/>
              <a:t>専門のアノテーターが、道路、レーンマーク、標識などを手動でアノテートする。</a:t>
            </a:r>
            <a:endParaRPr kumimoji="1" lang="en-US" altLang="ja-JP" dirty="0"/>
          </a:p>
          <a:p>
            <a:pPr lvl="1"/>
            <a:endParaRPr lang="en-US" altLang="ja-JP" dirty="0"/>
          </a:p>
          <a:p>
            <a:pPr lvl="1"/>
            <a:r>
              <a:rPr kumimoji="1" lang="ja-JP" altLang="en-US" dirty="0"/>
              <a:t>自動マッピングツール</a:t>
            </a:r>
            <a:r>
              <a:rPr kumimoji="1" lang="en-US" altLang="ja-JP" dirty="0"/>
              <a:t>: </a:t>
            </a:r>
          </a:p>
          <a:p>
            <a:pPr lvl="2"/>
            <a:r>
              <a:rPr kumimoji="1" lang="ja-JP" altLang="en-US" dirty="0"/>
              <a:t>高精度な</a:t>
            </a:r>
            <a:r>
              <a:rPr kumimoji="1" lang="en-US" altLang="ja-JP" dirty="0"/>
              <a:t>GPS</a:t>
            </a:r>
            <a:r>
              <a:rPr kumimoji="1" lang="ja-JP" altLang="en-US" dirty="0"/>
              <a:t>と</a:t>
            </a:r>
            <a:r>
              <a:rPr kumimoji="1" lang="en-US" altLang="ja-JP" dirty="0"/>
              <a:t>LiDAR</a:t>
            </a:r>
            <a:r>
              <a:rPr kumimoji="1" lang="ja-JP" altLang="en-US" dirty="0"/>
              <a:t>データを使用して、自動で</a:t>
            </a:r>
            <a:r>
              <a:rPr kumimoji="1" lang="en-US" altLang="ja-JP" dirty="0"/>
              <a:t>HD</a:t>
            </a:r>
            <a:r>
              <a:rPr kumimoji="1" lang="ja-JP" altLang="en-US" dirty="0"/>
              <a:t>マップを生成するツールを利用する。</a:t>
            </a:r>
            <a:endParaRPr kumimoji="1" lang="en-US" altLang="ja-JP" dirty="0"/>
          </a:p>
          <a:p>
            <a:pPr lvl="2"/>
            <a:r>
              <a:rPr kumimoji="1" lang="ja-JP" altLang="en-US" dirty="0"/>
              <a:t>例えば、</a:t>
            </a:r>
            <a:r>
              <a:rPr kumimoji="1" lang="en-US" altLang="ja-JP" dirty="0"/>
              <a:t>HERE HD Live Map</a:t>
            </a:r>
            <a:r>
              <a:rPr kumimoji="1" lang="ja-JP" altLang="en-US" dirty="0"/>
              <a:t>、</a:t>
            </a:r>
            <a:r>
              <a:rPr kumimoji="1" lang="en-US" altLang="ja-JP" dirty="0"/>
              <a:t>TomTom HD Map</a:t>
            </a:r>
            <a:r>
              <a:rPr kumimoji="1" lang="ja-JP" altLang="en-US" dirty="0"/>
              <a:t>などがあります。</a:t>
            </a:r>
            <a:endParaRPr kumimoji="1" lang="en-US" altLang="ja-JP" dirty="0"/>
          </a:p>
          <a:p>
            <a:endParaRPr lang="en-US" altLang="ja-JP" dirty="0"/>
          </a:p>
          <a:p>
            <a:r>
              <a:rPr kumimoji="1" lang="en-US" altLang="ja-JP" dirty="0"/>
              <a:t>4. </a:t>
            </a:r>
            <a:r>
              <a:rPr kumimoji="1" lang="ja-JP" altLang="en-US" dirty="0"/>
              <a:t>車両検出（</a:t>
            </a:r>
            <a:r>
              <a:rPr kumimoji="1" lang="en-US" altLang="ja-JP" dirty="0"/>
              <a:t>Vehicle Detection</a:t>
            </a:r>
            <a:r>
              <a:rPr kumimoji="1" lang="ja-JP" altLang="en-US" dirty="0"/>
              <a:t>）</a:t>
            </a:r>
            <a:endParaRPr kumimoji="1" lang="en-US" altLang="ja-JP" dirty="0"/>
          </a:p>
          <a:p>
            <a:pPr lvl="1"/>
            <a:r>
              <a:rPr kumimoji="1" lang="ja-JP" altLang="en-US" dirty="0"/>
              <a:t>車両検出のグラウンドトゥルースを取得するには、以下の方法が考えられます：</a:t>
            </a:r>
            <a:endParaRPr kumimoji="1" lang="en-US" altLang="ja-JP" dirty="0"/>
          </a:p>
          <a:p>
            <a:pPr lvl="1"/>
            <a:endParaRPr kumimoji="1" lang="en-US" altLang="ja-JP" dirty="0"/>
          </a:p>
          <a:p>
            <a:pPr lvl="1"/>
            <a:r>
              <a:rPr kumimoji="1" lang="ja-JP" altLang="en-US" dirty="0"/>
              <a:t>手動アノテーション</a:t>
            </a:r>
            <a:r>
              <a:rPr kumimoji="1" lang="en-US" altLang="ja-JP" dirty="0"/>
              <a:t>: </a:t>
            </a:r>
          </a:p>
          <a:p>
            <a:pPr lvl="2"/>
            <a:r>
              <a:rPr kumimoji="1" lang="ja-JP" altLang="en-US" dirty="0"/>
              <a:t>カメラから取得した画像に対して、車両のバウンディングボックスを手動でアノテートする。</a:t>
            </a:r>
            <a:endParaRPr kumimoji="1" lang="en-US" altLang="ja-JP" dirty="0"/>
          </a:p>
          <a:p>
            <a:pPr lvl="1"/>
            <a:endParaRPr kumimoji="1" lang="en-US" altLang="ja-JP" dirty="0"/>
          </a:p>
          <a:p>
            <a:pPr lvl="1"/>
            <a:r>
              <a:rPr kumimoji="1" lang="ja-JP" altLang="en-US" dirty="0"/>
              <a:t>既存のデータセット</a:t>
            </a:r>
            <a:r>
              <a:rPr kumimoji="1" lang="en-US" altLang="ja-JP" dirty="0"/>
              <a:t>: </a:t>
            </a:r>
          </a:p>
          <a:p>
            <a:pPr lvl="2"/>
            <a:r>
              <a:rPr kumimoji="1" lang="ja-JP" altLang="en-US" dirty="0"/>
              <a:t>公開されているデータセットを利用する。例えば、</a:t>
            </a:r>
            <a:r>
              <a:rPr kumimoji="1" lang="en-US" altLang="ja-JP" dirty="0"/>
              <a:t>KITTI</a:t>
            </a:r>
            <a:r>
              <a:rPr kumimoji="1" lang="ja-JP" altLang="en-US" dirty="0"/>
              <a:t>、</a:t>
            </a:r>
            <a:r>
              <a:rPr kumimoji="1" lang="en-US" altLang="ja-JP" dirty="0"/>
              <a:t>COCO</a:t>
            </a:r>
            <a:r>
              <a:rPr kumimoji="1" lang="ja-JP" altLang="en-US" dirty="0"/>
              <a:t>、</a:t>
            </a:r>
            <a:r>
              <a:rPr kumimoji="1" lang="en-US" altLang="ja-JP" dirty="0"/>
              <a:t>Pascal VOC </a:t>
            </a:r>
            <a:r>
              <a:rPr kumimoji="1" lang="ja-JP" altLang="en-US" dirty="0"/>
              <a:t>などには、車両のバウンディングボックスが含まれています。</a:t>
            </a:r>
          </a:p>
        </p:txBody>
      </p:sp>
      <p:sp>
        <p:nvSpPr>
          <p:cNvPr id="4" name="スライド番号プレースホルダー 3">
            <a:extLst>
              <a:ext uri="{FF2B5EF4-FFF2-40B4-BE49-F238E27FC236}">
                <a16:creationId xmlns:a16="http://schemas.microsoft.com/office/drawing/2014/main" id="{50D1ABF3-6FB3-D886-8A51-90897581DCDE}"/>
              </a:ext>
            </a:extLst>
          </p:cNvPr>
          <p:cNvSpPr>
            <a:spLocks noGrp="1"/>
          </p:cNvSpPr>
          <p:nvPr>
            <p:ph type="sldNum" sz="quarter" idx="12"/>
          </p:nvPr>
        </p:nvSpPr>
        <p:spPr/>
        <p:txBody>
          <a:bodyPr/>
          <a:lstStyle/>
          <a:p>
            <a:fld id="{4674B63B-7062-47F8-8683-7FC7510B3971}" type="slidenum">
              <a:rPr kumimoji="1" lang="ja-JP" altLang="en-US" smtClean="0"/>
              <a:t>24</a:t>
            </a:fld>
            <a:endParaRPr kumimoji="1" lang="ja-JP" altLang="en-US"/>
          </a:p>
        </p:txBody>
      </p:sp>
    </p:spTree>
    <p:extLst>
      <p:ext uri="{BB962C8B-B14F-4D97-AF65-F5344CB8AC3E}">
        <p14:creationId xmlns:p14="http://schemas.microsoft.com/office/powerpoint/2010/main" val="1224107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0D9DF-F60B-EAF1-A946-495B4206DF49}"/>
              </a:ext>
            </a:extLst>
          </p:cNvPr>
          <p:cNvSpPr>
            <a:spLocks noGrp="1"/>
          </p:cNvSpPr>
          <p:nvPr>
            <p:ph type="title"/>
          </p:nvPr>
        </p:nvSpPr>
        <p:spPr/>
        <p:txBody>
          <a:bodyPr>
            <a:normAutofit fontScale="90000"/>
          </a:bodyPr>
          <a:lstStyle/>
          <a:p>
            <a:r>
              <a:rPr kumimoji="1" lang="en-US" altLang="ja-JP" dirty="0"/>
              <a:t>11. </a:t>
            </a:r>
            <a:r>
              <a:rPr kumimoji="1" lang="ja-JP" altLang="en-US" dirty="0"/>
              <a:t>学習データの作り方 </a:t>
            </a:r>
            <a:r>
              <a:rPr kumimoji="1" lang="en-US" altLang="ja-JP" dirty="0"/>
              <a:t>: </a:t>
            </a:r>
            <a:r>
              <a:rPr kumimoji="1" lang="ja-JP" altLang="en-US" dirty="0"/>
              <a:t>補助タスク・アノテーション</a:t>
            </a:r>
          </a:p>
        </p:txBody>
      </p:sp>
      <p:sp>
        <p:nvSpPr>
          <p:cNvPr id="3" name="コンテンツ プレースホルダー 2">
            <a:extLst>
              <a:ext uri="{FF2B5EF4-FFF2-40B4-BE49-F238E27FC236}">
                <a16:creationId xmlns:a16="http://schemas.microsoft.com/office/drawing/2014/main" id="{EA3C3A13-1900-21AD-8F5F-82CA1E994EAF}"/>
              </a:ext>
            </a:extLst>
          </p:cNvPr>
          <p:cNvSpPr>
            <a:spLocks noGrp="1"/>
          </p:cNvSpPr>
          <p:nvPr>
            <p:ph idx="1"/>
          </p:nvPr>
        </p:nvSpPr>
        <p:spPr>
          <a:xfrm>
            <a:off x="457200" y="1052735"/>
            <a:ext cx="8229600" cy="5668739"/>
          </a:xfrm>
        </p:spPr>
        <p:txBody>
          <a:bodyPr>
            <a:normAutofit fontScale="92500" lnSpcReduction="10000"/>
          </a:bodyPr>
          <a:lstStyle/>
          <a:p>
            <a:r>
              <a:rPr kumimoji="1" lang="en-US" altLang="ja-JP" dirty="0"/>
              <a:t>1. </a:t>
            </a:r>
            <a:r>
              <a:rPr kumimoji="1" lang="ja-JP" altLang="en-US" dirty="0"/>
              <a:t>セマンティックセグメンテーション（</a:t>
            </a:r>
            <a:r>
              <a:rPr kumimoji="1" lang="en-US" altLang="ja-JP" dirty="0"/>
              <a:t>Semantic Segmentation</a:t>
            </a:r>
            <a:r>
              <a:rPr kumimoji="1" lang="ja-JP" altLang="en-US" dirty="0"/>
              <a:t>）</a:t>
            </a:r>
            <a:endParaRPr lang="en-US" altLang="ja-JP" dirty="0"/>
          </a:p>
          <a:p>
            <a:pPr lvl="1"/>
            <a:r>
              <a:rPr kumimoji="1" lang="ja-JP" altLang="en-US" dirty="0"/>
              <a:t>アノテーション内容：</a:t>
            </a:r>
            <a:endParaRPr kumimoji="1" lang="en-US" altLang="ja-JP" dirty="0"/>
          </a:p>
          <a:p>
            <a:pPr lvl="2"/>
            <a:r>
              <a:rPr kumimoji="1" lang="ja-JP" altLang="en-US" dirty="0"/>
              <a:t>各ピクセルに対してセマンティックラベルを付与します。ラベルは、道路、車両、歩行者、建物、標識などのクラスに対応します。</a:t>
            </a:r>
            <a:endParaRPr kumimoji="1" lang="en-US" altLang="ja-JP" dirty="0"/>
          </a:p>
          <a:p>
            <a:pPr lvl="1"/>
            <a:endParaRPr lang="en-US" altLang="ja-JP" dirty="0"/>
          </a:p>
          <a:p>
            <a:pPr lvl="1"/>
            <a:r>
              <a:rPr kumimoji="1" lang="ja-JP" altLang="en-US" dirty="0"/>
              <a:t>作業手順：</a:t>
            </a:r>
            <a:endParaRPr kumimoji="1" lang="en-US" altLang="ja-JP" dirty="0"/>
          </a:p>
          <a:p>
            <a:pPr lvl="2"/>
            <a:r>
              <a:rPr kumimoji="1" lang="ja-JP" altLang="en-US" dirty="0"/>
              <a:t>画像収集</a:t>
            </a:r>
            <a:r>
              <a:rPr kumimoji="1" lang="en-US" altLang="ja-JP" dirty="0"/>
              <a:t>:</a:t>
            </a:r>
          </a:p>
          <a:p>
            <a:pPr lvl="3"/>
            <a:r>
              <a:rPr kumimoji="1" lang="ja-JP" altLang="en-US" dirty="0"/>
              <a:t>実車に搭載されたカメラで連続的に画像を取得します。</a:t>
            </a:r>
            <a:endParaRPr kumimoji="1" lang="en-US" altLang="ja-JP" dirty="0"/>
          </a:p>
          <a:p>
            <a:pPr lvl="3"/>
            <a:endParaRPr kumimoji="1" lang="en-US" altLang="ja-JP" dirty="0"/>
          </a:p>
          <a:p>
            <a:pPr lvl="2"/>
            <a:r>
              <a:rPr kumimoji="1" lang="ja-JP" altLang="en-US" dirty="0"/>
              <a:t>アノテーションツールの選定</a:t>
            </a:r>
            <a:r>
              <a:rPr kumimoji="1" lang="en-US" altLang="ja-JP" dirty="0"/>
              <a:t>:</a:t>
            </a:r>
          </a:p>
          <a:p>
            <a:pPr lvl="3"/>
            <a:r>
              <a:rPr kumimoji="1" lang="en-US" altLang="ja-JP" dirty="0" err="1"/>
              <a:t>Supervisely</a:t>
            </a:r>
            <a:r>
              <a:rPr kumimoji="1" lang="ja-JP" altLang="en-US" dirty="0"/>
              <a:t>、</a:t>
            </a:r>
            <a:r>
              <a:rPr kumimoji="1" lang="en-US" altLang="ja-JP" dirty="0" err="1"/>
              <a:t>Labelbox</a:t>
            </a:r>
            <a:r>
              <a:rPr kumimoji="1" lang="ja-JP" altLang="en-US" dirty="0"/>
              <a:t>、</a:t>
            </a:r>
            <a:r>
              <a:rPr kumimoji="1" lang="en-US" altLang="ja-JP" dirty="0"/>
              <a:t>VGG Image Annotator (VIA) </a:t>
            </a:r>
            <a:r>
              <a:rPr kumimoji="1" lang="ja-JP" altLang="en-US" dirty="0"/>
              <a:t>などのセマンティックセグメンテーションツールを使用します。</a:t>
            </a:r>
            <a:endParaRPr kumimoji="1" lang="en-US" altLang="ja-JP" dirty="0"/>
          </a:p>
          <a:p>
            <a:pPr lvl="3"/>
            <a:endParaRPr kumimoji="1" lang="en-US" altLang="ja-JP" dirty="0"/>
          </a:p>
          <a:p>
            <a:pPr lvl="2"/>
            <a:r>
              <a:rPr kumimoji="1" lang="ja-JP" altLang="en-US" dirty="0"/>
              <a:t>アノテーション</a:t>
            </a:r>
            <a:r>
              <a:rPr kumimoji="1" lang="en-US" altLang="ja-JP" dirty="0"/>
              <a:t>:</a:t>
            </a:r>
          </a:p>
          <a:p>
            <a:pPr lvl="3"/>
            <a:r>
              <a:rPr kumimoji="1" lang="ja-JP" altLang="en-US" dirty="0"/>
              <a:t>各フレームの画像をツールにロードし、</a:t>
            </a:r>
            <a:r>
              <a:rPr kumimoji="1" lang="ja-JP" altLang="en-US" dirty="0">
                <a:solidFill>
                  <a:srgbClr val="FF0000"/>
                </a:solidFill>
              </a:rPr>
              <a:t>ピクセル単位で手動または半自動的にラベルを付けます</a:t>
            </a:r>
            <a:r>
              <a:rPr kumimoji="1" lang="ja-JP" altLang="en-US" dirty="0"/>
              <a:t>。例えば、道路は「道路」、車両は「車両」、歩行者は「歩行者」などとアノテートします。</a:t>
            </a:r>
            <a:endParaRPr kumimoji="1" lang="en-US" altLang="ja-JP" dirty="0"/>
          </a:p>
          <a:p>
            <a:pPr lvl="3"/>
            <a:endParaRPr kumimoji="1" lang="en-US" altLang="ja-JP" dirty="0"/>
          </a:p>
          <a:p>
            <a:pPr lvl="2"/>
            <a:r>
              <a:rPr kumimoji="1" lang="ja-JP" altLang="en-US" dirty="0"/>
              <a:t>検証</a:t>
            </a:r>
            <a:r>
              <a:rPr kumimoji="1" lang="en-US" altLang="ja-JP" dirty="0"/>
              <a:t>:</a:t>
            </a:r>
          </a:p>
          <a:p>
            <a:pPr lvl="3"/>
            <a:r>
              <a:rPr kumimoji="1" lang="ja-JP" altLang="en-US" dirty="0"/>
              <a:t>アノテーション結果を複数のアノテーターが確認し、一貫性と正確性をチェックします。</a:t>
            </a:r>
            <a:endParaRPr kumimoji="1" lang="en-US" altLang="ja-JP" dirty="0"/>
          </a:p>
          <a:p>
            <a:pPr lvl="1"/>
            <a:endParaRPr lang="en-US" altLang="ja-JP" dirty="0"/>
          </a:p>
          <a:p>
            <a:pPr lvl="1"/>
            <a:r>
              <a:rPr kumimoji="1" lang="ja-JP" altLang="en-US" dirty="0"/>
              <a:t>変数の詳細：</a:t>
            </a:r>
            <a:endParaRPr kumimoji="1" lang="en-US" altLang="ja-JP" dirty="0"/>
          </a:p>
          <a:p>
            <a:pPr lvl="2"/>
            <a:r>
              <a:rPr kumimoji="1" lang="ja-JP" altLang="en-US" dirty="0"/>
              <a:t>変数名：</a:t>
            </a:r>
            <a:r>
              <a:rPr kumimoji="1" lang="en-US" altLang="ja-JP" dirty="0" err="1"/>
              <a:t>segmentation_target</a:t>
            </a:r>
            <a:endParaRPr kumimoji="1" lang="en-US" altLang="ja-JP" dirty="0"/>
          </a:p>
          <a:p>
            <a:pPr lvl="2"/>
            <a:r>
              <a:rPr kumimoji="1" lang="ja-JP" altLang="en-US" dirty="0"/>
              <a:t>データタイプ：整数型（</a:t>
            </a:r>
            <a:r>
              <a:rPr kumimoji="1" lang="ja-JP" altLang="en-US" b="1" dirty="0">
                <a:solidFill>
                  <a:srgbClr val="FF0000"/>
                </a:solidFill>
              </a:rPr>
              <a:t>ピクセルごとのクラスラベル</a:t>
            </a:r>
            <a:r>
              <a:rPr kumimoji="1" lang="ja-JP" altLang="en-US" dirty="0"/>
              <a:t>）</a:t>
            </a:r>
            <a:endParaRPr kumimoji="1" lang="en-US" altLang="ja-JP" dirty="0"/>
          </a:p>
          <a:p>
            <a:pPr lvl="2"/>
            <a:r>
              <a:rPr kumimoji="1" lang="ja-JP" altLang="en-US" dirty="0"/>
              <a:t>形状：</a:t>
            </a:r>
            <a:r>
              <a:rPr kumimoji="1" lang="en-US" altLang="ja-JP" dirty="0"/>
              <a:t>[</a:t>
            </a:r>
            <a:r>
              <a:rPr kumimoji="1" lang="en-US" altLang="ja-JP" dirty="0" err="1"/>
              <a:t>batch_size</a:t>
            </a:r>
            <a:r>
              <a:rPr kumimoji="1" lang="en-US" altLang="ja-JP" dirty="0"/>
              <a:t>, height, width]</a:t>
            </a:r>
            <a:endParaRPr kumimoji="1" lang="ja-JP" altLang="en-US" dirty="0"/>
          </a:p>
        </p:txBody>
      </p:sp>
      <p:sp>
        <p:nvSpPr>
          <p:cNvPr id="4" name="スライド番号プレースホルダー 3">
            <a:extLst>
              <a:ext uri="{FF2B5EF4-FFF2-40B4-BE49-F238E27FC236}">
                <a16:creationId xmlns:a16="http://schemas.microsoft.com/office/drawing/2014/main" id="{C955F257-7F2B-2AB7-0A5D-912E6690C6D2}"/>
              </a:ext>
            </a:extLst>
          </p:cNvPr>
          <p:cNvSpPr>
            <a:spLocks noGrp="1"/>
          </p:cNvSpPr>
          <p:nvPr>
            <p:ph type="sldNum" sz="quarter" idx="12"/>
          </p:nvPr>
        </p:nvSpPr>
        <p:spPr/>
        <p:txBody>
          <a:bodyPr/>
          <a:lstStyle/>
          <a:p>
            <a:fld id="{4674B63B-7062-47F8-8683-7FC7510B3971}" type="slidenum">
              <a:rPr kumimoji="1" lang="ja-JP" altLang="en-US" smtClean="0"/>
              <a:t>25</a:t>
            </a:fld>
            <a:endParaRPr kumimoji="1" lang="ja-JP" altLang="en-US"/>
          </a:p>
        </p:txBody>
      </p:sp>
    </p:spTree>
    <p:extLst>
      <p:ext uri="{BB962C8B-B14F-4D97-AF65-F5344CB8AC3E}">
        <p14:creationId xmlns:p14="http://schemas.microsoft.com/office/powerpoint/2010/main" val="2188830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0D9DF-F60B-EAF1-A946-495B4206DF49}"/>
              </a:ext>
            </a:extLst>
          </p:cNvPr>
          <p:cNvSpPr>
            <a:spLocks noGrp="1"/>
          </p:cNvSpPr>
          <p:nvPr>
            <p:ph type="title"/>
          </p:nvPr>
        </p:nvSpPr>
        <p:spPr/>
        <p:txBody>
          <a:bodyPr>
            <a:normAutofit fontScale="90000"/>
          </a:bodyPr>
          <a:lstStyle/>
          <a:p>
            <a:r>
              <a:rPr kumimoji="1" lang="en-US" altLang="ja-JP" dirty="0"/>
              <a:t>11. </a:t>
            </a:r>
            <a:r>
              <a:rPr kumimoji="1" lang="ja-JP" altLang="en-US" dirty="0"/>
              <a:t>学習データの作り方 </a:t>
            </a:r>
            <a:r>
              <a:rPr kumimoji="1" lang="en-US" altLang="ja-JP" dirty="0"/>
              <a:t>: </a:t>
            </a:r>
            <a:r>
              <a:rPr kumimoji="1" lang="ja-JP" altLang="en-US" dirty="0"/>
              <a:t>補助タスク・アノテーション</a:t>
            </a:r>
          </a:p>
        </p:txBody>
      </p:sp>
      <p:sp>
        <p:nvSpPr>
          <p:cNvPr id="3" name="コンテンツ プレースホルダー 2">
            <a:extLst>
              <a:ext uri="{FF2B5EF4-FFF2-40B4-BE49-F238E27FC236}">
                <a16:creationId xmlns:a16="http://schemas.microsoft.com/office/drawing/2014/main" id="{EA3C3A13-1900-21AD-8F5F-82CA1E994EAF}"/>
              </a:ext>
            </a:extLst>
          </p:cNvPr>
          <p:cNvSpPr>
            <a:spLocks noGrp="1"/>
          </p:cNvSpPr>
          <p:nvPr>
            <p:ph idx="1"/>
          </p:nvPr>
        </p:nvSpPr>
        <p:spPr>
          <a:xfrm>
            <a:off x="457200" y="1052735"/>
            <a:ext cx="8229600" cy="5668739"/>
          </a:xfrm>
        </p:spPr>
        <p:txBody>
          <a:bodyPr>
            <a:normAutofit lnSpcReduction="10000"/>
          </a:bodyPr>
          <a:lstStyle/>
          <a:p>
            <a:r>
              <a:rPr kumimoji="1" lang="en-US" altLang="ja-JP" dirty="0"/>
              <a:t>2. </a:t>
            </a:r>
            <a:r>
              <a:rPr kumimoji="1" lang="ja-JP" altLang="en-US" dirty="0"/>
              <a:t>深度予測（</a:t>
            </a:r>
            <a:r>
              <a:rPr kumimoji="1" lang="en-US" altLang="ja-JP" dirty="0"/>
              <a:t>Depth Prediction</a:t>
            </a:r>
            <a:r>
              <a:rPr kumimoji="1" lang="ja-JP" altLang="en-US" dirty="0"/>
              <a:t>）</a:t>
            </a:r>
            <a:endParaRPr kumimoji="1" lang="en-US" altLang="ja-JP" dirty="0"/>
          </a:p>
          <a:p>
            <a:pPr lvl="1"/>
            <a:r>
              <a:rPr kumimoji="1" lang="ja-JP" altLang="en-US" dirty="0"/>
              <a:t>アノテーション内容：</a:t>
            </a:r>
            <a:endParaRPr kumimoji="1" lang="en-US" altLang="ja-JP" dirty="0"/>
          </a:p>
          <a:p>
            <a:pPr lvl="2"/>
            <a:r>
              <a:rPr kumimoji="1" lang="ja-JP" altLang="en-US" dirty="0"/>
              <a:t>各ピクセルに対して深度（距離）情報を付与します。</a:t>
            </a:r>
            <a:endParaRPr kumimoji="1" lang="en-US" altLang="ja-JP" dirty="0"/>
          </a:p>
          <a:p>
            <a:pPr lvl="1"/>
            <a:endParaRPr lang="en-US" altLang="ja-JP" dirty="0"/>
          </a:p>
          <a:p>
            <a:pPr lvl="1"/>
            <a:r>
              <a:rPr kumimoji="1" lang="ja-JP" altLang="en-US" dirty="0"/>
              <a:t>作業手順：</a:t>
            </a:r>
            <a:endParaRPr kumimoji="1" lang="en-US" altLang="ja-JP" dirty="0"/>
          </a:p>
          <a:p>
            <a:pPr lvl="2"/>
            <a:r>
              <a:rPr kumimoji="1" lang="ja-JP" altLang="en-US" dirty="0"/>
              <a:t>センサーデータ収集</a:t>
            </a:r>
            <a:r>
              <a:rPr kumimoji="1" lang="en-US" altLang="ja-JP" dirty="0"/>
              <a:t>:</a:t>
            </a:r>
          </a:p>
          <a:p>
            <a:pPr lvl="3"/>
            <a:r>
              <a:rPr kumimoji="1" lang="ja-JP" altLang="en-US" dirty="0"/>
              <a:t>実車に搭載された</a:t>
            </a:r>
            <a:r>
              <a:rPr kumimoji="1" lang="en-US" altLang="ja-JP" dirty="0"/>
              <a:t>LiDAR</a:t>
            </a:r>
            <a:r>
              <a:rPr kumimoji="1" lang="ja-JP" altLang="en-US" dirty="0"/>
              <a:t>センサーやステレオカメラを使用して、シーンの深度データを取得します。</a:t>
            </a:r>
            <a:endParaRPr kumimoji="1" lang="en-US" altLang="ja-JP" dirty="0"/>
          </a:p>
          <a:p>
            <a:pPr lvl="3"/>
            <a:endParaRPr kumimoji="1" lang="en-US" altLang="ja-JP" dirty="0"/>
          </a:p>
          <a:p>
            <a:pPr lvl="2"/>
            <a:r>
              <a:rPr kumimoji="1" lang="ja-JP" altLang="en-US" dirty="0"/>
              <a:t>データ処理ツールの選定</a:t>
            </a:r>
            <a:r>
              <a:rPr kumimoji="1" lang="en-US" altLang="ja-JP" dirty="0"/>
              <a:t>:</a:t>
            </a:r>
          </a:p>
          <a:p>
            <a:pPr lvl="3"/>
            <a:r>
              <a:rPr kumimoji="1" lang="en-US" altLang="ja-JP" dirty="0"/>
              <a:t>LiDAR</a:t>
            </a:r>
            <a:r>
              <a:rPr kumimoji="1" lang="ja-JP" altLang="en-US" dirty="0"/>
              <a:t>データの処理には</a:t>
            </a:r>
            <a:r>
              <a:rPr kumimoji="1" lang="en-US" altLang="ja-JP" dirty="0"/>
              <a:t>PCL</a:t>
            </a:r>
            <a:r>
              <a:rPr kumimoji="1" lang="ja-JP" altLang="en-US" dirty="0"/>
              <a:t>（</a:t>
            </a:r>
            <a:r>
              <a:rPr kumimoji="1" lang="en-US" altLang="ja-JP" dirty="0"/>
              <a:t>Point Cloud Library</a:t>
            </a:r>
            <a:r>
              <a:rPr kumimoji="1" lang="ja-JP" altLang="en-US" dirty="0"/>
              <a:t>）や</a:t>
            </a:r>
            <a:r>
              <a:rPr kumimoji="1" lang="en-US" altLang="ja-JP" dirty="0"/>
              <a:t>Open3D</a:t>
            </a:r>
            <a:r>
              <a:rPr kumimoji="1" lang="ja-JP" altLang="en-US" dirty="0"/>
              <a:t>、ステレオカメラの処理には</a:t>
            </a:r>
            <a:r>
              <a:rPr kumimoji="1" lang="en-US" altLang="ja-JP" dirty="0"/>
              <a:t>OpenCV</a:t>
            </a:r>
            <a:r>
              <a:rPr kumimoji="1" lang="ja-JP" altLang="en-US" dirty="0"/>
              <a:t>などを使用します。</a:t>
            </a:r>
            <a:endParaRPr kumimoji="1" lang="en-US" altLang="ja-JP" dirty="0"/>
          </a:p>
          <a:p>
            <a:pPr lvl="3"/>
            <a:endParaRPr kumimoji="1" lang="en-US" altLang="ja-JP" dirty="0"/>
          </a:p>
          <a:p>
            <a:pPr lvl="2"/>
            <a:r>
              <a:rPr kumimoji="1" lang="ja-JP" altLang="en-US" dirty="0"/>
              <a:t>深度マップの生成</a:t>
            </a:r>
            <a:r>
              <a:rPr kumimoji="1" lang="en-US" altLang="ja-JP" dirty="0"/>
              <a:t>:</a:t>
            </a:r>
          </a:p>
          <a:p>
            <a:pPr lvl="3"/>
            <a:r>
              <a:rPr kumimoji="1" lang="en-US" altLang="ja-JP" dirty="0"/>
              <a:t>LiDAR</a:t>
            </a:r>
            <a:r>
              <a:rPr kumimoji="1" lang="ja-JP" altLang="en-US" dirty="0"/>
              <a:t>の点群データを使用して、</a:t>
            </a:r>
            <a:r>
              <a:rPr kumimoji="1" lang="ja-JP" altLang="en-US" b="1" dirty="0">
                <a:solidFill>
                  <a:srgbClr val="FF0000"/>
                </a:solidFill>
              </a:rPr>
              <a:t>各ピクセルの深度情報を計算</a:t>
            </a:r>
            <a:r>
              <a:rPr kumimoji="1" lang="ja-JP" altLang="en-US" dirty="0"/>
              <a:t>します。ステレオカメラの場合、視差マップを計算し、これを深度情報に変換します。</a:t>
            </a:r>
            <a:endParaRPr kumimoji="1" lang="en-US" altLang="ja-JP" dirty="0"/>
          </a:p>
          <a:p>
            <a:pPr lvl="3"/>
            <a:endParaRPr kumimoji="1" lang="en-US" altLang="ja-JP" dirty="0"/>
          </a:p>
          <a:p>
            <a:pPr lvl="2"/>
            <a:r>
              <a:rPr kumimoji="1" lang="ja-JP" altLang="en-US" dirty="0"/>
              <a:t>検証</a:t>
            </a:r>
            <a:r>
              <a:rPr kumimoji="1" lang="en-US" altLang="ja-JP" dirty="0"/>
              <a:t>:</a:t>
            </a:r>
          </a:p>
          <a:p>
            <a:pPr lvl="3"/>
            <a:r>
              <a:rPr kumimoji="1" lang="ja-JP" altLang="en-US" dirty="0"/>
              <a:t>深度マップの正確性を確認し、必要に応じて手動で修正します。</a:t>
            </a:r>
            <a:endParaRPr kumimoji="1" lang="en-US" altLang="ja-JP" dirty="0"/>
          </a:p>
          <a:p>
            <a:pPr lvl="1"/>
            <a:endParaRPr lang="en-US" altLang="ja-JP" dirty="0"/>
          </a:p>
          <a:p>
            <a:pPr lvl="1"/>
            <a:r>
              <a:rPr kumimoji="1" lang="ja-JP" altLang="en-US" dirty="0"/>
              <a:t>変数の詳細</a:t>
            </a:r>
            <a:endParaRPr kumimoji="1" lang="en-US" altLang="ja-JP" dirty="0"/>
          </a:p>
          <a:p>
            <a:pPr lvl="2"/>
            <a:r>
              <a:rPr kumimoji="1" lang="ja-JP" altLang="en-US" dirty="0"/>
              <a:t>変数名：</a:t>
            </a:r>
            <a:r>
              <a:rPr kumimoji="1" lang="en-US" altLang="ja-JP" dirty="0" err="1"/>
              <a:t>depth_target</a:t>
            </a:r>
            <a:endParaRPr kumimoji="1" lang="en-US" altLang="ja-JP" dirty="0"/>
          </a:p>
          <a:p>
            <a:pPr lvl="2"/>
            <a:r>
              <a:rPr kumimoji="1" lang="ja-JP" altLang="en-US" dirty="0"/>
              <a:t>データタイプ：浮動小数点型（</a:t>
            </a:r>
            <a:r>
              <a:rPr kumimoji="1" lang="ja-JP" altLang="en-US" b="1" dirty="0">
                <a:solidFill>
                  <a:srgbClr val="FF0000"/>
                </a:solidFill>
              </a:rPr>
              <a:t>各ピクセルの深度値</a:t>
            </a:r>
            <a:r>
              <a:rPr kumimoji="1" lang="ja-JP" altLang="en-US" dirty="0"/>
              <a:t>）</a:t>
            </a:r>
            <a:endParaRPr kumimoji="1" lang="en-US" altLang="ja-JP" dirty="0"/>
          </a:p>
          <a:p>
            <a:pPr lvl="2"/>
            <a:r>
              <a:rPr kumimoji="1" lang="ja-JP" altLang="en-US" dirty="0"/>
              <a:t>形状：</a:t>
            </a:r>
            <a:r>
              <a:rPr kumimoji="1" lang="en-US" altLang="ja-JP" dirty="0"/>
              <a:t>[</a:t>
            </a:r>
            <a:r>
              <a:rPr kumimoji="1" lang="en-US" altLang="ja-JP" dirty="0" err="1"/>
              <a:t>batch_size</a:t>
            </a:r>
            <a:r>
              <a:rPr kumimoji="1" lang="en-US" altLang="ja-JP" dirty="0"/>
              <a:t>, 1, height, width]</a:t>
            </a:r>
            <a:endParaRPr kumimoji="1" lang="ja-JP" altLang="en-US" dirty="0"/>
          </a:p>
        </p:txBody>
      </p:sp>
      <p:sp>
        <p:nvSpPr>
          <p:cNvPr id="4" name="スライド番号プレースホルダー 3">
            <a:extLst>
              <a:ext uri="{FF2B5EF4-FFF2-40B4-BE49-F238E27FC236}">
                <a16:creationId xmlns:a16="http://schemas.microsoft.com/office/drawing/2014/main" id="{C955F257-7F2B-2AB7-0A5D-912E6690C6D2}"/>
              </a:ext>
            </a:extLst>
          </p:cNvPr>
          <p:cNvSpPr>
            <a:spLocks noGrp="1"/>
          </p:cNvSpPr>
          <p:nvPr>
            <p:ph type="sldNum" sz="quarter" idx="12"/>
          </p:nvPr>
        </p:nvSpPr>
        <p:spPr/>
        <p:txBody>
          <a:bodyPr/>
          <a:lstStyle/>
          <a:p>
            <a:fld id="{4674B63B-7062-47F8-8683-7FC7510B3971}" type="slidenum">
              <a:rPr kumimoji="1" lang="ja-JP" altLang="en-US" smtClean="0"/>
              <a:t>26</a:t>
            </a:fld>
            <a:endParaRPr kumimoji="1" lang="ja-JP" altLang="en-US"/>
          </a:p>
        </p:txBody>
      </p:sp>
    </p:spTree>
    <p:extLst>
      <p:ext uri="{BB962C8B-B14F-4D97-AF65-F5344CB8AC3E}">
        <p14:creationId xmlns:p14="http://schemas.microsoft.com/office/powerpoint/2010/main" val="2024230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0D9DF-F60B-EAF1-A946-495B4206DF49}"/>
              </a:ext>
            </a:extLst>
          </p:cNvPr>
          <p:cNvSpPr>
            <a:spLocks noGrp="1"/>
          </p:cNvSpPr>
          <p:nvPr>
            <p:ph type="title"/>
          </p:nvPr>
        </p:nvSpPr>
        <p:spPr/>
        <p:txBody>
          <a:bodyPr>
            <a:normAutofit fontScale="90000"/>
          </a:bodyPr>
          <a:lstStyle/>
          <a:p>
            <a:r>
              <a:rPr kumimoji="1" lang="en-US" altLang="ja-JP" dirty="0"/>
              <a:t>11. </a:t>
            </a:r>
            <a:r>
              <a:rPr kumimoji="1" lang="ja-JP" altLang="en-US" dirty="0"/>
              <a:t>学習データの作り方 </a:t>
            </a:r>
            <a:r>
              <a:rPr kumimoji="1" lang="en-US" altLang="ja-JP" dirty="0"/>
              <a:t>: </a:t>
            </a:r>
            <a:r>
              <a:rPr kumimoji="1" lang="ja-JP" altLang="en-US" dirty="0"/>
              <a:t>補助タスク・アノテーション</a:t>
            </a:r>
          </a:p>
        </p:txBody>
      </p:sp>
      <p:sp>
        <p:nvSpPr>
          <p:cNvPr id="3" name="コンテンツ プレースホルダー 2">
            <a:extLst>
              <a:ext uri="{FF2B5EF4-FFF2-40B4-BE49-F238E27FC236}">
                <a16:creationId xmlns:a16="http://schemas.microsoft.com/office/drawing/2014/main" id="{EA3C3A13-1900-21AD-8F5F-82CA1E994EAF}"/>
              </a:ext>
            </a:extLst>
          </p:cNvPr>
          <p:cNvSpPr>
            <a:spLocks noGrp="1"/>
          </p:cNvSpPr>
          <p:nvPr>
            <p:ph idx="1"/>
          </p:nvPr>
        </p:nvSpPr>
        <p:spPr>
          <a:xfrm>
            <a:off x="457200" y="1052735"/>
            <a:ext cx="8229600" cy="5668739"/>
          </a:xfrm>
        </p:spPr>
        <p:txBody>
          <a:bodyPr>
            <a:normAutofit lnSpcReduction="10000"/>
          </a:bodyPr>
          <a:lstStyle/>
          <a:p>
            <a:r>
              <a:rPr kumimoji="1" lang="en-US" altLang="ja-JP" dirty="0"/>
              <a:t>3. HD</a:t>
            </a:r>
            <a:r>
              <a:rPr kumimoji="1" lang="ja-JP" altLang="en-US" dirty="0"/>
              <a:t>マップ予測（</a:t>
            </a:r>
            <a:r>
              <a:rPr kumimoji="1" lang="en-US" altLang="ja-JP" dirty="0"/>
              <a:t>HD Map Prediction</a:t>
            </a:r>
            <a:r>
              <a:rPr kumimoji="1" lang="ja-JP" altLang="en-US" dirty="0"/>
              <a:t>）</a:t>
            </a:r>
            <a:endParaRPr kumimoji="1" lang="en-US" altLang="ja-JP" dirty="0"/>
          </a:p>
          <a:p>
            <a:pPr lvl="1"/>
            <a:r>
              <a:rPr kumimoji="1" lang="ja-JP" altLang="en-US" dirty="0"/>
              <a:t>アノテーション内容：</a:t>
            </a:r>
            <a:endParaRPr kumimoji="1" lang="en-US" altLang="ja-JP" dirty="0"/>
          </a:p>
          <a:p>
            <a:pPr lvl="2"/>
            <a:r>
              <a:rPr kumimoji="1" lang="ja-JP" altLang="en-US" dirty="0"/>
              <a:t>道路、レーンマーク、標識などの</a:t>
            </a:r>
            <a:r>
              <a:rPr kumimoji="1" lang="en-US" altLang="ja-JP" dirty="0"/>
              <a:t>HD</a:t>
            </a:r>
            <a:r>
              <a:rPr kumimoji="1" lang="ja-JP" altLang="en-US" dirty="0"/>
              <a:t>マップ情報を付与します。</a:t>
            </a:r>
            <a:endParaRPr kumimoji="1" lang="en-US" altLang="ja-JP" dirty="0"/>
          </a:p>
          <a:p>
            <a:pPr lvl="1"/>
            <a:endParaRPr kumimoji="1" lang="en-US" altLang="ja-JP" dirty="0"/>
          </a:p>
          <a:p>
            <a:pPr lvl="1"/>
            <a:r>
              <a:rPr kumimoji="1" lang="ja-JP" altLang="en-US" dirty="0"/>
              <a:t>作業手順：</a:t>
            </a:r>
            <a:endParaRPr kumimoji="1" lang="en-US" altLang="ja-JP" dirty="0"/>
          </a:p>
          <a:p>
            <a:pPr lvl="2"/>
            <a:r>
              <a:rPr kumimoji="1" lang="ja-JP" altLang="en-US" dirty="0"/>
              <a:t>センサーデータ収集</a:t>
            </a:r>
            <a:r>
              <a:rPr kumimoji="1" lang="en-US" altLang="ja-JP" dirty="0"/>
              <a:t>:</a:t>
            </a:r>
          </a:p>
          <a:p>
            <a:pPr lvl="3"/>
            <a:r>
              <a:rPr kumimoji="1" lang="ja-JP" altLang="en-US" dirty="0"/>
              <a:t>実車に搭載された高精度</a:t>
            </a:r>
            <a:r>
              <a:rPr kumimoji="1" lang="en-US" altLang="ja-JP" dirty="0"/>
              <a:t>GPS</a:t>
            </a:r>
            <a:r>
              <a:rPr kumimoji="1" lang="ja-JP" altLang="en-US" dirty="0"/>
              <a:t>、</a:t>
            </a:r>
            <a:r>
              <a:rPr kumimoji="1" lang="en-US" altLang="ja-JP" dirty="0"/>
              <a:t>LiDAR</a:t>
            </a:r>
            <a:r>
              <a:rPr kumimoji="1" lang="ja-JP" altLang="en-US" dirty="0"/>
              <a:t>、カメラを使用してデータを収集します。</a:t>
            </a:r>
            <a:endParaRPr kumimoji="1" lang="en-US" altLang="ja-JP" dirty="0"/>
          </a:p>
          <a:p>
            <a:pPr lvl="3"/>
            <a:endParaRPr kumimoji="1" lang="en-US" altLang="ja-JP" dirty="0"/>
          </a:p>
          <a:p>
            <a:pPr lvl="2"/>
            <a:r>
              <a:rPr kumimoji="1" lang="ja-JP" altLang="en-US" dirty="0"/>
              <a:t>マッピングツールの選定</a:t>
            </a:r>
            <a:r>
              <a:rPr kumimoji="1" lang="en-US" altLang="ja-JP" dirty="0"/>
              <a:t>:</a:t>
            </a:r>
          </a:p>
          <a:p>
            <a:pPr lvl="3"/>
            <a:r>
              <a:rPr kumimoji="1" lang="en-US" altLang="ja-JP" dirty="0"/>
              <a:t>HERE HD Live Map</a:t>
            </a:r>
            <a:r>
              <a:rPr kumimoji="1" lang="ja-JP" altLang="en-US" dirty="0"/>
              <a:t>、</a:t>
            </a:r>
            <a:r>
              <a:rPr kumimoji="1" lang="en-US" altLang="ja-JP" dirty="0"/>
              <a:t>TomTom HD Map</a:t>
            </a:r>
            <a:r>
              <a:rPr kumimoji="1" lang="ja-JP" altLang="en-US" dirty="0"/>
              <a:t>、</a:t>
            </a:r>
            <a:r>
              <a:rPr kumimoji="1" lang="en-US" altLang="ja-JP" dirty="0"/>
              <a:t>Google Earth Pro</a:t>
            </a:r>
            <a:r>
              <a:rPr kumimoji="1" lang="ja-JP" altLang="en-US" dirty="0"/>
              <a:t>などの自動マッピングツールを使用します。</a:t>
            </a:r>
            <a:endParaRPr kumimoji="1" lang="en-US" altLang="ja-JP" dirty="0"/>
          </a:p>
          <a:p>
            <a:pPr lvl="3"/>
            <a:endParaRPr kumimoji="1" lang="en-US" altLang="ja-JP" dirty="0"/>
          </a:p>
          <a:p>
            <a:pPr lvl="2"/>
            <a:r>
              <a:rPr kumimoji="1" lang="en-US" altLang="ja-JP" dirty="0"/>
              <a:t>HD</a:t>
            </a:r>
            <a:r>
              <a:rPr kumimoji="1" lang="ja-JP" altLang="en-US" dirty="0"/>
              <a:t>マップの生成</a:t>
            </a:r>
            <a:r>
              <a:rPr kumimoji="1" lang="en-US" altLang="ja-JP" dirty="0"/>
              <a:t>:</a:t>
            </a:r>
          </a:p>
          <a:p>
            <a:pPr lvl="3"/>
            <a:r>
              <a:rPr kumimoji="1" lang="ja-JP" altLang="en-US" dirty="0"/>
              <a:t>収集したデータを使用して、道路やレーンマークのマップを生成します。自動マッピングツールを使用し、手動で不足部分やエラーを修正します。</a:t>
            </a:r>
            <a:endParaRPr kumimoji="1" lang="en-US" altLang="ja-JP" dirty="0"/>
          </a:p>
          <a:p>
            <a:pPr lvl="3"/>
            <a:endParaRPr kumimoji="1" lang="en-US" altLang="ja-JP" dirty="0"/>
          </a:p>
          <a:p>
            <a:pPr lvl="2"/>
            <a:r>
              <a:rPr kumimoji="1" lang="ja-JP" altLang="en-US" dirty="0"/>
              <a:t>検証</a:t>
            </a:r>
            <a:r>
              <a:rPr kumimoji="1" lang="en-US" altLang="ja-JP" dirty="0"/>
              <a:t>:</a:t>
            </a:r>
          </a:p>
          <a:p>
            <a:pPr lvl="3"/>
            <a:r>
              <a:rPr kumimoji="1" lang="ja-JP" altLang="en-US" dirty="0"/>
              <a:t>マップの正確性を確認し、必要に応じて再アノテーションします。</a:t>
            </a:r>
            <a:endParaRPr kumimoji="1" lang="en-US" altLang="ja-JP" dirty="0"/>
          </a:p>
          <a:p>
            <a:pPr lvl="1"/>
            <a:endParaRPr lang="en-US" altLang="ja-JP" dirty="0"/>
          </a:p>
          <a:p>
            <a:pPr lvl="1"/>
            <a:r>
              <a:rPr kumimoji="1" lang="ja-JP" altLang="en-US" dirty="0"/>
              <a:t>変数の詳細</a:t>
            </a:r>
            <a:endParaRPr kumimoji="1" lang="en-US" altLang="ja-JP" dirty="0"/>
          </a:p>
          <a:p>
            <a:pPr lvl="2"/>
            <a:r>
              <a:rPr kumimoji="1" lang="ja-JP" altLang="en-US" dirty="0"/>
              <a:t>変数名：</a:t>
            </a:r>
            <a:r>
              <a:rPr kumimoji="1" lang="en-US" altLang="ja-JP" dirty="0" err="1"/>
              <a:t>hd_map_target</a:t>
            </a:r>
            <a:endParaRPr kumimoji="1" lang="en-US" altLang="ja-JP" dirty="0"/>
          </a:p>
          <a:p>
            <a:pPr lvl="2"/>
            <a:r>
              <a:rPr kumimoji="1" lang="ja-JP" altLang="en-US" dirty="0"/>
              <a:t>データタイプ：整数型（</a:t>
            </a:r>
            <a:r>
              <a:rPr kumimoji="1" lang="ja-JP" altLang="en-US" b="1" dirty="0">
                <a:solidFill>
                  <a:srgbClr val="FF0000"/>
                </a:solidFill>
              </a:rPr>
              <a:t>ピクセルごとのクラスラベル、例：道路、レーンマーク、その他</a:t>
            </a:r>
            <a:r>
              <a:rPr kumimoji="1" lang="ja-JP" altLang="en-US" dirty="0"/>
              <a:t>）</a:t>
            </a:r>
            <a:endParaRPr kumimoji="1" lang="en-US" altLang="ja-JP" dirty="0"/>
          </a:p>
          <a:p>
            <a:pPr lvl="2"/>
            <a:r>
              <a:rPr kumimoji="1" lang="ja-JP" altLang="en-US" dirty="0"/>
              <a:t>形状：</a:t>
            </a:r>
            <a:r>
              <a:rPr kumimoji="1" lang="en-US" altLang="ja-JP" dirty="0"/>
              <a:t>[</a:t>
            </a:r>
            <a:r>
              <a:rPr kumimoji="1" lang="en-US" altLang="ja-JP" dirty="0" err="1"/>
              <a:t>batch_size</a:t>
            </a:r>
            <a:r>
              <a:rPr kumimoji="1" lang="en-US" altLang="ja-JP" dirty="0"/>
              <a:t>, height, width]</a:t>
            </a:r>
            <a:endParaRPr kumimoji="1" lang="ja-JP" altLang="en-US" dirty="0"/>
          </a:p>
        </p:txBody>
      </p:sp>
      <p:sp>
        <p:nvSpPr>
          <p:cNvPr id="4" name="スライド番号プレースホルダー 3">
            <a:extLst>
              <a:ext uri="{FF2B5EF4-FFF2-40B4-BE49-F238E27FC236}">
                <a16:creationId xmlns:a16="http://schemas.microsoft.com/office/drawing/2014/main" id="{C955F257-7F2B-2AB7-0A5D-912E6690C6D2}"/>
              </a:ext>
            </a:extLst>
          </p:cNvPr>
          <p:cNvSpPr>
            <a:spLocks noGrp="1"/>
          </p:cNvSpPr>
          <p:nvPr>
            <p:ph type="sldNum" sz="quarter" idx="12"/>
          </p:nvPr>
        </p:nvSpPr>
        <p:spPr/>
        <p:txBody>
          <a:bodyPr/>
          <a:lstStyle/>
          <a:p>
            <a:fld id="{4674B63B-7062-47F8-8683-7FC7510B3971}" type="slidenum">
              <a:rPr kumimoji="1" lang="ja-JP" altLang="en-US" smtClean="0"/>
              <a:t>27</a:t>
            </a:fld>
            <a:endParaRPr kumimoji="1" lang="ja-JP" altLang="en-US"/>
          </a:p>
        </p:txBody>
      </p:sp>
    </p:spTree>
    <p:extLst>
      <p:ext uri="{BB962C8B-B14F-4D97-AF65-F5344CB8AC3E}">
        <p14:creationId xmlns:p14="http://schemas.microsoft.com/office/powerpoint/2010/main" val="1839205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60D9DF-F60B-EAF1-A946-495B4206DF49}"/>
              </a:ext>
            </a:extLst>
          </p:cNvPr>
          <p:cNvSpPr>
            <a:spLocks noGrp="1"/>
          </p:cNvSpPr>
          <p:nvPr>
            <p:ph type="title"/>
          </p:nvPr>
        </p:nvSpPr>
        <p:spPr/>
        <p:txBody>
          <a:bodyPr>
            <a:normAutofit fontScale="90000"/>
          </a:bodyPr>
          <a:lstStyle/>
          <a:p>
            <a:r>
              <a:rPr kumimoji="1" lang="en-US" altLang="ja-JP" dirty="0"/>
              <a:t>11. </a:t>
            </a:r>
            <a:r>
              <a:rPr kumimoji="1" lang="ja-JP" altLang="en-US" dirty="0"/>
              <a:t>学習データの作り方 </a:t>
            </a:r>
            <a:r>
              <a:rPr kumimoji="1" lang="en-US" altLang="ja-JP" dirty="0"/>
              <a:t>: </a:t>
            </a:r>
            <a:r>
              <a:rPr kumimoji="1" lang="ja-JP" altLang="en-US" dirty="0"/>
              <a:t>補助タスク・アノテーション</a:t>
            </a:r>
          </a:p>
        </p:txBody>
      </p:sp>
      <p:sp>
        <p:nvSpPr>
          <p:cNvPr id="3" name="コンテンツ プレースホルダー 2">
            <a:extLst>
              <a:ext uri="{FF2B5EF4-FFF2-40B4-BE49-F238E27FC236}">
                <a16:creationId xmlns:a16="http://schemas.microsoft.com/office/drawing/2014/main" id="{EA3C3A13-1900-21AD-8F5F-82CA1E994EAF}"/>
              </a:ext>
            </a:extLst>
          </p:cNvPr>
          <p:cNvSpPr>
            <a:spLocks noGrp="1"/>
          </p:cNvSpPr>
          <p:nvPr>
            <p:ph idx="1"/>
          </p:nvPr>
        </p:nvSpPr>
        <p:spPr>
          <a:xfrm>
            <a:off x="457200" y="1052735"/>
            <a:ext cx="8229600" cy="5668739"/>
          </a:xfrm>
        </p:spPr>
        <p:txBody>
          <a:bodyPr>
            <a:normAutofit lnSpcReduction="10000"/>
          </a:bodyPr>
          <a:lstStyle/>
          <a:p>
            <a:r>
              <a:rPr kumimoji="1" lang="en-US" altLang="ja-JP" dirty="0"/>
              <a:t>4. </a:t>
            </a:r>
            <a:r>
              <a:rPr kumimoji="1" lang="ja-JP" altLang="en-US" dirty="0"/>
              <a:t>車両検出（</a:t>
            </a:r>
            <a:r>
              <a:rPr kumimoji="1" lang="en-US" altLang="ja-JP" dirty="0"/>
              <a:t>Vehicle Detection</a:t>
            </a:r>
            <a:r>
              <a:rPr kumimoji="1" lang="ja-JP" altLang="en-US" dirty="0"/>
              <a:t>）</a:t>
            </a:r>
            <a:endParaRPr kumimoji="1" lang="en-US" altLang="ja-JP" dirty="0"/>
          </a:p>
          <a:p>
            <a:pPr lvl="1"/>
            <a:r>
              <a:rPr kumimoji="1" lang="ja-JP" altLang="en-US" dirty="0"/>
              <a:t>アノテーション内容：</a:t>
            </a:r>
            <a:endParaRPr kumimoji="1" lang="en-US" altLang="ja-JP" dirty="0"/>
          </a:p>
          <a:p>
            <a:pPr lvl="2"/>
            <a:r>
              <a:rPr kumimoji="1" lang="ja-JP" altLang="en-US" dirty="0"/>
              <a:t>各画像に対して車両のバウンディングボックス（位置とサイズ）を付与します。</a:t>
            </a:r>
            <a:endParaRPr kumimoji="1" lang="en-US" altLang="ja-JP" dirty="0"/>
          </a:p>
          <a:p>
            <a:pPr lvl="1"/>
            <a:endParaRPr lang="en-US" altLang="ja-JP" dirty="0"/>
          </a:p>
          <a:p>
            <a:pPr lvl="1"/>
            <a:r>
              <a:rPr kumimoji="1" lang="ja-JP" altLang="en-US" dirty="0"/>
              <a:t>作業手順：</a:t>
            </a:r>
            <a:endParaRPr kumimoji="1" lang="en-US" altLang="ja-JP" dirty="0"/>
          </a:p>
          <a:p>
            <a:pPr lvl="2"/>
            <a:r>
              <a:rPr kumimoji="1" lang="ja-JP" altLang="en-US" dirty="0"/>
              <a:t>画像収集</a:t>
            </a:r>
            <a:r>
              <a:rPr kumimoji="1" lang="en-US" altLang="ja-JP" dirty="0"/>
              <a:t>:</a:t>
            </a:r>
          </a:p>
          <a:p>
            <a:pPr lvl="3"/>
            <a:r>
              <a:rPr kumimoji="1" lang="ja-JP" altLang="en-US" dirty="0"/>
              <a:t>実車に搭載されたカメラで連続的に画像を取得します。</a:t>
            </a:r>
            <a:endParaRPr kumimoji="1" lang="en-US" altLang="ja-JP" dirty="0"/>
          </a:p>
          <a:p>
            <a:pPr lvl="2"/>
            <a:endParaRPr lang="en-US" altLang="ja-JP" dirty="0"/>
          </a:p>
          <a:p>
            <a:pPr lvl="2"/>
            <a:r>
              <a:rPr kumimoji="1" lang="ja-JP" altLang="en-US" dirty="0"/>
              <a:t>アノテーションツールの選定</a:t>
            </a:r>
            <a:r>
              <a:rPr kumimoji="1" lang="en-US" altLang="ja-JP" dirty="0"/>
              <a:t>:</a:t>
            </a:r>
          </a:p>
          <a:p>
            <a:pPr lvl="3"/>
            <a:r>
              <a:rPr kumimoji="1" lang="en-US" altLang="ja-JP" dirty="0" err="1"/>
              <a:t>LabelImg</a:t>
            </a:r>
            <a:r>
              <a:rPr kumimoji="1" lang="ja-JP" altLang="en-US" dirty="0"/>
              <a:t>、</a:t>
            </a:r>
            <a:r>
              <a:rPr kumimoji="1" lang="en-US" altLang="ja-JP" dirty="0" err="1"/>
              <a:t>Labelbox</a:t>
            </a:r>
            <a:r>
              <a:rPr kumimoji="1" lang="ja-JP" altLang="en-US" dirty="0"/>
              <a:t>、</a:t>
            </a:r>
            <a:r>
              <a:rPr kumimoji="1" lang="en-US" altLang="ja-JP" dirty="0" err="1"/>
              <a:t>RectLabel</a:t>
            </a:r>
            <a:r>
              <a:rPr kumimoji="1" lang="ja-JP" altLang="en-US" dirty="0"/>
              <a:t>などのバウンディングボックスアノテーションツールを使用します。</a:t>
            </a:r>
            <a:endParaRPr kumimoji="1" lang="en-US" altLang="ja-JP" dirty="0"/>
          </a:p>
          <a:p>
            <a:pPr lvl="2"/>
            <a:endParaRPr lang="en-US" altLang="ja-JP" dirty="0"/>
          </a:p>
          <a:p>
            <a:pPr lvl="2"/>
            <a:r>
              <a:rPr kumimoji="1" lang="ja-JP" altLang="en-US" dirty="0"/>
              <a:t>アノテーション</a:t>
            </a:r>
            <a:r>
              <a:rPr kumimoji="1" lang="en-US" altLang="ja-JP" dirty="0"/>
              <a:t>:</a:t>
            </a:r>
          </a:p>
          <a:p>
            <a:pPr lvl="3"/>
            <a:r>
              <a:rPr kumimoji="1" lang="ja-JP" altLang="en-US" dirty="0"/>
              <a:t>各フレームの画像をツールにロードし、車両の周囲にバウンディングボックスを手動で描画します。バウンディングボックスには、車両の位置、幅、高さの情報を含めます。</a:t>
            </a:r>
            <a:endParaRPr kumimoji="1" lang="en-US" altLang="ja-JP" dirty="0"/>
          </a:p>
          <a:p>
            <a:pPr lvl="2"/>
            <a:endParaRPr lang="en-US" altLang="ja-JP" dirty="0"/>
          </a:p>
          <a:p>
            <a:pPr lvl="2"/>
            <a:r>
              <a:rPr kumimoji="1" lang="ja-JP" altLang="en-US" dirty="0"/>
              <a:t>検証</a:t>
            </a:r>
            <a:r>
              <a:rPr kumimoji="1" lang="en-US" altLang="ja-JP" dirty="0"/>
              <a:t>:</a:t>
            </a:r>
          </a:p>
          <a:p>
            <a:pPr lvl="3"/>
            <a:r>
              <a:rPr kumimoji="1" lang="ja-JP" altLang="en-US" dirty="0"/>
              <a:t>アノテーション結果を複数のアノテーターが確認し、一貫性と正確性をチェックします。</a:t>
            </a:r>
            <a:endParaRPr kumimoji="1" lang="en-US" altLang="ja-JP" dirty="0"/>
          </a:p>
          <a:p>
            <a:pPr lvl="3"/>
            <a:endParaRPr lang="en-US" altLang="ja-JP" dirty="0"/>
          </a:p>
          <a:p>
            <a:pPr lvl="1"/>
            <a:r>
              <a:rPr kumimoji="1" lang="ja-JP" altLang="en-US" dirty="0"/>
              <a:t>変数の詳細</a:t>
            </a:r>
            <a:endParaRPr kumimoji="1" lang="en-US" altLang="ja-JP" dirty="0"/>
          </a:p>
          <a:p>
            <a:pPr lvl="2"/>
            <a:r>
              <a:rPr kumimoji="1" lang="ja-JP" altLang="en-US" dirty="0"/>
              <a:t>変数名：</a:t>
            </a:r>
            <a:r>
              <a:rPr kumimoji="1" lang="en-US" altLang="ja-JP" dirty="0" err="1"/>
              <a:t>vehicle_detection_target</a:t>
            </a:r>
            <a:endParaRPr kumimoji="1" lang="en-US" altLang="ja-JP" dirty="0"/>
          </a:p>
          <a:p>
            <a:pPr lvl="2"/>
            <a:r>
              <a:rPr kumimoji="1" lang="ja-JP" altLang="en-US" dirty="0"/>
              <a:t>データタイプ：浮動小数点型（</a:t>
            </a:r>
            <a:r>
              <a:rPr kumimoji="1" lang="ja-JP" altLang="en-US" b="1" dirty="0">
                <a:solidFill>
                  <a:srgbClr val="FF0000"/>
                </a:solidFill>
              </a:rPr>
              <a:t>バイナリマップ、各ピクセルが車両か否かを示す</a:t>
            </a:r>
            <a:r>
              <a:rPr kumimoji="1" lang="ja-JP" altLang="en-US" dirty="0"/>
              <a:t>）</a:t>
            </a:r>
            <a:endParaRPr kumimoji="1" lang="en-US" altLang="ja-JP" dirty="0"/>
          </a:p>
          <a:p>
            <a:pPr lvl="2"/>
            <a:r>
              <a:rPr kumimoji="1" lang="ja-JP" altLang="en-US" dirty="0"/>
              <a:t>形状：</a:t>
            </a:r>
            <a:r>
              <a:rPr kumimoji="1" lang="en-US" altLang="ja-JP" dirty="0"/>
              <a:t>[</a:t>
            </a:r>
            <a:r>
              <a:rPr kumimoji="1" lang="en-US" altLang="ja-JP" dirty="0" err="1"/>
              <a:t>batch_size</a:t>
            </a:r>
            <a:r>
              <a:rPr kumimoji="1" lang="en-US" altLang="ja-JP" dirty="0"/>
              <a:t>, 1, height, width]</a:t>
            </a:r>
            <a:endParaRPr kumimoji="1" lang="ja-JP" altLang="en-US" dirty="0"/>
          </a:p>
        </p:txBody>
      </p:sp>
      <p:sp>
        <p:nvSpPr>
          <p:cNvPr id="4" name="スライド番号プレースホルダー 3">
            <a:extLst>
              <a:ext uri="{FF2B5EF4-FFF2-40B4-BE49-F238E27FC236}">
                <a16:creationId xmlns:a16="http://schemas.microsoft.com/office/drawing/2014/main" id="{C955F257-7F2B-2AB7-0A5D-912E6690C6D2}"/>
              </a:ext>
            </a:extLst>
          </p:cNvPr>
          <p:cNvSpPr>
            <a:spLocks noGrp="1"/>
          </p:cNvSpPr>
          <p:nvPr>
            <p:ph type="sldNum" sz="quarter" idx="12"/>
          </p:nvPr>
        </p:nvSpPr>
        <p:spPr/>
        <p:txBody>
          <a:bodyPr/>
          <a:lstStyle/>
          <a:p>
            <a:fld id="{4674B63B-7062-47F8-8683-7FC7510B3971}" type="slidenum">
              <a:rPr kumimoji="1" lang="ja-JP" altLang="en-US" smtClean="0"/>
              <a:t>28</a:t>
            </a:fld>
            <a:endParaRPr kumimoji="1" lang="ja-JP" altLang="en-US"/>
          </a:p>
        </p:txBody>
      </p:sp>
    </p:spTree>
    <p:extLst>
      <p:ext uri="{BB962C8B-B14F-4D97-AF65-F5344CB8AC3E}">
        <p14:creationId xmlns:p14="http://schemas.microsoft.com/office/powerpoint/2010/main" val="2338747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6E1B0-F907-9D88-5C1A-6DED803A7A33}"/>
              </a:ext>
            </a:extLst>
          </p:cNvPr>
          <p:cNvSpPr>
            <a:spLocks noGrp="1"/>
          </p:cNvSpPr>
          <p:nvPr>
            <p:ph type="title"/>
          </p:nvPr>
        </p:nvSpPr>
        <p:spPr/>
        <p:txBody>
          <a:bodyPr/>
          <a:lstStyle/>
          <a:p>
            <a:r>
              <a:rPr kumimoji="1" lang="en-US" altLang="ja-JP" dirty="0"/>
              <a:t>Memo</a:t>
            </a:r>
            <a:endParaRPr kumimoji="1" lang="ja-JP" altLang="en-US" dirty="0"/>
          </a:p>
        </p:txBody>
      </p:sp>
      <p:sp>
        <p:nvSpPr>
          <p:cNvPr id="3" name="コンテンツ プレースホルダー 2">
            <a:extLst>
              <a:ext uri="{FF2B5EF4-FFF2-40B4-BE49-F238E27FC236}">
                <a16:creationId xmlns:a16="http://schemas.microsoft.com/office/drawing/2014/main" id="{EE36EE5B-C3F0-AA2E-A451-3CCD8AD02858}"/>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2ABF99E-A89F-0017-8654-6B274A1B366F}"/>
              </a:ext>
            </a:extLst>
          </p:cNvPr>
          <p:cNvSpPr>
            <a:spLocks noGrp="1"/>
          </p:cNvSpPr>
          <p:nvPr>
            <p:ph type="sldNum" sz="quarter" idx="12"/>
          </p:nvPr>
        </p:nvSpPr>
        <p:spPr/>
        <p:txBody>
          <a:bodyPr/>
          <a:lstStyle/>
          <a:p>
            <a:fld id="{4674B63B-7062-47F8-8683-7FC7510B3971}" type="slidenum">
              <a:rPr kumimoji="1" lang="ja-JP" altLang="en-US" smtClean="0"/>
              <a:t>29</a:t>
            </a:fld>
            <a:endParaRPr kumimoji="1" lang="ja-JP" altLang="en-US"/>
          </a:p>
        </p:txBody>
      </p:sp>
    </p:spTree>
    <p:extLst>
      <p:ext uri="{BB962C8B-B14F-4D97-AF65-F5344CB8AC3E}">
        <p14:creationId xmlns:p14="http://schemas.microsoft.com/office/powerpoint/2010/main" val="3502938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2E8D2-A26E-671D-B745-B6CEB773CCB7}"/>
              </a:ext>
            </a:extLst>
          </p:cNvPr>
          <p:cNvSpPr>
            <a:spLocks noGrp="1"/>
          </p:cNvSpPr>
          <p:nvPr>
            <p:ph type="title"/>
          </p:nvPr>
        </p:nvSpPr>
        <p:spPr/>
        <p:txBody>
          <a:bodyPr>
            <a:normAutofit/>
          </a:bodyPr>
          <a:lstStyle/>
          <a:p>
            <a:r>
              <a:rPr kumimoji="1" lang="en-US" altLang="ja-JP" sz="2400" dirty="0"/>
              <a:t>2. Transfuser</a:t>
            </a:r>
            <a:r>
              <a:rPr kumimoji="1" lang="ja-JP" altLang="en-US" sz="2400" dirty="0"/>
              <a:t>の論文を、章ごとに、日本語で要約してください</a:t>
            </a:r>
          </a:p>
        </p:txBody>
      </p:sp>
      <p:sp>
        <p:nvSpPr>
          <p:cNvPr id="3" name="コンテンツ プレースホルダー 2">
            <a:extLst>
              <a:ext uri="{FF2B5EF4-FFF2-40B4-BE49-F238E27FC236}">
                <a16:creationId xmlns:a16="http://schemas.microsoft.com/office/drawing/2014/main" id="{7BCCEC51-EDA1-B481-4CC8-6ADE6C81A73C}"/>
              </a:ext>
            </a:extLst>
          </p:cNvPr>
          <p:cNvSpPr>
            <a:spLocks noGrp="1"/>
          </p:cNvSpPr>
          <p:nvPr>
            <p:ph idx="1"/>
          </p:nvPr>
        </p:nvSpPr>
        <p:spPr>
          <a:xfrm>
            <a:off x="457200" y="1052735"/>
            <a:ext cx="8229600" cy="5668739"/>
          </a:xfrm>
        </p:spPr>
        <p:txBody>
          <a:bodyPr>
            <a:normAutofit fontScale="85000" lnSpcReduction="20000"/>
          </a:bodyPr>
          <a:lstStyle/>
          <a:p>
            <a:r>
              <a:rPr kumimoji="1" lang="ja-JP" altLang="en-US" dirty="0"/>
              <a:t>以下は、論文「</a:t>
            </a:r>
            <a:r>
              <a:rPr kumimoji="1" lang="en-US" altLang="ja-JP" dirty="0" err="1"/>
              <a:t>TransFuser</a:t>
            </a:r>
            <a:r>
              <a:rPr kumimoji="1" lang="en-US" altLang="ja-JP" dirty="0"/>
              <a:t>: Imitation with Transformer-Based Sensor Fusion for Autonomous Driving</a:t>
            </a:r>
            <a:r>
              <a:rPr kumimoji="1" lang="ja-JP" altLang="en-US" dirty="0"/>
              <a:t>」の章ごとの日本語要約です。</a:t>
            </a:r>
          </a:p>
          <a:p>
            <a:endParaRPr kumimoji="1" lang="ja-JP" altLang="en-US" dirty="0"/>
          </a:p>
          <a:p>
            <a:r>
              <a:rPr kumimoji="1" lang="en-US" altLang="ja-JP" dirty="0"/>
              <a:t>1. </a:t>
            </a:r>
            <a:r>
              <a:rPr kumimoji="1" lang="ja-JP" altLang="en-US" dirty="0"/>
              <a:t>はじめに</a:t>
            </a:r>
          </a:p>
          <a:p>
            <a:pPr lvl="1"/>
            <a:r>
              <a:rPr kumimoji="1" lang="ja-JP" altLang="en-US" dirty="0"/>
              <a:t>この章では、</a:t>
            </a:r>
            <a:r>
              <a:rPr kumimoji="1" lang="en-US" altLang="ja-JP" dirty="0"/>
              <a:t>LiDAR</a:t>
            </a:r>
            <a:r>
              <a:rPr kumimoji="1" lang="ja-JP" altLang="en-US" dirty="0"/>
              <a:t>センサーが自動運転車に正確な</a:t>
            </a:r>
            <a:r>
              <a:rPr kumimoji="1" lang="en-US" altLang="ja-JP" dirty="0"/>
              <a:t>3D</a:t>
            </a:r>
            <a:r>
              <a:rPr kumimoji="1" lang="ja-JP" altLang="en-US" dirty="0"/>
              <a:t>情報を提供することの重要性と課題について述べています。特に、既存のセンサーフュージョン手法に基づく模倣学習が複雑な運転シナリオでの性能に限界があることを指摘し、新しいアプローチである</a:t>
            </a:r>
            <a:r>
              <a:rPr kumimoji="1" lang="en-US" altLang="ja-JP" dirty="0" err="1"/>
              <a:t>TransFuser</a:t>
            </a:r>
            <a:r>
              <a:rPr kumimoji="1" lang="ja-JP" altLang="en-US" dirty="0"/>
              <a:t>を提案しています。このアプローチは、画像と</a:t>
            </a:r>
            <a:r>
              <a:rPr kumimoji="1" lang="en-US" altLang="ja-JP" dirty="0"/>
              <a:t>LiDAR</a:t>
            </a:r>
            <a:r>
              <a:rPr kumimoji="1" lang="ja-JP" altLang="en-US" dirty="0"/>
              <a:t>の表現を自己注意機構を用いて統合し、複数の解像度でのセンサーフュージョンを実現します。</a:t>
            </a:r>
          </a:p>
          <a:p>
            <a:endParaRPr kumimoji="1" lang="ja-JP" altLang="en-US" dirty="0"/>
          </a:p>
          <a:p>
            <a:r>
              <a:rPr kumimoji="1" lang="en-US" altLang="ja-JP" dirty="0"/>
              <a:t>2. </a:t>
            </a:r>
            <a:r>
              <a:rPr kumimoji="1" lang="ja-JP" altLang="en-US" dirty="0"/>
              <a:t>関連研究</a:t>
            </a:r>
          </a:p>
          <a:p>
            <a:pPr lvl="1"/>
            <a:r>
              <a:rPr kumimoji="1" lang="ja-JP" altLang="en-US" dirty="0"/>
              <a:t>ここでは、マルチモーダル自動運転とセンサーフュージョンに関する既存の研究を概観しています。</a:t>
            </a:r>
            <a:r>
              <a:rPr kumimoji="1" lang="en-US" altLang="ja-JP" dirty="0"/>
              <a:t>RGB</a:t>
            </a:r>
            <a:r>
              <a:rPr kumimoji="1" lang="ja-JP" altLang="en-US" dirty="0"/>
              <a:t>画像に深度やセマンティクスを加えることで運転性能が向上することが示されていますが、既存の手法には高いインフラクション率やルート完遂率の低さが課題として残っています。これを踏まえ、</a:t>
            </a:r>
            <a:r>
              <a:rPr kumimoji="1" lang="en-US" altLang="ja-JP" dirty="0" err="1"/>
              <a:t>TransFuser</a:t>
            </a:r>
            <a:r>
              <a:rPr kumimoji="1" lang="ja-JP" altLang="en-US" dirty="0"/>
              <a:t>は注意機構を用いて複数の段階で異なるモダリティの情報を統合する新しいアプローチを提案します。</a:t>
            </a:r>
          </a:p>
          <a:p>
            <a:endParaRPr kumimoji="1" lang="ja-JP" altLang="en-US" dirty="0"/>
          </a:p>
          <a:p>
            <a:r>
              <a:rPr kumimoji="1" lang="en-US" altLang="ja-JP" dirty="0"/>
              <a:t>3. </a:t>
            </a:r>
            <a:r>
              <a:rPr kumimoji="1" lang="en-US" altLang="ja-JP" dirty="0" err="1"/>
              <a:t>TransFuser</a:t>
            </a:r>
            <a:endParaRPr kumimoji="1" lang="en-US" altLang="ja-JP" dirty="0"/>
          </a:p>
          <a:p>
            <a:pPr lvl="1"/>
            <a:r>
              <a:rPr kumimoji="1" lang="ja-JP" altLang="en-US" dirty="0"/>
              <a:t>この章では、提案された</a:t>
            </a:r>
            <a:r>
              <a:rPr kumimoji="1" lang="en-US" altLang="ja-JP" dirty="0" err="1"/>
              <a:t>TransFuser</a:t>
            </a:r>
            <a:r>
              <a:rPr kumimoji="1" lang="ja-JP" altLang="en-US" dirty="0"/>
              <a:t>アーキテクチャの詳細が説明されています。</a:t>
            </a:r>
            <a:r>
              <a:rPr kumimoji="1" lang="en-US" altLang="ja-JP" dirty="0" err="1"/>
              <a:t>TransFuser</a:t>
            </a:r>
            <a:r>
              <a:rPr kumimoji="1" lang="ja-JP" altLang="en-US" dirty="0"/>
              <a:t>は、複数のセンサーモダリティ（画像と</a:t>
            </a:r>
            <a:r>
              <a:rPr kumimoji="1" lang="en-US" altLang="ja-JP" dirty="0"/>
              <a:t>LiDAR</a:t>
            </a:r>
            <a:r>
              <a:rPr kumimoji="1" lang="ja-JP" altLang="en-US" dirty="0"/>
              <a:t>）の情報を統合するマルチモーダルフュージョントランスフォーマーと、自動回帰ウェイポイント予測ネットワークの二つの主要コンポーネントから成り立っています。問題設定として、都市環境でのポイント・ツー・ポイントナビゲーションが取り上げられています。</a:t>
            </a:r>
          </a:p>
          <a:p>
            <a:endParaRPr kumimoji="1" lang="ja-JP" altLang="en-US" dirty="0"/>
          </a:p>
          <a:p>
            <a:r>
              <a:rPr kumimoji="1" lang="en-US" altLang="ja-JP" dirty="0"/>
              <a:t>4. </a:t>
            </a:r>
            <a:r>
              <a:rPr kumimoji="1" lang="ja-JP" altLang="en-US" dirty="0"/>
              <a:t>実験</a:t>
            </a:r>
          </a:p>
          <a:p>
            <a:pPr lvl="1"/>
            <a:r>
              <a:rPr kumimoji="1" lang="ja-JP" altLang="en-US" dirty="0"/>
              <a:t>この章では、実験の設定、</a:t>
            </a:r>
            <a:r>
              <a:rPr kumimoji="1" lang="en-US" altLang="ja-JP" dirty="0" err="1"/>
              <a:t>TransFuser</a:t>
            </a:r>
            <a:r>
              <a:rPr kumimoji="1" lang="ja-JP" altLang="en-US" dirty="0"/>
              <a:t>の運転性能といくつかのベースラインとの比較、注意マップの可視化、アブレーションスタディが紹介されています。実験結果として、</a:t>
            </a:r>
            <a:r>
              <a:rPr kumimoji="1" lang="en-US" altLang="ja-JP" dirty="0" err="1"/>
              <a:t>TransFuser</a:t>
            </a:r>
            <a:r>
              <a:rPr kumimoji="1" lang="ja-JP" altLang="en-US" dirty="0"/>
              <a:t>は既存の手法に比べて大幅に優れた運転スコアを達成し、特に衝突の平均回数を</a:t>
            </a:r>
            <a:r>
              <a:rPr kumimoji="1" lang="en-US" altLang="ja-JP" dirty="0"/>
              <a:t>48%</a:t>
            </a:r>
            <a:r>
              <a:rPr kumimoji="1" lang="ja-JP" altLang="en-US" dirty="0"/>
              <a:t>削減することが確認されました。</a:t>
            </a:r>
          </a:p>
          <a:p>
            <a:endParaRPr kumimoji="1" lang="ja-JP" altLang="en-US" dirty="0"/>
          </a:p>
          <a:p>
            <a:r>
              <a:rPr kumimoji="1" lang="en-US" altLang="ja-JP" dirty="0"/>
              <a:t>5. </a:t>
            </a:r>
            <a:r>
              <a:rPr kumimoji="1" lang="ja-JP" altLang="en-US" dirty="0"/>
              <a:t>結論</a:t>
            </a:r>
          </a:p>
          <a:p>
            <a:pPr lvl="1"/>
            <a:r>
              <a:rPr kumimoji="1" lang="ja-JP" altLang="en-US" dirty="0"/>
              <a:t>最終章では、提案された</a:t>
            </a:r>
            <a:r>
              <a:rPr kumimoji="1" lang="en-US" altLang="ja-JP" dirty="0" err="1"/>
              <a:t>TransFuser</a:t>
            </a:r>
            <a:r>
              <a:rPr kumimoji="1" lang="ja-JP" altLang="en-US" dirty="0"/>
              <a:t>の有効性と、今後の研究の方向性について述べています。</a:t>
            </a:r>
            <a:r>
              <a:rPr kumimoji="1" lang="en-US" altLang="ja-JP" dirty="0" err="1"/>
              <a:t>TransFuser</a:t>
            </a:r>
            <a:r>
              <a:rPr kumimoji="1" lang="ja-JP" altLang="en-US" dirty="0"/>
              <a:t>は、複雑な運転シナリオにおいても高い性能を示し、既存の手法を大きく上回る結果を達成しました。将来的には、さらに多くのセンサーや環境変数を統合することで、より安全で効率的な自動運転システムの開発が期待されます。</a:t>
            </a:r>
          </a:p>
        </p:txBody>
      </p:sp>
      <p:sp>
        <p:nvSpPr>
          <p:cNvPr id="4" name="スライド番号プレースホルダー 3">
            <a:extLst>
              <a:ext uri="{FF2B5EF4-FFF2-40B4-BE49-F238E27FC236}">
                <a16:creationId xmlns:a16="http://schemas.microsoft.com/office/drawing/2014/main" id="{0CCFBD95-BC90-1387-A531-14C9730215F5}"/>
              </a:ext>
            </a:extLst>
          </p:cNvPr>
          <p:cNvSpPr>
            <a:spLocks noGrp="1"/>
          </p:cNvSpPr>
          <p:nvPr>
            <p:ph type="sldNum" sz="quarter" idx="12"/>
          </p:nvPr>
        </p:nvSpPr>
        <p:spPr/>
        <p:txBody>
          <a:bodyPr/>
          <a:lstStyle/>
          <a:p>
            <a:fld id="{4674B63B-7062-47F8-8683-7FC7510B3971}" type="slidenum">
              <a:rPr kumimoji="1" lang="ja-JP" altLang="en-US" smtClean="0"/>
              <a:t>3</a:t>
            </a:fld>
            <a:endParaRPr kumimoji="1" lang="ja-JP" altLang="en-US"/>
          </a:p>
        </p:txBody>
      </p:sp>
    </p:spTree>
    <p:extLst>
      <p:ext uri="{BB962C8B-B14F-4D97-AF65-F5344CB8AC3E}">
        <p14:creationId xmlns:p14="http://schemas.microsoft.com/office/powerpoint/2010/main" val="409795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93196-056F-D598-5C39-08D33956FFC9}"/>
              </a:ext>
            </a:extLst>
          </p:cNvPr>
          <p:cNvSpPr>
            <a:spLocks noGrp="1"/>
          </p:cNvSpPr>
          <p:nvPr>
            <p:ph type="title"/>
          </p:nvPr>
        </p:nvSpPr>
        <p:spPr/>
        <p:txBody>
          <a:bodyPr>
            <a:normAutofit fontScale="90000"/>
          </a:bodyPr>
          <a:lstStyle/>
          <a:p>
            <a:r>
              <a:rPr kumimoji="1" lang="en-US" altLang="ja-JP" sz="1800" dirty="0"/>
              <a:t>3. </a:t>
            </a:r>
            <a:r>
              <a:rPr kumimoji="1" lang="ja-JP" altLang="en-US" sz="1800" dirty="0"/>
              <a:t>この論文は、従来の論文のどのような課題を、どのような手段で克服したのですか？</a:t>
            </a:r>
          </a:p>
        </p:txBody>
      </p:sp>
      <p:sp>
        <p:nvSpPr>
          <p:cNvPr id="3" name="コンテンツ プレースホルダー 2">
            <a:extLst>
              <a:ext uri="{FF2B5EF4-FFF2-40B4-BE49-F238E27FC236}">
                <a16:creationId xmlns:a16="http://schemas.microsoft.com/office/drawing/2014/main" id="{141666EB-57AF-0DA2-4333-473CE10383F8}"/>
              </a:ext>
            </a:extLst>
          </p:cNvPr>
          <p:cNvSpPr>
            <a:spLocks noGrp="1"/>
          </p:cNvSpPr>
          <p:nvPr>
            <p:ph idx="1"/>
          </p:nvPr>
        </p:nvSpPr>
        <p:spPr/>
        <p:txBody>
          <a:bodyPr/>
          <a:lstStyle/>
          <a:p>
            <a:r>
              <a:rPr kumimoji="1" lang="ja-JP" altLang="en-US" dirty="0"/>
              <a:t>課題</a:t>
            </a:r>
          </a:p>
          <a:p>
            <a:pPr lvl="1"/>
            <a:r>
              <a:rPr kumimoji="1" lang="en-US" altLang="ja-JP" dirty="0"/>
              <a:t>1. </a:t>
            </a:r>
            <a:r>
              <a:rPr kumimoji="1" lang="ja-JP" altLang="en-US" dirty="0"/>
              <a:t>センサーフュージョンの限界</a:t>
            </a:r>
            <a:r>
              <a:rPr kumimoji="1" lang="en-US" altLang="ja-JP" dirty="0"/>
              <a:t>:</a:t>
            </a:r>
          </a:p>
          <a:p>
            <a:pPr lvl="2"/>
            <a:r>
              <a:rPr kumimoji="1" lang="ja-JP" altLang="en-US" dirty="0"/>
              <a:t>従来のセンサーフュージョン手法は、複雑な都市環境での自動運転において、情報を効果的に統合するのが難しいとされています。特に、局所的な情報に依存するため、動的なエージェント（他の車両や歩行者）との相互作用を正確に捉えることが難しいという問題があります。</a:t>
            </a:r>
          </a:p>
          <a:p>
            <a:pPr lvl="1"/>
            <a:endParaRPr kumimoji="1" lang="ja-JP" altLang="en-US" dirty="0"/>
          </a:p>
          <a:p>
            <a:pPr lvl="1"/>
            <a:r>
              <a:rPr kumimoji="1" lang="en-US" altLang="ja-JP" dirty="0"/>
              <a:t>2. </a:t>
            </a:r>
            <a:r>
              <a:rPr kumimoji="1" lang="ja-JP" altLang="en-US" dirty="0"/>
              <a:t>模倣学習の性能不足</a:t>
            </a:r>
            <a:r>
              <a:rPr kumimoji="1" lang="en-US" altLang="ja-JP" dirty="0"/>
              <a:t>:</a:t>
            </a:r>
          </a:p>
          <a:p>
            <a:pPr lvl="2"/>
            <a:r>
              <a:rPr kumimoji="1" lang="ja-JP" altLang="en-US" dirty="0"/>
              <a:t>従来の模倣学習モデルは、単一のモダリティ（例えば、カメラのみ、または</a:t>
            </a:r>
            <a:r>
              <a:rPr kumimoji="1" lang="en-US" altLang="ja-JP" dirty="0"/>
              <a:t>LiDAR</a:t>
            </a:r>
            <a:r>
              <a:rPr kumimoji="1" lang="ja-JP" altLang="en-US" dirty="0"/>
              <a:t>のみ）に依存しており、複数のセンサーから得られる情報を統合する能力が不足しているため、運転性能が制約されていました。</a:t>
            </a:r>
          </a:p>
          <a:p>
            <a:pPr lvl="1"/>
            <a:endParaRPr kumimoji="1" lang="ja-JP" altLang="en-US" dirty="0"/>
          </a:p>
          <a:p>
            <a:pPr lvl="1"/>
            <a:r>
              <a:rPr kumimoji="1" lang="en-US" altLang="ja-JP" dirty="0"/>
              <a:t>3. </a:t>
            </a:r>
            <a:r>
              <a:rPr kumimoji="1" lang="ja-JP" altLang="en-US" dirty="0"/>
              <a:t>グローバルコンテキストの欠如</a:t>
            </a:r>
            <a:r>
              <a:rPr kumimoji="1" lang="en-US" altLang="ja-JP" dirty="0"/>
              <a:t>:</a:t>
            </a:r>
          </a:p>
          <a:p>
            <a:pPr lvl="2"/>
            <a:r>
              <a:rPr kumimoji="1" lang="ja-JP" altLang="en-US" dirty="0"/>
              <a:t>従来の手法では、シーン全体のグローバルコンテキストを捉えることが困難であり、特に交差点や複数レーンが交差する状況では、その欠如が顕著でした。</a:t>
            </a:r>
          </a:p>
        </p:txBody>
      </p:sp>
      <p:sp>
        <p:nvSpPr>
          <p:cNvPr id="4" name="スライド番号プレースホルダー 3">
            <a:extLst>
              <a:ext uri="{FF2B5EF4-FFF2-40B4-BE49-F238E27FC236}">
                <a16:creationId xmlns:a16="http://schemas.microsoft.com/office/drawing/2014/main" id="{C074612D-C099-CD5A-F1B3-2C65F360B93E}"/>
              </a:ext>
            </a:extLst>
          </p:cNvPr>
          <p:cNvSpPr>
            <a:spLocks noGrp="1"/>
          </p:cNvSpPr>
          <p:nvPr>
            <p:ph type="sldNum" sz="quarter" idx="12"/>
          </p:nvPr>
        </p:nvSpPr>
        <p:spPr/>
        <p:txBody>
          <a:bodyPr/>
          <a:lstStyle/>
          <a:p>
            <a:fld id="{4674B63B-7062-47F8-8683-7FC7510B3971}" type="slidenum">
              <a:rPr kumimoji="1" lang="ja-JP" altLang="en-US" smtClean="0"/>
              <a:t>4</a:t>
            </a:fld>
            <a:endParaRPr kumimoji="1" lang="ja-JP" altLang="en-US"/>
          </a:p>
        </p:txBody>
      </p:sp>
    </p:spTree>
    <p:extLst>
      <p:ext uri="{BB962C8B-B14F-4D97-AF65-F5344CB8AC3E}">
        <p14:creationId xmlns:p14="http://schemas.microsoft.com/office/powerpoint/2010/main" val="222156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193196-056F-D598-5C39-08D33956FFC9}"/>
              </a:ext>
            </a:extLst>
          </p:cNvPr>
          <p:cNvSpPr>
            <a:spLocks noGrp="1"/>
          </p:cNvSpPr>
          <p:nvPr>
            <p:ph type="title"/>
          </p:nvPr>
        </p:nvSpPr>
        <p:spPr/>
        <p:txBody>
          <a:bodyPr>
            <a:normAutofit fontScale="90000"/>
          </a:bodyPr>
          <a:lstStyle/>
          <a:p>
            <a:r>
              <a:rPr kumimoji="1" lang="en-US" altLang="ja-JP" sz="1800" dirty="0"/>
              <a:t>3. </a:t>
            </a:r>
            <a:r>
              <a:rPr kumimoji="1" lang="ja-JP" altLang="en-US" sz="1800" dirty="0"/>
              <a:t>この論文は、従来の論文のどのような課題を、どのような手段で克服したのですか？</a:t>
            </a:r>
          </a:p>
        </p:txBody>
      </p:sp>
      <p:sp>
        <p:nvSpPr>
          <p:cNvPr id="3" name="コンテンツ プレースホルダー 2">
            <a:extLst>
              <a:ext uri="{FF2B5EF4-FFF2-40B4-BE49-F238E27FC236}">
                <a16:creationId xmlns:a16="http://schemas.microsoft.com/office/drawing/2014/main" id="{141666EB-57AF-0DA2-4333-473CE10383F8}"/>
              </a:ext>
            </a:extLst>
          </p:cNvPr>
          <p:cNvSpPr>
            <a:spLocks noGrp="1"/>
          </p:cNvSpPr>
          <p:nvPr>
            <p:ph idx="1"/>
          </p:nvPr>
        </p:nvSpPr>
        <p:spPr/>
        <p:txBody>
          <a:bodyPr/>
          <a:lstStyle/>
          <a:p>
            <a:r>
              <a:rPr kumimoji="1" lang="ja-JP" altLang="en-US" dirty="0"/>
              <a:t>克服手段</a:t>
            </a:r>
            <a:endParaRPr kumimoji="1" lang="en-US" altLang="ja-JP" dirty="0"/>
          </a:p>
          <a:p>
            <a:pPr lvl="1"/>
            <a:r>
              <a:rPr kumimoji="1" lang="en-US" altLang="ja-JP" dirty="0"/>
              <a:t>1. Transformer</a:t>
            </a:r>
            <a:r>
              <a:rPr kumimoji="1" lang="ja-JP" altLang="en-US" dirty="0"/>
              <a:t>ベースのフュージョン</a:t>
            </a:r>
            <a:r>
              <a:rPr kumimoji="1" lang="en-US" altLang="ja-JP" dirty="0"/>
              <a:t>:</a:t>
            </a:r>
          </a:p>
          <a:p>
            <a:pPr lvl="2"/>
            <a:r>
              <a:rPr kumimoji="1" lang="ja-JP" altLang="en-US" dirty="0"/>
              <a:t>この研究では、自己注意機構を用いる</a:t>
            </a:r>
            <a:r>
              <a:rPr kumimoji="1" lang="en-US" altLang="ja-JP" dirty="0"/>
              <a:t>Transformer</a:t>
            </a:r>
            <a:r>
              <a:rPr kumimoji="1" lang="ja-JP" altLang="en-US" dirty="0"/>
              <a:t>アーキテクチャを採用し、複数の解像度で画像と</a:t>
            </a:r>
            <a:r>
              <a:rPr kumimoji="1" lang="en-US" altLang="ja-JP" dirty="0"/>
              <a:t>LiDAR</a:t>
            </a:r>
            <a:r>
              <a:rPr kumimoji="1" lang="ja-JP" altLang="en-US" dirty="0"/>
              <a:t>データを融合します。これにより、各センサーから得られる情報を効果的に統合し、シーン全体のグローバルコンテキストを捉えることができます。</a:t>
            </a:r>
          </a:p>
          <a:p>
            <a:pPr lvl="1"/>
            <a:endParaRPr kumimoji="1" lang="ja-JP" altLang="en-US" dirty="0"/>
          </a:p>
          <a:p>
            <a:pPr lvl="1"/>
            <a:r>
              <a:rPr kumimoji="1" lang="en-US" altLang="ja-JP" dirty="0"/>
              <a:t>2. </a:t>
            </a:r>
            <a:r>
              <a:rPr kumimoji="1" lang="ja-JP" altLang="en-US" dirty="0"/>
              <a:t>マルチモーダルデータの統合</a:t>
            </a:r>
            <a:r>
              <a:rPr kumimoji="1" lang="en-US" altLang="ja-JP" dirty="0"/>
              <a:t>:</a:t>
            </a:r>
          </a:p>
          <a:p>
            <a:pPr lvl="2"/>
            <a:r>
              <a:rPr kumimoji="1" lang="ja-JP" altLang="en-US" dirty="0"/>
              <a:t>提案された</a:t>
            </a:r>
            <a:r>
              <a:rPr kumimoji="1" lang="en-US" altLang="ja-JP" dirty="0" err="1"/>
              <a:t>TransFuser</a:t>
            </a:r>
            <a:r>
              <a:rPr kumimoji="1" lang="ja-JP" altLang="en-US" dirty="0"/>
              <a:t>モデルは、画像と</a:t>
            </a:r>
            <a:r>
              <a:rPr kumimoji="1" lang="en-US" altLang="ja-JP" dirty="0"/>
              <a:t>LiDAR</a:t>
            </a:r>
            <a:r>
              <a:rPr kumimoji="1" lang="ja-JP" altLang="en-US" dirty="0"/>
              <a:t>の両方のデータを使用し、それぞれのモダリティからの特徴を融合します。これにより、各モダリティの強みを活かしつつ、欠点を補完し合うことが可能となります。</a:t>
            </a:r>
          </a:p>
          <a:p>
            <a:pPr lvl="1"/>
            <a:endParaRPr kumimoji="1" lang="ja-JP" altLang="en-US" dirty="0"/>
          </a:p>
          <a:p>
            <a:pPr lvl="1"/>
            <a:r>
              <a:rPr kumimoji="1" lang="en-US" altLang="ja-JP" dirty="0"/>
              <a:t>3. </a:t>
            </a:r>
            <a:r>
              <a:rPr kumimoji="1" lang="ja-JP" altLang="en-US" dirty="0"/>
              <a:t>補助タスクの導入</a:t>
            </a:r>
            <a:r>
              <a:rPr kumimoji="1" lang="en-US" altLang="ja-JP" dirty="0"/>
              <a:t>:</a:t>
            </a:r>
          </a:p>
          <a:p>
            <a:pPr lvl="2"/>
            <a:r>
              <a:rPr kumimoji="1" lang="ja-JP" altLang="en-US" dirty="0"/>
              <a:t>模倣学習のトレーニングにおいて、深度予測、セマンティックセグメンテーション、</a:t>
            </a:r>
            <a:r>
              <a:rPr kumimoji="1" lang="en-US" altLang="ja-JP" dirty="0"/>
              <a:t>HD</a:t>
            </a:r>
            <a:r>
              <a:rPr kumimoji="1" lang="ja-JP" altLang="en-US" dirty="0"/>
              <a:t>マップ予測、および車両検出といった補助タスクを導入することで、モデルの解釈性と頑健性を向上させています。これにより、運転シーンの詳細な理解が促進され、運転性能が向上します。</a:t>
            </a:r>
            <a:endParaRPr kumimoji="1" lang="en-US" altLang="ja-JP" dirty="0"/>
          </a:p>
          <a:p>
            <a:pPr lvl="2"/>
            <a:endParaRPr lang="en-US" altLang="ja-JP" dirty="0"/>
          </a:p>
          <a:p>
            <a:pPr lvl="1"/>
            <a:r>
              <a:rPr kumimoji="1" lang="en-US" altLang="ja-JP" dirty="0"/>
              <a:t>4.</a:t>
            </a:r>
            <a:r>
              <a:rPr kumimoji="1" lang="ja-JP" altLang="en-US" dirty="0"/>
              <a:t>実験的な検証</a:t>
            </a:r>
            <a:r>
              <a:rPr kumimoji="1" lang="en-US" altLang="ja-JP" dirty="0"/>
              <a:t>:</a:t>
            </a:r>
          </a:p>
          <a:p>
            <a:pPr lvl="2"/>
            <a:r>
              <a:rPr kumimoji="1" lang="ja-JP" altLang="en-US" dirty="0"/>
              <a:t>提案されたモデルは、</a:t>
            </a:r>
            <a:r>
              <a:rPr kumimoji="1" lang="en-US" altLang="ja-JP" dirty="0"/>
              <a:t>CARLA</a:t>
            </a:r>
            <a:r>
              <a:rPr kumimoji="1" lang="ja-JP" altLang="en-US" dirty="0"/>
              <a:t>シミュレーターを用いた厳しい評価基準で実験的に検証されており、その結果、従来の最先端手法よりも優れた運転スコアと低いインフラクション率を達成しています。</a:t>
            </a:r>
          </a:p>
        </p:txBody>
      </p:sp>
      <p:sp>
        <p:nvSpPr>
          <p:cNvPr id="4" name="スライド番号プレースホルダー 3">
            <a:extLst>
              <a:ext uri="{FF2B5EF4-FFF2-40B4-BE49-F238E27FC236}">
                <a16:creationId xmlns:a16="http://schemas.microsoft.com/office/drawing/2014/main" id="{C074612D-C099-CD5A-F1B3-2C65F360B93E}"/>
              </a:ext>
            </a:extLst>
          </p:cNvPr>
          <p:cNvSpPr>
            <a:spLocks noGrp="1"/>
          </p:cNvSpPr>
          <p:nvPr>
            <p:ph type="sldNum" sz="quarter" idx="12"/>
          </p:nvPr>
        </p:nvSpPr>
        <p:spPr/>
        <p:txBody>
          <a:bodyPr/>
          <a:lstStyle/>
          <a:p>
            <a:fld id="{4674B63B-7062-47F8-8683-7FC7510B3971}" type="slidenum">
              <a:rPr kumimoji="1" lang="ja-JP" altLang="en-US" smtClean="0"/>
              <a:t>5</a:t>
            </a:fld>
            <a:endParaRPr kumimoji="1" lang="ja-JP" altLang="en-US"/>
          </a:p>
        </p:txBody>
      </p:sp>
    </p:spTree>
    <p:extLst>
      <p:ext uri="{BB962C8B-B14F-4D97-AF65-F5344CB8AC3E}">
        <p14:creationId xmlns:p14="http://schemas.microsoft.com/office/powerpoint/2010/main" val="277203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94E06A-D8F1-E053-DC99-578C63CCD07D}"/>
              </a:ext>
            </a:extLst>
          </p:cNvPr>
          <p:cNvSpPr>
            <a:spLocks noGrp="1"/>
          </p:cNvSpPr>
          <p:nvPr>
            <p:ph type="title"/>
          </p:nvPr>
        </p:nvSpPr>
        <p:spPr/>
        <p:txBody>
          <a:bodyPr/>
          <a:lstStyle/>
          <a:p>
            <a:r>
              <a:rPr kumimoji="1" lang="en-US" altLang="ja-JP" dirty="0"/>
              <a:t>4. </a:t>
            </a:r>
            <a:r>
              <a:rPr kumimoji="1" lang="ja-JP" altLang="en-US" dirty="0"/>
              <a:t>この論文が抱えている課題は何ですか？</a:t>
            </a:r>
          </a:p>
        </p:txBody>
      </p:sp>
      <p:sp>
        <p:nvSpPr>
          <p:cNvPr id="3" name="コンテンツ プレースホルダー 2">
            <a:extLst>
              <a:ext uri="{FF2B5EF4-FFF2-40B4-BE49-F238E27FC236}">
                <a16:creationId xmlns:a16="http://schemas.microsoft.com/office/drawing/2014/main" id="{9AC32EE4-6B95-9A12-6D30-0E0A6A41062E}"/>
              </a:ext>
            </a:extLst>
          </p:cNvPr>
          <p:cNvSpPr>
            <a:spLocks noGrp="1"/>
          </p:cNvSpPr>
          <p:nvPr>
            <p:ph idx="1"/>
          </p:nvPr>
        </p:nvSpPr>
        <p:spPr>
          <a:xfrm>
            <a:off x="457200" y="1052735"/>
            <a:ext cx="8229600" cy="5668739"/>
          </a:xfrm>
        </p:spPr>
        <p:txBody>
          <a:bodyPr>
            <a:normAutofit fontScale="92500" lnSpcReduction="20000"/>
          </a:bodyPr>
          <a:lstStyle/>
          <a:p>
            <a:r>
              <a:rPr kumimoji="1" lang="en-US" altLang="ja-JP" dirty="0"/>
              <a:t>1. </a:t>
            </a:r>
            <a:r>
              <a:rPr kumimoji="1" lang="ja-JP" altLang="en-US" dirty="0"/>
              <a:t>複雑な交通シナリオでの車両衝突</a:t>
            </a:r>
          </a:p>
          <a:p>
            <a:pPr lvl="1"/>
            <a:r>
              <a:rPr kumimoji="1" lang="en-US" altLang="ja-JP" dirty="0" err="1"/>
              <a:t>TransFuser</a:t>
            </a:r>
            <a:r>
              <a:rPr kumimoji="1" lang="ja-JP" altLang="en-US" dirty="0"/>
              <a:t>は複雑な都市環境での運転性能を大幅に向上させましたが、特に</a:t>
            </a:r>
            <a:r>
              <a:rPr kumimoji="1" lang="ja-JP" altLang="en-US" b="1" dirty="0">
                <a:solidFill>
                  <a:srgbClr val="FF0000"/>
                </a:solidFill>
              </a:rPr>
              <a:t>高密度の交通シナリオ</a:t>
            </a:r>
            <a:r>
              <a:rPr kumimoji="1" lang="ja-JP" altLang="en-US" dirty="0"/>
              <a:t>において車両衝突が依然として多く発生します。特に無保護左折や車線変更の際に、多くの衝突が発生することが観察されています。</a:t>
            </a:r>
          </a:p>
          <a:p>
            <a:endParaRPr kumimoji="1" lang="ja-JP" altLang="en-US" dirty="0"/>
          </a:p>
          <a:p>
            <a:r>
              <a:rPr kumimoji="1" lang="en-US" altLang="ja-JP" dirty="0"/>
              <a:t>2. </a:t>
            </a:r>
            <a:r>
              <a:rPr kumimoji="1" lang="ja-JP" altLang="en-US" dirty="0"/>
              <a:t>運転環境の多様性への対応</a:t>
            </a:r>
          </a:p>
          <a:p>
            <a:pPr lvl="1"/>
            <a:r>
              <a:rPr kumimoji="1" lang="ja-JP" altLang="en-US" dirty="0"/>
              <a:t>評価は主に</a:t>
            </a:r>
            <a:r>
              <a:rPr kumimoji="1" lang="en-US" altLang="ja-JP" dirty="0"/>
              <a:t>CARLA</a:t>
            </a:r>
            <a:r>
              <a:rPr kumimoji="1" lang="ja-JP" altLang="en-US" dirty="0"/>
              <a:t>シミュレーターを用いて行われていますが、シミュレーションと実際の運転環境との間にはギャップが存在します。実際の運転環境での多様な条件や予期しない状況への対応能力についてはさらなる検証が必要です。</a:t>
            </a:r>
          </a:p>
          <a:p>
            <a:endParaRPr kumimoji="1" lang="ja-JP" altLang="en-US" dirty="0"/>
          </a:p>
          <a:p>
            <a:r>
              <a:rPr kumimoji="1" lang="en-US" altLang="ja-JP" dirty="0"/>
              <a:t>3. </a:t>
            </a:r>
            <a:r>
              <a:rPr kumimoji="1" lang="ja-JP" altLang="en-US" dirty="0"/>
              <a:t>モデルの複雑さと計算コスト</a:t>
            </a:r>
          </a:p>
          <a:p>
            <a:pPr lvl="1"/>
            <a:r>
              <a:rPr kumimoji="1" lang="en-US" altLang="ja-JP" dirty="0"/>
              <a:t>Transformer</a:t>
            </a:r>
            <a:r>
              <a:rPr kumimoji="1" lang="ja-JP" altLang="en-US" dirty="0"/>
              <a:t>ベースのアーキテクチャは</a:t>
            </a:r>
            <a:r>
              <a:rPr kumimoji="1" lang="ja-JP" altLang="en-US" b="1" dirty="0">
                <a:solidFill>
                  <a:srgbClr val="FF0000"/>
                </a:solidFill>
              </a:rPr>
              <a:t>高い計算コスト</a:t>
            </a:r>
            <a:r>
              <a:rPr kumimoji="1" lang="ja-JP" altLang="en-US" dirty="0"/>
              <a:t>を伴います。特に複数の解像度でのセンサーフュージョンを行うため、実行時の計算リソースと時間が大幅に増加する可能性があります。このため、リアルタイムの運転シナリオにおいて、効率性の向上が求められます。</a:t>
            </a:r>
          </a:p>
          <a:p>
            <a:endParaRPr kumimoji="1" lang="ja-JP" altLang="en-US" dirty="0"/>
          </a:p>
          <a:p>
            <a:r>
              <a:rPr kumimoji="1" lang="en-US" altLang="ja-JP" dirty="0"/>
              <a:t>4. </a:t>
            </a:r>
            <a:r>
              <a:rPr kumimoji="1" lang="ja-JP" altLang="en-US" dirty="0"/>
              <a:t>他のセンサーとの統合</a:t>
            </a:r>
          </a:p>
          <a:p>
            <a:pPr lvl="1"/>
            <a:r>
              <a:rPr kumimoji="1" lang="ja-JP" altLang="en-US" dirty="0"/>
              <a:t>現在のモデルは主にカメラと</a:t>
            </a:r>
            <a:r>
              <a:rPr kumimoji="1" lang="en-US" altLang="ja-JP" dirty="0"/>
              <a:t>LiDAR</a:t>
            </a:r>
            <a:r>
              <a:rPr kumimoji="1" lang="ja-JP" altLang="en-US" dirty="0"/>
              <a:t>データを統合していますが、</a:t>
            </a:r>
            <a:r>
              <a:rPr kumimoji="1" lang="ja-JP" altLang="en-US" b="1" dirty="0">
                <a:solidFill>
                  <a:srgbClr val="FF0000"/>
                </a:solidFill>
              </a:rPr>
              <a:t>他のセンサー（例えば、レーダー、</a:t>
            </a:r>
            <a:r>
              <a:rPr kumimoji="1" lang="en-US" altLang="ja-JP" b="1" dirty="0">
                <a:solidFill>
                  <a:srgbClr val="FF0000"/>
                </a:solidFill>
              </a:rPr>
              <a:t>GPS</a:t>
            </a:r>
            <a:r>
              <a:rPr kumimoji="1" lang="ja-JP" altLang="en-US" b="1" dirty="0">
                <a:solidFill>
                  <a:srgbClr val="FF0000"/>
                </a:solidFill>
              </a:rPr>
              <a:t>、</a:t>
            </a:r>
            <a:r>
              <a:rPr kumimoji="1" lang="en-US" altLang="ja-JP" b="1" dirty="0">
                <a:solidFill>
                  <a:srgbClr val="FF0000"/>
                </a:solidFill>
              </a:rPr>
              <a:t>IMU</a:t>
            </a:r>
            <a:r>
              <a:rPr kumimoji="1" lang="ja-JP" altLang="en-US" b="1" dirty="0">
                <a:solidFill>
                  <a:srgbClr val="FF0000"/>
                </a:solidFill>
              </a:rPr>
              <a:t>など）との統合についてはさらなる研究が必要</a:t>
            </a:r>
            <a:r>
              <a:rPr kumimoji="1" lang="ja-JP" altLang="en-US" dirty="0"/>
              <a:t>です。これらのセンサーを統合することで、より包括的な運転環境の理解が可能となると期待されます。</a:t>
            </a:r>
          </a:p>
          <a:p>
            <a:endParaRPr kumimoji="1" lang="ja-JP" altLang="en-US" dirty="0"/>
          </a:p>
          <a:p>
            <a:r>
              <a:rPr kumimoji="1" lang="en-US" altLang="ja-JP" dirty="0"/>
              <a:t>5. </a:t>
            </a:r>
            <a:r>
              <a:rPr kumimoji="1" lang="ja-JP" altLang="en-US" dirty="0"/>
              <a:t>学習データの多様性</a:t>
            </a:r>
          </a:p>
          <a:p>
            <a:pPr lvl="1"/>
            <a:r>
              <a:rPr kumimoji="1" lang="ja-JP" altLang="en-US" dirty="0"/>
              <a:t>模倣学習に使用されるデータセットの多様性が不十分である可能性があります。特に、異なる都市、気象条件、交通ルールなど、多様な運転シナリオに対応するためには、より広範なデータセットが必要です。</a:t>
            </a:r>
          </a:p>
          <a:p>
            <a:endParaRPr kumimoji="1" lang="ja-JP" altLang="en-US" dirty="0"/>
          </a:p>
          <a:p>
            <a:r>
              <a:rPr kumimoji="1" lang="en-US" altLang="ja-JP" dirty="0"/>
              <a:t>6. </a:t>
            </a:r>
            <a:r>
              <a:rPr kumimoji="1" lang="ja-JP" altLang="en-US" dirty="0"/>
              <a:t>安全性の向上</a:t>
            </a:r>
          </a:p>
          <a:p>
            <a:pPr lvl="1"/>
            <a:r>
              <a:rPr kumimoji="1" lang="ja-JP" altLang="en-US" dirty="0"/>
              <a:t>現在の</a:t>
            </a:r>
            <a:r>
              <a:rPr kumimoji="1" lang="ja-JP" altLang="en-US" b="1" dirty="0">
                <a:solidFill>
                  <a:srgbClr val="FF0000"/>
                </a:solidFill>
              </a:rPr>
              <a:t>安全性チェック（例：クリーピング中の</a:t>
            </a:r>
            <a:r>
              <a:rPr kumimoji="1" lang="en-US" altLang="ja-JP" b="1" dirty="0">
                <a:solidFill>
                  <a:srgbClr val="FF0000"/>
                </a:solidFill>
              </a:rPr>
              <a:t>LiDAR</a:t>
            </a:r>
            <a:r>
              <a:rPr kumimoji="1" lang="ja-JP" altLang="en-US" b="1" dirty="0">
                <a:solidFill>
                  <a:srgbClr val="FF0000"/>
                </a:solidFill>
              </a:rPr>
              <a:t>ヒット）</a:t>
            </a:r>
            <a:r>
              <a:rPr kumimoji="1" lang="ja-JP" altLang="en-US" dirty="0"/>
              <a:t>は基本的なものであり、より高度な安全性メカニズムの導入が求められます。例えば、より精密なリスク評価や予測モデリングの統合などが考えられます。</a:t>
            </a:r>
          </a:p>
        </p:txBody>
      </p:sp>
      <p:sp>
        <p:nvSpPr>
          <p:cNvPr id="4" name="スライド番号プレースホルダー 3">
            <a:extLst>
              <a:ext uri="{FF2B5EF4-FFF2-40B4-BE49-F238E27FC236}">
                <a16:creationId xmlns:a16="http://schemas.microsoft.com/office/drawing/2014/main" id="{65BDF66F-3CF6-FCD1-34B0-03F0E14C3E5E}"/>
              </a:ext>
            </a:extLst>
          </p:cNvPr>
          <p:cNvSpPr>
            <a:spLocks noGrp="1"/>
          </p:cNvSpPr>
          <p:nvPr>
            <p:ph type="sldNum" sz="quarter" idx="12"/>
          </p:nvPr>
        </p:nvSpPr>
        <p:spPr/>
        <p:txBody>
          <a:bodyPr/>
          <a:lstStyle/>
          <a:p>
            <a:fld id="{4674B63B-7062-47F8-8683-7FC7510B3971}" type="slidenum">
              <a:rPr kumimoji="1" lang="ja-JP" altLang="en-US" smtClean="0"/>
              <a:t>6</a:t>
            </a:fld>
            <a:endParaRPr kumimoji="1" lang="ja-JP" altLang="en-US"/>
          </a:p>
        </p:txBody>
      </p:sp>
    </p:spTree>
    <p:extLst>
      <p:ext uri="{BB962C8B-B14F-4D97-AF65-F5344CB8AC3E}">
        <p14:creationId xmlns:p14="http://schemas.microsoft.com/office/powerpoint/2010/main" val="1278110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D276-26F1-1730-9F07-C7D25FE9CEC6}"/>
              </a:ext>
            </a:extLst>
          </p:cNvPr>
          <p:cNvSpPr>
            <a:spLocks noGrp="1"/>
          </p:cNvSpPr>
          <p:nvPr>
            <p:ph type="title"/>
          </p:nvPr>
        </p:nvSpPr>
        <p:spPr/>
        <p:txBody>
          <a:bodyPr/>
          <a:lstStyle/>
          <a:p>
            <a:r>
              <a:rPr kumimoji="1" lang="en-US" altLang="ja-JP" dirty="0"/>
              <a:t>5. Transfuser</a:t>
            </a:r>
            <a:r>
              <a:rPr kumimoji="1" lang="ja-JP" altLang="en-US" dirty="0"/>
              <a:t>の入力は何ですか？</a:t>
            </a:r>
          </a:p>
        </p:txBody>
      </p:sp>
      <p:sp>
        <p:nvSpPr>
          <p:cNvPr id="3" name="コンテンツ プレースホルダー 2">
            <a:extLst>
              <a:ext uri="{FF2B5EF4-FFF2-40B4-BE49-F238E27FC236}">
                <a16:creationId xmlns:a16="http://schemas.microsoft.com/office/drawing/2014/main" id="{806EFE9B-4651-7666-B04D-78D05876BBDE}"/>
              </a:ext>
            </a:extLst>
          </p:cNvPr>
          <p:cNvSpPr>
            <a:spLocks noGrp="1"/>
          </p:cNvSpPr>
          <p:nvPr>
            <p:ph idx="1"/>
          </p:nvPr>
        </p:nvSpPr>
        <p:spPr/>
        <p:txBody>
          <a:bodyPr/>
          <a:lstStyle/>
          <a:p>
            <a:r>
              <a:rPr kumimoji="1" lang="en-US" altLang="ja-JP" dirty="0"/>
              <a:t>1. Image</a:t>
            </a:r>
            <a:r>
              <a:rPr kumimoji="1" lang="ja-JP" altLang="en-US" dirty="0"/>
              <a:t>の入力詳細</a:t>
            </a:r>
          </a:p>
          <a:p>
            <a:pPr lvl="1"/>
            <a:r>
              <a:rPr kumimoji="1" lang="ja-JP" altLang="en-US" dirty="0"/>
              <a:t>カメラの構成</a:t>
            </a:r>
            <a:r>
              <a:rPr kumimoji="1" lang="en-US" altLang="ja-JP" dirty="0"/>
              <a:t>:</a:t>
            </a:r>
          </a:p>
          <a:p>
            <a:pPr lvl="2"/>
            <a:r>
              <a:rPr kumimoji="1" lang="en-US" altLang="ja-JP" dirty="0"/>
              <a:t>3</a:t>
            </a:r>
            <a:r>
              <a:rPr kumimoji="1" lang="ja-JP" altLang="en-US" dirty="0"/>
              <a:t>台のカメラが使用され、それぞれ前方、左</a:t>
            </a:r>
            <a:r>
              <a:rPr kumimoji="1" lang="en-US" altLang="ja-JP" dirty="0"/>
              <a:t>60</a:t>
            </a:r>
            <a:r>
              <a:rPr kumimoji="1" lang="ja-JP" altLang="en-US" dirty="0"/>
              <a:t>度、右</a:t>
            </a:r>
            <a:r>
              <a:rPr kumimoji="1" lang="en-US" altLang="ja-JP" dirty="0"/>
              <a:t>60</a:t>
            </a:r>
            <a:r>
              <a:rPr kumimoji="1" lang="ja-JP" altLang="en-US" dirty="0"/>
              <a:t>度をカバーします。</a:t>
            </a:r>
          </a:p>
          <a:p>
            <a:pPr lvl="1"/>
            <a:endParaRPr kumimoji="1" lang="en-US" altLang="ja-JP" dirty="0"/>
          </a:p>
          <a:p>
            <a:pPr lvl="1"/>
            <a:r>
              <a:rPr kumimoji="1" lang="ja-JP" altLang="en-US" dirty="0"/>
              <a:t>解像度</a:t>
            </a:r>
            <a:r>
              <a:rPr kumimoji="1" lang="en-US" altLang="ja-JP" dirty="0"/>
              <a:t>:</a:t>
            </a:r>
          </a:p>
          <a:p>
            <a:pPr lvl="2"/>
            <a:r>
              <a:rPr kumimoji="1" lang="ja-JP" altLang="en-US" dirty="0"/>
              <a:t>各カメラの元の解像度は</a:t>
            </a:r>
            <a:r>
              <a:rPr kumimoji="1" lang="en-US" altLang="ja-JP" dirty="0"/>
              <a:t>960×480</a:t>
            </a:r>
            <a:r>
              <a:rPr kumimoji="1" lang="ja-JP" altLang="en-US" dirty="0"/>
              <a:t>ピクセルです。</a:t>
            </a:r>
          </a:p>
          <a:p>
            <a:pPr lvl="2"/>
            <a:r>
              <a:rPr kumimoji="1" lang="ja-JP" altLang="en-US" dirty="0"/>
              <a:t>画像の歪みを取り除くために、</a:t>
            </a:r>
            <a:r>
              <a:rPr kumimoji="1" lang="en-US" altLang="ja-JP" dirty="0"/>
              <a:t>960×480</a:t>
            </a:r>
            <a:r>
              <a:rPr kumimoji="1" lang="ja-JP" altLang="en-US" dirty="0"/>
              <a:t>ピクセルの画像を</a:t>
            </a:r>
            <a:r>
              <a:rPr kumimoji="1" lang="en-US" altLang="ja-JP" dirty="0"/>
              <a:t>320×160</a:t>
            </a:r>
            <a:r>
              <a:rPr kumimoji="1" lang="ja-JP" altLang="en-US" dirty="0"/>
              <a:t>ピクセルにクロップします。</a:t>
            </a:r>
          </a:p>
          <a:p>
            <a:pPr lvl="1"/>
            <a:endParaRPr lang="en-US" altLang="ja-JP" dirty="0"/>
          </a:p>
          <a:p>
            <a:pPr lvl="1"/>
            <a:r>
              <a:rPr kumimoji="1" lang="ja-JP" altLang="en-US" dirty="0"/>
              <a:t>視野</a:t>
            </a:r>
            <a:r>
              <a:rPr kumimoji="1" lang="en-US" altLang="ja-JP" dirty="0"/>
              <a:t>:</a:t>
            </a:r>
          </a:p>
          <a:p>
            <a:pPr lvl="2"/>
            <a:r>
              <a:rPr kumimoji="1" lang="en-US" altLang="ja-JP" dirty="0"/>
              <a:t>3</a:t>
            </a:r>
            <a:r>
              <a:rPr kumimoji="1" lang="ja-JP" altLang="en-US" dirty="0"/>
              <a:t>つのカメラを組み合わせることで、合計</a:t>
            </a:r>
            <a:r>
              <a:rPr kumimoji="1" lang="en-US" altLang="ja-JP" dirty="0"/>
              <a:t>132</a:t>
            </a:r>
            <a:r>
              <a:rPr kumimoji="1" lang="ja-JP" altLang="en-US" dirty="0"/>
              <a:t>度の視野をカバーします。</a:t>
            </a:r>
          </a:p>
          <a:p>
            <a:pPr lvl="1"/>
            <a:endParaRPr lang="en-US" altLang="ja-JP" dirty="0"/>
          </a:p>
          <a:p>
            <a:pPr lvl="1"/>
            <a:r>
              <a:rPr kumimoji="1" lang="ja-JP" altLang="en-US" dirty="0"/>
              <a:t>合成画像の解像度</a:t>
            </a:r>
            <a:r>
              <a:rPr kumimoji="1" lang="en-US" altLang="ja-JP" dirty="0"/>
              <a:t>:</a:t>
            </a:r>
          </a:p>
          <a:p>
            <a:pPr lvl="2"/>
            <a:r>
              <a:rPr kumimoji="1" lang="ja-JP" altLang="en-US" dirty="0"/>
              <a:t>クロップされた</a:t>
            </a:r>
            <a:r>
              <a:rPr kumimoji="1" lang="en-US" altLang="ja-JP" dirty="0"/>
              <a:t>3</a:t>
            </a:r>
            <a:r>
              <a:rPr kumimoji="1" lang="ja-JP" altLang="en-US" dirty="0"/>
              <a:t>つの画像を横に並べて合成し、最終的な入力画像の解像度は</a:t>
            </a:r>
            <a:r>
              <a:rPr kumimoji="1" lang="en-US" altLang="ja-JP" dirty="0"/>
              <a:t>320×704</a:t>
            </a:r>
            <a:r>
              <a:rPr kumimoji="1" lang="ja-JP" altLang="en-US" dirty="0"/>
              <a:t>ピクセルになります。</a:t>
            </a:r>
          </a:p>
          <a:p>
            <a:pPr lvl="1"/>
            <a:endParaRPr kumimoji="1" lang="en-US" altLang="ja-JP" dirty="0"/>
          </a:p>
          <a:p>
            <a:pPr lvl="1"/>
            <a:r>
              <a:rPr kumimoji="1" lang="ja-JP" altLang="en-US" dirty="0"/>
              <a:t>最終的な</a:t>
            </a:r>
            <a:r>
              <a:rPr kumimoji="1" lang="en-US" altLang="ja-JP" dirty="0"/>
              <a:t>Image</a:t>
            </a:r>
            <a:r>
              <a:rPr kumimoji="1" lang="ja-JP" altLang="en-US" dirty="0"/>
              <a:t>の入力</a:t>
            </a:r>
          </a:p>
          <a:p>
            <a:pPr lvl="2"/>
            <a:r>
              <a:rPr kumimoji="1" lang="ja-JP" altLang="en-US" dirty="0"/>
              <a:t>解像度</a:t>
            </a:r>
            <a:r>
              <a:rPr kumimoji="1" lang="en-US" altLang="ja-JP" dirty="0"/>
              <a:t>: 320×704</a:t>
            </a:r>
            <a:r>
              <a:rPr kumimoji="1" lang="ja-JP" altLang="en-US" dirty="0"/>
              <a:t>ピクセル</a:t>
            </a:r>
          </a:p>
          <a:p>
            <a:pPr lvl="2"/>
            <a:r>
              <a:rPr kumimoji="1" lang="ja-JP" altLang="en-US" dirty="0"/>
              <a:t>視野</a:t>
            </a:r>
            <a:r>
              <a:rPr kumimoji="1" lang="en-US" altLang="ja-JP" dirty="0"/>
              <a:t>: 132</a:t>
            </a:r>
            <a:r>
              <a:rPr kumimoji="1" lang="ja-JP" altLang="en-US" dirty="0"/>
              <a:t>度</a:t>
            </a:r>
          </a:p>
        </p:txBody>
      </p:sp>
      <p:sp>
        <p:nvSpPr>
          <p:cNvPr id="4" name="スライド番号プレースホルダー 3">
            <a:extLst>
              <a:ext uri="{FF2B5EF4-FFF2-40B4-BE49-F238E27FC236}">
                <a16:creationId xmlns:a16="http://schemas.microsoft.com/office/drawing/2014/main" id="{3CA9E116-95E2-F3BB-A919-F36129A6BB16}"/>
              </a:ext>
            </a:extLst>
          </p:cNvPr>
          <p:cNvSpPr>
            <a:spLocks noGrp="1"/>
          </p:cNvSpPr>
          <p:nvPr>
            <p:ph type="sldNum" sz="quarter" idx="12"/>
          </p:nvPr>
        </p:nvSpPr>
        <p:spPr/>
        <p:txBody>
          <a:bodyPr/>
          <a:lstStyle/>
          <a:p>
            <a:fld id="{4674B63B-7062-47F8-8683-7FC7510B3971}" type="slidenum">
              <a:rPr kumimoji="1" lang="ja-JP" altLang="en-US" smtClean="0"/>
              <a:t>7</a:t>
            </a:fld>
            <a:endParaRPr kumimoji="1" lang="ja-JP" altLang="en-US"/>
          </a:p>
        </p:txBody>
      </p:sp>
    </p:spTree>
    <p:extLst>
      <p:ext uri="{BB962C8B-B14F-4D97-AF65-F5344CB8AC3E}">
        <p14:creationId xmlns:p14="http://schemas.microsoft.com/office/powerpoint/2010/main" val="3300840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E1D276-26F1-1730-9F07-C7D25FE9CEC6}"/>
              </a:ext>
            </a:extLst>
          </p:cNvPr>
          <p:cNvSpPr>
            <a:spLocks noGrp="1"/>
          </p:cNvSpPr>
          <p:nvPr>
            <p:ph type="title"/>
          </p:nvPr>
        </p:nvSpPr>
        <p:spPr/>
        <p:txBody>
          <a:bodyPr/>
          <a:lstStyle/>
          <a:p>
            <a:r>
              <a:rPr kumimoji="1" lang="en-US" altLang="ja-JP" dirty="0"/>
              <a:t>5. Transfuser</a:t>
            </a:r>
            <a:r>
              <a:rPr kumimoji="1" lang="ja-JP" altLang="en-US" dirty="0"/>
              <a:t>の入力は何ですか？</a:t>
            </a:r>
          </a:p>
        </p:txBody>
      </p:sp>
      <p:sp>
        <p:nvSpPr>
          <p:cNvPr id="3" name="コンテンツ プレースホルダー 2">
            <a:extLst>
              <a:ext uri="{FF2B5EF4-FFF2-40B4-BE49-F238E27FC236}">
                <a16:creationId xmlns:a16="http://schemas.microsoft.com/office/drawing/2014/main" id="{806EFE9B-4651-7666-B04D-78D05876BBDE}"/>
              </a:ext>
            </a:extLst>
          </p:cNvPr>
          <p:cNvSpPr>
            <a:spLocks noGrp="1"/>
          </p:cNvSpPr>
          <p:nvPr>
            <p:ph idx="1"/>
          </p:nvPr>
        </p:nvSpPr>
        <p:spPr>
          <a:xfrm>
            <a:off x="457200" y="1052736"/>
            <a:ext cx="8229600" cy="5530626"/>
          </a:xfrm>
        </p:spPr>
        <p:txBody>
          <a:bodyPr>
            <a:normAutofit lnSpcReduction="10000"/>
          </a:bodyPr>
          <a:lstStyle/>
          <a:p>
            <a:r>
              <a:rPr kumimoji="1" lang="en-US" altLang="ja-JP" dirty="0"/>
              <a:t>2. LiDAR</a:t>
            </a:r>
            <a:r>
              <a:rPr kumimoji="1" lang="ja-JP" altLang="en-US" dirty="0"/>
              <a:t>入力の詳細</a:t>
            </a:r>
          </a:p>
          <a:p>
            <a:pPr lvl="1"/>
            <a:r>
              <a:rPr kumimoji="1" lang="ja-JP" altLang="en-US" dirty="0"/>
              <a:t>範囲</a:t>
            </a:r>
            <a:r>
              <a:rPr kumimoji="1" lang="en-US" altLang="ja-JP" dirty="0"/>
              <a:t>:</a:t>
            </a:r>
          </a:p>
          <a:p>
            <a:pPr lvl="2"/>
            <a:r>
              <a:rPr kumimoji="1" lang="en-US" altLang="ja-JP" dirty="0"/>
              <a:t>LiDAR</a:t>
            </a:r>
            <a:r>
              <a:rPr kumimoji="1" lang="ja-JP" altLang="en-US" dirty="0"/>
              <a:t>データは、車両の前方</a:t>
            </a:r>
            <a:r>
              <a:rPr kumimoji="1" lang="en-US" altLang="ja-JP" dirty="0"/>
              <a:t>32</a:t>
            </a:r>
            <a:r>
              <a:rPr kumimoji="1" lang="ja-JP" altLang="en-US" dirty="0"/>
              <a:t>メートル、左右</a:t>
            </a:r>
            <a:r>
              <a:rPr kumimoji="1" lang="en-US" altLang="ja-JP" dirty="0"/>
              <a:t>16</a:t>
            </a:r>
            <a:r>
              <a:rPr kumimoji="1" lang="ja-JP" altLang="en-US" dirty="0"/>
              <a:t>メートルの範囲をカバーします。  </a:t>
            </a:r>
          </a:p>
          <a:p>
            <a:pPr lvl="2"/>
            <a:r>
              <a:rPr kumimoji="1" lang="ja-JP" altLang="en-US" dirty="0"/>
              <a:t>この範囲は</a:t>
            </a:r>
            <a:r>
              <a:rPr kumimoji="1" lang="en-US" altLang="ja-JP" dirty="0"/>
              <a:t>32m×32m</a:t>
            </a:r>
            <a:r>
              <a:rPr kumimoji="1" lang="ja-JP" altLang="en-US" dirty="0"/>
              <a:t>の領域を構成します。</a:t>
            </a:r>
          </a:p>
          <a:p>
            <a:pPr marL="180975" lvl="1" indent="0">
              <a:buNone/>
            </a:pPr>
            <a:r>
              <a:rPr kumimoji="1" lang="ja-JP" altLang="en-US" dirty="0"/>
              <a:t>  </a:t>
            </a:r>
          </a:p>
          <a:p>
            <a:pPr lvl="1"/>
            <a:r>
              <a:rPr kumimoji="1" lang="ja-JP" altLang="en-US" dirty="0"/>
              <a:t>解像度</a:t>
            </a:r>
            <a:r>
              <a:rPr kumimoji="1" lang="en-US" altLang="ja-JP" dirty="0"/>
              <a:t>:</a:t>
            </a:r>
          </a:p>
          <a:p>
            <a:pPr lvl="2"/>
            <a:r>
              <a:rPr kumimoji="1" lang="ja-JP" altLang="en-US" dirty="0"/>
              <a:t>この</a:t>
            </a:r>
            <a:r>
              <a:rPr kumimoji="1" lang="en-US" altLang="ja-JP" dirty="0"/>
              <a:t>32m×32m</a:t>
            </a:r>
            <a:r>
              <a:rPr kumimoji="1" lang="ja-JP" altLang="en-US" dirty="0"/>
              <a:t>の領域は、</a:t>
            </a:r>
            <a:r>
              <a:rPr kumimoji="1" lang="en-US" altLang="ja-JP" dirty="0"/>
              <a:t>0.125m×0.125m</a:t>
            </a:r>
            <a:r>
              <a:rPr kumimoji="1" lang="ja-JP" altLang="en-US" dirty="0"/>
              <a:t>のグリッドに分割され、</a:t>
            </a:r>
            <a:r>
              <a:rPr kumimoji="1" lang="en-US" altLang="ja-JP" dirty="0"/>
              <a:t>256×256</a:t>
            </a:r>
            <a:r>
              <a:rPr kumimoji="1" lang="ja-JP" altLang="en-US" dirty="0"/>
              <a:t>ピクセルの解像度になります。</a:t>
            </a:r>
          </a:p>
          <a:p>
            <a:pPr lvl="1"/>
            <a:endParaRPr kumimoji="1" lang="ja-JP" altLang="en-US" dirty="0"/>
          </a:p>
          <a:p>
            <a:pPr lvl="1"/>
            <a:r>
              <a:rPr kumimoji="1" lang="ja-JP" altLang="en-US" dirty="0"/>
              <a:t>高度ヒストグラム</a:t>
            </a:r>
            <a:r>
              <a:rPr kumimoji="1" lang="en-US" altLang="ja-JP" dirty="0"/>
              <a:t>:</a:t>
            </a:r>
          </a:p>
          <a:p>
            <a:pPr lvl="2"/>
            <a:r>
              <a:rPr kumimoji="1" lang="en-US" altLang="ja-JP" dirty="0"/>
              <a:t>LiDAR</a:t>
            </a:r>
            <a:r>
              <a:rPr kumimoji="1" lang="ja-JP" altLang="en-US" dirty="0"/>
              <a:t>ポイントクラウドのデータを</a:t>
            </a:r>
            <a:r>
              <a:rPr kumimoji="1" lang="en-US" altLang="ja-JP" dirty="0"/>
              <a:t>2</a:t>
            </a:r>
            <a:r>
              <a:rPr kumimoji="1" lang="ja-JP" altLang="en-US" dirty="0"/>
              <a:t>つのビン（</a:t>
            </a:r>
            <a:r>
              <a:rPr kumimoji="1" lang="en-US" altLang="ja-JP" dirty="0"/>
              <a:t>bin</a:t>
            </a:r>
            <a:r>
              <a:rPr kumimoji="1" lang="ja-JP" altLang="en-US" dirty="0"/>
              <a:t>）に分けて、高度ヒストグラムを作成します。</a:t>
            </a:r>
          </a:p>
          <a:p>
            <a:pPr lvl="2"/>
            <a:r>
              <a:rPr kumimoji="1" lang="en-US" altLang="ja-JP" dirty="0"/>
              <a:t>1</a:t>
            </a:r>
            <a:r>
              <a:rPr kumimoji="1" lang="ja-JP" altLang="en-US" dirty="0"/>
              <a:t>つ目のビンは地面上のポイント、</a:t>
            </a:r>
            <a:r>
              <a:rPr kumimoji="1" lang="en-US" altLang="ja-JP" dirty="0"/>
              <a:t>2</a:t>
            </a:r>
            <a:r>
              <a:rPr kumimoji="1" lang="ja-JP" altLang="en-US" dirty="0"/>
              <a:t>つ目のビンは地面以下のポイントを表します。</a:t>
            </a:r>
          </a:p>
          <a:p>
            <a:pPr lvl="1"/>
            <a:endParaRPr kumimoji="1" lang="ja-JP" altLang="en-US" dirty="0"/>
          </a:p>
          <a:p>
            <a:pPr lvl="1"/>
            <a:r>
              <a:rPr kumimoji="1" lang="ja-JP" altLang="en-US" dirty="0"/>
              <a:t>目標位置</a:t>
            </a:r>
            <a:r>
              <a:rPr kumimoji="1" lang="en-US" altLang="ja-JP" dirty="0"/>
              <a:t>:</a:t>
            </a:r>
          </a:p>
          <a:p>
            <a:pPr lvl="2"/>
            <a:r>
              <a:rPr kumimoji="1" lang="ja-JP" altLang="en-US" dirty="0"/>
              <a:t>目標位置の情報を同じ</a:t>
            </a:r>
            <a:r>
              <a:rPr kumimoji="1" lang="en-US" altLang="ja-JP" dirty="0"/>
              <a:t>256×256</a:t>
            </a:r>
            <a:r>
              <a:rPr kumimoji="1" lang="ja-JP" altLang="en-US" dirty="0"/>
              <a:t>ピクセルの</a:t>
            </a:r>
            <a:r>
              <a:rPr kumimoji="1" lang="en-US" altLang="ja-JP" dirty="0"/>
              <a:t>BEV</a:t>
            </a:r>
            <a:r>
              <a:rPr kumimoji="1" lang="ja-JP" altLang="en-US" dirty="0"/>
              <a:t>（</a:t>
            </a:r>
            <a:r>
              <a:rPr kumimoji="1" lang="en-US" altLang="ja-JP" dirty="0"/>
              <a:t>Bird's Eye View</a:t>
            </a:r>
            <a:r>
              <a:rPr kumimoji="1" lang="ja-JP" altLang="en-US" dirty="0"/>
              <a:t>）空間でラスタライズし、高度ヒストグラムに追加します。</a:t>
            </a:r>
          </a:p>
          <a:p>
            <a:pPr lvl="1"/>
            <a:endParaRPr kumimoji="1" lang="ja-JP" altLang="en-US" dirty="0"/>
          </a:p>
          <a:p>
            <a:pPr lvl="1"/>
            <a:r>
              <a:rPr kumimoji="1" lang="ja-JP" altLang="en-US" dirty="0"/>
              <a:t>最終的な</a:t>
            </a:r>
            <a:r>
              <a:rPr kumimoji="1" lang="en-US" altLang="ja-JP" dirty="0"/>
              <a:t>LiDAR</a:t>
            </a:r>
            <a:r>
              <a:rPr kumimoji="1" lang="ja-JP" altLang="en-US" dirty="0"/>
              <a:t>入力</a:t>
            </a:r>
          </a:p>
          <a:p>
            <a:pPr lvl="2"/>
            <a:r>
              <a:rPr kumimoji="1" lang="ja-JP" altLang="en-US" dirty="0"/>
              <a:t>以下の</a:t>
            </a:r>
            <a:r>
              <a:rPr kumimoji="1" lang="en-US" altLang="ja-JP" dirty="0"/>
              <a:t>3</a:t>
            </a:r>
            <a:r>
              <a:rPr kumimoji="1" lang="ja-JP" altLang="en-US" dirty="0"/>
              <a:t>つのチャンネルからなる</a:t>
            </a:r>
            <a:r>
              <a:rPr kumimoji="1" lang="en-US" altLang="ja-JP" dirty="0"/>
              <a:t>256×256</a:t>
            </a:r>
            <a:r>
              <a:rPr kumimoji="1" lang="ja-JP" altLang="en-US" dirty="0"/>
              <a:t>ピクセルの疑似画像として表現されます。</a:t>
            </a:r>
          </a:p>
          <a:p>
            <a:pPr lvl="2"/>
            <a:r>
              <a:rPr kumimoji="1" lang="ja-JP" altLang="en-US" dirty="0"/>
              <a:t>範囲</a:t>
            </a:r>
            <a:r>
              <a:rPr kumimoji="1" lang="en-US" altLang="ja-JP" dirty="0"/>
              <a:t>: </a:t>
            </a:r>
            <a:r>
              <a:rPr kumimoji="1" lang="ja-JP" altLang="en-US" dirty="0"/>
              <a:t>前方</a:t>
            </a:r>
            <a:r>
              <a:rPr kumimoji="1" lang="en-US" altLang="ja-JP" dirty="0"/>
              <a:t>32</a:t>
            </a:r>
            <a:r>
              <a:rPr kumimoji="1" lang="ja-JP" altLang="en-US" dirty="0"/>
              <a:t>メートル、左右</a:t>
            </a:r>
            <a:r>
              <a:rPr kumimoji="1" lang="en-US" altLang="ja-JP" dirty="0"/>
              <a:t>16</a:t>
            </a:r>
            <a:r>
              <a:rPr kumimoji="1" lang="ja-JP" altLang="en-US" dirty="0"/>
              <a:t>メートル（</a:t>
            </a:r>
            <a:r>
              <a:rPr kumimoji="1" lang="en-US" altLang="ja-JP" dirty="0"/>
              <a:t>32m×32m</a:t>
            </a:r>
            <a:r>
              <a:rPr kumimoji="1" lang="ja-JP" altLang="en-US" dirty="0"/>
              <a:t>の領域）</a:t>
            </a:r>
          </a:p>
          <a:p>
            <a:pPr lvl="2"/>
            <a:r>
              <a:rPr kumimoji="1" lang="ja-JP" altLang="en-US" dirty="0"/>
              <a:t>解像度</a:t>
            </a:r>
            <a:r>
              <a:rPr kumimoji="1" lang="en-US" altLang="ja-JP" dirty="0"/>
              <a:t>: 256×256</a:t>
            </a:r>
            <a:r>
              <a:rPr kumimoji="1" lang="ja-JP" altLang="en-US" dirty="0"/>
              <a:t>ピクセル</a:t>
            </a:r>
          </a:p>
          <a:p>
            <a:pPr lvl="2"/>
            <a:r>
              <a:rPr kumimoji="1" lang="ja-JP" altLang="en-US" dirty="0"/>
              <a:t>チャンネル数</a:t>
            </a:r>
            <a:r>
              <a:rPr kumimoji="1" lang="en-US" altLang="ja-JP" dirty="0"/>
              <a:t>: 3</a:t>
            </a:r>
            <a:r>
              <a:rPr kumimoji="1" lang="ja-JP" altLang="en-US" dirty="0"/>
              <a:t>チャンネル（地面上ビン、地面以下ビン、目標位置）</a:t>
            </a:r>
          </a:p>
        </p:txBody>
      </p:sp>
      <p:sp>
        <p:nvSpPr>
          <p:cNvPr id="4" name="スライド番号プレースホルダー 3">
            <a:extLst>
              <a:ext uri="{FF2B5EF4-FFF2-40B4-BE49-F238E27FC236}">
                <a16:creationId xmlns:a16="http://schemas.microsoft.com/office/drawing/2014/main" id="{3CA9E116-95E2-F3BB-A919-F36129A6BB16}"/>
              </a:ext>
            </a:extLst>
          </p:cNvPr>
          <p:cNvSpPr>
            <a:spLocks noGrp="1"/>
          </p:cNvSpPr>
          <p:nvPr>
            <p:ph type="sldNum" sz="quarter" idx="12"/>
          </p:nvPr>
        </p:nvSpPr>
        <p:spPr/>
        <p:txBody>
          <a:bodyPr/>
          <a:lstStyle/>
          <a:p>
            <a:fld id="{4674B63B-7062-47F8-8683-7FC7510B3971}" type="slidenum">
              <a:rPr kumimoji="1" lang="ja-JP" altLang="en-US" smtClean="0"/>
              <a:t>8</a:t>
            </a:fld>
            <a:endParaRPr kumimoji="1" lang="ja-JP" altLang="en-US"/>
          </a:p>
        </p:txBody>
      </p:sp>
    </p:spTree>
    <p:extLst>
      <p:ext uri="{BB962C8B-B14F-4D97-AF65-F5344CB8AC3E}">
        <p14:creationId xmlns:p14="http://schemas.microsoft.com/office/powerpoint/2010/main" val="426729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A19D4-BBF6-02F6-DAD2-B85725E658CB}"/>
              </a:ext>
            </a:extLst>
          </p:cNvPr>
          <p:cNvSpPr>
            <a:spLocks noGrp="1"/>
          </p:cNvSpPr>
          <p:nvPr>
            <p:ph type="title"/>
          </p:nvPr>
        </p:nvSpPr>
        <p:spPr/>
        <p:txBody>
          <a:bodyPr/>
          <a:lstStyle/>
          <a:p>
            <a:r>
              <a:rPr kumimoji="1" lang="en-US" altLang="ja-JP" dirty="0"/>
              <a:t>6. Transfuser</a:t>
            </a:r>
            <a:r>
              <a:rPr kumimoji="1" lang="ja-JP" altLang="en-US" dirty="0"/>
              <a:t>の出力は何ですか？</a:t>
            </a:r>
          </a:p>
        </p:txBody>
      </p:sp>
      <p:sp>
        <p:nvSpPr>
          <p:cNvPr id="3" name="コンテンツ プレースホルダー 2">
            <a:extLst>
              <a:ext uri="{FF2B5EF4-FFF2-40B4-BE49-F238E27FC236}">
                <a16:creationId xmlns:a16="http://schemas.microsoft.com/office/drawing/2014/main" id="{91395578-D2A9-3C9D-6F08-A60066C71316}"/>
              </a:ext>
            </a:extLst>
          </p:cNvPr>
          <p:cNvSpPr>
            <a:spLocks noGrp="1"/>
          </p:cNvSpPr>
          <p:nvPr>
            <p:ph idx="1"/>
          </p:nvPr>
        </p:nvSpPr>
        <p:spPr/>
        <p:txBody>
          <a:bodyPr/>
          <a:lstStyle/>
          <a:p>
            <a:r>
              <a:rPr kumimoji="1" lang="en-US" altLang="ja-JP" dirty="0"/>
              <a:t>1. </a:t>
            </a:r>
            <a:r>
              <a:rPr kumimoji="1" lang="ja-JP" altLang="en-US" dirty="0"/>
              <a:t>時系列のウェイポイント</a:t>
            </a:r>
          </a:p>
          <a:p>
            <a:pPr lvl="1"/>
            <a:r>
              <a:rPr kumimoji="1" lang="ja-JP" altLang="en-US" dirty="0"/>
              <a:t>モデルは、将来の複数の時点におけるウェイポイントを予測します。</a:t>
            </a:r>
          </a:p>
          <a:p>
            <a:pPr lvl="1"/>
            <a:r>
              <a:rPr kumimoji="1" lang="ja-JP" altLang="en-US" dirty="0"/>
              <a:t>例えば、次の</a:t>
            </a:r>
            <a:r>
              <a:rPr kumimoji="1" lang="en-US" altLang="ja-JP" dirty="0"/>
              <a:t>4</a:t>
            </a:r>
            <a:r>
              <a:rPr kumimoji="1" lang="ja-JP" altLang="en-US" dirty="0"/>
              <a:t>つの時間ステップにおけるウェイポイント（</a:t>
            </a:r>
            <a:r>
              <a:rPr kumimoji="1" lang="en-US" altLang="ja-JP" dirty="0"/>
              <a:t>w1, w2, w3, w4</a:t>
            </a:r>
            <a:r>
              <a:rPr kumimoji="1" lang="ja-JP" altLang="en-US" dirty="0"/>
              <a:t>）を出力します。</a:t>
            </a:r>
          </a:p>
          <a:p>
            <a:endParaRPr kumimoji="1" lang="ja-JP" altLang="en-US" dirty="0"/>
          </a:p>
          <a:p>
            <a:r>
              <a:rPr kumimoji="1" lang="ja-JP" altLang="en-US" dirty="0"/>
              <a:t>補足：　ウェイポイントとは</a:t>
            </a:r>
          </a:p>
          <a:p>
            <a:pPr lvl="1"/>
            <a:r>
              <a:rPr kumimoji="1" lang="ja-JP" altLang="en-US" dirty="0"/>
              <a:t>各ウェイポイントは、車両の現在の位置を基準とした相対座標（</a:t>
            </a:r>
            <a:r>
              <a:rPr kumimoji="1" lang="en-US" altLang="ja-JP" dirty="0"/>
              <a:t>x, y</a:t>
            </a:r>
            <a:r>
              <a:rPr kumimoji="1" lang="ja-JP" altLang="en-US" dirty="0"/>
              <a:t>）で表されます。</a:t>
            </a:r>
          </a:p>
        </p:txBody>
      </p:sp>
      <p:sp>
        <p:nvSpPr>
          <p:cNvPr id="4" name="スライド番号プレースホルダー 3">
            <a:extLst>
              <a:ext uri="{FF2B5EF4-FFF2-40B4-BE49-F238E27FC236}">
                <a16:creationId xmlns:a16="http://schemas.microsoft.com/office/drawing/2014/main" id="{29DD625D-2A06-5AC1-96EB-24D1B4E5B125}"/>
              </a:ext>
            </a:extLst>
          </p:cNvPr>
          <p:cNvSpPr>
            <a:spLocks noGrp="1"/>
          </p:cNvSpPr>
          <p:nvPr>
            <p:ph type="sldNum" sz="quarter" idx="12"/>
          </p:nvPr>
        </p:nvSpPr>
        <p:spPr/>
        <p:txBody>
          <a:bodyPr/>
          <a:lstStyle/>
          <a:p>
            <a:fld id="{4674B63B-7062-47F8-8683-7FC7510B3971}" type="slidenum">
              <a:rPr kumimoji="1" lang="ja-JP" altLang="en-US" smtClean="0"/>
              <a:t>9</a:t>
            </a:fld>
            <a:endParaRPr kumimoji="1" lang="ja-JP" altLang="en-US"/>
          </a:p>
        </p:txBody>
      </p:sp>
    </p:spTree>
    <p:extLst>
      <p:ext uri="{BB962C8B-B14F-4D97-AF65-F5344CB8AC3E}">
        <p14:creationId xmlns:p14="http://schemas.microsoft.com/office/powerpoint/2010/main" val="551155779"/>
      </p:ext>
    </p:extLst>
  </p:cSld>
  <p:clrMapOvr>
    <a:masterClrMapping/>
  </p:clrMapOvr>
</p:sld>
</file>

<file path=ppt/theme/theme1.xml><?xml version="1.0" encoding="utf-8"?>
<a:theme xmlns:a="http://schemas.openxmlformats.org/drawingml/2006/main" name="A4横">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A4横</Template>
  <TotalTime>22588</TotalTime>
  <Words>4860</Words>
  <Application>Microsoft Office PowerPoint</Application>
  <PresentationFormat>画面に合わせる (4:3)</PresentationFormat>
  <Paragraphs>457</Paragraphs>
  <Slides>29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29</vt:i4>
      </vt:variant>
    </vt:vector>
  </HeadingPairs>
  <TitlesOfParts>
    <vt:vector size="33" baseType="lpstr">
      <vt:lpstr>Arial</vt:lpstr>
      <vt:lpstr>Calibri</vt:lpstr>
      <vt:lpstr>Wingdings</vt:lpstr>
      <vt:lpstr>A4横</vt:lpstr>
      <vt:lpstr>ML Challenge 001</vt:lpstr>
      <vt:lpstr>1. この論文でやっていること</vt:lpstr>
      <vt:lpstr>2. Transfuserの論文を、章ごとに、日本語で要約してください</vt:lpstr>
      <vt:lpstr>3. この論文は、従来の論文のどのような課題を、どのような手段で克服したのですか？</vt:lpstr>
      <vt:lpstr>3. この論文は、従来の論文のどのような課題を、どのような手段で克服したのですか？</vt:lpstr>
      <vt:lpstr>4. この論文が抱えている課題は何ですか？</vt:lpstr>
      <vt:lpstr>5. Transfuserの入力は何ですか？</vt:lpstr>
      <vt:lpstr>5. Transfuserの入力は何ですか？</vt:lpstr>
      <vt:lpstr>6. Transfuserの出力は何ですか？</vt:lpstr>
      <vt:lpstr>7. Transfuserのブロック図</vt:lpstr>
      <vt:lpstr>7. Transfuserのブロック図</vt:lpstr>
      <vt:lpstr>8. Transfuser： Image branchのデータの流れ</vt:lpstr>
      <vt:lpstr>PowerPoint プレゼンテーション</vt:lpstr>
      <vt:lpstr>8. Transfuser： Image branchのデータの流れ</vt:lpstr>
      <vt:lpstr>9. 補助タスクの役割</vt:lpstr>
      <vt:lpstr>9. 補助タスクの役割</vt:lpstr>
      <vt:lpstr>10. 学習データの作り方：概要</vt:lpstr>
      <vt:lpstr>10. 学習データの作り方：概要</vt:lpstr>
      <vt:lpstr>10. 学習データの作り方：エキスパートポリシー</vt:lpstr>
      <vt:lpstr>11. 学習データの作り方 : 補助タスク・CARLA</vt:lpstr>
      <vt:lpstr>11. 学習データの作り方 : 補助タスク・CARLA</vt:lpstr>
      <vt:lpstr>11. 学習データの作り方 : 補助タスク・実車実験</vt:lpstr>
      <vt:lpstr>11. 学習データの作り方 : 補助タスク・実車実験</vt:lpstr>
      <vt:lpstr>11. 学習データの作り方 : 補助タスク・実車実験</vt:lpstr>
      <vt:lpstr>11. 学習データの作り方 : 補助タスク・アノテーション</vt:lpstr>
      <vt:lpstr>11. 学習データの作り方 : 補助タスク・アノテーション</vt:lpstr>
      <vt:lpstr>11. 学習データの作り方 : 補助タスク・アノテーション</vt:lpstr>
      <vt:lpstr>11. 学習データの作り方 : 補助タスク・アノテーション</vt:lpstr>
      <vt:lpstr>Memo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3ヶ月で現場で潰しが効く ディープラーニング講座</dc:title>
  <dc:creator>takuya.kobayashi</dc:creator>
  <cp:lastModifiedBy>琢也 小林</cp:lastModifiedBy>
  <cp:revision>624</cp:revision>
  <dcterms:created xsi:type="dcterms:W3CDTF">2018-12-16T03:41:41Z</dcterms:created>
  <dcterms:modified xsi:type="dcterms:W3CDTF">2024-07-17T01:45:00Z</dcterms:modified>
</cp:coreProperties>
</file>