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D996"/>
    <a:srgbClr val="8264FF"/>
    <a:srgbClr val="4472C4"/>
    <a:srgbClr val="0A0A23"/>
    <a:srgbClr val="1E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5" autoAdjust="0"/>
    <p:restoredTop sz="88339" autoAdjust="0"/>
  </p:normalViewPr>
  <p:slideViewPr>
    <p:cSldViewPr snapToGrid="0">
      <p:cViewPr varScale="1">
        <p:scale>
          <a:sx n="101" d="100"/>
          <a:sy n="101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5BA1B-08F9-4D8A-B049-24534AB55BF7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964DF-057C-4B8A-B756-166DC1B66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57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00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242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51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94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62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22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12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10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22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28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22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339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https://niftycryptonomad.com/nft-ecosystem-overview/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64DF-057C-4B8A-B756-166DC1B6636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8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2BB2-2100-47D5-B61C-850ADCE06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BBD8-7565-4A31-9EFE-E6ECF2C3B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4099-8390-4C2D-94FA-9629A957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056C-F86E-45CC-B2F4-2D25C956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DA86-2B75-492F-A1D5-B6F7A9C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7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245F-C9EF-4980-B00C-C6AFF636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B0A03-36C1-4D0C-B08F-B4A1C2F39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1D55-A709-4470-89C8-51CBB4A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C711-CED5-4EA0-BE2E-3D4C2C38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8C68-5064-43EA-9083-EC98C026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4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C0E5B-20FA-44D0-8ED9-179F9AD2B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6F686-44D8-4D5F-AE00-BEA5A0D7E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0A67-ABEF-403D-9EEF-2680D08F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AEC8-DC89-4B1C-B769-16E278AC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AC84-B006-4315-9EF9-CCB0EA05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2D43-00F0-4977-9D97-546A50CB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2538-C82D-4EAD-BC71-08839C97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37EA-7BCF-426D-A26C-5791B65A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FFC8-7805-4EAF-B06F-27B7004F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1FC3-75D3-40B1-9DB6-50E5D78B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96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F1D2-A911-4D64-82A7-2EEEE4C4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773A-DE06-484C-9BE4-3A40A9CD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D562-9934-49EA-B187-8A9F5EBC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80D5-B38A-47CA-B23C-C5EA6775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5CA4-5032-4878-A234-CF52B53F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8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6881-D783-460C-A192-29F7CA8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72DD-BDD4-4D90-B6A6-67D29FF0B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8604-2E0A-43F5-979B-BD42D724D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96877-A567-4E52-AB67-2B5702BB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00CE-5A22-4EC9-92F5-389E16BE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AA09B-A353-4E2A-A02B-5CD4D10A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37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79CB-8D6F-4664-BB45-A3B50BCD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23592-919F-4D80-A3E6-E230416A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D41B2-3229-4F70-B98A-96C05AA0F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0285F-6369-4AB2-918E-3324D29B5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A7010-CC79-46F3-86FB-FA47D28D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CDF5E-818F-4DD2-9D08-194CB778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30EAB-55E9-42DC-9428-02E9DDBC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9FCA2-FD64-4891-9F8B-1D802D09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7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E7A-795D-4E61-AA71-1F2F503B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E96B7-E543-4993-AC3B-F3C3AD0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11F6E-F652-4377-A1FE-E9623A06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2CEFF-C77B-460F-AF78-0389BA9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5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142D5-00AA-4094-9531-DD9AD1CF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70A1-DD35-4E72-B9E1-E2C6B00A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21C6-6D2E-451B-B5BF-38465145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72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7EBA-D056-49ED-9C7A-83419DEC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873F-B758-4491-95C0-216AC077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7DD47-F80B-4C18-B4F8-CE4234B9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CBCD-0136-4FF0-803E-8FB8EE85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522E-A763-4090-BC31-71F96624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56F5-766A-4CB1-9047-38298E1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BD70-E37E-4C08-B6B3-A092018F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A098D-4A98-4EEA-9210-92901113D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3946B-5319-4CC4-9799-79290161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B512-8CF2-4712-8950-D6C326D6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1CA5C-1550-4848-AFF6-9E4C86D9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67DD-1D73-41FF-AE0B-38CE6D4D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81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3626E-EB32-41B6-9E3F-E82799F8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64E7-C8AB-45B2-8245-B738F061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5506-6B78-4CCA-9BEC-1F182DD09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1E9-3649-4506-AACE-D63016B62482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6572-42BB-4FB8-A3AC-20F1CA42E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7BA6-868B-4C18-AADE-B80754BA1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73916-F2C5-41CC-A541-6BE69902C9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26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A7D-DEEC-4AD1-91D2-6877455AF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76" b="25574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67F-9AE0-435A-8690-2B373CC1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10000" b="1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Crypto Punk!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8D033-534D-44ED-A2F7-BA991C26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8540" y="3900328"/>
            <a:ext cx="4435879" cy="5151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Chenchen Liu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BE2DA-ABED-41B9-AAA0-28045B1D6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40989" y="4714875"/>
            <a:ext cx="2143125" cy="2143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6764DC-D75B-4FAF-8FC0-CD9092299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175" y="4714875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C5520D-1E46-433E-9921-E1EC2294C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6737" y="4714875"/>
            <a:ext cx="2143125" cy="2143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C5BF6D-8747-46BD-8AFF-58C0069B7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0553" y="4734470"/>
            <a:ext cx="21431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F86118-CDB5-47CF-B440-C30A2120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6717" y="4745907"/>
            <a:ext cx="2143125" cy="2143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1A0D79-0A8C-4386-A3A1-24EC99325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2881" y="4745907"/>
            <a:ext cx="2143125" cy="2143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1E37A9-1F1E-4F15-A98D-3EAB454F6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443" y="4745907"/>
            <a:ext cx="2143125" cy="2143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201377-FF74-4854-9604-B933C8FBF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8259" y="4765502"/>
            <a:ext cx="2143125" cy="2143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4725C1-338C-4A48-B9FF-8B56CF79A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979" y="4710817"/>
            <a:ext cx="2143125" cy="2143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D77FDD-64A2-42A6-847D-086DF259A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6161" y="4710817"/>
            <a:ext cx="2143125" cy="2143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5B23FB-38F9-47C1-84E4-2A764181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9111" l="9778" r="89778">
                        <a14:foregroundMark x1="64889" y1="21778" x2="64889" y2="21778"/>
                        <a14:foregroundMark x1="30667" y1="46667" x2="19111" y2="91111"/>
                        <a14:foregroundMark x1="20000" y1="94667" x2="20000" y2="94667"/>
                        <a14:foregroundMark x1="40444" y1="34222" x2="64000" y2="11556"/>
                        <a14:foregroundMark x1="64000" y1="11556" x2="75111" y2="34222"/>
                        <a14:foregroundMark x1="75111" y1="34222" x2="74222" y2="34222"/>
                        <a14:foregroundMark x1="35556" y1="57333" x2="36444" y2="84889"/>
                        <a14:foregroundMark x1="36444" y1="84889" x2="36889" y2="85333"/>
                        <a14:foregroundMark x1="38667" y1="82222" x2="38667" y2="99111"/>
                        <a14:foregroundMark x1="68000" y1="87556" x2="69778" y2="77778"/>
                        <a14:foregroundMark x1="50222" y1="67556" x2="67111" y2="67556"/>
                        <a14:foregroundMark x1="72444" y1="52889" x2="73333" y2="63556"/>
                        <a14:foregroundMark x1="78222" y1="50222" x2="79111" y2="93333"/>
                        <a14:foregroundMark x1="59111" y1="67111" x2="59111" y2="67111"/>
                        <a14:foregroundMark x1="79556" y1="82222" x2="79556" y2="8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35199" y="47246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761735-5764-478E-85CC-54991239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11" y="1408271"/>
            <a:ext cx="10191346" cy="4630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12F654-3ABC-4906-BEB9-2A60C7B3766A}"/>
              </a:ext>
            </a:extLst>
          </p:cNvPr>
          <p:cNvSpPr/>
          <p:nvPr/>
        </p:nvSpPr>
        <p:spPr>
          <a:xfrm rot="5400000">
            <a:off x="5686355" y="352355"/>
            <a:ext cx="819289" cy="12192001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8EA2-9BB6-40BB-B0BC-3F5298A6ECDD}"/>
              </a:ext>
            </a:extLst>
          </p:cNvPr>
          <p:cNvSpPr txBox="1"/>
          <p:nvPr/>
        </p:nvSpPr>
        <p:spPr>
          <a:xfrm>
            <a:off x="1910168" y="438946"/>
            <a:ext cx="81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Crypto Punk Attribute</a:t>
            </a:r>
            <a:endParaRPr lang="en-CA" sz="36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6E9FB-CA00-4C70-9E5E-65223D85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1" y="1964182"/>
            <a:ext cx="1853557" cy="3518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9EA54A-5E1E-4458-A201-71E1CD627913}"/>
              </a:ext>
            </a:extLst>
          </p:cNvPr>
          <p:cNvSpPr txBox="1"/>
          <p:nvPr/>
        </p:nvSpPr>
        <p:spPr>
          <a:xfrm>
            <a:off x="313143" y="1641188"/>
            <a:ext cx="1556341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8264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Attribute    </a:t>
            </a:r>
            <a:r>
              <a:rPr lang="en-US" b="1" dirty="0">
                <a:solidFill>
                  <a:srgbClr val="8264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</a:t>
            </a:r>
            <a:endParaRPr lang="en-CA" b="1" dirty="0">
              <a:solidFill>
                <a:srgbClr val="8264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E685F-3CD0-4720-8EC2-1D8D45279A0A}"/>
              </a:ext>
            </a:extLst>
          </p:cNvPr>
          <p:cNvSpPr txBox="1"/>
          <p:nvPr/>
        </p:nvSpPr>
        <p:spPr>
          <a:xfrm>
            <a:off x="3284536" y="168273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Beanie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4733A-9F47-4B14-A898-0C42A37DAD1C}"/>
              </a:ext>
            </a:extLst>
          </p:cNvPr>
          <p:cNvSpPr txBox="1"/>
          <p:nvPr/>
        </p:nvSpPr>
        <p:spPr>
          <a:xfrm>
            <a:off x="3284536" y="2190398"/>
            <a:ext cx="13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Pilot helmet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3065C-9F01-4BAC-AF70-A07533241465}"/>
              </a:ext>
            </a:extLst>
          </p:cNvPr>
          <p:cNvSpPr txBox="1"/>
          <p:nvPr/>
        </p:nvSpPr>
        <p:spPr>
          <a:xfrm>
            <a:off x="10333036" y="427353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Earring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812E9E-2E34-46D3-93D5-8FD6C73E711E}"/>
              </a:ext>
            </a:extLst>
          </p:cNvPr>
          <p:cNvSpPr txBox="1"/>
          <p:nvPr/>
        </p:nvSpPr>
        <p:spPr>
          <a:xfrm>
            <a:off x="6268834" y="464287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Cigarette</a:t>
            </a:r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46CFC6-AEB7-4916-843B-97496C16D256}"/>
              </a:ext>
            </a:extLst>
          </p:cNvPr>
          <p:cNvSpPr/>
          <p:nvPr/>
        </p:nvSpPr>
        <p:spPr>
          <a:xfrm>
            <a:off x="3318769" y="4842618"/>
            <a:ext cx="884932" cy="486227"/>
          </a:xfrm>
          <a:prstGeom prst="ellipse">
            <a:avLst/>
          </a:prstGeom>
          <a:noFill/>
          <a:ln w="28575"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08161-01A9-4CF9-B999-4E77FB909A6A}"/>
              </a:ext>
            </a:extLst>
          </p:cNvPr>
          <p:cNvSpPr txBox="1"/>
          <p:nvPr/>
        </p:nvSpPr>
        <p:spPr>
          <a:xfrm>
            <a:off x="1910168" y="438946"/>
            <a:ext cx="81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Crypto Punk Ownership</a:t>
            </a:r>
            <a:endParaRPr lang="en-CA" sz="36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9A769-FB07-4D25-97F1-BCF496321D15}"/>
              </a:ext>
            </a:extLst>
          </p:cNvPr>
          <p:cNvSpPr/>
          <p:nvPr/>
        </p:nvSpPr>
        <p:spPr>
          <a:xfrm rot="5400000">
            <a:off x="5686355" y="352355"/>
            <a:ext cx="819289" cy="12192001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F89EE-FB82-45D6-AB94-BCB36429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2" y="1086764"/>
            <a:ext cx="4859338" cy="5530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DE7B1-603A-428F-B072-1148AB48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23377"/>
            <a:ext cx="4769758" cy="5531936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161EEB6F-5DBA-4F42-BFD8-9076B0CA3A7A}"/>
              </a:ext>
            </a:extLst>
          </p:cNvPr>
          <p:cNvSpPr/>
          <p:nvPr/>
        </p:nvSpPr>
        <p:spPr>
          <a:xfrm>
            <a:off x="977900" y="1778000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8DFAFB3-9AC7-4224-AD24-CF80447DE32C}"/>
              </a:ext>
            </a:extLst>
          </p:cNvPr>
          <p:cNvSpPr/>
          <p:nvPr/>
        </p:nvSpPr>
        <p:spPr>
          <a:xfrm>
            <a:off x="6438900" y="1778000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B96AC84-7994-4CD6-BF05-A6F8A8623857}"/>
              </a:ext>
            </a:extLst>
          </p:cNvPr>
          <p:cNvSpPr/>
          <p:nvPr/>
        </p:nvSpPr>
        <p:spPr>
          <a:xfrm>
            <a:off x="977900" y="3390544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B8FA430-AD33-45F2-BF66-D17FB6388E17}"/>
              </a:ext>
            </a:extLst>
          </p:cNvPr>
          <p:cNvSpPr/>
          <p:nvPr/>
        </p:nvSpPr>
        <p:spPr>
          <a:xfrm>
            <a:off x="6438900" y="3680538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1D5108D-ACAE-4363-B1FF-B6F70B4F7C2F}"/>
              </a:ext>
            </a:extLst>
          </p:cNvPr>
          <p:cNvSpPr/>
          <p:nvPr/>
        </p:nvSpPr>
        <p:spPr>
          <a:xfrm>
            <a:off x="977900" y="4023438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15823F7A-C24B-4CD8-BE6E-90D867701D0F}"/>
              </a:ext>
            </a:extLst>
          </p:cNvPr>
          <p:cNvSpPr/>
          <p:nvPr/>
        </p:nvSpPr>
        <p:spPr>
          <a:xfrm>
            <a:off x="6438900" y="4004605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E9C8156-1D7A-4C8A-B305-F6C62C9B763B}"/>
              </a:ext>
            </a:extLst>
          </p:cNvPr>
          <p:cNvSpPr/>
          <p:nvPr/>
        </p:nvSpPr>
        <p:spPr>
          <a:xfrm>
            <a:off x="977900" y="3706991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DBBC966E-CBFF-4E21-8EFC-F67C1B490970}"/>
              </a:ext>
            </a:extLst>
          </p:cNvPr>
          <p:cNvSpPr/>
          <p:nvPr/>
        </p:nvSpPr>
        <p:spPr>
          <a:xfrm>
            <a:off x="6438900" y="3356471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CD6BE922-E19E-4D4C-91ED-6A4E3C20F98D}"/>
              </a:ext>
            </a:extLst>
          </p:cNvPr>
          <p:cNvSpPr/>
          <p:nvPr/>
        </p:nvSpPr>
        <p:spPr>
          <a:xfrm>
            <a:off x="983068" y="5356504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B949B819-23E5-45D9-9475-478FE789F984}"/>
              </a:ext>
            </a:extLst>
          </p:cNvPr>
          <p:cNvSpPr/>
          <p:nvPr/>
        </p:nvSpPr>
        <p:spPr>
          <a:xfrm>
            <a:off x="6438900" y="4616560"/>
            <a:ext cx="1021168" cy="342900"/>
          </a:xfrm>
          <a:prstGeom prst="frame">
            <a:avLst>
              <a:gd name="adj1" fmla="val 6786"/>
            </a:avLst>
          </a:prstGeom>
          <a:solidFill>
            <a:srgbClr val="38D996"/>
          </a:solidFill>
          <a:ln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7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08161-01A9-4CF9-B999-4E77FB909A6A}"/>
              </a:ext>
            </a:extLst>
          </p:cNvPr>
          <p:cNvSpPr txBox="1"/>
          <p:nvPr/>
        </p:nvSpPr>
        <p:spPr>
          <a:xfrm>
            <a:off x="1910168" y="438946"/>
            <a:ext cx="8187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2017-2021</a:t>
            </a:r>
            <a:r>
              <a:rPr lang="en-US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Transaction Frequency </a:t>
            </a:r>
            <a:endParaRPr lang="en-CA" sz="36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86B13-66C4-4521-B270-6F50B415B9E3}"/>
              </a:ext>
            </a:extLst>
          </p:cNvPr>
          <p:cNvSpPr/>
          <p:nvPr/>
        </p:nvSpPr>
        <p:spPr>
          <a:xfrm rot="5400000">
            <a:off x="5686355" y="352355"/>
            <a:ext cx="819289" cy="12192001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C2787-7A28-4D2F-AC85-8BFD27E2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1" y="1292086"/>
            <a:ext cx="11012149" cy="51269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A3A2353-9807-4768-8001-7F4BD7BF7EEB}"/>
              </a:ext>
            </a:extLst>
          </p:cNvPr>
          <p:cNvSpPr/>
          <p:nvPr/>
        </p:nvSpPr>
        <p:spPr>
          <a:xfrm>
            <a:off x="2696468" y="5082982"/>
            <a:ext cx="1456431" cy="567582"/>
          </a:xfrm>
          <a:prstGeom prst="ellipse">
            <a:avLst/>
          </a:prstGeom>
          <a:noFill/>
          <a:ln w="28575">
            <a:solidFill>
              <a:srgbClr val="38D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31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76C121-CF11-474B-9C10-09DB67C7F6D2}"/>
              </a:ext>
            </a:extLst>
          </p:cNvPr>
          <p:cNvSpPr/>
          <p:nvPr/>
        </p:nvSpPr>
        <p:spPr>
          <a:xfrm>
            <a:off x="5112881" y="0"/>
            <a:ext cx="7101699" cy="6853942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394D0-3372-4227-B102-4B372D75110F}"/>
              </a:ext>
            </a:extLst>
          </p:cNvPr>
          <p:cNvSpPr/>
          <p:nvPr/>
        </p:nvSpPr>
        <p:spPr>
          <a:xfrm>
            <a:off x="-6261" y="0"/>
            <a:ext cx="5119142" cy="6853942"/>
          </a:xfrm>
          <a:prstGeom prst="rect">
            <a:avLst/>
          </a:prstGeom>
          <a:solidFill>
            <a:srgbClr val="0A0A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67F-9AE0-435A-8690-2B373CC1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20" y="335904"/>
            <a:ext cx="4602758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10000" b="1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Crypto Punk!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352B63-ACF8-472E-A480-88393819F2C6}"/>
              </a:ext>
            </a:extLst>
          </p:cNvPr>
          <p:cNvSpPr txBox="1">
            <a:spLocks/>
          </p:cNvSpPr>
          <p:nvPr/>
        </p:nvSpPr>
        <p:spPr>
          <a:xfrm>
            <a:off x="5282484" y="1293878"/>
            <a:ext cx="5119143" cy="951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225DF-21C1-4572-A490-3515DAE2F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86" b="95000" l="6856" r="95309">
                        <a14:foregroundMark x1="6289" y1="53393" x2="3505" y2="85000"/>
                        <a14:foregroundMark x1="3505" y1="85000" x2="7474" y2="74464"/>
                        <a14:foregroundMark x1="7474" y1="74464" x2="6856" y2="61429"/>
                        <a14:foregroundMark x1="17629" y1="66071" x2="17165" y2="86786"/>
                        <a14:foregroundMark x1="17165" y1="86786" x2="18866" y2="66071"/>
                        <a14:foregroundMark x1="18866" y1="66071" x2="18763" y2="65714"/>
                        <a14:foregroundMark x1="17835" y1="61786" x2="17835" y2="61786"/>
                        <a14:foregroundMark x1="16959" y1="65000" x2="16959" y2="65000"/>
                        <a14:foregroundMark x1="16495" y1="64464" x2="15722" y2="78036"/>
                        <a14:foregroundMark x1="15722" y1="78036" x2="15825" y2="82321"/>
                        <a14:foregroundMark x1="16340" y1="85893" x2="18196" y2="84286"/>
                        <a14:foregroundMark x1="16959" y1="63750" x2="20206" y2="76786"/>
                        <a14:foregroundMark x1="20206" y1="76786" x2="18093" y2="86250"/>
                        <a14:foregroundMark x1="18299" y1="83571" x2="18299" y2="83571"/>
                        <a14:foregroundMark x1="18454" y1="88750" x2="18402" y2="92321"/>
                        <a14:foregroundMark x1="21817" y1="87500" x2="22784" y2="88393"/>
                        <a14:foregroundMark x1="18918" y1="84821" x2="21817" y2="87500"/>
                        <a14:foregroundMark x1="22784" y1="88393" x2="21495" y2="87500"/>
                        <a14:foregroundMark x1="28505" y1="63393" x2="28402" y2="78929"/>
                        <a14:foregroundMark x1="28402" y1="78929" x2="29639" y2="93214"/>
                        <a14:foregroundMark x1="29639" y1="93214" x2="33814" y2="78929"/>
                        <a14:foregroundMark x1="33814" y1="78929" x2="32835" y2="61607"/>
                        <a14:foregroundMark x1="32835" y1="61607" x2="28866" y2="63036"/>
                        <a14:foregroundMark x1="28866" y1="63036" x2="28866" y2="63036"/>
                        <a14:foregroundMark x1="41546" y1="61429" x2="40361" y2="76786"/>
                        <a14:foregroundMark x1="40361" y1="76786" x2="42268" y2="90893"/>
                        <a14:foregroundMark x1="42268" y1="90893" x2="45670" y2="83036"/>
                        <a14:foregroundMark x1="45670" y1="83036" x2="45928" y2="68214"/>
                        <a14:foregroundMark x1="45928" y1="68214" x2="42010" y2="61429"/>
                        <a14:foregroundMark x1="42010" y1="61429" x2="42010" y2="61429"/>
                        <a14:foregroundMark x1="52852" y1="70893" x2="52680" y2="75179"/>
                        <a14:foregroundMark x1="53454" y1="55893" x2="53024" y2="66607"/>
                        <a14:foregroundMark x1="53300" y1="84729" x2="53608" y2="89464"/>
                        <a14:foregroundMark x1="52680" y1="75179" x2="52944" y2="79250"/>
                        <a14:foregroundMark x1="53608" y1="89464" x2="58041" y2="85000"/>
                        <a14:foregroundMark x1="58041" y1="85000" x2="58814" y2="68036"/>
                        <a14:foregroundMark x1="58814" y1="68036" x2="57526" y2="53571"/>
                        <a14:foregroundMark x1="57526" y1="53571" x2="53557" y2="54286"/>
                        <a14:foregroundMark x1="53557" y1="54286" x2="53557" y2="54286"/>
                        <a14:foregroundMark x1="66649" y1="71250" x2="67526" y2="88929"/>
                        <a14:foregroundMark x1="67526" y1="88929" x2="71598" y2="86607"/>
                        <a14:foregroundMark x1="71598" y1="86607" x2="70309" y2="64286"/>
                        <a14:foregroundMark x1="70309" y1="64286" x2="66443" y2="67857"/>
                        <a14:foregroundMark x1="66443" y1="67857" x2="66082" y2="72857"/>
                        <a14:foregroundMark x1="75361" y1="66607" x2="76598" y2="65714"/>
                        <a14:foregroundMark x1="89330" y1="59821" x2="95464" y2="61429"/>
                        <a14:foregroundMark x1="95464" y1="61429" x2="95052" y2="76607"/>
                        <a14:foregroundMark x1="95052" y1="76607" x2="90773" y2="89107"/>
                        <a14:foregroundMark x1="90773" y1="89107" x2="91031" y2="90357"/>
                        <a14:foregroundMark x1="92835" y1="59464" x2="95309" y2="75000"/>
                        <a14:foregroundMark x1="95309" y1="75000" x2="94021" y2="87500"/>
                        <a14:backgroundMark x1="20928" y1="85179" x2="20928" y2="85179"/>
                        <a14:backgroundMark x1="20928" y1="87500" x2="20928" y2="87500"/>
                        <a14:backgroundMark x1="52990" y1="68036" x2="52990" y2="68929"/>
                        <a14:backgroundMark x1="52887" y1="66607" x2="52887" y2="70893"/>
                        <a14:backgroundMark x1="52784" y1="79286" x2="52887" y2="84821"/>
                      </a14:backgroundRemoval>
                    </a14:imgEffect>
                  </a14:imgLayer>
                </a14:imgProps>
              </a:ext>
            </a:extLst>
          </a:blip>
          <a:srcRect t="50057"/>
          <a:stretch/>
        </p:blipFill>
        <p:spPr>
          <a:xfrm>
            <a:off x="22580" y="5334982"/>
            <a:ext cx="12192000" cy="1757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A161A-6BA4-4E94-9A65-7C2EB114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3" b="98496" l="8966" r="93793">
                        <a14:foregroundMark x1="38621" y1="91729" x2="38621" y2="91729"/>
                        <a14:foregroundMark x1="79258" y1="81955" x2="91724" y2="85714"/>
                        <a14:foregroundMark x1="76764" y1="81203" x2="79258" y2="81955"/>
                        <a14:foregroundMark x1="74270" y1="80451" x2="76764" y2="81203"/>
                        <a14:foregroundMark x1="69282" y1="78947" x2="74270" y2="80451"/>
                        <a14:foregroundMark x1="64298" y1="77444" x2="69282" y2="78947"/>
                        <a14:foregroundMark x1="59310" y1="75940" x2="64298" y2="77444"/>
                        <a14:foregroundMark x1="85517" y1="84211" x2="88966" y2="84211"/>
                        <a14:foregroundMark x1="38621" y1="99248" x2="38621" y2="99248"/>
                        <a14:foregroundMark x1="79310" y1="93985" x2="79310" y2="93985"/>
                        <a14:foregroundMark x1="93793" y1="88722" x2="93793" y2="88722"/>
                        <a14:backgroundMark x1="74483" y1="85714" x2="74483" y2="85714"/>
                        <a14:backgroundMark x1="74483" y1="81955" x2="74483" y2="81955"/>
                        <a14:backgroundMark x1="75862" y1="77444" x2="75862" y2="77444"/>
                        <a14:backgroundMark x1="76552" y1="78947" x2="76552" y2="78947"/>
                        <a14:backgroundMark x1="73793" y1="78947" x2="73793" y2="78947"/>
                        <a14:backgroundMark x1="76552" y1="80451" x2="76552" y2="80451"/>
                        <a14:backgroundMark x1="74483" y1="81203" x2="74483" y2="81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053" y="5485160"/>
            <a:ext cx="1496705" cy="1372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872A6-EF92-4AED-8258-988FB20ED919}"/>
              </a:ext>
            </a:extLst>
          </p:cNvPr>
          <p:cNvSpPr txBox="1"/>
          <p:nvPr/>
        </p:nvSpPr>
        <p:spPr>
          <a:xfrm>
            <a:off x="4043768" y="331846"/>
            <a:ext cx="56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CA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53F312-7B51-4B48-A2DB-5D9486A3BE43}"/>
              </a:ext>
            </a:extLst>
          </p:cNvPr>
          <p:cNvSpPr txBox="1">
            <a:spLocks/>
          </p:cNvSpPr>
          <p:nvPr/>
        </p:nvSpPr>
        <p:spPr>
          <a:xfrm>
            <a:off x="5276530" y="889721"/>
            <a:ext cx="6892890" cy="4533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Early winners game</a:t>
            </a:r>
          </a:p>
          <a:p>
            <a:pPr marL="571500" indent="-5715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Pricing premium given to rare types</a:t>
            </a:r>
          </a:p>
          <a:p>
            <a:pPr marL="571500" indent="-5715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 liquidity market</a:t>
            </a:r>
          </a:p>
          <a:p>
            <a:pPr marL="571500" indent="-5715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Winner criteria:</a:t>
            </a:r>
          </a:p>
          <a:p>
            <a:pPr algn="l">
              <a:lnSpc>
                <a:spcPct val="120000"/>
              </a:lnSpc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- Female</a:t>
            </a:r>
          </a:p>
          <a:p>
            <a:pPr algn="l">
              <a:lnSpc>
                <a:spcPct val="120000"/>
              </a:lnSpc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- Attribute quantity &lt; </a:t>
            </a:r>
            <a:r>
              <a:rPr lang="en-CA" sz="5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250</a:t>
            </a:r>
          </a:p>
          <a:p>
            <a:pPr algn="l">
              <a:lnSpc>
                <a:spcPct val="120000"/>
              </a:lnSpc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- Attribute value &lt; </a:t>
            </a:r>
            <a:r>
              <a:rPr lang="en-CA" sz="5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$50</a:t>
            </a: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</a:p>
          <a:p>
            <a:pPr algn="l">
              <a:lnSpc>
                <a:spcPct val="120000"/>
              </a:lnSpc>
            </a:pP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- </a:t>
            </a:r>
            <a:r>
              <a:rPr lang="en-CA" sz="5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15</a:t>
            </a:r>
            <a:r>
              <a:rPr lang="en-CA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&lt; Transaction frequency </a:t>
            </a:r>
            <a:r>
              <a:rPr lang="en-CA" sz="5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&lt; 25</a:t>
            </a:r>
            <a:endParaRPr lang="en-CA" sz="4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en-CA" sz="3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268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76C121-CF11-474B-9C10-09DB67C7F6D2}"/>
              </a:ext>
            </a:extLst>
          </p:cNvPr>
          <p:cNvSpPr/>
          <p:nvPr/>
        </p:nvSpPr>
        <p:spPr>
          <a:xfrm>
            <a:off x="0" y="0"/>
            <a:ext cx="7101699" cy="6853942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394D0-3372-4227-B102-4B372D75110F}"/>
              </a:ext>
            </a:extLst>
          </p:cNvPr>
          <p:cNvSpPr/>
          <p:nvPr/>
        </p:nvSpPr>
        <p:spPr>
          <a:xfrm>
            <a:off x="7095438" y="0"/>
            <a:ext cx="5119142" cy="6853942"/>
          </a:xfrm>
          <a:prstGeom prst="rect">
            <a:avLst/>
          </a:prstGeom>
          <a:solidFill>
            <a:srgbClr val="0A0A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67F-9AE0-435A-8690-2B373CC1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2219" y="335904"/>
            <a:ext cx="4602758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10000" b="1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Crypto Punk!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352B63-ACF8-472E-A480-88393819F2C6}"/>
              </a:ext>
            </a:extLst>
          </p:cNvPr>
          <p:cNvSpPr txBox="1">
            <a:spLocks/>
          </p:cNvSpPr>
          <p:nvPr/>
        </p:nvSpPr>
        <p:spPr>
          <a:xfrm>
            <a:off x="5282484" y="1293878"/>
            <a:ext cx="5119143" cy="951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225DF-21C1-4572-A490-3515DAE2F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86" b="95000" l="6856" r="95309">
                        <a14:foregroundMark x1="6289" y1="53393" x2="3505" y2="85000"/>
                        <a14:foregroundMark x1="3505" y1="85000" x2="7474" y2="74464"/>
                        <a14:foregroundMark x1="7474" y1="74464" x2="6856" y2="61429"/>
                        <a14:foregroundMark x1="17629" y1="66071" x2="17165" y2="86786"/>
                        <a14:foregroundMark x1="17165" y1="86786" x2="18866" y2="66071"/>
                        <a14:foregroundMark x1="18866" y1="66071" x2="18763" y2="65714"/>
                        <a14:foregroundMark x1="17835" y1="61786" x2="17835" y2="61786"/>
                        <a14:foregroundMark x1="16959" y1="65000" x2="16959" y2="65000"/>
                        <a14:foregroundMark x1="16495" y1="64464" x2="15722" y2="78036"/>
                        <a14:foregroundMark x1="15722" y1="78036" x2="15825" y2="82321"/>
                        <a14:foregroundMark x1="16340" y1="85893" x2="18196" y2="84286"/>
                        <a14:foregroundMark x1="16959" y1="63750" x2="20206" y2="76786"/>
                        <a14:foregroundMark x1="20206" y1="76786" x2="18093" y2="86250"/>
                        <a14:foregroundMark x1="18299" y1="83571" x2="18299" y2="83571"/>
                        <a14:foregroundMark x1="18454" y1="88750" x2="18402" y2="92321"/>
                        <a14:foregroundMark x1="21817" y1="87500" x2="22784" y2="88393"/>
                        <a14:foregroundMark x1="18918" y1="84821" x2="21817" y2="87500"/>
                        <a14:foregroundMark x1="22784" y1="88393" x2="21495" y2="87500"/>
                        <a14:foregroundMark x1="28505" y1="63393" x2="28402" y2="78929"/>
                        <a14:foregroundMark x1="28402" y1="78929" x2="29639" y2="93214"/>
                        <a14:foregroundMark x1="29639" y1="93214" x2="33814" y2="78929"/>
                        <a14:foregroundMark x1="33814" y1="78929" x2="32835" y2="61607"/>
                        <a14:foregroundMark x1="32835" y1="61607" x2="28866" y2="63036"/>
                        <a14:foregroundMark x1="28866" y1="63036" x2="28866" y2="63036"/>
                        <a14:foregroundMark x1="41546" y1="61429" x2="40361" y2="76786"/>
                        <a14:foregroundMark x1="40361" y1="76786" x2="42268" y2="90893"/>
                        <a14:foregroundMark x1="42268" y1="90893" x2="45670" y2="83036"/>
                        <a14:foregroundMark x1="45670" y1="83036" x2="45928" y2="68214"/>
                        <a14:foregroundMark x1="45928" y1="68214" x2="42010" y2="61429"/>
                        <a14:foregroundMark x1="42010" y1="61429" x2="42010" y2="61429"/>
                        <a14:foregroundMark x1="52852" y1="70893" x2="52680" y2="75179"/>
                        <a14:foregroundMark x1="53454" y1="55893" x2="53024" y2="66607"/>
                        <a14:foregroundMark x1="53300" y1="84729" x2="53608" y2="89464"/>
                        <a14:foregroundMark x1="52680" y1="75179" x2="52944" y2="79250"/>
                        <a14:foregroundMark x1="53608" y1="89464" x2="58041" y2="85000"/>
                        <a14:foregroundMark x1="58041" y1="85000" x2="58814" y2="68036"/>
                        <a14:foregroundMark x1="58814" y1="68036" x2="57526" y2="53571"/>
                        <a14:foregroundMark x1="57526" y1="53571" x2="53557" y2="54286"/>
                        <a14:foregroundMark x1="53557" y1="54286" x2="53557" y2="54286"/>
                        <a14:foregroundMark x1="66649" y1="71250" x2="67526" y2="88929"/>
                        <a14:foregroundMark x1="67526" y1="88929" x2="71598" y2="86607"/>
                        <a14:foregroundMark x1="71598" y1="86607" x2="70309" y2="64286"/>
                        <a14:foregroundMark x1="70309" y1="64286" x2="66443" y2="67857"/>
                        <a14:foregroundMark x1="66443" y1="67857" x2="66082" y2="72857"/>
                        <a14:foregroundMark x1="75361" y1="66607" x2="76598" y2="65714"/>
                        <a14:foregroundMark x1="89330" y1="59821" x2="95464" y2="61429"/>
                        <a14:foregroundMark x1="95464" y1="61429" x2="95052" y2="76607"/>
                        <a14:foregroundMark x1="95052" y1="76607" x2="90773" y2="89107"/>
                        <a14:foregroundMark x1="90773" y1="89107" x2="91031" y2="90357"/>
                        <a14:foregroundMark x1="92835" y1="59464" x2="95309" y2="75000"/>
                        <a14:foregroundMark x1="95309" y1="75000" x2="94021" y2="87500"/>
                        <a14:backgroundMark x1="20928" y1="85179" x2="20928" y2="85179"/>
                        <a14:backgroundMark x1="20928" y1="87500" x2="20928" y2="87500"/>
                        <a14:backgroundMark x1="52990" y1="68036" x2="52990" y2="68929"/>
                        <a14:backgroundMark x1="52887" y1="66607" x2="52887" y2="70893"/>
                        <a14:backgroundMark x1="52784" y1="79286" x2="52887" y2="84821"/>
                      </a14:backgroundRemoval>
                    </a14:imgEffect>
                  </a14:imgLayer>
                </a14:imgProps>
              </a:ext>
            </a:extLst>
          </a:blip>
          <a:srcRect t="50057"/>
          <a:stretch/>
        </p:blipFill>
        <p:spPr>
          <a:xfrm>
            <a:off x="22580" y="5334982"/>
            <a:ext cx="12192000" cy="1757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A161A-6BA4-4E94-9A65-7C2EB114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3" b="98496" l="8966" r="93793">
                        <a14:foregroundMark x1="38621" y1="91729" x2="38621" y2="91729"/>
                        <a14:foregroundMark x1="79258" y1="81955" x2="91724" y2="85714"/>
                        <a14:foregroundMark x1="76764" y1="81203" x2="79258" y2="81955"/>
                        <a14:foregroundMark x1="74270" y1="80451" x2="76764" y2="81203"/>
                        <a14:foregroundMark x1="69282" y1="78947" x2="74270" y2="80451"/>
                        <a14:foregroundMark x1="64298" y1="77444" x2="69282" y2="78947"/>
                        <a14:foregroundMark x1="59310" y1="75940" x2="64298" y2="77444"/>
                        <a14:foregroundMark x1="85517" y1="84211" x2="88966" y2="84211"/>
                        <a14:foregroundMark x1="38621" y1="99248" x2="38621" y2="99248"/>
                        <a14:foregroundMark x1="79310" y1="93985" x2="79310" y2="93985"/>
                        <a14:foregroundMark x1="93793" y1="88722" x2="93793" y2="88722"/>
                        <a14:backgroundMark x1="74483" y1="85714" x2="74483" y2="85714"/>
                        <a14:backgroundMark x1="74483" y1="81955" x2="74483" y2="81955"/>
                        <a14:backgroundMark x1="75862" y1="77444" x2="75862" y2="77444"/>
                        <a14:backgroundMark x1="76552" y1="78947" x2="76552" y2="78947"/>
                        <a14:backgroundMark x1="73793" y1="78947" x2="73793" y2="78947"/>
                        <a14:backgroundMark x1="76552" y1="80451" x2="76552" y2="80451"/>
                        <a14:backgroundMark x1="74483" y1="81203" x2="74483" y2="81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053" y="5485160"/>
            <a:ext cx="1496705" cy="1372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872A6-EF92-4AED-8258-988FB20ED919}"/>
              </a:ext>
            </a:extLst>
          </p:cNvPr>
          <p:cNvSpPr txBox="1"/>
          <p:nvPr/>
        </p:nvSpPr>
        <p:spPr>
          <a:xfrm>
            <a:off x="-827909" y="335904"/>
            <a:ext cx="56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</a:t>
            </a:r>
            <a:endParaRPr lang="en-CA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B8B6F2-1FC4-44BC-8096-383BF5A1696B}"/>
              </a:ext>
            </a:extLst>
          </p:cNvPr>
          <p:cNvSpPr txBox="1">
            <a:spLocks/>
          </p:cNvSpPr>
          <p:nvPr/>
        </p:nvSpPr>
        <p:spPr>
          <a:xfrm>
            <a:off x="250759" y="800720"/>
            <a:ext cx="6413371" cy="28890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Blocked by website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Sleep time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Extreme value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Remember your code</a:t>
            </a:r>
          </a:p>
          <a:p>
            <a:pPr algn="l"/>
            <a:endParaRPr lang="en-CA" sz="3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435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76C121-CF11-474B-9C10-09DB67C7F6D2}"/>
              </a:ext>
            </a:extLst>
          </p:cNvPr>
          <p:cNvSpPr/>
          <p:nvPr/>
        </p:nvSpPr>
        <p:spPr>
          <a:xfrm>
            <a:off x="5112881" y="0"/>
            <a:ext cx="7101699" cy="6853942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394D0-3372-4227-B102-4B372D75110F}"/>
              </a:ext>
            </a:extLst>
          </p:cNvPr>
          <p:cNvSpPr/>
          <p:nvPr/>
        </p:nvSpPr>
        <p:spPr>
          <a:xfrm>
            <a:off x="-6261" y="0"/>
            <a:ext cx="5119142" cy="6853942"/>
          </a:xfrm>
          <a:prstGeom prst="rect">
            <a:avLst/>
          </a:prstGeom>
          <a:solidFill>
            <a:srgbClr val="0A0A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67F-9AE0-435A-8690-2B373CC1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20" y="335904"/>
            <a:ext cx="4602758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10000" b="1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Crypto Punk!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352B63-ACF8-472E-A480-88393819F2C6}"/>
              </a:ext>
            </a:extLst>
          </p:cNvPr>
          <p:cNvSpPr txBox="1">
            <a:spLocks/>
          </p:cNvSpPr>
          <p:nvPr/>
        </p:nvSpPr>
        <p:spPr>
          <a:xfrm>
            <a:off x="5282484" y="1293878"/>
            <a:ext cx="5119143" cy="951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225DF-21C1-4572-A490-3515DAE2F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86" b="95000" l="6856" r="95309">
                        <a14:foregroundMark x1="6289" y1="53393" x2="3505" y2="85000"/>
                        <a14:foregroundMark x1="3505" y1="85000" x2="7474" y2="74464"/>
                        <a14:foregroundMark x1="7474" y1="74464" x2="6856" y2="61429"/>
                        <a14:foregroundMark x1="17629" y1="66071" x2="17165" y2="86786"/>
                        <a14:foregroundMark x1="17165" y1="86786" x2="18866" y2="66071"/>
                        <a14:foregroundMark x1="18866" y1="66071" x2="18763" y2="65714"/>
                        <a14:foregroundMark x1="17835" y1="61786" x2="17835" y2="61786"/>
                        <a14:foregroundMark x1="16959" y1="65000" x2="16959" y2="65000"/>
                        <a14:foregroundMark x1="16495" y1="64464" x2="15722" y2="78036"/>
                        <a14:foregroundMark x1="15722" y1="78036" x2="15825" y2="82321"/>
                        <a14:foregroundMark x1="16340" y1="85893" x2="18196" y2="84286"/>
                        <a14:foregroundMark x1="16959" y1="63750" x2="20206" y2="76786"/>
                        <a14:foregroundMark x1="20206" y1="76786" x2="18093" y2="86250"/>
                        <a14:foregroundMark x1="18299" y1="83571" x2="18299" y2="83571"/>
                        <a14:foregroundMark x1="18454" y1="88750" x2="18402" y2="92321"/>
                        <a14:foregroundMark x1="21817" y1="87500" x2="22784" y2="88393"/>
                        <a14:foregroundMark x1="18918" y1="84821" x2="21817" y2="87500"/>
                        <a14:foregroundMark x1="22784" y1="88393" x2="21495" y2="87500"/>
                        <a14:foregroundMark x1="28505" y1="63393" x2="28402" y2="78929"/>
                        <a14:foregroundMark x1="28402" y1="78929" x2="29639" y2="93214"/>
                        <a14:foregroundMark x1="29639" y1="93214" x2="33814" y2="78929"/>
                        <a14:foregroundMark x1="33814" y1="78929" x2="32835" y2="61607"/>
                        <a14:foregroundMark x1="32835" y1="61607" x2="28866" y2="63036"/>
                        <a14:foregroundMark x1="28866" y1="63036" x2="28866" y2="63036"/>
                        <a14:foregroundMark x1="41546" y1="61429" x2="40361" y2="76786"/>
                        <a14:foregroundMark x1="40361" y1="76786" x2="42268" y2="90893"/>
                        <a14:foregroundMark x1="42268" y1="90893" x2="45670" y2="83036"/>
                        <a14:foregroundMark x1="45670" y1="83036" x2="45928" y2="68214"/>
                        <a14:foregroundMark x1="45928" y1="68214" x2="42010" y2="61429"/>
                        <a14:foregroundMark x1="42010" y1="61429" x2="42010" y2="61429"/>
                        <a14:foregroundMark x1="52852" y1="70893" x2="52680" y2="75179"/>
                        <a14:foregroundMark x1="53454" y1="55893" x2="53024" y2="66607"/>
                        <a14:foregroundMark x1="53300" y1="84729" x2="53608" y2="89464"/>
                        <a14:foregroundMark x1="52680" y1="75179" x2="52944" y2="79250"/>
                        <a14:foregroundMark x1="53608" y1="89464" x2="58041" y2="85000"/>
                        <a14:foregroundMark x1="58041" y1="85000" x2="58814" y2="68036"/>
                        <a14:foregroundMark x1="58814" y1="68036" x2="57526" y2="53571"/>
                        <a14:foregroundMark x1="57526" y1="53571" x2="53557" y2="54286"/>
                        <a14:foregroundMark x1="53557" y1="54286" x2="53557" y2="54286"/>
                        <a14:foregroundMark x1="66649" y1="71250" x2="67526" y2="88929"/>
                        <a14:foregroundMark x1="67526" y1="88929" x2="71598" y2="86607"/>
                        <a14:foregroundMark x1="71598" y1="86607" x2="70309" y2="64286"/>
                        <a14:foregroundMark x1="70309" y1="64286" x2="66443" y2="67857"/>
                        <a14:foregroundMark x1="66443" y1="67857" x2="66082" y2="72857"/>
                        <a14:foregroundMark x1="75361" y1="66607" x2="76598" y2="65714"/>
                        <a14:foregroundMark x1="89330" y1="59821" x2="95464" y2="61429"/>
                        <a14:foregroundMark x1="95464" y1="61429" x2="95052" y2="76607"/>
                        <a14:foregroundMark x1="95052" y1="76607" x2="90773" y2="89107"/>
                        <a14:foregroundMark x1="90773" y1="89107" x2="91031" y2="90357"/>
                        <a14:foregroundMark x1="92835" y1="59464" x2="95309" y2="75000"/>
                        <a14:foregroundMark x1="95309" y1="75000" x2="94021" y2="87500"/>
                        <a14:backgroundMark x1="20928" y1="85179" x2="20928" y2="85179"/>
                        <a14:backgroundMark x1="20928" y1="87500" x2="20928" y2="87500"/>
                        <a14:backgroundMark x1="52990" y1="68036" x2="52990" y2="68929"/>
                        <a14:backgroundMark x1="52887" y1="66607" x2="52887" y2="70893"/>
                        <a14:backgroundMark x1="52784" y1="79286" x2="52887" y2="84821"/>
                      </a14:backgroundRemoval>
                    </a14:imgEffect>
                  </a14:imgLayer>
                </a14:imgProps>
              </a:ext>
            </a:extLst>
          </a:blip>
          <a:srcRect t="50057"/>
          <a:stretch/>
        </p:blipFill>
        <p:spPr>
          <a:xfrm>
            <a:off x="22580" y="5334982"/>
            <a:ext cx="12192000" cy="1757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A161A-6BA4-4E94-9A65-7C2EB114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3" b="98496" l="8966" r="93793">
                        <a14:foregroundMark x1="38621" y1="91729" x2="38621" y2="91729"/>
                        <a14:foregroundMark x1="79258" y1="81955" x2="91724" y2="85714"/>
                        <a14:foregroundMark x1="76764" y1="81203" x2="79258" y2="81955"/>
                        <a14:foregroundMark x1="74270" y1="80451" x2="76764" y2="81203"/>
                        <a14:foregroundMark x1="69282" y1="78947" x2="74270" y2="80451"/>
                        <a14:foregroundMark x1="64298" y1="77444" x2="69282" y2="78947"/>
                        <a14:foregroundMark x1="59310" y1="75940" x2="64298" y2="77444"/>
                        <a14:foregroundMark x1="85517" y1="84211" x2="88966" y2="84211"/>
                        <a14:foregroundMark x1="38621" y1="99248" x2="38621" y2="99248"/>
                        <a14:foregroundMark x1="79310" y1="93985" x2="79310" y2="93985"/>
                        <a14:foregroundMark x1="93793" y1="88722" x2="93793" y2="88722"/>
                        <a14:backgroundMark x1="74483" y1="85714" x2="74483" y2="85714"/>
                        <a14:backgroundMark x1="74483" y1="81955" x2="74483" y2="81955"/>
                        <a14:backgroundMark x1="75862" y1="77444" x2="75862" y2="77444"/>
                        <a14:backgroundMark x1="76552" y1="78947" x2="76552" y2="78947"/>
                        <a14:backgroundMark x1="73793" y1="78947" x2="73793" y2="78947"/>
                        <a14:backgroundMark x1="76552" y1="80451" x2="76552" y2="80451"/>
                        <a14:backgroundMark x1="74483" y1="81203" x2="74483" y2="81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053" y="5485160"/>
            <a:ext cx="1496705" cy="1372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872A6-EF92-4AED-8258-988FB20ED919}"/>
              </a:ext>
            </a:extLst>
          </p:cNvPr>
          <p:cNvSpPr txBox="1"/>
          <p:nvPr/>
        </p:nvSpPr>
        <p:spPr>
          <a:xfrm>
            <a:off x="3967568" y="331846"/>
            <a:ext cx="56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CA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44E7B1-584C-447A-A1C9-F31E4E203D10}"/>
              </a:ext>
            </a:extLst>
          </p:cNvPr>
          <p:cNvSpPr txBox="1">
            <a:spLocks/>
          </p:cNvSpPr>
          <p:nvPr/>
        </p:nvSpPr>
        <p:spPr>
          <a:xfrm>
            <a:off x="5256462" y="1128355"/>
            <a:ext cx="6413371" cy="3631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transaction details 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Apply Sankey diagram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Correlation of NFT transactions and crypto currency value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scraping other NFT websites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en-CA" sz="3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07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76C121-CF11-474B-9C10-09DB67C7F6D2}"/>
              </a:ext>
            </a:extLst>
          </p:cNvPr>
          <p:cNvSpPr/>
          <p:nvPr/>
        </p:nvSpPr>
        <p:spPr>
          <a:xfrm>
            <a:off x="5112881" y="0"/>
            <a:ext cx="7101699" cy="6853942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394D0-3372-4227-B102-4B372D75110F}"/>
              </a:ext>
            </a:extLst>
          </p:cNvPr>
          <p:cNvSpPr/>
          <p:nvPr/>
        </p:nvSpPr>
        <p:spPr>
          <a:xfrm>
            <a:off x="-6261" y="0"/>
            <a:ext cx="5119142" cy="6853942"/>
          </a:xfrm>
          <a:prstGeom prst="rect">
            <a:avLst/>
          </a:prstGeom>
          <a:solidFill>
            <a:srgbClr val="0A0A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67F-9AE0-435A-8690-2B373CC1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301" y="1790353"/>
            <a:ext cx="9723398" cy="21879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10000" b="1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Thank you!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352B63-ACF8-472E-A480-88393819F2C6}"/>
              </a:ext>
            </a:extLst>
          </p:cNvPr>
          <p:cNvSpPr txBox="1">
            <a:spLocks/>
          </p:cNvSpPr>
          <p:nvPr/>
        </p:nvSpPr>
        <p:spPr>
          <a:xfrm>
            <a:off x="5282484" y="1293878"/>
            <a:ext cx="5119143" cy="951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225DF-21C1-4572-A490-3515DAE2F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86" b="95000" l="6856" r="95309">
                        <a14:foregroundMark x1="6289" y1="53393" x2="3505" y2="85000"/>
                        <a14:foregroundMark x1="3505" y1="85000" x2="7474" y2="74464"/>
                        <a14:foregroundMark x1="7474" y1="74464" x2="6856" y2="61429"/>
                        <a14:foregroundMark x1="17629" y1="66071" x2="17165" y2="86786"/>
                        <a14:foregroundMark x1="17165" y1="86786" x2="18866" y2="66071"/>
                        <a14:foregroundMark x1="18866" y1="66071" x2="18763" y2="65714"/>
                        <a14:foregroundMark x1="17835" y1="61786" x2="17835" y2="61786"/>
                        <a14:foregroundMark x1="16959" y1="65000" x2="16959" y2="65000"/>
                        <a14:foregroundMark x1="16495" y1="64464" x2="15722" y2="78036"/>
                        <a14:foregroundMark x1="15722" y1="78036" x2="15825" y2="82321"/>
                        <a14:foregroundMark x1="16340" y1="85893" x2="18196" y2="84286"/>
                        <a14:foregroundMark x1="16959" y1="63750" x2="20206" y2="76786"/>
                        <a14:foregroundMark x1="20206" y1="76786" x2="18093" y2="86250"/>
                        <a14:foregroundMark x1="18299" y1="83571" x2="18299" y2="83571"/>
                        <a14:foregroundMark x1="18454" y1="88750" x2="18402" y2="92321"/>
                        <a14:foregroundMark x1="21817" y1="87500" x2="22784" y2="88393"/>
                        <a14:foregroundMark x1="18918" y1="84821" x2="21817" y2="87500"/>
                        <a14:foregroundMark x1="22784" y1="88393" x2="21495" y2="87500"/>
                        <a14:foregroundMark x1="28505" y1="63393" x2="28402" y2="78929"/>
                        <a14:foregroundMark x1="28402" y1="78929" x2="29639" y2="93214"/>
                        <a14:foregroundMark x1="29639" y1="93214" x2="33814" y2="78929"/>
                        <a14:foregroundMark x1="33814" y1="78929" x2="32835" y2="61607"/>
                        <a14:foregroundMark x1="32835" y1="61607" x2="28866" y2="63036"/>
                        <a14:foregroundMark x1="28866" y1="63036" x2="28866" y2="63036"/>
                        <a14:foregroundMark x1="41546" y1="61429" x2="40361" y2="76786"/>
                        <a14:foregroundMark x1="40361" y1="76786" x2="42268" y2="90893"/>
                        <a14:foregroundMark x1="42268" y1="90893" x2="45670" y2="83036"/>
                        <a14:foregroundMark x1="45670" y1="83036" x2="45928" y2="68214"/>
                        <a14:foregroundMark x1="45928" y1="68214" x2="42010" y2="61429"/>
                        <a14:foregroundMark x1="42010" y1="61429" x2="42010" y2="61429"/>
                        <a14:foregroundMark x1="52852" y1="70893" x2="52680" y2="75179"/>
                        <a14:foregroundMark x1="53454" y1="55893" x2="53024" y2="66607"/>
                        <a14:foregroundMark x1="53300" y1="84729" x2="53608" y2="89464"/>
                        <a14:foregroundMark x1="52680" y1="75179" x2="52944" y2="79250"/>
                        <a14:foregroundMark x1="53608" y1="89464" x2="58041" y2="85000"/>
                        <a14:foregroundMark x1="58041" y1="85000" x2="58814" y2="68036"/>
                        <a14:foregroundMark x1="58814" y1="68036" x2="57526" y2="53571"/>
                        <a14:foregroundMark x1="57526" y1="53571" x2="53557" y2="54286"/>
                        <a14:foregroundMark x1="53557" y1="54286" x2="53557" y2="54286"/>
                        <a14:foregroundMark x1="66649" y1="71250" x2="67526" y2="88929"/>
                        <a14:foregroundMark x1="67526" y1="88929" x2="71598" y2="86607"/>
                        <a14:foregroundMark x1="71598" y1="86607" x2="70309" y2="64286"/>
                        <a14:foregroundMark x1="70309" y1="64286" x2="66443" y2="67857"/>
                        <a14:foregroundMark x1="66443" y1="67857" x2="66082" y2="72857"/>
                        <a14:foregroundMark x1="75361" y1="66607" x2="76598" y2="65714"/>
                        <a14:foregroundMark x1="89330" y1="59821" x2="95464" y2="61429"/>
                        <a14:foregroundMark x1="95464" y1="61429" x2="95052" y2="76607"/>
                        <a14:foregroundMark x1="95052" y1="76607" x2="90773" y2="89107"/>
                        <a14:foregroundMark x1="90773" y1="89107" x2="91031" y2="90357"/>
                        <a14:foregroundMark x1="92835" y1="59464" x2="95309" y2="75000"/>
                        <a14:foregroundMark x1="95309" y1="75000" x2="94021" y2="87500"/>
                        <a14:backgroundMark x1="20928" y1="85179" x2="20928" y2="85179"/>
                        <a14:backgroundMark x1="20928" y1="87500" x2="20928" y2="87500"/>
                        <a14:backgroundMark x1="52990" y1="68036" x2="52990" y2="68929"/>
                        <a14:backgroundMark x1="52887" y1="66607" x2="52887" y2="70893"/>
                        <a14:backgroundMark x1="52784" y1="79286" x2="52887" y2="84821"/>
                      </a14:backgroundRemoval>
                    </a14:imgEffect>
                  </a14:imgLayer>
                </a14:imgProps>
              </a:ext>
            </a:extLst>
          </a:blip>
          <a:srcRect t="50057"/>
          <a:stretch/>
        </p:blipFill>
        <p:spPr>
          <a:xfrm>
            <a:off x="136880" y="5323552"/>
            <a:ext cx="12192000" cy="17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76C121-CF11-474B-9C10-09DB67C7F6D2}"/>
              </a:ext>
            </a:extLst>
          </p:cNvPr>
          <p:cNvSpPr/>
          <p:nvPr/>
        </p:nvSpPr>
        <p:spPr>
          <a:xfrm>
            <a:off x="5112881" y="0"/>
            <a:ext cx="7101699" cy="6853942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394D0-3372-4227-B102-4B372D75110F}"/>
              </a:ext>
            </a:extLst>
          </p:cNvPr>
          <p:cNvSpPr/>
          <p:nvPr/>
        </p:nvSpPr>
        <p:spPr>
          <a:xfrm>
            <a:off x="-6261" y="0"/>
            <a:ext cx="5119142" cy="6853942"/>
          </a:xfrm>
          <a:prstGeom prst="rect">
            <a:avLst/>
          </a:prstGeom>
          <a:solidFill>
            <a:srgbClr val="0A0A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67F-9AE0-435A-8690-2B373CC1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62" y="942770"/>
            <a:ext cx="4602758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10000" b="1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Crypto Punk!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2095C4-2E50-4801-B1C1-620541FD27EE}"/>
              </a:ext>
            </a:extLst>
          </p:cNvPr>
          <p:cNvCxnSpPr>
            <a:cxnSpLocks/>
          </p:cNvCxnSpPr>
          <p:nvPr/>
        </p:nvCxnSpPr>
        <p:spPr>
          <a:xfrm>
            <a:off x="792482" y="4994910"/>
            <a:ext cx="4678680" cy="0"/>
          </a:xfrm>
          <a:prstGeom prst="line">
            <a:avLst/>
          </a:prstGeom>
          <a:ln>
            <a:solidFill>
              <a:schemeClr val="bg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C46304D-9A34-467D-895C-D61E56FACFE4}"/>
              </a:ext>
            </a:extLst>
          </p:cNvPr>
          <p:cNvSpPr/>
          <p:nvPr/>
        </p:nvSpPr>
        <p:spPr>
          <a:xfrm>
            <a:off x="689612" y="4910535"/>
            <a:ext cx="169200" cy="168750"/>
          </a:xfrm>
          <a:prstGeom prst="ellipse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5B15C11-8D93-4CFD-842E-BF9AF533019C}"/>
              </a:ext>
            </a:extLst>
          </p:cNvPr>
          <p:cNvSpPr txBox="1">
            <a:spLocks/>
          </p:cNvSpPr>
          <p:nvPr/>
        </p:nvSpPr>
        <p:spPr>
          <a:xfrm>
            <a:off x="5282484" y="579503"/>
            <a:ext cx="5119143" cy="951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4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 of Content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352B63-ACF8-472E-A480-88393819F2C6}"/>
              </a:ext>
            </a:extLst>
          </p:cNvPr>
          <p:cNvSpPr txBox="1">
            <a:spLocks/>
          </p:cNvSpPr>
          <p:nvPr/>
        </p:nvSpPr>
        <p:spPr>
          <a:xfrm>
            <a:off x="5282484" y="1293878"/>
            <a:ext cx="5119143" cy="951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4DD4A941-D6FB-4D49-9A17-A83B1FAB69AA}"/>
              </a:ext>
            </a:extLst>
          </p:cNvPr>
          <p:cNvSpPr txBox="1">
            <a:spLocks/>
          </p:cNvSpPr>
          <p:nvPr/>
        </p:nvSpPr>
        <p:spPr>
          <a:xfrm>
            <a:off x="5663345" y="1293878"/>
            <a:ext cx="5119143" cy="35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NFT Market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Crypto Punk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Structure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Steps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84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63F92-3EF7-4237-A362-A2EF16893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79" b="95664" l="3659" r="96951">
                        <a14:foregroundMark x1="51707" y1="34513" x2="50732" y2="41681"/>
                        <a14:foregroundMark x1="50732" y1="41681" x2="50732" y2="41681"/>
                        <a14:foregroundMark x1="71463" y1="31239" x2="76707" y2="34867"/>
                        <a14:foregroundMark x1="79756" y1="11593" x2="92805" y2="4867"/>
                        <a14:foregroundMark x1="8537" y1="39912" x2="29146" y2="37257"/>
                        <a14:foregroundMark x1="3659" y1="55221" x2="3659" y2="55221"/>
                        <a14:foregroundMark x1="3659" y1="55398" x2="5488" y2="70177"/>
                        <a14:foregroundMark x1="77439" y1="88761" x2="81341" y2="95752"/>
                        <a14:foregroundMark x1="81341" y1="95752" x2="81341" y2="95752"/>
                        <a14:foregroundMark x1="92561" y1="73894" x2="91463" y2="80088"/>
                        <a14:foregroundMark x1="91463" y1="38584" x2="92805" y2="46106"/>
                        <a14:foregroundMark x1="92805" y1="46106" x2="91707" y2="48761"/>
                        <a14:foregroundMark x1="96951" y1="39027" x2="96951" y2="39027"/>
                        <a14:foregroundMark x1="42073" y1="31416" x2="50244" y2="27434"/>
                        <a14:foregroundMark x1="50244" y1="27434" x2="68415" y2="24513"/>
                        <a14:foregroundMark x1="6951" y1="39027" x2="19146" y2="35752"/>
                        <a14:foregroundMark x1="19146" y1="35752" x2="20000" y2="34513"/>
                        <a14:foregroundMark x1="12195" y1="36726" x2="38780" y2="32655"/>
                        <a14:foregroundMark x1="38780" y1="32655" x2="46220" y2="32566"/>
                        <a14:foregroundMark x1="42073" y1="30885" x2="53659" y2="25841"/>
                        <a14:foregroundMark x1="53659" y1="25841" x2="73537" y2="24425"/>
                        <a14:foregroundMark x1="50732" y1="26018" x2="69390" y2="24248"/>
                        <a14:foregroundMark x1="69390" y1="24248" x2="73049" y2="24248"/>
                        <a14:foregroundMark x1="90488" y1="6018" x2="68415" y2="20088"/>
                        <a14:foregroundMark x1="15122" y1="35221" x2="42317" y2="31416"/>
                        <a14:foregroundMark x1="42317" y1="31416" x2="43415" y2="31416"/>
                        <a14:foregroundMark x1="42317" y1="31239" x2="52317" y2="26460"/>
                        <a14:foregroundMark x1="52317" y1="26460" x2="65610" y2="24071"/>
                        <a14:foregroundMark x1="65610" y1="24071" x2="69634" y2="24071"/>
                        <a14:foregroundMark x1="42317" y1="31062" x2="53902" y2="24956"/>
                        <a14:foregroundMark x1="53902" y1="24956" x2="66341" y2="24071"/>
                        <a14:foregroundMark x1="66341" y1="24071" x2="67317" y2="24071"/>
                        <a14:foregroundMark x1="67317" y1="23540" x2="76341" y2="13805"/>
                        <a14:foregroundMark x1="76341" y1="13805" x2="80000" y2="12566"/>
                      </a14:backgroundRemoval>
                    </a14:imgEffect>
                  </a14:imgLayer>
                </a14:imgProps>
              </a:ext>
            </a:extLst>
          </a:blip>
          <a:srcRect t="21764" r="2" b="12248"/>
          <a:stretch/>
        </p:blipFill>
        <p:spPr>
          <a:xfrm>
            <a:off x="-240013" y="0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4E9964-76F6-46DF-B7FC-9AFE97881254}"/>
              </a:ext>
            </a:extLst>
          </p:cNvPr>
          <p:cNvSpPr txBox="1"/>
          <p:nvPr/>
        </p:nvSpPr>
        <p:spPr>
          <a:xfrm>
            <a:off x="5512719" y="4907369"/>
            <a:ext cx="6219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CA" sz="44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18B936-B8E4-4E82-B4DC-DACC77CEF1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48" r="7348" b="-3"/>
          <a:stretch/>
        </p:blipFill>
        <p:spPr>
          <a:xfrm>
            <a:off x="7076500" y="169558"/>
            <a:ext cx="4873379" cy="4163369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541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609E6-353A-4420-AE88-00C2F949356A}"/>
              </a:ext>
            </a:extLst>
          </p:cNvPr>
          <p:cNvSpPr/>
          <p:nvPr/>
        </p:nvSpPr>
        <p:spPr>
          <a:xfrm>
            <a:off x="0" y="4058"/>
            <a:ext cx="819289" cy="6853942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64473C-AA91-4C18-98D5-7B85902CF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4"/>
          <a:stretch/>
        </p:blipFill>
        <p:spPr>
          <a:xfrm>
            <a:off x="1182430" y="1218404"/>
            <a:ext cx="9643167" cy="5314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708161-01A9-4CF9-B999-4E77FB909A6A}"/>
              </a:ext>
            </a:extLst>
          </p:cNvPr>
          <p:cNvSpPr txBox="1"/>
          <p:nvPr/>
        </p:nvSpPr>
        <p:spPr>
          <a:xfrm>
            <a:off x="1910168" y="438946"/>
            <a:ext cx="81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NFT</a:t>
            </a:r>
            <a:r>
              <a:rPr lang="en-US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(non-fungible token) Ecosystem</a:t>
            </a:r>
            <a:endParaRPr lang="en-CA" sz="36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456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76C121-CF11-474B-9C10-09DB67C7F6D2}"/>
              </a:ext>
            </a:extLst>
          </p:cNvPr>
          <p:cNvSpPr/>
          <p:nvPr/>
        </p:nvSpPr>
        <p:spPr>
          <a:xfrm>
            <a:off x="5112881" y="0"/>
            <a:ext cx="7101699" cy="6853942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394D0-3372-4227-B102-4B372D75110F}"/>
              </a:ext>
            </a:extLst>
          </p:cNvPr>
          <p:cNvSpPr/>
          <p:nvPr/>
        </p:nvSpPr>
        <p:spPr>
          <a:xfrm>
            <a:off x="-6261" y="0"/>
            <a:ext cx="5119142" cy="6853942"/>
          </a:xfrm>
          <a:prstGeom prst="rect">
            <a:avLst/>
          </a:prstGeom>
          <a:solidFill>
            <a:srgbClr val="0A0A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67F-9AE0-435A-8690-2B373CC1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20" y="335904"/>
            <a:ext cx="4602758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10000" b="1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Crypto Punk!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352B63-ACF8-472E-A480-88393819F2C6}"/>
              </a:ext>
            </a:extLst>
          </p:cNvPr>
          <p:cNvSpPr txBox="1">
            <a:spLocks/>
          </p:cNvSpPr>
          <p:nvPr/>
        </p:nvSpPr>
        <p:spPr>
          <a:xfrm>
            <a:off x="5282484" y="1293878"/>
            <a:ext cx="5119143" cy="951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225DF-21C1-4572-A490-3515DAE2F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86" b="95000" l="6856" r="95309">
                        <a14:foregroundMark x1="6289" y1="53393" x2="3505" y2="85000"/>
                        <a14:foregroundMark x1="3505" y1="85000" x2="7474" y2="74464"/>
                        <a14:foregroundMark x1="7474" y1="74464" x2="6856" y2="61429"/>
                        <a14:foregroundMark x1="17629" y1="66071" x2="17165" y2="86786"/>
                        <a14:foregroundMark x1="17165" y1="86786" x2="18866" y2="66071"/>
                        <a14:foregroundMark x1="18866" y1="66071" x2="18763" y2="65714"/>
                        <a14:foregroundMark x1="17835" y1="61786" x2="17835" y2="61786"/>
                        <a14:foregroundMark x1="16959" y1="65000" x2="16959" y2="65000"/>
                        <a14:foregroundMark x1="16495" y1="64464" x2="15722" y2="78036"/>
                        <a14:foregroundMark x1="15722" y1="78036" x2="15825" y2="82321"/>
                        <a14:foregroundMark x1="16340" y1="85893" x2="18196" y2="84286"/>
                        <a14:foregroundMark x1="16959" y1="63750" x2="20206" y2="76786"/>
                        <a14:foregroundMark x1="20206" y1="76786" x2="18093" y2="86250"/>
                        <a14:foregroundMark x1="18299" y1="83571" x2="18299" y2="83571"/>
                        <a14:foregroundMark x1="18454" y1="88750" x2="18402" y2="92321"/>
                        <a14:foregroundMark x1="21817" y1="87500" x2="22784" y2="88393"/>
                        <a14:foregroundMark x1="18918" y1="84821" x2="21817" y2="87500"/>
                        <a14:foregroundMark x1="22784" y1="88393" x2="21495" y2="87500"/>
                        <a14:foregroundMark x1="28505" y1="63393" x2="28402" y2="78929"/>
                        <a14:foregroundMark x1="28402" y1="78929" x2="29639" y2="93214"/>
                        <a14:foregroundMark x1="29639" y1="93214" x2="33814" y2="78929"/>
                        <a14:foregroundMark x1="33814" y1="78929" x2="32835" y2="61607"/>
                        <a14:foregroundMark x1="32835" y1="61607" x2="28866" y2="63036"/>
                        <a14:foregroundMark x1="28866" y1="63036" x2="28866" y2="63036"/>
                        <a14:foregroundMark x1="41546" y1="61429" x2="40361" y2="76786"/>
                        <a14:foregroundMark x1="40361" y1="76786" x2="42268" y2="90893"/>
                        <a14:foregroundMark x1="42268" y1="90893" x2="45670" y2="83036"/>
                        <a14:foregroundMark x1="45670" y1="83036" x2="45928" y2="68214"/>
                        <a14:foregroundMark x1="45928" y1="68214" x2="42010" y2="61429"/>
                        <a14:foregroundMark x1="42010" y1="61429" x2="42010" y2="61429"/>
                        <a14:foregroundMark x1="52852" y1="70893" x2="52680" y2="75179"/>
                        <a14:foregroundMark x1="53454" y1="55893" x2="53024" y2="66607"/>
                        <a14:foregroundMark x1="53300" y1="84729" x2="53608" y2="89464"/>
                        <a14:foregroundMark x1="52680" y1="75179" x2="52944" y2="79250"/>
                        <a14:foregroundMark x1="53608" y1="89464" x2="58041" y2="85000"/>
                        <a14:foregroundMark x1="58041" y1="85000" x2="58814" y2="68036"/>
                        <a14:foregroundMark x1="58814" y1="68036" x2="57526" y2="53571"/>
                        <a14:foregroundMark x1="57526" y1="53571" x2="53557" y2="54286"/>
                        <a14:foregroundMark x1="53557" y1="54286" x2="53557" y2="54286"/>
                        <a14:foregroundMark x1="66649" y1="71250" x2="67526" y2="88929"/>
                        <a14:foregroundMark x1="67526" y1="88929" x2="71598" y2="86607"/>
                        <a14:foregroundMark x1="71598" y1="86607" x2="70309" y2="64286"/>
                        <a14:foregroundMark x1="70309" y1="64286" x2="66443" y2="67857"/>
                        <a14:foregroundMark x1="66443" y1="67857" x2="66082" y2="72857"/>
                        <a14:foregroundMark x1="75361" y1="66607" x2="76598" y2="65714"/>
                        <a14:foregroundMark x1="89330" y1="59821" x2="95464" y2="61429"/>
                        <a14:foregroundMark x1="95464" y1="61429" x2="95052" y2="76607"/>
                        <a14:foregroundMark x1="95052" y1="76607" x2="90773" y2="89107"/>
                        <a14:foregroundMark x1="90773" y1="89107" x2="91031" y2="90357"/>
                        <a14:foregroundMark x1="92835" y1="59464" x2="95309" y2="75000"/>
                        <a14:foregroundMark x1="95309" y1="75000" x2="94021" y2="87500"/>
                        <a14:backgroundMark x1="20928" y1="85179" x2="20928" y2="85179"/>
                        <a14:backgroundMark x1="20928" y1="87500" x2="20928" y2="87500"/>
                        <a14:backgroundMark x1="52990" y1="68036" x2="52990" y2="68929"/>
                        <a14:backgroundMark x1="52887" y1="66607" x2="52887" y2="70893"/>
                        <a14:backgroundMark x1="52784" y1="79286" x2="52887" y2="84821"/>
                      </a14:backgroundRemoval>
                    </a14:imgEffect>
                  </a14:imgLayer>
                </a14:imgProps>
              </a:ext>
            </a:extLst>
          </a:blip>
          <a:srcRect t="50057"/>
          <a:stretch/>
        </p:blipFill>
        <p:spPr>
          <a:xfrm>
            <a:off x="22580" y="5334982"/>
            <a:ext cx="12192000" cy="175764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E30247D-36D2-4EA9-9E89-296733461A43}"/>
              </a:ext>
            </a:extLst>
          </p:cNvPr>
          <p:cNvSpPr txBox="1">
            <a:spLocks/>
          </p:cNvSpPr>
          <p:nvPr/>
        </p:nvSpPr>
        <p:spPr>
          <a:xfrm>
            <a:off x="5282484" y="507755"/>
            <a:ext cx="6279641" cy="33780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10,000 </a:t>
            </a:r>
            <a:r>
              <a:rPr lang="en-CA" sz="1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uniquely characters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24x24</a:t>
            </a:r>
            <a:r>
              <a:rPr lang="en-CA" sz="111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CA" sz="11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pixel art images, generated algorithmically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First NFT on Ethereum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1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Originally Free </a:t>
            </a:r>
          </a:p>
          <a:p>
            <a:pPr algn="l"/>
            <a:endParaRPr lang="en-CA" sz="3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A161A-6BA4-4E94-9A65-7C2EB114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3" b="98496" l="8966" r="93793">
                        <a14:foregroundMark x1="38621" y1="91729" x2="38621" y2="91729"/>
                        <a14:foregroundMark x1="79258" y1="81955" x2="91724" y2="85714"/>
                        <a14:foregroundMark x1="76764" y1="81203" x2="79258" y2="81955"/>
                        <a14:foregroundMark x1="74270" y1="80451" x2="76764" y2="81203"/>
                        <a14:foregroundMark x1="69282" y1="78947" x2="74270" y2="80451"/>
                        <a14:foregroundMark x1="64298" y1="77444" x2="69282" y2="78947"/>
                        <a14:foregroundMark x1="59310" y1="75940" x2="64298" y2="77444"/>
                        <a14:foregroundMark x1="85517" y1="84211" x2="88966" y2="84211"/>
                        <a14:foregroundMark x1="38621" y1="99248" x2="38621" y2="99248"/>
                        <a14:foregroundMark x1="79310" y1="93985" x2="79310" y2="93985"/>
                        <a14:foregroundMark x1="93793" y1="88722" x2="93793" y2="88722"/>
                        <a14:backgroundMark x1="74483" y1="85714" x2="74483" y2="85714"/>
                        <a14:backgroundMark x1="74483" y1="81955" x2="74483" y2="81955"/>
                        <a14:backgroundMark x1="75862" y1="77444" x2="75862" y2="77444"/>
                        <a14:backgroundMark x1="76552" y1="78947" x2="76552" y2="78947"/>
                        <a14:backgroundMark x1="73793" y1="78947" x2="73793" y2="78947"/>
                        <a14:backgroundMark x1="76552" y1="80451" x2="76552" y2="80451"/>
                        <a14:backgroundMark x1="74483" y1="81203" x2="74483" y2="81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053" y="5485160"/>
            <a:ext cx="1496705" cy="1372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62FB1-7575-4A8E-BC49-84C5915C9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524" y="4067778"/>
            <a:ext cx="10058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5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AF5F7D-C645-4071-9C44-EBAF9B071B6A}"/>
              </a:ext>
            </a:extLst>
          </p:cNvPr>
          <p:cNvSpPr/>
          <p:nvPr/>
        </p:nvSpPr>
        <p:spPr>
          <a:xfrm rot="5400000">
            <a:off x="5686355" y="352355"/>
            <a:ext cx="819289" cy="12192001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8161-01A9-4CF9-B999-4E77FB909A6A}"/>
              </a:ext>
            </a:extLst>
          </p:cNvPr>
          <p:cNvSpPr txBox="1"/>
          <p:nvPr/>
        </p:nvSpPr>
        <p:spPr>
          <a:xfrm>
            <a:off x="1910168" y="438946"/>
            <a:ext cx="81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</a:t>
            </a:r>
            <a:endParaRPr lang="en-CA" sz="36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619BC-3719-4EFF-8513-4B363B51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" y="1486597"/>
            <a:ext cx="7414063" cy="5080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09480-5960-480E-A5C5-3FFA83803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3" t="6400" r="4758"/>
          <a:stretch/>
        </p:blipFill>
        <p:spPr>
          <a:xfrm>
            <a:off x="7415679" y="1226348"/>
            <a:ext cx="4604916" cy="53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08161-01A9-4CF9-B999-4E77FB909A6A}"/>
              </a:ext>
            </a:extLst>
          </p:cNvPr>
          <p:cNvSpPr txBox="1"/>
          <p:nvPr/>
        </p:nvSpPr>
        <p:spPr>
          <a:xfrm>
            <a:off x="1910168" y="438946"/>
            <a:ext cx="81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Structure </a:t>
            </a:r>
            <a:endParaRPr lang="en-CA" sz="36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6EABC-92A1-4CA0-A926-2825E74AC595}"/>
              </a:ext>
            </a:extLst>
          </p:cNvPr>
          <p:cNvSpPr/>
          <p:nvPr/>
        </p:nvSpPr>
        <p:spPr>
          <a:xfrm rot="5400000">
            <a:off x="5686355" y="352355"/>
            <a:ext cx="819289" cy="12192001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235F4-3506-4C97-ADE1-ADD864B9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63" y="1767345"/>
            <a:ext cx="11137900" cy="3323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0DE35-F15E-46F1-A123-095E24150F8A}"/>
              </a:ext>
            </a:extLst>
          </p:cNvPr>
          <p:cNvSpPr txBox="1"/>
          <p:nvPr/>
        </p:nvSpPr>
        <p:spPr>
          <a:xfrm>
            <a:off x="4179482" y="759086"/>
            <a:ext cx="61023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CA" sz="4000" dirty="0">
                <a:solidFill>
                  <a:srgbClr val="8264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10,000</a:t>
            </a:r>
            <a:r>
              <a:rPr lang="en-CA" sz="2800" dirty="0">
                <a:solidFill>
                  <a:srgbClr val="8264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crypto punks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404061C-47BA-44EB-9713-03E9165163DC}"/>
              </a:ext>
            </a:extLst>
          </p:cNvPr>
          <p:cNvSpPr/>
          <p:nvPr/>
        </p:nvSpPr>
        <p:spPr>
          <a:xfrm rot="21242258">
            <a:off x="7377952" y="5063580"/>
            <a:ext cx="2905645" cy="1767346"/>
          </a:xfrm>
          <a:prstGeom prst="cloud">
            <a:avLst/>
          </a:prstGeom>
          <a:solidFill>
            <a:srgbClr val="38D99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IRR=9960%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967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08161-01A9-4CF9-B999-4E77FB909A6A}"/>
              </a:ext>
            </a:extLst>
          </p:cNvPr>
          <p:cNvSpPr txBox="1"/>
          <p:nvPr/>
        </p:nvSpPr>
        <p:spPr>
          <a:xfrm>
            <a:off x="1910168" y="438946"/>
            <a:ext cx="81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Crypto Punk Type</a:t>
            </a:r>
            <a:endParaRPr lang="en-CA" sz="3600" dirty="0">
              <a:solidFill>
                <a:srgbClr val="0A0A2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B7EE8-B28C-4437-B356-1092ADA0AB6E}"/>
              </a:ext>
            </a:extLst>
          </p:cNvPr>
          <p:cNvSpPr/>
          <p:nvPr/>
        </p:nvSpPr>
        <p:spPr>
          <a:xfrm rot="5400000">
            <a:off x="5686355" y="352355"/>
            <a:ext cx="819289" cy="12192001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02DD10-3C4C-4CA7-A393-091B4E47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9" y="1259899"/>
            <a:ext cx="10836380" cy="4604190"/>
          </a:xfrm>
          <a:prstGeom prst="rect">
            <a:avLst/>
          </a:prstGeom>
        </p:spPr>
      </p:pic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BCC6283-8161-44F6-B54D-0EF6078BBEAB}"/>
              </a:ext>
            </a:extLst>
          </p:cNvPr>
          <p:cNvSpPr/>
          <p:nvPr/>
        </p:nvSpPr>
        <p:spPr>
          <a:xfrm>
            <a:off x="1190447" y="5092700"/>
            <a:ext cx="1133653" cy="673100"/>
          </a:xfrm>
          <a:prstGeom prst="borderCallout1">
            <a:avLst>
              <a:gd name="adj1" fmla="val 18750"/>
              <a:gd name="adj2" fmla="val -8333"/>
              <a:gd name="adj3" fmla="val -70000"/>
              <a:gd name="adj4" fmla="val -47088"/>
            </a:avLst>
          </a:prstGeom>
          <a:solidFill>
            <a:srgbClr val="38D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Average market value:2.6M</a:t>
            </a:r>
            <a:endParaRPr lang="en-CA" sz="1600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FE9852AF-AE49-4152-BD4F-0B7B93BCEB24}"/>
              </a:ext>
            </a:extLst>
          </p:cNvPr>
          <p:cNvSpPr/>
          <p:nvPr/>
        </p:nvSpPr>
        <p:spPr>
          <a:xfrm>
            <a:off x="1393646" y="4244978"/>
            <a:ext cx="1133653" cy="673100"/>
          </a:xfrm>
          <a:prstGeom prst="borderCallout1">
            <a:avLst>
              <a:gd name="adj1" fmla="val 18750"/>
              <a:gd name="adj2" fmla="val -8333"/>
              <a:gd name="adj3" fmla="val -70000"/>
              <a:gd name="adj4" fmla="val -47088"/>
            </a:avLst>
          </a:prstGeom>
          <a:solidFill>
            <a:srgbClr val="38D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Average market value:1.3M</a:t>
            </a:r>
            <a:endParaRPr lang="en-CA" sz="1600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96F58FB4-2349-4D04-9688-2D6E68252E88}"/>
              </a:ext>
            </a:extLst>
          </p:cNvPr>
          <p:cNvSpPr/>
          <p:nvPr/>
        </p:nvSpPr>
        <p:spPr>
          <a:xfrm>
            <a:off x="1567268" y="3337067"/>
            <a:ext cx="1133653" cy="673100"/>
          </a:xfrm>
          <a:prstGeom prst="borderCallout1">
            <a:avLst>
              <a:gd name="adj1" fmla="val 18750"/>
              <a:gd name="adj2" fmla="val -8333"/>
              <a:gd name="adj3" fmla="val -70000"/>
              <a:gd name="adj4" fmla="val -47088"/>
            </a:avLst>
          </a:prstGeom>
          <a:solidFill>
            <a:srgbClr val="38D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Average market value:0.6M</a:t>
            </a:r>
            <a:endParaRPr lang="en-CA" sz="1600" dirty="0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8C1B9CBE-380E-4C92-AB03-FFF8BA6FCCF7}"/>
              </a:ext>
            </a:extLst>
          </p:cNvPr>
          <p:cNvSpPr/>
          <p:nvPr/>
        </p:nvSpPr>
        <p:spPr>
          <a:xfrm>
            <a:off x="5415368" y="2448067"/>
            <a:ext cx="1133653" cy="673100"/>
          </a:xfrm>
          <a:prstGeom prst="borderCallout1">
            <a:avLst>
              <a:gd name="adj1" fmla="val 18750"/>
              <a:gd name="adj2" fmla="val -8333"/>
              <a:gd name="adj3" fmla="val -70000"/>
              <a:gd name="adj4" fmla="val -47088"/>
            </a:avLst>
          </a:prstGeom>
          <a:solidFill>
            <a:srgbClr val="38D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Average market value:0.1M</a:t>
            </a:r>
            <a:endParaRPr lang="en-CA" sz="1600" dirty="0"/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DF10E47C-EC00-4867-B0B0-9641CA71597D}"/>
              </a:ext>
            </a:extLst>
          </p:cNvPr>
          <p:cNvSpPr/>
          <p:nvPr/>
        </p:nvSpPr>
        <p:spPr>
          <a:xfrm>
            <a:off x="8971368" y="1571767"/>
            <a:ext cx="1133653" cy="673100"/>
          </a:xfrm>
          <a:prstGeom prst="borderCallout1">
            <a:avLst>
              <a:gd name="adj1" fmla="val 18750"/>
              <a:gd name="adj2" fmla="val -8333"/>
              <a:gd name="adj3" fmla="val -70000"/>
              <a:gd name="adj4" fmla="val -47088"/>
            </a:avLst>
          </a:prstGeom>
          <a:solidFill>
            <a:srgbClr val="38D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Average market value:0.1M</a:t>
            </a:r>
            <a:endParaRPr lang="en-CA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9FC61D-28AA-493F-A6EB-A62C8E74F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25" y="5105401"/>
            <a:ext cx="760413" cy="673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61D49F-39E4-495E-8400-434DBAB3D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599" y="4244878"/>
            <a:ext cx="664120" cy="67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6535BC-E577-4536-A07F-F2D095960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921" y="3337067"/>
            <a:ext cx="649370" cy="67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CACE98-B767-466A-BDD3-47BEAA576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476" y="2447967"/>
            <a:ext cx="701121" cy="685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57B3D9-66F4-43C8-B442-761B22343B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9568" y="1571767"/>
            <a:ext cx="623442" cy="6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08161-01A9-4CF9-B999-4E77FB909A6A}"/>
              </a:ext>
            </a:extLst>
          </p:cNvPr>
          <p:cNvSpPr txBox="1"/>
          <p:nvPr/>
        </p:nvSpPr>
        <p:spPr>
          <a:xfrm>
            <a:off x="955083" y="585856"/>
            <a:ext cx="1028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0A0A2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Bid - Market Value Distribution per Punk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1E465-D243-43B9-BD3B-FCA4E4803F41}"/>
              </a:ext>
            </a:extLst>
          </p:cNvPr>
          <p:cNvSpPr/>
          <p:nvPr/>
        </p:nvSpPr>
        <p:spPr>
          <a:xfrm rot="5400000">
            <a:off x="5686355" y="352355"/>
            <a:ext cx="819289" cy="12192001"/>
          </a:xfrm>
          <a:prstGeom prst="rect">
            <a:avLst/>
          </a:prstGeom>
          <a:solidFill>
            <a:srgbClr val="82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21D57-0A6A-432E-89FF-C5044F5D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" y="1175009"/>
            <a:ext cx="11207923" cy="47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287</Words>
  <Application>Microsoft Office PowerPoint</Application>
  <PresentationFormat>Widescreen</PresentationFormat>
  <Paragraphs>81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Crypto Punk!</vt:lpstr>
      <vt:lpstr>Crypto Punk!</vt:lpstr>
      <vt:lpstr>PowerPoint Presentation</vt:lpstr>
      <vt:lpstr>PowerPoint Presentation</vt:lpstr>
      <vt:lpstr>Crypto Punk!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 Punk!</vt:lpstr>
      <vt:lpstr>Crypto Punk!</vt:lpstr>
      <vt:lpstr>Crypto Punk!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K62052</dc:creator>
  <cp:lastModifiedBy>K62052</cp:lastModifiedBy>
  <cp:revision>34</cp:revision>
  <dcterms:created xsi:type="dcterms:W3CDTF">2021-06-13T22:51:23Z</dcterms:created>
  <dcterms:modified xsi:type="dcterms:W3CDTF">2021-06-24T14:34:16Z</dcterms:modified>
</cp:coreProperties>
</file>