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4" r:id="rId4"/>
    <p:sldId id="272" r:id="rId5"/>
    <p:sldId id="262" r:id="rId6"/>
    <p:sldId id="273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3BE447-3FA6-45AC-967B-B8F63323A8E1}">
          <p14:sldIdLst>
            <p14:sldId id="256"/>
            <p14:sldId id="271"/>
            <p14:sldId id="274"/>
          </p14:sldIdLst>
        </p14:section>
        <p14:section name="Untitled Section" id="{DF67CDD0-1F0D-4A24-909C-3F189642F5D1}">
          <p14:sldIdLst>
            <p14:sldId id="272"/>
            <p14:sldId id="26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86" autoAdjust="0"/>
  </p:normalViewPr>
  <p:slideViewPr>
    <p:cSldViewPr>
      <p:cViewPr varScale="1">
        <p:scale>
          <a:sx n="111" d="100"/>
          <a:sy n="111" d="100"/>
        </p:scale>
        <p:origin x="53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5/13/2023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5/13/2023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1: Introduction to NDTI</a:t>
            </a:r>
          </a:p>
          <a:p>
            <a:r>
              <a:rPr lang="en-US" dirty="0"/>
              <a:t>- Title: "Understanding the Normalized Difference Turbidity Index (NDTI)"</a:t>
            </a:r>
          </a:p>
          <a:p>
            <a:r>
              <a:rPr lang="en-US" dirty="0"/>
              <a:t>- Briefly explain what NDTI is and its purpose</a:t>
            </a:r>
          </a:p>
          <a:p>
            <a:r>
              <a:rPr lang="en-US" dirty="0"/>
              <a:t>- Mention that it is an index derived from satellite imagery or remote sensing data</a:t>
            </a:r>
          </a:p>
          <a:p>
            <a:r>
              <a:rPr lang="en-US" dirty="0"/>
              <a:t>- Explain that NDTI is used to quantify water turbidity or cloudiness, which can be caused by suspended particles, such as sediment, algae, and other organic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4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2: NDTI Calculation and Interpretation</a:t>
            </a:r>
          </a:p>
          <a:p>
            <a:r>
              <a:rPr lang="en-US" dirty="0"/>
              <a:t>- Title: "Calculating and Interpreting NDTI"</a:t>
            </a:r>
          </a:p>
          <a:p>
            <a:r>
              <a:rPr lang="en-US" dirty="0"/>
              <a:t>- Describe the NDTI formula and the bands used in its calculation</a:t>
            </a:r>
          </a:p>
          <a:p>
            <a:r>
              <a:rPr lang="en-US" dirty="0"/>
              <a:t>- Explain the NDTI value range, from -1 to 1, and how higher positive values indicate higher turbidity</a:t>
            </a:r>
          </a:p>
          <a:p>
            <a:r>
              <a:rPr lang="en-US" dirty="0"/>
              <a:t>- Mention how NDTI values can be compared over time to identify trends, monitor water quality, and detect pollution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3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2: NDTI Calculation and Interpretation</a:t>
            </a:r>
          </a:p>
          <a:p>
            <a:r>
              <a:rPr lang="en-US" dirty="0"/>
              <a:t>- Title: "Calculating and Interpreting NDTI"</a:t>
            </a:r>
          </a:p>
          <a:p>
            <a:r>
              <a:rPr lang="en-US" dirty="0"/>
              <a:t>- Describe the NDTI formula and the bands used in its calculation</a:t>
            </a:r>
          </a:p>
          <a:p>
            <a:r>
              <a:rPr lang="en-US" dirty="0"/>
              <a:t>- Explain the NDTI value range, from -1 to 1, and how higher positive values indicate higher turbidity</a:t>
            </a:r>
          </a:p>
          <a:p>
            <a:r>
              <a:rPr lang="en-US" dirty="0"/>
              <a:t>- Mention how NDTI values can be compared over time to identify trends, monitor water quality, and detect pollution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20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Title: "Tools and Libraries for NDTI Analysis</a:t>
            </a:r>
            <a:r>
              <a:rPr lang="en-US" u="sng" dirty="0"/>
              <a:t>"</a:t>
            </a:r>
          </a:p>
          <a:p>
            <a:r>
              <a:rPr lang="en-US" dirty="0"/>
              <a:t>- Provide an overview of the main tools and libraries used in the code, explaining their roles and functionalities:</a:t>
            </a:r>
          </a:p>
          <a:p>
            <a:endParaRPr lang="en-US" dirty="0"/>
          </a:p>
          <a:p>
            <a:r>
              <a:rPr lang="en-US" dirty="0"/>
              <a:t>  1. Google Earth Engine (GEE): </a:t>
            </a:r>
          </a:p>
          <a:p>
            <a:r>
              <a:rPr lang="en-US" dirty="0"/>
              <a:t>     - A cloud-based platform for planetary-scale geospatial analysis</a:t>
            </a:r>
          </a:p>
          <a:p>
            <a:r>
              <a:rPr lang="en-US" dirty="0"/>
              <a:t>     - Used for accessing, filtering, and processing the Sentinel-2 satellite imagery</a:t>
            </a:r>
          </a:p>
          <a:p>
            <a:endParaRPr lang="en-US" dirty="0"/>
          </a:p>
          <a:p>
            <a:r>
              <a:rPr lang="en-US" dirty="0"/>
              <a:t>  2. Python Earth Engine API:</a:t>
            </a:r>
          </a:p>
          <a:p>
            <a:r>
              <a:rPr lang="en-US" dirty="0"/>
              <a:t>     - A Python library for interacting with Google Earth Engine</a:t>
            </a:r>
          </a:p>
          <a:p>
            <a:r>
              <a:rPr lang="en-US" dirty="0"/>
              <a:t>     - Facilitates image processing, feature extraction, and data analysis</a:t>
            </a:r>
          </a:p>
          <a:p>
            <a:endParaRPr lang="en-US" dirty="0"/>
          </a:p>
          <a:p>
            <a:r>
              <a:rPr lang="en-US" dirty="0"/>
              <a:t>  3. Folium:</a:t>
            </a:r>
          </a:p>
          <a:p>
            <a:r>
              <a:rPr lang="en-US" dirty="0"/>
              <a:t>     - A Python library for creating interactive maps using Leaflet.js</a:t>
            </a:r>
          </a:p>
          <a:p>
            <a:r>
              <a:rPr lang="en-US" dirty="0"/>
              <a:t>     - Used for visualizing the satellite images, water bodies, and NDTI results on a dynamic map</a:t>
            </a:r>
          </a:p>
          <a:p>
            <a:endParaRPr lang="en-US" dirty="0"/>
          </a:p>
          <a:p>
            <a:r>
              <a:rPr lang="en-US" dirty="0"/>
              <a:t>  4. </a:t>
            </a:r>
            <a:r>
              <a:rPr lang="en-US" dirty="0" err="1"/>
              <a:t>Branca</a:t>
            </a:r>
            <a:r>
              <a:rPr lang="en-US" dirty="0"/>
              <a:t>:</a:t>
            </a:r>
          </a:p>
          <a:p>
            <a:r>
              <a:rPr lang="en-US" dirty="0"/>
              <a:t>     - A Python library for creating advanced components, such as color maps and legends, for use in Folium maps</a:t>
            </a:r>
          </a:p>
          <a:p>
            <a:r>
              <a:rPr lang="en-US" dirty="0"/>
              <a:t>     - Used for generating a color-coded legend for the NDTI values on the map</a:t>
            </a:r>
          </a:p>
          <a:p>
            <a:endParaRPr lang="en-US" dirty="0"/>
          </a:p>
          <a:p>
            <a:r>
              <a:rPr lang="en-US" dirty="0"/>
              <a:t>  5. </a:t>
            </a:r>
            <a:r>
              <a:rPr lang="en-US" dirty="0" err="1"/>
              <a:t>Streamlit</a:t>
            </a:r>
            <a:r>
              <a:rPr lang="en-US" dirty="0"/>
              <a:t> (optional, if you used it for creating a web app):</a:t>
            </a:r>
          </a:p>
          <a:p>
            <a:r>
              <a:rPr lang="en-US" dirty="0"/>
              <a:t>     - A Python library for building interactive web applications quickly</a:t>
            </a:r>
          </a:p>
          <a:p>
            <a:r>
              <a:rPr lang="en-US" dirty="0"/>
              <a:t>     - Used for creating an easy-to-use interface for inputting parameters and displaying the resulting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4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Title: "NDTI Analysis Using Python and Google Earth Engine"</a:t>
            </a:r>
          </a:p>
          <a:p>
            <a:r>
              <a:rPr lang="en-US" dirty="0"/>
              <a:t>- Briefly describe the main components of the code:</a:t>
            </a:r>
          </a:p>
          <a:p>
            <a:r>
              <a:rPr lang="en-US" dirty="0"/>
              <a:t>  - Collecting Sentinel-2 satellite images</a:t>
            </a:r>
          </a:p>
          <a:p>
            <a:r>
              <a:rPr lang="en-US" dirty="0"/>
              <a:t>  - Calculating NDTI</a:t>
            </a:r>
          </a:p>
          <a:p>
            <a:r>
              <a:rPr lang="en-US" dirty="0"/>
              <a:t>  - Clipping NDTI to water bodies using NDWI</a:t>
            </a:r>
          </a:p>
          <a:p>
            <a:r>
              <a:rPr lang="en-US" dirty="0"/>
              <a:t>  - Normalizing and visual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4: Code Walkthrough</a:t>
            </a:r>
          </a:p>
          <a:p>
            <a:r>
              <a:rPr lang="en-US" dirty="0"/>
              <a:t>- Title: "Step-by-Step Code Walkthrough"</a:t>
            </a:r>
          </a:p>
          <a:p>
            <a:r>
              <a:rPr lang="en-US" dirty="0"/>
              <a:t>- Walk the audience through the key sections of the code, explaining the purpose and functionality of each section</a:t>
            </a:r>
          </a:p>
          <a:p>
            <a:r>
              <a:rPr lang="en-US" dirty="0"/>
              <a:t>  - Input parameters (coordinates, date range, buffer size)</a:t>
            </a:r>
          </a:p>
          <a:p>
            <a:r>
              <a:rPr lang="en-US" dirty="0"/>
              <a:t>  - Fetching Sentinel-2 images and filtering based on the input parameters</a:t>
            </a:r>
          </a:p>
          <a:p>
            <a:r>
              <a:rPr lang="en-US" dirty="0"/>
              <a:t>  - Calculating NDTI and NDWI, and masking NDTI to water bodies</a:t>
            </a:r>
          </a:p>
          <a:p>
            <a:r>
              <a:rPr lang="en-US" dirty="0"/>
              <a:t>  - Normalizing and stretching NDTI values for visualization</a:t>
            </a:r>
          </a:p>
          <a:p>
            <a:r>
              <a:rPr lang="en-US" dirty="0"/>
              <a:t>  - Adding layers to the interactive map, including Sentinel-2 images, water bodies, and NDTI results</a:t>
            </a:r>
          </a:p>
          <a:p>
            <a:r>
              <a:rPr lang="en-US" dirty="0"/>
              <a:t>  - Creating a colormap for NDTI values and adding it as a legend to the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4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6A8759"/>
                </a:solidFill>
                <a:effectLst/>
                <a:latin typeface="JetBrains Mono" panose="020B0509020102050004" pitchFamily="49" charset="0"/>
              </a:rPr>
              <a:t>Water Quality Analysis using Google Earth Engine and Sentinel-2 Imagery</a:t>
            </a:r>
            <a:endParaRPr lang="en-US" sz="3600" dirty="0">
              <a:solidFill>
                <a:srgbClr val="A9B7C6"/>
              </a:solidFill>
              <a:effectLst/>
              <a:latin typeface="JetBrains Mono" panose="020B05090201020500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the Normalized Difference Turbidity Index (NDTI)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Avenir Next W01"/>
              </a:rPr>
              <a:t>Turbidity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612" y="1607389"/>
            <a:ext cx="4495800" cy="189781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151515"/>
                </a:solidFill>
                <a:latin typeface="Avenir Next W01"/>
              </a:rPr>
              <a:t>R</a:t>
            </a:r>
            <a:r>
              <a:rPr lang="en-US" b="0" i="0" dirty="0">
                <a:solidFill>
                  <a:srgbClr val="151515"/>
                </a:solidFill>
                <a:effectLst/>
                <a:latin typeface="Avenir Next W01"/>
              </a:rPr>
              <a:t>epresents the level of suspended sediments in water </a:t>
            </a:r>
          </a:p>
          <a:p>
            <a:r>
              <a:rPr lang="en-US" dirty="0"/>
              <a:t>Traditionally field measurement </a:t>
            </a:r>
            <a:r>
              <a:rPr lang="en-US" b="0" i="0" dirty="0">
                <a:solidFill>
                  <a:srgbClr val="151515"/>
                </a:solidFill>
                <a:effectLst/>
                <a:latin typeface="Avenir Next W01"/>
              </a:rPr>
              <a:t>expensive, time and labor intensive,</a:t>
            </a:r>
            <a:endParaRPr lang="en-US" dirty="0"/>
          </a:p>
        </p:txBody>
      </p:sp>
      <p:pic>
        <p:nvPicPr>
          <p:cNvPr id="5" name="Picture 4" descr="A picture containing drinkware, glass, highball glass, cup&#10;&#10;Description automatically generated">
            <a:extLst>
              <a:ext uri="{FF2B5EF4-FFF2-40B4-BE49-F238E27FC236}">
                <a16:creationId xmlns:a16="http://schemas.microsoft.com/office/drawing/2014/main" id="{18C924A5-53E2-8DB2-179C-0B25EBD68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1607389"/>
            <a:ext cx="6507480" cy="37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Avenir Next W01"/>
              </a:rPr>
              <a:t>Normalized Difference Turbidity Index (NDTI)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612" y="1607389"/>
            <a:ext cx="4495800" cy="372618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151515"/>
                </a:solidFill>
                <a:latin typeface="Avenir Next W01"/>
              </a:rPr>
              <a:t>A satellite-based index for mapping water body turbidity</a:t>
            </a:r>
            <a:endParaRPr lang="en-US" b="0" i="0" dirty="0">
              <a:solidFill>
                <a:srgbClr val="151515"/>
              </a:solidFill>
              <a:effectLst/>
              <a:latin typeface="Avenir Next W01"/>
            </a:endParaRPr>
          </a:p>
          <a:p>
            <a:r>
              <a:rPr lang="en-US" dirty="0">
                <a:solidFill>
                  <a:srgbClr val="151515"/>
                </a:solidFill>
                <a:latin typeface="Avenir Next W01"/>
              </a:rPr>
              <a:t>U</a:t>
            </a:r>
            <a:r>
              <a:rPr lang="en-US" b="0" i="0" dirty="0">
                <a:solidFill>
                  <a:srgbClr val="151515"/>
                </a:solidFill>
                <a:effectLst/>
                <a:latin typeface="Avenir Next W01"/>
              </a:rPr>
              <a:t>ses the phenomenon that the electromagnetic reflectance is higher in green spectrum than the red spectrum for clear water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Avenir Next W01"/>
              </a:rPr>
              <a:t> calculated as </a:t>
            </a:r>
            <a:r>
              <a:rPr lang="en-US" b="0" i="0" dirty="0">
                <a:solidFill>
                  <a:srgbClr val="15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15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red_band</a:t>
            </a:r>
            <a:r>
              <a:rPr lang="en-US" b="0" i="0" dirty="0">
                <a:solidFill>
                  <a:srgbClr val="15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- </a:t>
            </a:r>
            <a:r>
              <a:rPr lang="en-US" b="0" i="0" dirty="0" err="1">
                <a:solidFill>
                  <a:srgbClr val="15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green_band</a:t>
            </a:r>
            <a:r>
              <a:rPr lang="en-US" b="0" i="0" dirty="0">
                <a:solidFill>
                  <a:srgbClr val="15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)/(</a:t>
            </a:r>
            <a:r>
              <a:rPr lang="en-US" b="0" i="0" dirty="0" err="1">
                <a:solidFill>
                  <a:srgbClr val="15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red_band</a:t>
            </a:r>
            <a:r>
              <a:rPr lang="en-US" b="0" i="0" dirty="0">
                <a:solidFill>
                  <a:srgbClr val="15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+ </a:t>
            </a:r>
            <a:r>
              <a:rPr lang="en-US" b="0" i="0" dirty="0" err="1">
                <a:solidFill>
                  <a:srgbClr val="15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green_band</a:t>
            </a:r>
            <a:r>
              <a:rPr lang="en-US" b="0" i="0" dirty="0">
                <a:solidFill>
                  <a:srgbClr val="15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highlight>
                  <a:srgbClr val="FFFF00"/>
                </a:highlight>
              </a:rPr>
              <a:t>Ranges from -1 to 1</a:t>
            </a:r>
          </a:p>
        </p:txBody>
      </p:sp>
      <p:pic>
        <p:nvPicPr>
          <p:cNvPr id="5" name="Picture 4" descr="A picture containing drinkware, glass, highball glass, cup&#10;&#10;Description automatically generated">
            <a:extLst>
              <a:ext uri="{FF2B5EF4-FFF2-40B4-BE49-F238E27FC236}">
                <a16:creationId xmlns:a16="http://schemas.microsoft.com/office/drawing/2014/main" id="{18C924A5-53E2-8DB2-179C-0B25EBD68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1607389"/>
            <a:ext cx="6507480" cy="37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9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C5F023-3F9D-C6A5-2821-B864B81B6E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Google Earth Engine (GEE)</a:t>
            </a:r>
          </a:p>
          <a:p>
            <a:r>
              <a:rPr lang="en-US" dirty="0"/>
              <a:t>Python Earth Engine API</a:t>
            </a:r>
          </a:p>
          <a:p>
            <a:r>
              <a:rPr lang="en-US" dirty="0"/>
              <a:t>Folium</a:t>
            </a:r>
          </a:p>
          <a:p>
            <a:r>
              <a:rPr lang="en-US" dirty="0" err="1"/>
              <a:t>Branca</a:t>
            </a:r>
            <a:endParaRPr lang="en-US" dirty="0"/>
          </a:p>
          <a:p>
            <a:r>
              <a:rPr lang="en-US" dirty="0" err="1"/>
              <a:t>Streamlit</a:t>
            </a:r>
            <a:endParaRPr lang="en-US" dirty="0"/>
          </a:p>
          <a:p>
            <a:r>
              <a:rPr lang="en-US" dirty="0" err="1"/>
              <a:t>GeoPandas</a:t>
            </a:r>
            <a:endParaRPr lang="en-US" dirty="0"/>
          </a:p>
        </p:txBody>
      </p:sp>
      <p:pic>
        <p:nvPicPr>
          <p:cNvPr id="9" name="Content Placeholder 8" descr="A picture containing font, graphics, logo, text&#10;&#10;Description automatically generated">
            <a:extLst>
              <a:ext uri="{FF2B5EF4-FFF2-40B4-BE49-F238E27FC236}">
                <a16:creationId xmlns:a16="http://schemas.microsoft.com/office/drawing/2014/main" id="{93296F33-5823-9B9C-EBEB-510F30ACE0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762000"/>
            <a:ext cx="3362325" cy="1362075"/>
          </a:xfr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36DA3497-A681-C17B-F8A0-31202C07A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5012" y="2237916"/>
            <a:ext cx="2133600" cy="2031560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5CFE302E-041C-D47C-9F62-E3292424DB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1512" y="4035511"/>
            <a:ext cx="1905000" cy="1114489"/>
          </a:xfrm>
          <a:prstGeom prst="rect">
            <a:avLst/>
          </a:prstGeom>
        </p:spPr>
      </p:pic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6178FF5E-549F-DFFC-DD64-0D110C4BE1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8002" y="4336485"/>
            <a:ext cx="2438302" cy="5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3276599" cy="4038600"/>
          </a:xfrm>
        </p:spPr>
        <p:txBody>
          <a:bodyPr anchor="b">
            <a:normAutofit/>
          </a:bodyPr>
          <a:lstStyle/>
          <a:p>
            <a:r>
              <a:rPr lang="en-US" dirty="0"/>
              <a:t>Workflow</a:t>
            </a:r>
          </a:p>
        </p:txBody>
      </p:sp>
      <p:pic>
        <p:nvPicPr>
          <p:cNvPr id="10" name="Content Placeholder 9" descr="A picture containing text, diagram, sketch, design&#10;&#10;Description automatically generated">
            <a:extLst>
              <a:ext uri="{FF2B5EF4-FFF2-40B4-BE49-F238E27FC236}">
                <a16:creationId xmlns:a16="http://schemas.microsoft.com/office/drawing/2014/main" id="{D188C545-D4F7-60AE-DD62-2D5A7CFCEDA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75412" y="39581"/>
            <a:ext cx="3886200" cy="6591433"/>
          </a:xfrm>
          <a:noFill/>
        </p:spPr>
      </p:pic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53438B2-4B87-3010-F7F4-14C80B215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/>
          <a:lstStyle/>
          <a:p>
            <a:r>
              <a:rPr lang="en-US" b="1" i="1" dirty="0"/>
              <a:t>How to calculate NDTI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Applications and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monitoring water quality</a:t>
            </a:r>
          </a:p>
          <a:p>
            <a:r>
              <a:rPr lang="en-US" dirty="0"/>
              <a:t>detecting pollution events,</a:t>
            </a:r>
          </a:p>
          <a:p>
            <a:r>
              <a:rPr lang="en-US" dirty="0"/>
              <a:t>tracking sediment transport</a:t>
            </a:r>
          </a:p>
          <a:p>
            <a:r>
              <a:rPr lang="en-US" dirty="0"/>
              <a:t>identifying seasonal patterns in water quality</a:t>
            </a:r>
          </a:p>
          <a:p>
            <a:r>
              <a:rPr lang="en-US" dirty="0"/>
              <a:t>Checking for erosion, algal blooms</a:t>
            </a:r>
          </a:p>
        </p:txBody>
      </p:sp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1_win32_fixed.potx" id="{67E1CE12-4E7F-4E00-8450-70E8A44C0BA6}" vid="{5B359CD9-B23F-44EB-BBF8-9808683E469B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749</Words>
  <Application>Microsoft Office PowerPoint</Application>
  <PresentationFormat>Custom</PresentationFormat>
  <Paragraphs>83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W01</vt:lpstr>
      <vt:lpstr>Century Gothic</vt:lpstr>
      <vt:lpstr>Consolas</vt:lpstr>
      <vt:lpstr>JetBrains Mono</vt:lpstr>
      <vt:lpstr>World Presentation 16x9</vt:lpstr>
      <vt:lpstr>Water Quality Analysis using Google Earth Engine and Sentinel-2 Imagery</vt:lpstr>
      <vt:lpstr>Turbidity</vt:lpstr>
      <vt:lpstr>Normalized Difference Turbidity Index (NDTI)</vt:lpstr>
      <vt:lpstr>Tools Used</vt:lpstr>
      <vt:lpstr>Workflow</vt:lpstr>
      <vt:lpstr>Practical Applications and 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Analysis using Google Earth Engine and Sentinel-2 Imagery</dc:title>
  <dc:creator>John Esther</dc:creator>
  <cp:lastModifiedBy>John Esther</cp:lastModifiedBy>
  <cp:revision>4</cp:revision>
  <dcterms:created xsi:type="dcterms:W3CDTF">2023-05-13T10:39:47Z</dcterms:created>
  <dcterms:modified xsi:type="dcterms:W3CDTF">2023-05-13T14:47:41Z</dcterms:modified>
</cp:coreProperties>
</file>