
<file path=[Content_Types].xml><?xml version="1.0" encoding="utf-8"?>
<Types xmlns="http://schemas.openxmlformats.org/package/2006/content-types">
  <Default Extension="png" ContentType="image/png"/>
  <Default Extension="m4a" ContentType="audio/mp4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9"/>
  </p:notesMasterIdLst>
  <p:sldIdLst>
    <p:sldId id="256" r:id="rId2"/>
    <p:sldId id="355" r:id="rId3"/>
    <p:sldId id="420" r:id="rId4"/>
    <p:sldId id="412" r:id="rId5"/>
    <p:sldId id="274" r:id="rId6"/>
    <p:sldId id="358" r:id="rId7"/>
    <p:sldId id="359" r:id="rId8"/>
    <p:sldId id="414" r:id="rId9"/>
    <p:sldId id="360" r:id="rId10"/>
    <p:sldId id="415" r:id="rId11"/>
    <p:sldId id="270" r:id="rId12"/>
    <p:sldId id="421" r:id="rId13"/>
    <p:sldId id="422" r:id="rId14"/>
    <p:sldId id="423" r:id="rId15"/>
    <p:sldId id="424" r:id="rId16"/>
    <p:sldId id="425" r:id="rId17"/>
    <p:sldId id="426" r:id="rId18"/>
    <p:sldId id="275" r:id="rId19"/>
    <p:sldId id="363" r:id="rId20"/>
    <p:sldId id="364" r:id="rId21"/>
    <p:sldId id="271" r:id="rId22"/>
    <p:sldId id="272" r:id="rId23"/>
    <p:sldId id="365" r:id="rId24"/>
    <p:sldId id="427" r:id="rId25"/>
    <p:sldId id="428" r:id="rId26"/>
    <p:sldId id="313" r:id="rId27"/>
    <p:sldId id="314" r:id="rId28"/>
    <p:sldId id="316" r:id="rId29"/>
    <p:sldId id="318" r:id="rId30"/>
    <p:sldId id="330" r:id="rId31"/>
    <p:sldId id="331" r:id="rId32"/>
    <p:sldId id="322" r:id="rId33"/>
    <p:sldId id="354" r:id="rId34"/>
    <p:sldId id="332" r:id="rId35"/>
    <p:sldId id="333" r:id="rId36"/>
    <p:sldId id="334" r:id="rId37"/>
    <p:sldId id="335" r:id="rId38"/>
    <p:sldId id="341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387" r:id="rId56"/>
    <p:sldId id="388" r:id="rId57"/>
    <p:sldId id="389" r:id="rId58"/>
    <p:sldId id="390" r:id="rId59"/>
    <p:sldId id="391" r:id="rId60"/>
    <p:sldId id="392" r:id="rId61"/>
    <p:sldId id="393" r:id="rId62"/>
    <p:sldId id="394" r:id="rId63"/>
    <p:sldId id="401" r:id="rId64"/>
    <p:sldId id="429" r:id="rId65"/>
    <p:sldId id="430" r:id="rId66"/>
    <p:sldId id="431" r:id="rId67"/>
    <p:sldId id="432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ana trochez" initials="jt" lastIdx="1" clrIdx="0">
    <p:extLst>
      <p:ext uri="{19B8F6BF-5375-455C-9EA6-DF929625EA0E}">
        <p15:presenceInfo xmlns:p15="http://schemas.microsoft.com/office/powerpoint/2012/main" userId="9ed86985339648b4" providerId="Windows Live"/>
      </p:ext>
    </p:extLst>
  </p:cmAuthor>
  <p:cmAuthor id="2" name="Usuario de Windows" initials="UdW" lastIdx="1" clrIdx="1">
    <p:extLst>
      <p:ext uri="{19B8F6BF-5375-455C-9EA6-DF929625EA0E}">
        <p15:presenceInfo xmlns:p15="http://schemas.microsoft.com/office/powerpoint/2012/main" userId="Usuario de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accent1">
        <a:lumMod val="60000"/>
        <a:lumOff val="40000"/>
      </a:schemeClr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Hoja1!$C$8:$C$10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Hoja1!$D$8:$D$10</c:f>
              <c:numCache>
                <c:formatCode>0.00</c:formatCode>
                <c:ptCount val="3"/>
                <c:pt idx="0">
                  <c:v>0.25</c:v>
                </c:pt>
                <c:pt idx="1">
                  <c:v>0.5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7D-42AE-9172-3F5B3472B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195205055"/>
        <c:axId val="1195212543"/>
      </c:barChart>
      <c:catAx>
        <c:axId val="1195205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sz="1800"/>
                  <a:t>Numero de sellos observados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95212543"/>
        <c:crosses val="autoZero"/>
        <c:auto val="1"/>
        <c:lblAlgn val="ctr"/>
        <c:lblOffset val="100"/>
        <c:noMultiLvlLbl val="0"/>
      </c:catAx>
      <c:valAx>
        <c:axId val="1195212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sz="2000"/>
                  <a:t>Probabilidad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9520505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816A1-4C7A-4A06-B4F5-96F10C23E780}" type="datetimeFigureOut">
              <a:rPr lang="es-CO" smtClean="0"/>
              <a:t>2/04/2020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F3005-2541-47CC-B18E-8BE81416EE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803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audio" Target="../media/media10.m4a"/><Relationship Id="rId7" Type="http://schemas.openxmlformats.org/officeDocument/2006/relationships/image" Target="../media/image20.png"/><Relationship Id="rId2" Type="http://schemas.microsoft.com/office/2007/relationships/media" Target="../media/media10.m4a"/><Relationship Id="rId1" Type="http://schemas.openxmlformats.org/officeDocument/2006/relationships/tags" Target="../tags/tag7.xml"/><Relationship Id="rId6" Type="http://schemas.openxmlformats.org/officeDocument/2006/relationships/image" Target="../media/image19.png"/><Relationship Id="rId5" Type="http://schemas.openxmlformats.org/officeDocument/2006/relationships/image" Target="../media/image130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7" Type="http://schemas.openxmlformats.org/officeDocument/2006/relationships/image" Target="../media/image37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../media/media4.m4a"/><Relationship Id="rId7" Type="http://schemas.openxmlformats.org/officeDocument/2006/relationships/image" Target="../media/image5.emf"/><Relationship Id="rId2" Type="http://schemas.microsoft.com/office/2007/relationships/media" Target="../media/media4.m4a"/><Relationship Id="rId1" Type="http://schemas.openxmlformats.org/officeDocument/2006/relationships/tags" Target="../tags/tag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4a"/><Relationship Id="rId7" Type="http://schemas.openxmlformats.org/officeDocument/2006/relationships/image" Target="../media/image1.png"/><Relationship Id="rId2" Type="http://schemas.microsoft.com/office/2007/relationships/media" Target="../media/media5.m4a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7" Type="http://schemas.openxmlformats.org/officeDocument/2006/relationships/image" Target="../media/image1.png"/><Relationship Id="rId2" Type="http://schemas.microsoft.com/office/2007/relationships/media" Target="../media/media6.m4a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m4a"/><Relationship Id="rId2" Type="http://schemas.microsoft.com/office/2007/relationships/media" Target="../media/media7.m4a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image" Target="../media/image9.emf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3.png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audio" Target="../media/media9.m4a"/><Relationship Id="rId7" Type="http://schemas.openxmlformats.org/officeDocument/2006/relationships/image" Target="../media/image17.png"/><Relationship Id="rId2" Type="http://schemas.microsoft.com/office/2007/relationships/media" Target="../media/media9.m4a"/><Relationship Id="rId1" Type="http://schemas.openxmlformats.org/officeDocument/2006/relationships/tags" Target="../tags/tag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4000" dirty="0"/>
              <a:t>VARIABLES ALEATORIAS DISCRETAS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7108" y="5343748"/>
            <a:ext cx="10993546" cy="836335"/>
          </a:xfrm>
        </p:spPr>
        <p:txBody>
          <a:bodyPr>
            <a:normAutofit fontScale="40000" lnSpcReduction="20000"/>
          </a:bodyPr>
          <a:lstStyle/>
          <a:p>
            <a:pPr algn="r"/>
            <a:r>
              <a:rPr lang="es-CO" sz="4800" b="1" dirty="0">
                <a:solidFill>
                  <a:schemeClr val="bg1"/>
                </a:solidFill>
              </a:rPr>
              <a:t>Docente:  Johanna trochez </a:t>
            </a:r>
            <a:r>
              <a:rPr lang="es-CO" sz="4800" b="1" dirty="0" err="1">
                <a:solidFill>
                  <a:schemeClr val="bg1"/>
                </a:solidFill>
              </a:rPr>
              <a:t>gonzalez</a:t>
            </a:r>
            <a:endParaRPr lang="es-CO" sz="4800" b="1" dirty="0">
              <a:solidFill>
                <a:schemeClr val="bg1"/>
              </a:solidFill>
            </a:endParaRPr>
          </a:p>
          <a:p>
            <a:pPr algn="r"/>
            <a:r>
              <a:rPr lang="es-CO" sz="4800" b="1" dirty="0">
                <a:solidFill>
                  <a:schemeClr val="bg1"/>
                </a:solidFill>
              </a:rPr>
              <a:t>Instituto tecnológico metropolitano</a:t>
            </a:r>
          </a:p>
          <a:p>
            <a:endParaRPr lang="es-CO" dirty="0"/>
          </a:p>
        </p:txBody>
      </p:sp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40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63">
        <p15:prstTrans prst="pageCurlDouble"/>
      </p:transition>
    </mc:Choice>
    <mc:Fallback xmlns="">
      <p:transition spd="slow" advTm="86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Marcador de contenido 3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1503021271"/>
                  </p:ext>
                </p:extLst>
              </p:nvPr>
            </p:nvGraphicFramePr>
            <p:xfrm>
              <a:off x="677668" y="967143"/>
              <a:ext cx="5936974" cy="502920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331107">
                      <a:extLst>
                        <a:ext uri="{9D8B030D-6E8A-4147-A177-3AD203B41FA5}">
                          <a16:colId xmlns:a16="http://schemas.microsoft.com/office/drawing/2014/main" val="3060989869"/>
                        </a:ext>
                      </a:extLst>
                    </a:gridCol>
                    <a:gridCol w="1613820">
                      <a:extLst>
                        <a:ext uri="{9D8B030D-6E8A-4147-A177-3AD203B41FA5}">
                          <a16:colId xmlns:a16="http://schemas.microsoft.com/office/drawing/2014/main" val="61546960"/>
                        </a:ext>
                      </a:extLst>
                    </a:gridCol>
                    <a:gridCol w="1613820">
                      <a:extLst>
                        <a:ext uri="{9D8B030D-6E8A-4147-A177-3AD203B41FA5}">
                          <a16:colId xmlns:a16="http://schemas.microsoft.com/office/drawing/2014/main" val="1571170358"/>
                        </a:ext>
                      </a:extLst>
                    </a:gridCol>
                    <a:gridCol w="1378227">
                      <a:extLst>
                        <a:ext uri="{9D8B030D-6E8A-4147-A177-3AD203B41FA5}">
                          <a16:colId xmlns:a16="http://schemas.microsoft.com/office/drawing/2014/main" val="3420186211"/>
                        </a:ext>
                      </a:extLst>
                    </a:gridCol>
                  </a:tblGrid>
                  <a:tr h="5475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Variable aleatoria x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err="1" smtClean="0"/>
                            <a:t>Dist</a:t>
                          </a:r>
                          <a:r>
                            <a:rPr lang="es-CO" baseline="0" dirty="0" smtClean="0"/>
                            <a:t> de </a:t>
                          </a:r>
                          <a:r>
                            <a:rPr lang="es-CO" baseline="0" dirty="0" err="1" smtClean="0"/>
                            <a:t>prob</a:t>
                          </a:r>
                          <a:endParaRPr lang="es-CO" dirty="0" smtClean="0"/>
                        </a:p>
                        <a:p>
                          <a:pPr algn="ctr"/>
                          <a:r>
                            <a:rPr lang="es-CO" dirty="0" smtClean="0"/>
                            <a:t>P(X=x)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err="1" smtClean="0"/>
                            <a:t>Xf</a:t>
                          </a:r>
                          <a:r>
                            <a:rPr lang="es-CO" dirty="0" smtClean="0"/>
                            <a:t>(x)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s-CO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s-CO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O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CO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159459"/>
                      </a:ext>
                    </a:extLst>
                  </a:tr>
                  <a:tr h="31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1510543"/>
                      </a:ext>
                    </a:extLst>
                  </a:tr>
                  <a:tr h="31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6/36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18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73150186"/>
                      </a:ext>
                    </a:extLst>
                  </a:tr>
                  <a:tr h="31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4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438282949"/>
                      </a:ext>
                    </a:extLst>
                  </a:tr>
                  <a:tr h="31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5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4/36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20/36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255001361"/>
                      </a:ext>
                    </a:extLst>
                  </a:tr>
                  <a:tr h="31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5/36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30/36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180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88686137"/>
                      </a:ext>
                    </a:extLst>
                  </a:tr>
                  <a:tr h="31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7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6/36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42/36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294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69779019"/>
                      </a:ext>
                    </a:extLst>
                  </a:tr>
                  <a:tr h="31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8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5/36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40/36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320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5229122"/>
                      </a:ext>
                    </a:extLst>
                  </a:tr>
                  <a:tr h="31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9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4/36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36/36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324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59543661"/>
                      </a:ext>
                    </a:extLst>
                  </a:tr>
                  <a:tr h="31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10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30/36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300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22220460"/>
                      </a:ext>
                    </a:extLst>
                  </a:tr>
                  <a:tr h="31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11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242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28098357"/>
                      </a:ext>
                    </a:extLst>
                  </a:tr>
                  <a:tr h="31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12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144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34577560"/>
                      </a:ext>
                    </a:extLst>
                  </a:tr>
                  <a:tr h="31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total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7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54.8</a:t>
                          </a:r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7428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Marcador de contenido 3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1503021271"/>
                  </p:ext>
                </p:extLst>
              </p:nvPr>
            </p:nvGraphicFramePr>
            <p:xfrm>
              <a:off x="677668" y="967143"/>
              <a:ext cx="5936974" cy="502920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331107">
                      <a:extLst>
                        <a:ext uri="{9D8B030D-6E8A-4147-A177-3AD203B41FA5}">
                          <a16:colId xmlns:a16="http://schemas.microsoft.com/office/drawing/2014/main" val="3060989869"/>
                        </a:ext>
                      </a:extLst>
                    </a:gridCol>
                    <a:gridCol w="1613820">
                      <a:extLst>
                        <a:ext uri="{9D8B030D-6E8A-4147-A177-3AD203B41FA5}">
                          <a16:colId xmlns:a16="http://schemas.microsoft.com/office/drawing/2014/main" val="61546960"/>
                        </a:ext>
                      </a:extLst>
                    </a:gridCol>
                    <a:gridCol w="1613820">
                      <a:extLst>
                        <a:ext uri="{9D8B030D-6E8A-4147-A177-3AD203B41FA5}">
                          <a16:colId xmlns:a16="http://schemas.microsoft.com/office/drawing/2014/main" val="1571170358"/>
                        </a:ext>
                      </a:extLst>
                    </a:gridCol>
                    <a:gridCol w="1378227">
                      <a:extLst>
                        <a:ext uri="{9D8B030D-6E8A-4147-A177-3AD203B41FA5}">
                          <a16:colId xmlns:a16="http://schemas.microsoft.com/office/drawing/2014/main" val="342018621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Variable aleatoria x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err="1" smtClean="0"/>
                            <a:t>Dist</a:t>
                          </a:r>
                          <a:r>
                            <a:rPr lang="es-CO" baseline="0" dirty="0" smtClean="0"/>
                            <a:t> de </a:t>
                          </a:r>
                          <a:r>
                            <a:rPr lang="es-CO" baseline="0" dirty="0" err="1" smtClean="0"/>
                            <a:t>prob</a:t>
                          </a:r>
                          <a:endParaRPr lang="es-CO" dirty="0" smtClean="0"/>
                        </a:p>
                        <a:p>
                          <a:pPr algn="ctr"/>
                          <a:r>
                            <a:rPr lang="es-CO" dirty="0" smtClean="0"/>
                            <a:t>P(X=x)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err="1" smtClean="0"/>
                            <a:t>Xf</a:t>
                          </a:r>
                          <a:r>
                            <a:rPr lang="es-CO" dirty="0" smtClean="0"/>
                            <a:t>(x)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5"/>
                          <a:stretch>
                            <a:fillRect l="-331858" t="-4762" r="-1327" b="-7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1594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15105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6/36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18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731501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4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4382829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5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4/36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20/36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2550013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5/36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30/36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180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886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7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6/36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42/36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294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69779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8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5/36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40/36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320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52291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9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4/36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36/36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324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595436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10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30/36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300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222204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11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242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280983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12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144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345775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total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7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54.8</a:t>
                          </a:r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7428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uadroTexto 5"/>
          <p:cNvSpPr txBox="1"/>
          <p:nvPr/>
        </p:nvSpPr>
        <p:spPr>
          <a:xfrm>
            <a:off x="7241626" y="630619"/>
            <a:ext cx="4130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Cuál es el valor de la suma esperada al lanzar los dados</a:t>
            </a:r>
          </a:p>
          <a:p>
            <a:endParaRPr lang="es-CO" dirty="0"/>
          </a:p>
          <a:p>
            <a:r>
              <a:rPr lang="es-CO" dirty="0" smtClean="0"/>
              <a:t>7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317876" y="1949669"/>
            <a:ext cx="4054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Cuál es el valor de la esperanza cuadrado</a:t>
            </a:r>
          </a:p>
          <a:p>
            <a:endParaRPr lang="es-CO" dirty="0"/>
          </a:p>
          <a:p>
            <a:r>
              <a:rPr lang="es-CO" dirty="0" smtClean="0"/>
              <a:t>54.8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7241626" y="3112411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Cuál es el valor de la desviación estándar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/>
              <p:cNvSpPr/>
              <p:nvPr/>
            </p:nvSpPr>
            <p:spPr>
              <a:xfrm>
                <a:off x="3013186" y="5996343"/>
                <a:ext cx="211083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O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186" y="5996343"/>
                <a:ext cx="2110834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/>
              <p:cNvSpPr/>
              <p:nvPr/>
            </p:nvSpPr>
            <p:spPr>
              <a:xfrm>
                <a:off x="5570483" y="6032500"/>
                <a:ext cx="2259724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rgbClr val="1A3260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b="0" i="1" smtClean="0">
                              <a:solidFill>
                                <a:srgbClr val="1A3260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b="0" i="1" smtClean="0">
                                  <a:solidFill>
                                    <a:srgbClr val="1A3260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solidFill>
                                    <a:srgbClr val="1A3260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s-CO" b="0" i="1" smtClean="0">
                                  <a:solidFill>
                                    <a:srgbClr val="1A3260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CO" b="0" i="1" smtClean="0">
                          <a:solidFill>
                            <a:srgbClr val="1A3260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i="1">
                              <a:solidFill>
                                <a:srgbClr val="1A3260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i="1">
                              <a:solidFill>
                                <a:srgbClr val="1A3260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i="1">
                              <a:solidFill>
                                <a:srgbClr val="1A3260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i="1">
                              <a:solidFill>
                                <a:srgbClr val="1A3260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CO" i="1">
                                  <a:solidFill>
                                    <a:srgbClr val="1A3260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solidFill>
                                    <a:srgbClr val="1A3260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i="1">
                                  <a:solidFill>
                                    <a:srgbClr val="1A3260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i="1">
                              <a:solidFill>
                                <a:srgbClr val="1A3260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i="1">
                                  <a:solidFill>
                                    <a:srgbClr val="1A3260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1A3260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solidFill>
                                        <a:srgbClr val="1A3260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i="1">
                                      <a:solidFill>
                                        <a:srgbClr val="1A3260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483" y="6032500"/>
                <a:ext cx="2259724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arcador de contenido 2"/>
              <p:cNvSpPr txBox="1">
                <a:spLocks/>
              </p:cNvSpPr>
              <p:nvPr/>
            </p:nvSpPr>
            <p:spPr>
              <a:xfrm>
                <a:off x="7650241" y="3721155"/>
                <a:ext cx="3389584" cy="1807286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CO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28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8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28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8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28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CO" sz="28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s-CO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sz="28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CO" sz="28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28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54.8−</m:t>
                      </m:r>
                      <m:sSup>
                        <m:sSupPr>
                          <m:ctrlPr>
                            <a:rPr lang="es-CO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s-CO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=5.8</m:t>
                      </m:r>
                    </m:oMath>
                  </m:oMathPara>
                </a14:m>
                <a:endParaRPr lang="es-CO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r>
                        <a:rPr lang="es-CO" sz="28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s-CO" sz="28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r>
                        <a:rPr lang="es-CO" sz="28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28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5.8</m:t>
                          </m:r>
                        </m:e>
                      </m:rad>
                      <m:r>
                        <a:rPr lang="es-CO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=2.4</m:t>
                      </m:r>
                    </m:oMath>
                  </m:oMathPara>
                </a14:m>
                <a:endParaRPr lang="es-CO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Font typeface="Wingdings 2" panose="05020102010507070707" pitchFamily="18" charset="2"/>
                  <a:buNone/>
                </a:pPr>
                <a:endParaRPr lang="es-CO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Font typeface="Wingdings 2" panose="05020102010507070707" pitchFamily="18" charset="2"/>
                  <a:buNone/>
                </a:pPr>
                <a:endParaRPr lang="es-CO" sz="2800" dirty="0"/>
              </a:p>
            </p:txBody>
          </p:sp>
        </mc:Choice>
        <mc:Fallback xmlns="">
          <p:sp>
            <p:nvSpPr>
              <p:cNvPr id="13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241" y="3721155"/>
                <a:ext cx="3389584" cy="18072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2646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829">
        <p15:prstTrans prst="pageCurlDouble"/>
      </p:transition>
    </mc:Choice>
    <mc:Fallback xmlns="">
      <p:transition spd="slow" advTm="282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" grpId="0"/>
      <p:bldP spid="7" grpId="0"/>
      <p:bldP spid="8" grpId="0"/>
      <p:bldP spid="10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54506"/>
            <a:ext cx="11029616" cy="1013800"/>
          </a:xfrm>
        </p:spPr>
        <p:txBody>
          <a:bodyPr/>
          <a:lstStyle/>
          <a:p>
            <a:pPr algn="ctr"/>
            <a:r>
              <a:rPr lang="es-CO" b="1" dirty="0"/>
              <a:t>Función de densidad de probabilidad acumulada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1999622"/>
            <a:ext cx="11029615" cy="783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La </a:t>
            </a:r>
            <a:r>
              <a:rPr lang="es-CO" sz="2000" b="1" dirty="0"/>
              <a:t>función de distribución acumulativa </a:t>
            </a:r>
            <a:r>
              <a:rPr lang="es-CO" sz="2000" dirty="0"/>
              <a:t>(</a:t>
            </a:r>
            <a:r>
              <a:rPr lang="es-CO" sz="2000" dirty="0" err="1"/>
              <a:t>fda</a:t>
            </a:r>
            <a:r>
              <a:rPr lang="es-CO" sz="2000" dirty="0"/>
              <a:t>) </a:t>
            </a:r>
            <a:r>
              <a:rPr lang="es-CO" sz="2000" i="1" dirty="0"/>
              <a:t>F</a:t>
            </a:r>
            <a:r>
              <a:rPr lang="es-CO" sz="2000" dirty="0"/>
              <a:t>(</a:t>
            </a:r>
            <a:r>
              <a:rPr lang="es-CO" sz="2000" i="1" dirty="0"/>
              <a:t>x</a:t>
            </a:r>
            <a:r>
              <a:rPr lang="es-CO" sz="2000" dirty="0"/>
              <a:t>) de una variable aleatoria discreta </a:t>
            </a:r>
            <a:r>
              <a:rPr lang="es-CO" sz="2000" i="1" dirty="0"/>
              <a:t>X </a:t>
            </a:r>
            <a:r>
              <a:rPr lang="es-CO" sz="2000" dirty="0"/>
              <a:t>con función masa de probabilidad </a:t>
            </a:r>
            <a:r>
              <a:rPr lang="es-CO" sz="2000" i="1" dirty="0"/>
              <a:t>p</a:t>
            </a:r>
            <a:r>
              <a:rPr lang="es-CO" sz="2000" dirty="0"/>
              <a:t>(</a:t>
            </a:r>
            <a:r>
              <a:rPr lang="es-CO" sz="2000" i="1" dirty="0"/>
              <a:t>x</a:t>
            </a:r>
            <a:r>
              <a:rPr lang="es-CO" sz="2000" dirty="0"/>
              <a:t>) se define para cada número </a:t>
            </a:r>
            <a:r>
              <a:rPr lang="es-CO" sz="2000" i="1" dirty="0"/>
              <a:t>x </a:t>
            </a:r>
            <a:r>
              <a:rPr lang="es-CO" sz="2000" dirty="0" smtClean="0"/>
              <a:t>como</a:t>
            </a:r>
            <a:endParaRPr lang="es-CO" sz="2000" dirty="0"/>
          </a:p>
        </p:txBody>
      </p:sp>
      <p:sp>
        <p:nvSpPr>
          <p:cNvPr id="5" name="Rectángulo 4"/>
          <p:cNvSpPr/>
          <p:nvPr/>
        </p:nvSpPr>
        <p:spPr>
          <a:xfrm>
            <a:off x="504497" y="4430139"/>
            <a:ext cx="1101484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/>
              <a:t>Para cualquier número x, F(x) es la probabilidad de que el valor observado de X será cuando mucho x</a:t>
            </a:r>
            <a:r>
              <a:rPr lang="es-CO" dirty="0" smtClean="0"/>
              <a:t>.</a:t>
            </a:r>
          </a:p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3063765" y="2706266"/>
                <a:ext cx="5203027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CO" sz="32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765" y="2706266"/>
                <a:ext cx="5203027" cy="13443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/>
          <p:cNvSpPr/>
          <p:nvPr/>
        </p:nvSpPr>
        <p:spPr>
          <a:xfrm>
            <a:off x="683172" y="5343525"/>
            <a:ext cx="104893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dirty="0"/>
              <a:t>Para una variable aleatoria discreta X, la gráfica de F(x) mostrará un salto con cada valor posible de X y será plana entre los valores posibles. Tal gráfica se conoce como </a:t>
            </a:r>
            <a:r>
              <a:rPr lang="es-CO" sz="2000" b="1" dirty="0"/>
              <a:t>función escalonada.</a:t>
            </a:r>
          </a:p>
        </p:txBody>
      </p:sp>
    </p:spTree>
    <p:extLst>
      <p:ext uri="{BB962C8B-B14F-4D97-AF65-F5344CB8AC3E}">
        <p14:creationId xmlns:p14="http://schemas.microsoft.com/office/powerpoint/2010/main" val="26057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Retomando el ejemplo anterior hallemos la función acumulada y la grafica de </a:t>
            </a:r>
            <a:r>
              <a:rPr lang="es-CO" dirty="0" smtClean="0"/>
              <a:t>ella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171903" y="2490951"/>
                <a:ext cx="3365665" cy="3250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0                 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0.027    2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0.083   3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&lt;4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0.16     4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&lt;5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0.28     5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&lt;6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0.417    6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&lt;7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0.58      7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&lt;8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0.72      8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&lt;9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  0.83      9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&lt;10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    0.916   10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&lt;11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       0.97      11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&lt;12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1              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03" y="2490951"/>
                <a:ext cx="3365665" cy="3250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21850700"/>
              </p:ext>
            </p:extLst>
          </p:nvPr>
        </p:nvGraphicFramePr>
        <p:xfrm>
          <a:off x="5822731" y="2490951"/>
          <a:ext cx="5707119" cy="427719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66419">
                  <a:extLst>
                    <a:ext uri="{9D8B030D-6E8A-4147-A177-3AD203B41FA5}">
                      <a16:colId xmlns:a16="http://schemas.microsoft.com/office/drawing/2014/main" val="3060989869"/>
                    </a:ext>
                  </a:extLst>
                </a:gridCol>
                <a:gridCol w="2020350">
                  <a:extLst>
                    <a:ext uri="{9D8B030D-6E8A-4147-A177-3AD203B41FA5}">
                      <a16:colId xmlns:a16="http://schemas.microsoft.com/office/drawing/2014/main" val="61546960"/>
                    </a:ext>
                  </a:extLst>
                </a:gridCol>
                <a:gridCol w="2020350">
                  <a:extLst>
                    <a:ext uri="{9D8B030D-6E8A-4147-A177-3AD203B41FA5}">
                      <a16:colId xmlns:a16="http://schemas.microsoft.com/office/drawing/2014/main" val="2637994577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Variable aleatoria 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Dist</a:t>
                      </a:r>
                      <a:r>
                        <a:rPr lang="es-CO" sz="1400" baseline="0" dirty="0" smtClean="0"/>
                        <a:t> de </a:t>
                      </a:r>
                      <a:r>
                        <a:rPr lang="es-CO" sz="1400" baseline="0" dirty="0" err="1" smtClean="0"/>
                        <a:t>prob</a:t>
                      </a:r>
                      <a:r>
                        <a:rPr lang="es-CO" sz="1400" baseline="0" dirty="0" smtClean="0"/>
                        <a:t> </a:t>
                      </a:r>
                      <a:r>
                        <a:rPr lang="es-CO" sz="1400" dirty="0" smtClean="0"/>
                        <a:t>P(X=x)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Prob</a:t>
                      </a:r>
                      <a:r>
                        <a:rPr lang="es-CO" sz="1400" dirty="0" smtClean="0"/>
                        <a:t> acumulada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159459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1/36 = 0.027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1/36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0543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2/36 = 0.056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3/36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50186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3/36 = 0.083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6/36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82949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5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4/36 = 0.11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10/36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01361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6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5/36 = 0.14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15/36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86137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6/36 = 0.17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21/36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79019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8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5/36 = 0.14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26/36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9122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9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4/36 = 0.11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30/36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543661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3/36 = 0.083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33/36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220460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2/36 = 0.056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35/36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98357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1/36 =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36/36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7560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total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428818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654566" y="1918787"/>
            <a:ext cx="426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Función de distribución de probabilidad f(x)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8344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50" y="1696435"/>
            <a:ext cx="5819775" cy="40957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204137" y="851338"/>
            <a:ext cx="417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Función acumulada y el gráfico escalonado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7499131" y="1898212"/>
                <a:ext cx="3365665" cy="3250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0                 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0.027    2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0.083   3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&lt;4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0.16     4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&lt;5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0.28     5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&lt;6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0.417    6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&lt;7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0.58      7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&lt;8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0.72      8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&lt;9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  0.83      9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&lt;10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    0.916   10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&lt;11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       0.97      11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&lt;12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1              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131" y="1898212"/>
                <a:ext cx="3365665" cy="3250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397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CO" dirty="0"/>
              <a:t>Ejercicio			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23476"/>
            <a:ext cx="9918642" cy="153953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sz="2600" dirty="0" smtClean="0"/>
              <a:t>Experimento: Se </a:t>
            </a:r>
            <a:r>
              <a:rPr lang="es-CO" sz="2600" dirty="0"/>
              <a:t>lanzan dos monedas al </a:t>
            </a:r>
            <a:r>
              <a:rPr lang="es-CO" sz="2600" dirty="0" smtClean="0"/>
              <a:t>aire, </a:t>
            </a:r>
          </a:p>
          <a:p>
            <a:pPr algn="just"/>
            <a:r>
              <a:rPr lang="es-CO" sz="2600" dirty="0" smtClean="0"/>
              <a:t>Cual es el espacio </a:t>
            </a:r>
            <a:r>
              <a:rPr lang="es-CO" sz="2600" dirty="0" err="1" smtClean="0"/>
              <a:t>muestral</a:t>
            </a:r>
            <a:r>
              <a:rPr lang="es-CO" sz="2600" dirty="0"/>
              <a:t>?</a:t>
            </a:r>
            <a:endParaRPr lang="es-CO" sz="2600" dirty="0" smtClean="0"/>
          </a:p>
          <a:p>
            <a:pPr algn="just"/>
            <a:r>
              <a:rPr lang="es-CO" sz="2600" dirty="0" smtClean="0"/>
              <a:t>Defina la variable aleatoria: Numero de sellos observados</a:t>
            </a:r>
            <a:endParaRPr lang="es-CO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020" y="3054938"/>
            <a:ext cx="23812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656" y="3472847"/>
            <a:ext cx="34861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09792" y="-581754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 smtClean="0">
                <a:solidFill>
                  <a:schemeClr val="bg1"/>
                </a:solidFill>
              </a:rPr>
              <a:t>Una variable aleatoria asigna valores a un evento dentro de un experimento, usualmente a esta variable se le asigna la letra X</a:t>
            </a:r>
            <a:endParaRPr lang="es-CO" sz="28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671802" y="2327108"/>
            <a:ext cx="4857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smtClean="0">
                <a:solidFill>
                  <a:srgbClr val="FF0000"/>
                </a:solidFill>
              </a:rPr>
              <a:t>Variable aleatoria=X</a:t>
            </a:r>
            <a:endParaRPr lang="es-CO" sz="4400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53974" y="3645858"/>
            <a:ext cx="10293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800" dirty="0" smtClean="0"/>
              <a:t>Una vez identificados los valores que toma la variable aleatoria , es posible calcular la probabilidad de cada uno de ellos, lo que se denomina como función de distribución de probabilidad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298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/>
              <a:t>FUNCION DE DISTRIBUCIÓN DE PROBABILIDAD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0620207" cy="650337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CO" sz="3200" dirty="0" smtClean="0"/>
              <a:t>Es una función que asocia a cada valor de la variable aleatoria la probabilidad que este tenga</a:t>
            </a:r>
            <a:endParaRPr lang="es-CO" sz="32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995927"/>
              </p:ext>
            </p:extLst>
          </p:nvPr>
        </p:nvGraphicFramePr>
        <p:xfrm>
          <a:off x="6096000" y="3107177"/>
          <a:ext cx="5359400" cy="1854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2519739680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937960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Variable</a:t>
                      </a:r>
                      <a:r>
                        <a:rPr lang="es-CO" baseline="0" dirty="0" smtClean="0"/>
                        <a:t> aleatoria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P(X)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6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1/4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2/4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1/4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0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total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53404"/>
                  </a:ext>
                </a:extLst>
              </a:tr>
            </a:tbl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717204"/>
              </p:ext>
            </p:extLst>
          </p:nvPr>
        </p:nvGraphicFramePr>
        <p:xfrm>
          <a:off x="844769" y="28308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860331" y="5657671"/>
            <a:ext cx="8471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Cuantos sellos se esperaría obtener al lanzar las dos </a:t>
            </a:r>
            <a:r>
              <a:rPr lang="es-CO" dirty="0" smtClean="0"/>
              <a:t>monedas?</a:t>
            </a:r>
          </a:p>
          <a:p>
            <a:r>
              <a:rPr lang="es-CO" dirty="0" smtClean="0"/>
              <a:t>Cuál es la varianza ?</a:t>
            </a:r>
          </a:p>
          <a:p>
            <a:r>
              <a:rPr lang="es-CO" dirty="0"/>
              <a:t>Cuál es la probabilidad de </a:t>
            </a:r>
            <a:r>
              <a:rPr lang="es-CO" dirty="0" smtClean="0"/>
              <a:t>obtener </a:t>
            </a:r>
            <a:r>
              <a:rPr lang="es-CO" dirty="0"/>
              <a:t>al menos una </a:t>
            </a:r>
            <a:r>
              <a:rPr lang="es-CO" dirty="0" smtClean="0"/>
              <a:t>cara? No </a:t>
            </a:r>
            <a:r>
              <a:rPr lang="es-CO" dirty="0"/>
              <a:t>obtener ninguna </a:t>
            </a:r>
            <a:r>
              <a:rPr lang="es-CO" dirty="0" smtClean="0"/>
              <a:t>cara?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002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Función de distribución de probabilidad acumulada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5476707" cy="367830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CO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0                    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f>
                              <m:fPr>
                                <m:ctrlP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           0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f>
                              <m:fPr>
                                <m:ctrlP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           1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&lt;2</m:t>
                            </m:r>
                          </m:e>
                          <m:e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1                   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≥2</m:t>
                            </m:r>
                          </m:e>
                        </m:eqArr>
                      </m:e>
                    </m:d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5476707" cy="367830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6976898" y="2180496"/>
            <a:ext cx="49720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Función que acumula la función de distribución de probabilidad entonces</a:t>
            </a:r>
          </a:p>
          <a:p>
            <a:endParaRPr lang="es-CO" sz="2400" dirty="0"/>
          </a:p>
          <a:p>
            <a:r>
              <a:rPr lang="es-CO" sz="2400" dirty="0" smtClean="0"/>
              <a:t>F(x=0)=1/4</a:t>
            </a:r>
          </a:p>
          <a:p>
            <a:endParaRPr lang="es-CO" sz="2400" dirty="0"/>
          </a:p>
          <a:p>
            <a:r>
              <a:rPr lang="es-CO" sz="2400" dirty="0" smtClean="0"/>
              <a:t>F(x=1)= 1/4+ 2/4=3/4 </a:t>
            </a:r>
          </a:p>
          <a:p>
            <a:endParaRPr lang="es-CO" sz="2400" dirty="0"/>
          </a:p>
          <a:p>
            <a:r>
              <a:rPr lang="es-CO" sz="2400" dirty="0" smtClean="0"/>
              <a:t>F(x=2)=1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408386" y="6064469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Realice la grafica de la función acumulada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95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30706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037606"/>
            <a:ext cx="11029615" cy="3678303"/>
          </a:xfrm>
        </p:spPr>
        <p:txBody>
          <a:bodyPr>
            <a:normAutofit/>
          </a:bodyPr>
          <a:lstStyle/>
          <a:p>
            <a:r>
              <a:rPr lang="es-CO" sz="2800" dirty="0"/>
              <a:t>Una gasolinera tiene seis bombas. Sea </a:t>
            </a:r>
            <a:r>
              <a:rPr lang="es-CO" sz="2800" i="1" dirty="0"/>
              <a:t>X </a:t>
            </a:r>
            <a:r>
              <a:rPr lang="es-CO" sz="2800" dirty="0"/>
              <a:t>el número de bombas que están en servicio a una hora particular del día. Suponga que la distribución de probabilidad de </a:t>
            </a:r>
            <a:r>
              <a:rPr lang="es-CO" sz="2800" i="1" dirty="0"/>
              <a:t>X </a:t>
            </a:r>
            <a:r>
              <a:rPr lang="es-CO" sz="2800" dirty="0"/>
              <a:t>es como se da en la tabla siguiente;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56" y="3874194"/>
            <a:ext cx="11062251" cy="168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935" y="2511972"/>
            <a:ext cx="11029615" cy="2687637"/>
          </a:xfrm>
        </p:spPr>
        <p:txBody>
          <a:bodyPr>
            <a:normAutofit fontScale="92500" lnSpcReduction="10000"/>
          </a:bodyPr>
          <a:lstStyle/>
          <a:p>
            <a:r>
              <a:rPr lang="es-CO" sz="2400" dirty="0"/>
              <a:t>Halle la probabilidad de que cuando mucho dos bombas estén en servicio:</a:t>
            </a:r>
          </a:p>
          <a:p>
            <a:r>
              <a:rPr lang="es-CO" sz="2400" dirty="0"/>
              <a:t>Halle la probabilidad de que por lo menos 3 bombas</a:t>
            </a:r>
          </a:p>
          <a:p>
            <a:r>
              <a:rPr lang="es-CO" sz="2400" dirty="0"/>
              <a:t>La probabilidad de que entre 2 y 5 bombas inclusive estén en servicio</a:t>
            </a:r>
          </a:p>
          <a:p>
            <a:r>
              <a:rPr lang="es-CO" sz="2400" dirty="0"/>
              <a:t>La probabilidad de que el numero de bombas este estrictamente entre 2 y 5 bombas</a:t>
            </a:r>
          </a:p>
          <a:p>
            <a:r>
              <a:rPr lang="es-CO" sz="2400" dirty="0"/>
              <a:t>Halle la media, la varianza y la desviación </a:t>
            </a:r>
            <a:r>
              <a:rPr lang="es-CO" sz="2400" dirty="0" smtClean="0"/>
              <a:t>estándar</a:t>
            </a:r>
          </a:p>
          <a:p>
            <a:r>
              <a:rPr lang="es-CO" sz="2400" dirty="0" smtClean="0"/>
              <a:t>Halle la función de distribución de probabilidad acumulada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5003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CO" b="1" dirty="0"/>
              <a:t>VARIABLE ALEATORIA discreta (</a:t>
            </a:r>
            <a:r>
              <a:rPr lang="es-CO" b="1" dirty="0" err="1"/>
              <a:t>v.a</a:t>
            </a:r>
            <a:r>
              <a:rPr lang="es-CO" b="1" dirty="0"/>
              <a:t>)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0378" y="2456464"/>
            <a:ext cx="6902174" cy="36783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600" dirty="0"/>
              <a:t>En cualquier experimento, existen numerosas características que pueden ser observadas,  cada resultado de un experimento puede ser asociado con un </a:t>
            </a:r>
            <a:r>
              <a:rPr lang="es-CO" sz="2600" dirty="0" smtClean="0"/>
              <a:t>número, </a:t>
            </a:r>
            <a:r>
              <a:rPr lang="es-CO" sz="2600" dirty="0"/>
              <a:t>especificando una regla de asociación llamada </a:t>
            </a:r>
            <a:r>
              <a:rPr lang="es-CO" sz="2600" b="1" dirty="0"/>
              <a:t>variable aleatoria</a:t>
            </a:r>
            <a:r>
              <a:rPr lang="es-CO" sz="2600" dirty="0" smtClean="0"/>
              <a:t>.</a:t>
            </a:r>
          </a:p>
          <a:p>
            <a:pPr marL="0" indent="0" algn="just">
              <a:buNone/>
            </a:pPr>
            <a:r>
              <a:rPr lang="es-CO" sz="2600" dirty="0"/>
              <a:t>Una variable aleatoria le corresponde una </a:t>
            </a:r>
            <a:r>
              <a:rPr lang="es-CO" sz="2600" dirty="0" smtClean="0"/>
              <a:t>función, </a:t>
            </a:r>
            <a:r>
              <a:rPr lang="es-CO" sz="2600" dirty="0"/>
              <a:t>cuyo dominio es el espacio </a:t>
            </a:r>
            <a:r>
              <a:rPr lang="es-CO" sz="2600" dirty="0" err="1"/>
              <a:t>muestral</a:t>
            </a:r>
            <a:r>
              <a:rPr lang="es-CO" sz="2600" dirty="0"/>
              <a:t> y cuyo rango es el conjunto de números </a:t>
            </a:r>
            <a:r>
              <a:rPr lang="es-CO" sz="2600" dirty="0" smtClean="0"/>
              <a:t>reales, cada elemento del rango tiene una probabilidad </a:t>
            </a:r>
            <a:r>
              <a:rPr lang="es-CO" sz="2600" dirty="0"/>
              <a:t>de </a:t>
            </a:r>
            <a:r>
              <a:rPr lang="es-CO" sz="2600" dirty="0" smtClean="0"/>
              <a:t>ocurrencia.</a:t>
            </a:r>
            <a:endParaRPr lang="es-CO" sz="2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4443" y="2076373"/>
            <a:ext cx="2291420" cy="3956127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4770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557">
        <p15:prstTrans prst="pageCurlDouble"/>
      </p:transition>
    </mc:Choice>
    <mc:Fallback xmlns="">
      <p:transition spd="slow" advTm="25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2877" y="413289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467278" y="2060028"/>
                <a:ext cx="11029615" cy="423303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s-CO" sz="4400" dirty="0"/>
                  <a:t>Suponga que f(x) representa una función de densidad de probabilidad dada por:</a:t>
                </a:r>
              </a:p>
              <a:p>
                <a:pPr marL="0" indent="0" algn="ctr">
                  <a:buNone/>
                </a:pPr>
                <a:endParaRPr lang="es-CO" sz="4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s-CO" sz="6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6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CO" sz="6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65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s-CO" sz="65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=0,1,2,3,4</m:t>
                    </m:r>
                  </m:oMath>
                </a14:m>
                <a:r>
                  <a:rPr lang="es-CO" sz="6500" dirty="0"/>
                  <a:t> </a:t>
                </a:r>
              </a:p>
              <a:p>
                <a:pPr marL="0" indent="0">
                  <a:buNone/>
                </a:pPr>
                <a:endParaRPr lang="es-CO" sz="4000" dirty="0"/>
              </a:p>
              <a:p>
                <a:pPr marL="0" indent="0">
                  <a:buNone/>
                </a:pPr>
                <a:r>
                  <a:rPr lang="es-CO" sz="4000" dirty="0"/>
                  <a:t>Grafique la </a:t>
                </a:r>
                <a:r>
                  <a:rPr lang="es-CO" sz="4000" dirty="0" err="1"/>
                  <a:t>pdf</a:t>
                </a:r>
                <a:endParaRPr lang="es-CO" sz="4000" dirty="0"/>
              </a:p>
              <a:p>
                <a:pPr marL="0" indent="0">
                  <a:buNone/>
                </a:pPr>
                <a:r>
                  <a:rPr lang="es-CO" sz="4000" dirty="0"/>
                  <a:t>Halle la media y varianza</a:t>
                </a:r>
              </a:p>
              <a:p>
                <a:pPr marL="0" indent="0">
                  <a:buNone/>
                </a:pPr>
                <a:endParaRPr lang="es-CO" sz="4000" dirty="0"/>
              </a:p>
              <a:p>
                <a:pPr marL="0" indent="0" algn="ctr">
                  <a:buNone/>
                </a:pPr>
                <a:r>
                  <a:rPr lang="es-CO" sz="4400" dirty="0"/>
                  <a:t>Halle</a:t>
                </a:r>
                <a14:m>
                  <m:oMath xmlns:m="http://schemas.openxmlformats.org/officeDocument/2006/math">
                    <m:r>
                      <a:rPr lang="es-CO" sz="4400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2≤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&lt;4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≻−10)</m:t>
                    </m:r>
                  </m:oMath>
                </a14:m>
                <a:endParaRPr lang="es-CO" sz="4400" dirty="0"/>
              </a:p>
              <a:p>
                <a:pPr marL="0" indent="0">
                  <a:buNone/>
                </a:pPr>
                <a:endParaRPr lang="es-CO" sz="400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278" y="2060028"/>
                <a:ext cx="11029615" cy="4233034"/>
              </a:xfrm>
              <a:blipFill>
                <a:blip r:embed="rId2"/>
                <a:stretch>
                  <a:fillRect l="-719" t="-51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2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6598" y="120905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s-CO" sz="2000" dirty="0"/>
              <a:t>Considere 6 donantes de sangre de los cuales solo dos son O+,  sea y la va que denota el numero de ensayos hasta encontrar una persona con este tipo de sangre. La </a:t>
            </a:r>
            <a:r>
              <a:rPr lang="es-CO" sz="2000" dirty="0" err="1"/>
              <a:t>pdf</a:t>
            </a:r>
            <a:r>
              <a:rPr lang="es-CO" sz="2000" dirty="0"/>
              <a:t> está dada por 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605954"/>
            <a:ext cx="5331081" cy="14074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92" y="3166972"/>
            <a:ext cx="3816503" cy="222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49908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Función escalonada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19192"/>
            <a:ext cx="5149193" cy="26681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14" y="2584102"/>
            <a:ext cx="5408584" cy="193829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21484" y="5042629"/>
            <a:ext cx="104893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Para una variable aleatoria discreta X, la gráfica de F(x) mostrará un salto con cada valor posible de X y será plana entre los valores posibles. Tal gráfica se conoce como función escalonada.</a:t>
            </a:r>
          </a:p>
        </p:txBody>
      </p:sp>
    </p:spTree>
    <p:extLst>
      <p:ext uri="{BB962C8B-B14F-4D97-AF65-F5344CB8AC3E}">
        <p14:creationId xmlns:p14="http://schemas.microsoft.com/office/powerpoint/2010/main" val="289933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86" y="2286000"/>
            <a:ext cx="11029615" cy="3465787"/>
          </a:xfrm>
        </p:spPr>
        <p:txBody>
          <a:bodyPr>
            <a:noAutofit/>
          </a:bodyPr>
          <a:lstStyle/>
          <a:p>
            <a:r>
              <a:rPr lang="es-CO" sz="2200" dirty="0"/>
              <a:t>El número de mensajes enviados por hora sobre una red de computadora tiene la siguiente distribución:</a:t>
            </a:r>
          </a:p>
          <a:p>
            <a:pPr marL="0" indent="0">
              <a:buNone/>
            </a:pPr>
            <a:endParaRPr lang="es-CO" sz="2200" dirty="0"/>
          </a:p>
          <a:p>
            <a:endParaRPr lang="es-CO" sz="2200" dirty="0"/>
          </a:p>
          <a:p>
            <a:endParaRPr lang="es-CO" sz="2200" dirty="0"/>
          </a:p>
          <a:p>
            <a:r>
              <a:rPr lang="es-CO" sz="2200" dirty="0"/>
              <a:t>Grafique la </a:t>
            </a:r>
            <a:r>
              <a:rPr lang="es-CO" sz="2200" dirty="0" err="1"/>
              <a:t>pdf</a:t>
            </a:r>
            <a:endParaRPr lang="es-CO" sz="2200" dirty="0"/>
          </a:p>
          <a:p>
            <a:r>
              <a:rPr lang="es-CO" sz="2200" dirty="0"/>
              <a:t>Determine la media y la desviación estándar de el numero de mensajes enviados por horas</a:t>
            </a:r>
          </a:p>
          <a:p>
            <a:r>
              <a:rPr lang="es-CO" sz="2200" dirty="0"/>
              <a:t>Halle la función acumulada y grafíquela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86" y="3085444"/>
            <a:ext cx="10675893" cy="12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Como hallar probabilidades de una distribución de probabilidad discreta a partir de la función acumulada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>
              <a:xfrm>
                <a:off x="581193" y="2180496"/>
                <a:ext cx="5588380" cy="106720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s-CO" dirty="0" smtClean="0"/>
                  <a:t>Para dos números cualesquiera </a:t>
                </a:r>
                <a:r>
                  <a:rPr lang="es-CO" i="1" dirty="0"/>
                  <a:t>a </a:t>
                </a:r>
                <a:r>
                  <a:rPr lang="es-CO" dirty="0"/>
                  <a:t>y </a:t>
                </a:r>
                <a:r>
                  <a:rPr lang="es-CO" i="1" dirty="0"/>
                  <a:t>b </a:t>
                </a:r>
                <a:r>
                  <a:rPr lang="es-CO" dirty="0"/>
                  <a:t>con </a:t>
                </a:r>
                <a:r>
                  <a:rPr lang="es-CO" i="1" dirty="0"/>
                  <a:t>a ≤</a:t>
                </a:r>
                <a:r>
                  <a:rPr lang="es-CO" dirty="0"/>
                  <a:t> </a:t>
                </a:r>
                <a:r>
                  <a:rPr lang="es-CO" i="1" dirty="0"/>
                  <a:t>b</a:t>
                </a:r>
                <a:r>
                  <a:rPr lang="es-CO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s-419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s-419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419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s-CO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419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180496"/>
                <a:ext cx="5588380" cy="1067201"/>
              </a:xfrm>
              <a:blipFill>
                <a:blip r:embed="rId2"/>
                <a:stretch>
                  <a:fillRect l="-654" t="-57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/>
              <p:cNvSpPr/>
              <p:nvPr/>
            </p:nvSpPr>
            <p:spPr>
              <a:xfrm>
                <a:off x="7200486" y="2390930"/>
                <a:ext cx="402155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s-419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s-419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419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s-CO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419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486" y="2390930"/>
                <a:ext cx="40215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389" y="3275986"/>
            <a:ext cx="4037651" cy="326898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592" y="3275986"/>
            <a:ext cx="40481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0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-362605" y="942566"/>
                <a:ext cx="434602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s-CO" dirty="0" smtClean="0"/>
              </a:p>
              <a:p>
                <a:endParaRPr lang="es-CO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2605" y="942566"/>
                <a:ext cx="4346026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3245845" y="1046962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s-CO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845" y="1046962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8894726" y="1046962"/>
                <a:ext cx="284469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s-CO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s-CO" dirty="0"/>
              </a:p>
              <a:p>
                <a:endParaRPr lang="es-CO" dirty="0" smtClean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726" y="1046962"/>
                <a:ext cx="2844690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8251" y="1891513"/>
            <a:ext cx="3711187" cy="309265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268" y="1938791"/>
            <a:ext cx="3587732" cy="30010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796" y="1806137"/>
            <a:ext cx="38576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3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13398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En un taller de servicio automotriz especializado en afinaciones se sabe que 45% de todas las afinaciones se realizan en automóviles de cuatro cilindros, 40% en automóviles de seis cilindros y 15% en automóviles de ocho cilindros. Sea </a:t>
            </a:r>
            <a:r>
              <a:rPr lang="es-CO" i="1" dirty="0"/>
              <a:t>X </a:t>
            </a:r>
            <a:r>
              <a:rPr lang="es-CO" dirty="0"/>
              <a:t> el número de cilindros en el siguiente carro que va a ser afinado.</a:t>
            </a:r>
          </a:p>
          <a:p>
            <a:r>
              <a:rPr lang="es-CO" b="1" dirty="0"/>
              <a:t>a. </a:t>
            </a:r>
            <a:r>
              <a:rPr lang="es-CO" dirty="0"/>
              <a:t>¿Cuál es la función masa de probabilidad de </a:t>
            </a:r>
            <a:r>
              <a:rPr lang="es-CO" i="1" dirty="0"/>
              <a:t>X</a:t>
            </a:r>
            <a:r>
              <a:rPr lang="es-CO" dirty="0"/>
              <a:t>?</a:t>
            </a:r>
          </a:p>
          <a:p>
            <a:r>
              <a:rPr lang="es-CO" b="1" dirty="0"/>
              <a:t>b. </a:t>
            </a:r>
            <a:r>
              <a:rPr lang="es-CO" dirty="0"/>
              <a:t>Realice un histograma de la función masa de probabilidad </a:t>
            </a:r>
          </a:p>
          <a:p>
            <a:r>
              <a:rPr lang="es-CO" b="1" dirty="0"/>
              <a:t>c. </a:t>
            </a:r>
            <a:r>
              <a:rPr lang="es-CO" dirty="0"/>
              <a:t>¿Cuál es la probabilidad de que el siguiente carro afinado sea de por lo menos seis cilindros? ¿Más de seis cilindros?</a:t>
            </a:r>
          </a:p>
          <a:p>
            <a:r>
              <a:rPr lang="es-CO" dirty="0"/>
              <a:t>Halle la función acumulada y grafíquela.</a:t>
            </a:r>
          </a:p>
          <a:p>
            <a:r>
              <a:rPr lang="es-CO" dirty="0"/>
              <a:t>Halle la media y la varianza de la función de probabilidad</a:t>
            </a:r>
          </a:p>
        </p:txBody>
      </p:sp>
    </p:spTree>
    <p:extLst>
      <p:ext uri="{BB962C8B-B14F-4D97-AF65-F5344CB8AC3E}">
        <p14:creationId xmlns:p14="http://schemas.microsoft.com/office/powerpoint/2010/main" val="20199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Valor esperado de una función lineal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74736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Si x es una variable aleatoria continua con </a:t>
            </a:r>
            <a:r>
              <a:rPr lang="es-CO" dirty="0" err="1"/>
              <a:t>pdf</a:t>
            </a:r>
            <a:r>
              <a:rPr lang="es-CO" dirty="0"/>
              <a:t> f(x) con a y b constantes: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10" y="2755233"/>
            <a:ext cx="7669529" cy="14215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178" y="4751529"/>
            <a:ext cx="9031642" cy="72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8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Varianza de una función lineal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55999"/>
          </a:xfrm>
        </p:spPr>
        <p:txBody>
          <a:bodyPr/>
          <a:lstStyle/>
          <a:p>
            <a:pPr marL="0" indent="0">
              <a:buNone/>
            </a:pPr>
            <a:r>
              <a:rPr lang="es-CO" sz="2800" dirty="0"/>
              <a:t>Si x es una variable aleatoria continua con </a:t>
            </a:r>
            <a:r>
              <a:rPr lang="es-CO" sz="2800" dirty="0" err="1"/>
              <a:t>pdf</a:t>
            </a:r>
            <a:r>
              <a:rPr lang="es-CO" sz="2800" dirty="0"/>
              <a:t> f(x) con a y b constantes 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919" y="3378981"/>
            <a:ext cx="5916163" cy="9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9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20109" y="1176959"/>
                <a:ext cx="11029950" cy="486957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CO" sz="2000" dirty="0"/>
                  <a:t>Un distribuidor de enseres para el hogar vende tres modelos de congeladores verticales de 13.5, 15.9 y 19.1 pies cúbicos de espacio de almacenamiento, respectivamente. Sea </a:t>
                </a:r>
                <a:r>
                  <a:rPr lang="es-CO" sz="2000" i="1" dirty="0"/>
                  <a:t>X </a:t>
                </a:r>
                <a:r>
                  <a:rPr lang="es-CO" sz="2000" dirty="0"/>
                  <a:t> la cantidad de espacio de almacenamiento adquirido por el siguiente cliente que compre un congelador. Suponga que </a:t>
                </a:r>
                <a:r>
                  <a:rPr lang="es-CO" sz="2000" i="1" dirty="0"/>
                  <a:t>X </a:t>
                </a:r>
                <a:r>
                  <a:rPr lang="es-CO" sz="2000" dirty="0"/>
                  <a:t>tiene la función masa de probabilidad</a:t>
                </a:r>
              </a:p>
              <a:p>
                <a:endParaRPr lang="es-CO" sz="2000" dirty="0" smtClean="0"/>
              </a:p>
              <a:p>
                <a:endParaRPr lang="es-CO" sz="2000" dirty="0"/>
              </a:p>
              <a:p>
                <a:endParaRPr lang="es-CO" sz="2000" dirty="0" smtClean="0"/>
              </a:p>
              <a:p>
                <a:endParaRPr lang="es-CO" sz="2000" dirty="0"/>
              </a:p>
              <a:p>
                <a:r>
                  <a:rPr lang="it-IT" sz="2000" b="1" dirty="0" smtClean="0"/>
                  <a:t>a</a:t>
                </a:r>
                <a:r>
                  <a:rPr lang="it-IT" sz="2000" b="1" dirty="0"/>
                  <a:t>. </a:t>
                </a:r>
                <a:r>
                  <a:rPr lang="it-IT" sz="2000" dirty="0"/>
                  <a:t>Calcule </a:t>
                </a:r>
                <a:r>
                  <a:rPr lang="it-IT" sz="2000" i="1" dirty="0"/>
                  <a:t>E</a:t>
                </a:r>
                <a:r>
                  <a:rPr lang="it-IT" sz="2000" dirty="0"/>
                  <a:t>(</a:t>
                </a:r>
                <a:r>
                  <a:rPr lang="it-IT" sz="2000" i="1" dirty="0"/>
                  <a:t>X</a:t>
                </a:r>
                <a:r>
                  <a:rPr lang="it-IT" sz="2000" dirty="0"/>
                  <a:t>),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 y </a:t>
                </a:r>
                <a:r>
                  <a:rPr lang="it-IT" sz="2000" i="1" dirty="0"/>
                  <a:t>V</a:t>
                </a:r>
                <a:r>
                  <a:rPr lang="it-IT" sz="2000" dirty="0"/>
                  <a:t>(</a:t>
                </a:r>
                <a:r>
                  <a:rPr lang="it-IT" sz="2000" i="1" dirty="0"/>
                  <a:t>X</a:t>
                </a:r>
                <a:r>
                  <a:rPr lang="it-IT" sz="2000" dirty="0"/>
                  <a:t>).</a:t>
                </a:r>
              </a:p>
              <a:p>
                <a:r>
                  <a:rPr lang="es-CO" sz="2000" b="1" dirty="0"/>
                  <a:t>b. </a:t>
                </a:r>
                <a:r>
                  <a:rPr lang="es-CO" sz="2000" dirty="0"/>
                  <a:t>Si el precio de un congelador de </a:t>
                </a:r>
                <a:r>
                  <a:rPr lang="es-CO" sz="2000" i="1" dirty="0"/>
                  <a:t>X </a:t>
                </a:r>
                <a:r>
                  <a:rPr lang="es-CO" sz="2000" dirty="0"/>
                  <a:t>pies cúbicos de capacidad es 25</a:t>
                </a:r>
                <a:r>
                  <a:rPr lang="es-CO" sz="2000" i="1" dirty="0"/>
                  <a:t>X - </a:t>
                </a:r>
                <a:r>
                  <a:rPr lang="es-CO" sz="2000" dirty="0"/>
                  <a:t>8.5, ¿cuál es el precio esperado pagado por el siguiente cliente que compre un congelador?</a:t>
                </a:r>
              </a:p>
              <a:p>
                <a:r>
                  <a:rPr lang="es-CO" sz="2000" b="1" dirty="0"/>
                  <a:t>c. </a:t>
                </a:r>
                <a:r>
                  <a:rPr lang="es-CO" sz="2000" dirty="0"/>
                  <a:t>¿Cuál es la varianza del precio 25</a:t>
                </a:r>
                <a:r>
                  <a:rPr lang="es-CO" sz="2000" i="1" dirty="0"/>
                  <a:t>X -</a:t>
                </a:r>
                <a:r>
                  <a:rPr lang="es-CO" sz="2000" dirty="0"/>
                  <a:t> 8.5 pagado por el siguiente cliente?</a:t>
                </a:r>
              </a:p>
              <a:p>
                <a:r>
                  <a:rPr lang="es-CO" sz="2000" b="1" dirty="0"/>
                  <a:t>d. </a:t>
                </a:r>
                <a:r>
                  <a:rPr lang="es-CO" sz="2000" dirty="0"/>
                  <a:t>Suponga que aunque la capacidad nominal de un congelador  </a:t>
                </a:r>
                <a:r>
                  <a:rPr lang="es-CO" sz="2000" i="1" dirty="0"/>
                  <a:t>X</a:t>
                </a:r>
                <a:r>
                  <a:rPr lang="es-CO" sz="2000" dirty="0"/>
                  <a:t>, la real es </a:t>
                </a:r>
                <a:r>
                  <a:rPr lang="es-CO" sz="2000" i="1" dirty="0"/>
                  <a:t>h</a:t>
                </a:r>
                <a:r>
                  <a:rPr lang="es-CO" sz="2000" dirty="0"/>
                  <a:t>(</a:t>
                </a:r>
                <a:r>
                  <a:rPr lang="es-CO" sz="2000" i="1" dirty="0"/>
                  <a:t>X</a:t>
                </a:r>
                <a:r>
                  <a:rPr lang="es-CO" sz="2000" dirty="0"/>
                  <a:t>)=</a:t>
                </a:r>
                <a:r>
                  <a:rPr lang="es-CO" sz="2000" i="1" dirty="0"/>
                  <a:t>X-</a:t>
                </a:r>
                <a:r>
                  <a:rPr lang="es-CO" sz="2000" dirty="0"/>
                  <a:t>0.01</a:t>
                </a:r>
                <a:r>
                  <a:rPr lang="es-CO" sz="2000" i="1" dirty="0"/>
                  <a:t>X</a:t>
                </a:r>
                <a:r>
                  <a:rPr lang="es-CO" sz="2000" dirty="0"/>
                  <a:t>2. ¿Cuál es la capacidad real esperada del congelador adquirido por el siguiente cliente?</a:t>
                </a:r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20109" y="1176959"/>
                <a:ext cx="11029950" cy="4869573"/>
              </a:xfrm>
              <a:blipFill>
                <a:blip r:embed="rId2"/>
                <a:stretch>
                  <a:fillRect l="-608" t="-6758" r="-1050" b="-826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138" y="2394071"/>
            <a:ext cx="6521892" cy="12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221852"/>
              </p:ext>
            </p:extLst>
          </p:nvPr>
        </p:nvGraphicFramePr>
        <p:xfrm>
          <a:off x="933448" y="1576916"/>
          <a:ext cx="10091905" cy="3428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1503">
                  <a:extLst>
                    <a:ext uri="{9D8B030D-6E8A-4147-A177-3AD203B41FA5}">
                      <a16:colId xmlns:a16="http://schemas.microsoft.com/office/drawing/2014/main" val="1402696149"/>
                    </a:ext>
                  </a:extLst>
                </a:gridCol>
                <a:gridCol w="5020605">
                  <a:extLst>
                    <a:ext uri="{9D8B030D-6E8A-4147-A177-3AD203B41FA5}">
                      <a16:colId xmlns:a16="http://schemas.microsoft.com/office/drawing/2014/main" val="2046917722"/>
                    </a:ext>
                  </a:extLst>
                </a:gridCol>
                <a:gridCol w="2329797">
                  <a:extLst>
                    <a:ext uri="{9D8B030D-6E8A-4147-A177-3AD203B41FA5}">
                      <a16:colId xmlns:a16="http://schemas.microsoft.com/office/drawing/2014/main" val="1393228180"/>
                    </a:ext>
                  </a:extLst>
                </a:gridCol>
              </a:tblGrid>
              <a:tr h="759515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Experimento</a:t>
                      </a:r>
                      <a:endParaRPr lang="es-CO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Variable aleatoria</a:t>
                      </a:r>
                      <a:endParaRPr lang="es-CO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Valores posibles (Rango)</a:t>
                      </a:r>
                      <a:endParaRPr lang="es-CO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308550"/>
                  </a:ext>
                </a:extLst>
              </a:tr>
              <a:tr h="108502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 smtClean="0"/>
                        <a:t>Tirar al aire dos monedas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smtClean="0"/>
                        <a:t>Numero de caras observadas al lanzar 2 monedas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0,1,2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486349"/>
                  </a:ext>
                </a:extLst>
              </a:tr>
              <a:tr h="440037">
                <a:tc>
                  <a:txBody>
                    <a:bodyPr/>
                    <a:lstStyle/>
                    <a:p>
                      <a:r>
                        <a:rPr lang="es-CO" sz="1800" kern="1200" dirty="0" smtClean="0">
                          <a:effectLst/>
                        </a:rPr>
                        <a:t>Seleccionar cinco clientes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kern="1200" dirty="0" smtClean="0">
                          <a:effectLst/>
                        </a:rPr>
                        <a:t>Número de clientes al día en sus pagos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0,1,2,3,4,5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02116"/>
                  </a:ext>
                </a:extLst>
              </a:tr>
              <a:tr h="440037">
                <a:tc>
                  <a:txBody>
                    <a:bodyPr/>
                    <a:lstStyle/>
                    <a:p>
                      <a:r>
                        <a:rPr lang="es-CO" sz="1800" kern="1200" dirty="0" smtClean="0">
                          <a:effectLst/>
                        </a:rPr>
                        <a:t>Venta de un automóvil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Sexo del cliente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 si es hombre </a:t>
                      </a:r>
                    </a:p>
                    <a:p>
                      <a:pPr algn="ctr"/>
                      <a:r>
                        <a:rPr lang="es-CO" dirty="0" smtClean="0"/>
                        <a:t>1 si</a:t>
                      </a:r>
                      <a:r>
                        <a:rPr lang="es-CO" baseline="0" dirty="0" smtClean="0"/>
                        <a:t> es mujer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25963"/>
                  </a:ext>
                </a:extLst>
              </a:tr>
              <a:tr h="440037">
                <a:tc>
                  <a:txBody>
                    <a:bodyPr/>
                    <a:lstStyle/>
                    <a:p>
                      <a:r>
                        <a:rPr lang="es-CO" dirty="0" smtClean="0"/>
                        <a:t>Tirar</a:t>
                      </a:r>
                      <a:r>
                        <a:rPr lang="es-CO" baseline="0" dirty="0" smtClean="0"/>
                        <a:t> al aire dos dados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Numero</a:t>
                      </a:r>
                      <a:r>
                        <a:rPr lang="es-CO" baseline="0" dirty="0" smtClean="0"/>
                        <a:t> obtenido al sumar los dos dados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2,3,4,5,6,7,8,9,10,11,12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91329"/>
                  </a:ext>
                </a:extLst>
              </a:tr>
            </a:tbl>
          </a:graphicData>
        </a:graphic>
      </p:graphicFrame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3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"/>
    </mc:Choice>
    <mc:Fallback xmlns="">
      <p:transition spd="slow" advTm="1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Experimentos de </a:t>
            </a:r>
            <a:r>
              <a:rPr lang="es-CO" dirty="0" err="1"/>
              <a:t>bernoulli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3200" dirty="0"/>
              <a:t>Son experimentos con solo dos resultados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46" y="3420839"/>
            <a:ext cx="9726706" cy="24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EXPERIMENTOS </a:t>
            </a:r>
            <a:r>
              <a:rPr lang="es-CO" dirty="0" err="1"/>
              <a:t>BINOMIALes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923393"/>
            <a:ext cx="11029615" cy="4708635"/>
          </a:xfrm>
        </p:spPr>
        <p:txBody>
          <a:bodyPr>
            <a:noAutofit/>
          </a:bodyPr>
          <a:lstStyle/>
          <a:p>
            <a:r>
              <a:rPr lang="es-CO" sz="2000" dirty="0"/>
              <a:t>Consiste en una secuencia de </a:t>
            </a:r>
            <a:r>
              <a:rPr lang="es-CO" sz="2000" i="1" dirty="0"/>
              <a:t>n </a:t>
            </a:r>
            <a:r>
              <a:rPr lang="es-CO" sz="2000" dirty="0"/>
              <a:t>experimentos llamados </a:t>
            </a:r>
            <a:r>
              <a:rPr lang="es-CO" sz="2000" i="1" dirty="0"/>
              <a:t>ensayos </a:t>
            </a:r>
            <a:r>
              <a:rPr lang="es-CO" sz="2000" b="1" i="1" dirty="0"/>
              <a:t>(n)</a:t>
            </a:r>
            <a:r>
              <a:rPr lang="es-CO" sz="2000" dirty="0"/>
              <a:t>, donde </a:t>
            </a:r>
            <a:r>
              <a:rPr lang="es-CO" sz="2000" i="1" dirty="0"/>
              <a:t>n </a:t>
            </a:r>
            <a:r>
              <a:rPr lang="es-CO" sz="2000" dirty="0"/>
              <a:t>se fija antes del experimento. </a:t>
            </a:r>
          </a:p>
          <a:p>
            <a:r>
              <a:rPr lang="es-CO" sz="2000" dirty="0"/>
              <a:t>Cada ensayo puede dar por resultado un éxito (</a:t>
            </a:r>
            <a:r>
              <a:rPr lang="es-CO" sz="2000" i="1" dirty="0"/>
              <a:t>E</a:t>
            </a:r>
            <a:r>
              <a:rPr lang="es-CO" sz="2000" dirty="0"/>
              <a:t>) y falla (</a:t>
            </a:r>
            <a:r>
              <a:rPr lang="es-CO" sz="2000" i="1" dirty="0"/>
              <a:t>F</a:t>
            </a:r>
            <a:r>
              <a:rPr lang="es-CO" sz="2000" dirty="0"/>
              <a:t>).</a:t>
            </a:r>
          </a:p>
          <a:p>
            <a:r>
              <a:rPr lang="es-CO" sz="2000" dirty="0"/>
              <a:t>Cada ensayo es determinado por el éxito o fracaso, </a:t>
            </a:r>
          </a:p>
          <a:p>
            <a:r>
              <a:rPr lang="es-CO" sz="2000" b="1" dirty="0"/>
              <a:t>X</a:t>
            </a:r>
            <a:r>
              <a:rPr lang="es-CO" sz="2000" dirty="0"/>
              <a:t> es el numero de éxitos</a:t>
            </a:r>
          </a:p>
          <a:p>
            <a:r>
              <a:rPr lang="es-CO" sz="2000" dirty="0"/>
              <a:t>La probabilidad de éxito en cada ensayo es constante </a:t>
            </a:r>
            <a:r>
              <a:rPr lang="es-CO" sz="2000" b="1" dirty="0"/>
              <a:t>(p)</a:t>
            </a:r>
          </a:p>
          <a:p>
            <a:r>
              <a:rPr lang="es-CO" sz="2000" dirty="0"/>
              <a:t>La probabilidad de fracaso está dada por </a:t>
            </a:r>
            <a:r>
              <a:rPr lang="es-CO" sz="2000" b="1" dirty="0"/>
              <a:t>(q)</a:t>
            </a:r>
          </a:p>
          <a:p>
            <a:r>
              <a:rPr lang="es-CO" sz="2000" b="1" dirty="0" err="1"/>
              <a:t>p+q</a:t>
            </a:r>
            <a:r>
              <a:rPr lang="es-CO" sz="2000" b="1" dirty="0"/>
              <a:t>=1</a:t>
            </a:r>
          </a:p>
          <a:p>
            <a:r>
              <a:rPr lang="es-CO" sz="2000" dirty="0"/>
              <a:t>Las salidas de cada ensayo son independientes</a:t>
            </a:r>
          </a:p>
        </p:txBody>
      </p:sp>
    </p:spTree>
    <p:extLst>
      <p:ext uri="{BB962C8B-B14F-4D97-AF65-F5344CB8AC3E}">
        <p14:creationId xmlns:p14="http://schemas.microsoft.com/office/powerpoint/2010/main" val="26420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3480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Distribución binomial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382930"/>
            <a:ext cx="11029615" cy="36783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O" sz="3600" dirty="0"/>
              <a:t>Una variable aleatoria binomial es el numero de éxitos x en n ensayos repetidos de un experimento binomial, la </a:t>
            </a:r>
            <a:r>
              <a:rPr lang="es-CO" sz="3600" dirty="0" err="1"/>
              <a:t>pdf</a:t>
            </a:r>
            <a:r>
              <a:rPr lang="es-CO" sz="3600" dirty="0"/>
              <a:t> está dada por:</a:t>
            </a:r>
          </a:p>
          <a:p>
            <a:pPr marL="0" indent="0">
              <a:buNone/>
            </a:pPr>
            <a:endParaRPr lang="es-CO" sz="3600" dirty="0"/>
          </a:p>
          <a:p>
            <a:pPr marL="0" indent="0">
              <a:buNone/>
            </a:pPr>
            <a:endParaRPr lang="es-CO" sz="3600" dirty="0"/>
          </a:p>
          <a:p>
            <a:pPr marL="0" indent="0">
              <a:buNone/>
            </a:pPr>
            <a:endParaRPr lang="es-CO" sz="3600" dirty="0"/>
          </a:p>
          <a:p>
            <a:pPr marL="0" indent="0">
              <a:buNone/>
            </a:pPr>
            <a:endParaRPr lang="es-CO" sz="3600" dirty="0"/>
          </a:p>
          <a:p>
            <a:pPr marL="0" indent="0">
              <a:buNone/>
            </a:pPr>
            <a:endParaRPr lang="es-CO" sz="3600" dirty="0"/>
          </a:p>
          <a:p>
            <a:pPr marL="0" indent="0">
              <a:buNone/>
            </a:pPr>
            <a:r>
              <a:rPr lang="es-CO" sz="3600" dirty="0"/>
              <a:t>p es la probabilidad de éxito en un ensayo individual</a:t>
            </a:r>
          </a:p>
          <a:p>
            <a:pPr marL="0" indent="0">
              <a:buNone/>
            </a:pPr>
            <a:endParaRPr lang="es-CO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1" y="3235060"/>
            <a:ext cx="7350999" cy="17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Distribución binomial acumulada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1999546" y="2778922"/>
                <a:ext cx="8192907" cy="2422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d>
                            <m:d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O" sz="3200" dirty="0"/>
              </a:p>
              <a:p>
                <a:endParaRPr lang="es-CO" sz="3200" dirty="0"/>
              </a:p>
              <a:p>
                <a:r>
                  <a:rPr lang="es-CO" sz="3200" dirty="0"/>
                  <a:t>Con x=0,1,2,3….n</a:t>
                </a: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546" y="2778922"/>
                <a:ext cx="8192907" cy="2422010"/>
              </a:xfrm>
              <a:prstGeom prst="rect">
                <a:avLst/>
              </a:prstGeom>
              <a:blipFill>
                <a:blip r:embed="rId2"/>
                <a:stretch>
                  <a:fillRect l="-1860" b="-75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5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NOTACIÓN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475646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CO" sz="3600" dirty="0"/>
                  <a:t>Si x sigue una distribución binomial con parámetros n y p luego: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36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475646"/>
                <a:ext cx="11029615" cy="3678303"/>
              </a:xfrm>
              <a:blipFill>
                <a:blip r:embed="rId2"/>
                <a:stretch>
                  <a:fillRect l="-1657" r="-3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5153949"/>
            <a:ext cx="10288166" cy="101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0885" y="980346"/>
            <a:ext cx="11029615" cy="3678303"/>
          </a:xfrm>
        </p:spPr>
        <p:txBody>
          <a:bodyPr>
            <a:normAutofit/>
          </a:bodyPr>
          <a:lstStyle/>
          <a:p>
            <a:r>
              <a:rPr lang="es-CO" sz="3200" dirty="0"/>
              <a:t>Cada bus </a:t>
            </a:r>
            <a:r>
              <a:rPr lang="es-CO" sz="3200" dirty="0" smtClean="0"/>
              <a:t>tiene una </a:t>
            </a:r>
            <a:r>
              <a:rPr lang="es-CO" sz="3200" dirty="0"/>
              <a:t>probabilidad de </a:t>
            </a:r>
            <a:r>
              <a:rPr lang="es-CO" sz="3200" dirty="0" smtClean="0"/>
              <a:t>0.1 de contener </a:t>
            </a:r>
            <a:r>
              <a:rPr lang="es-CO" sz="3200" dirty="0"/>
              <a:t>daños, Asuma que los buses son independientes sin importan la presencia del daño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95" y="3905794"/>
            <a:ext cx="9713365" cy="24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2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15007" y="705178"/>
            <a:ext cx="11029950" cy="3678238"/>
          </a:xfrm>
        </p:spPr>
        <p:txBody>
          <a:bodyPr>
            <a:normAutofit/>
          </a:bodyPr>
          <a:lstStyle/>
          <a:p>
            <a:r>
              <a:rPr lang="es-CO" sz="4000" dirty="0"/>
              <a:t>Encuentre la probabilidad de que en los próximos 18 buses exactamente 2 tengan daños</a:t>
            </a:r>
          </a:p>
          <a:p>
            <a:r>
              <a:rPr lang="es-CO" sz="4000" dirty="0"/>
              <a:t>Luego x es una variable aleatoria binomial con parámetro p=0.1  y n=18 luego;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320" y="4653757"/>
            <a:ext cx="8561324" cy="10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735725" y="820793"/>
            <a:ext cx="11029950" cy="461470"/>
          </a:xfrm>
        </p:spPr>
        <p:txBody>
          <a:bodyPr>
            <a:normAutofit fontScale="92500" lnSpcReduction="20000"/>
          </a:bodyPr>
          <a:lstStyle/>
          <a:p>
            <a:r>
              <a:rPr lang="es-CO" sz="3000" dirty="0"/>
              <a:t>Determine la probabilidad de que al menos 4 buses tengan daños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265" y="1216930"/>
            <a:ext cx="7134195" cy="149013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22" y="2641728"/>
            <a:ext cx="6905296" cy="81984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414" y="3461569"/>
            <a:ext cx="7965898" cy="30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4294967295"/>
          </p:nvPr>
        </p:nvSpPr>
        <p:spPr>
          <a:xfrm>
            <a:off x="735724" y="1704092"/>
            <a:ext cx="4172607" cy="23526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CO" sz="4400" dirty="0"/>
              <a:t>En una muestra con n=18 y p=0,1 cual es el numero esperado de buses con daños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61" y="5349200"/>
            <a:ext cx="9848193" cy="71309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773" y="746830"/>
            <a:ext cx="683359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4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158" y="460418"/>
            <a:ext cx="11029616" cy="1013800"/>
          </a:xfrm>
        </p:spPr>
        <p:txBody>
          <a:bodyPr>
            <a:normAutofit/>
          </a:bodyPr>
          <a:lstStyle/>
          <a:p>
            <a:r>
              <a:rPr lang="es-CO" sz="3600" dirty="0"/>
              <a:t>DISTRIBUCIÓN HIPERGEOMÉTRICA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4992" y="460418"/>
            <a:ext cx="11029615" cy="3678303"/>
          </a:xfrm>
        </p:spPr>
        <p:txBody>
          <a:bodyPr>
            <a:normAutofit/>
          </a:bodyPr>
          <a:lstStyle/>
          <a:p>
            <a:r>
              <a:rPr lang="es-CO" sz="2400" dirty="0"/>
              <a:t>Cual es la probabilidad de obtener x éxitos en una muestra con n elementos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08" y="2565053"/>
            <a:ext cx="8166042" cy="415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49756"/>
            <a:ext cx="11029616" cy="1013800"/>
          </a:xfrm>
        </p:spPr>
        <p:txBody>
          <a:bodyPr>
            <a:normAutofit fontScale="90000"/>
          </a:bodyPr>
          <a:lstStyle/>
          <a:p>
            <a:pPr algn="ctr"/>
            <a:r>
              <a:rPr lang="es-CO" sz="3600" dirty="0"/>
              <a:t>FUNCION DE DISTRIBUCIÓN DE PROBABILIDAD (</a:t>
            </a:r>
            <a:r>
              <a:rPr lang="es-CO" sz="3600" dirty="0" err="1"/>
              <a:t>pdf</a:t>
            </a:r>
            <a:r>
              <a:rPr lang="es-CO" sz="3600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2335" y="1977513"/>
            <a:ext cx="11029615" cy="160513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sz="3600" dirty="0"/>
              <a:t>La función de distribución de probabilidad es un </a:t>
            </a:r>
            <a:r>
              <a:rPr lang="es-CO" sz="3600" dirty="0" smtClean="0"/>
              <a:t>gráfico </a:t>
            </a:r>
            <a:r>
              <a:rPr lang="es-CO" sz="3600" dirty="0"/>
              <a:t>tabla o formula que especifica la probabilidad asociada con cada posible salida de la variable aleatoria.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3996607"/>
            <a:ext cx="4088700" cy="264402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1879" y="3869366"/>
            <a:ext cx="1822272" cy="25190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5376" y="4847088"/>
            <a:ext cx="3405432" cy="789541"/>
          </a:xfrm>
          <a:prstGeom prst="rect">
            <a:avLst/>
          </a:prstGeom>
        </p:spPr>
      </p:pic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6325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164">
        <p15:prstTrans prst="pageCurlDouble"/>
      </p:transition>
    </mc:Choice>
    <mc:Fallback xmlns="">
      <p:transition spd="slow" advTm="11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92606"/>
            <a:ext cx="11029616" cy="1013800"/>
          </a:xfrm>
        </p:spPr>
        <p:txBody>
          <a:bodyPr/>
          <a:lstStyle/>
          <a:p>
            <a:r>
              <a:rPr lang="es-CO" dirty="0"/>
              <a:t>Características de una distribución </a:t>
            </a:r>
            <a:r>
              <a:rPr lang="es-CO" dirty="0" err="1"/>
              <a:t>hipergeométrica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sz="2800" dirty="0"/>
              <a:t>Aplica a muestreo sin reemplazo</a:t>
            </a:r>
          </a:p>
          <a:p>
            <a:r>
              <a:rPr lang="es-CO" sz="2800" dirty="0"/>
              <a:t>Los ensayos no son independientes, es decir las probabilidades no son constantes</a:t>
            </a:r>
          </a:p>
          <a:p>
            <a:r>
              <a:rPr lang="es-CO" sz="2800" dirty="0"/>
              <a:t>En una población de N sujetos  contiene:</a:t>
            </a:r>
          </a:p>
          <a:p>
            <a:pPr marL="594000" lvl="2" indent="0" algn="ctr">
              <a:buNone/>
            </a:pPr>
            <a:r>
              <a:rPr lang="es-CO" sz="2800" dirty="0"/>
              <a:t>K objetos clasificados como éxitos        N-K objetos clasificados como fallas</a:t>
            </a:r>
          </a:p>
          <a:p>
            <a:r>
              <a:rPr lang="es-CO" sz="2800" dirty="0"/>
              <a:t>Una muestra de n objetos es seleccionada sin reemplazo de N objetos, donde: </a:t>
            </a:r>
          </a:p>
          <a:p>
            <a:pPr marL="0" indent="0" algn="ctr">
              <a:buNone/>
            </a:pPr>
            <a:r>
              <a:rPr lang="es-CO" sz="2800" dirty="0"/>
              <a:t>K≤N                                         n ≤N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58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49756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USOS DE LA DISTRIBUCIÓN HIPERGEOMETRICA	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Pruebas electrónicas</a:t>
            </a:r>
          </a:p>
          <a:p>
            <a:r>
              <a:rPr lang="es-CO" sz="4400" dirty="0"/>
              <a:t>Control de calidad</a:t>
            </a:r>
          </a:p>
          <a:p>
            <a:r>
              <a:rPr lang="es-CO" sz="4400" dirty="0"/>
              <a:t>Fabricación de piezas </a:t>
            </a:r>
          </a:p>
          <a:p>
            <a:r>
              <a:rPr lang="es-CO" sz="4400" dirty="0"/>
              <a:t>Juegos de azar</a:t>
            </a:r>
          </a:p>
        </p:txBody>
      </p:sp>
    </p:spTree>
    <p:extLst>
      <p:ext uri="{BB962C8B-B14F-4D97-AF65-F5344CB8AC3E}">
        <p14:creationId xmlns:p14="http://schemas.microsoft.com/office/powerpoint/2010/main" val="3254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Función de distribución de probabilidad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00251"/>
            <a:ext cx="11029615" cy="4330620"/>
          </a:xfrm>
        </p:spPr>
        <p:txBody>
          <a:bodyPr>
            <a:noAutofit/>
          </a:bodyPr>
          <a:lstStyle/>
          <a:p>
            <a:pPr algn="just"/>
            <a:r>
              <a:rPr lang="es-CO" sz="2400" dirty="0"/>
              <a:t>Si X es el número de éxitos (</a:t>
            </a:r>
            <a:r>
              <a:rPr lang="es-CO" sz="2400" i="1" dirty="0"/>
              <a:t>E</a:t>
            </a:r>
            <a:r>
              <a:rPr lang="es-CO" sz="2400" dirty="0"/>
              <a:t>) en una muestra completamente aleatoria de tamaño </a:t>
            </a:r>
            <a:r>
              <a:rPr lang="es-CO" sz="2400" i="1" dirty="0"/>
              <a:t>n </a:t>
            </a:r>
            <a:r>
              <a:rPr lang="es-CO" sz="2400" dirty="0"/>
              <a:t>extraída de la población compuesta de K</a:t>
            </a:r>
            <a:r>
              <a:rPr lang="es-CO" sz="2400" i="1" dirty="0"/>
              <a:t> éxitos </a:t>
            </a:r>
            <a:r>
              <a:rPr lang="es-CO" sz="2400" dirty="0"/>
              <a:t>y (</a:t>
            </a:r>
            <a:r>
              <a:rPr lang="es-CO" sz="2400" i="1" dirty="0"/>
              <a:t>N--K</a:t>
            </a:r>
            <a:r>
              <a:rPr lang="es-CO" sz="2400" dirty="0"/>
              <a:t>) </a:t>
            </a:r>
            <a:r>
              <a:rPr lang="es-CO" sz="2400" i="1" dirty="0"/>
              <a:t>fallas</a:t>
            </a:r>
            <a:r>
              <a:rPr lang="es-CO" sz="2400" dirty="0"/>
              <a:t>, entonces la </a:t>
            </a:r>
            <a:r>
              <a:rPr lang="es-CO" sz="2400" dirty="0" err="1"/>
              <a:t>pdf</a:t>
            </a:r>
            <a:r>
              <a:rPr lang="es-CO" sz="2400" dirty="0"/>
              <a:t> es:</a:t>
            </a:r>
          </a:p>
          <a:p>
            <a:endParaRPr lang="es-CO" sz="2400" dirty="0"/>
          </a:p>
          <a:p>
            <a:endParaRPr lang="es-CO" sz="2400" dirty="0"/>
          </a:p>
          <a:p>
            <a:endParaRPr lang="es-CO" sz="2400" dirty="0"/>
          </a:p>
          <a:p>
            <a:endParaRPr lang="es-CO" sz="2400" dirty="0"/>
          </a:p>
          <a:p>
            <a:pPr marL="0" indent="0">
              <a:buNone/>
            </a:pPr>
            <a:endParaRPr lang="es-CO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30939"/>
          <a:stretch/>
        </p:blipFill>
        <p:spPr>
          <a:xfrm>
            <a:off x="1982967" y="3928610"/>
            <a:ext cx="7637484" cy="20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notación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0" y="1525401"/>
            <a:ext cx="11029615" cy="3678303"/>
          </a:xfrm>
        </p:spPr>
        <p:txBody>
          <a:bodyPr/>
          <a:lstStyle/>
          <a:p>
            <a:r>
              <a:rPr lang="es-CO" sz="4000" dirty="0"/>
              <a:t>Si X sigue una distribución </a:t>
            </a:r>
            <a:r>
              <a:rPr lang="es-CO" sz="4000" dirty="0" err="1"/>
              <a:t>hipergeométrica</a:t>
            </a:r>
            <a:r>
              <a:rPr lang="es-CO" sz="4000" dirty="0"/>
              <a:t> con parámetros n, K y N luego 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23" y="4548609"/>
            <a:ext cx="5118351" cy="13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8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400" dirty="0"/>
              <a:t>Valor esperado y varianza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s-CO" sz="3200" dirty="0"/>
              </a:p>
              <a:p>
                <a:endParaRPr lang="es-CO" sz="3200" dirty="0"/>
              </a:p>
              <a:p>
                <a:endParaRPr lang="es-CO" sz="3200" dirty="0"/>
              </a:p>
              <a:p>
                <a:r>
                  <a:rPr lang="es-CO" sz="3200" dirty="0"/>
                  <a:t>Donde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32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3200" dirty="0"/>
                  <a:t> 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s-CO" sz="3200" dirty="0"/>
                  <a:t> es el factor de corrección de población finita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9" b="-16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8" y="2654787"/>
            <a:ext cx="9887802" cy="104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1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11656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Forma grafica de la </a:t>
            </a:r>
            <a:r>
              <a:rPr lang="es-CO" dirty="0" err="1"/>
              <a:t>pdf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314" y="2007143"/>
            <a:ext cx="7571369" cy="45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2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11656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EJEMPLO 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1018556"/>
            <a:ext cx="11029615" cy="3678303"/>
          </a:xfrm>
        </p:spPr>
        <p:txBody>
          <a:bodyPr>
            <a:normAutofit/>
          </a:bodyPr>
          <a:lstStyle/>
          <a:p>
            <a:r>
              <a:rPr lang="es-CO" sz="3200" dirty="0"/>
              <a:t>Un lote de componentes contiene 100 partes del proveedor A y 200 partes del proveedor B. Si 4 partes son seleccionadas aleatoriamente sin reemplazo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06" y="3828498"/>
            <a:ext cx="7697988" cy="275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4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63040" y="0"/>
            <a:ext cx="11029950" cy="2173342"/>
          </a:xfrm>
        </p:spPr>
        <p:txBody>
          <a:bodyPr>
            <a:normAutofit/>
          </a:bodyPr>
          <a:lstStyle/>
          <a:p>
            <a:r>
              <a:rPr lang="es-CO" sz="3200" dirty="0"/>
              <a:t>A) Cual es la probabilidad de que sean todos del proveedor A?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27" y="1891862"/>
            <a:ext cx="8934176" cy="39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6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595782" y="795271"/>
            <a:ext cx="11029950" cy="3678237"/>
          </a:xfrm>
        </p:spPr>
        <p:txBody>
          <a:bodyPr/>
          <a:lstStyle/>
          <a:p>
            <a:r>
              <a:rPr lang="es-CO" sz="2800" dirty="0"/>
              <a:t>B) Cual es la probabilidad que dos o mas partes sean del proveedor A?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12" y="2076503"/>
            <a:ext cx="8031546" cy="386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0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Aproximación de la binomial a la </a:t>
            </a:r>
            <a:r>
              <a:rPr lang="es-CO" dirty="0" err="1"/>
              <a:t>hipergeometrica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400" dirty="0"/>
              <a:t>Una distribución </a:t>
            </a:r>
            <a:r>
              <a:rPr lang="es-CO" sz="4400" dirty="0" err="1"/>
              <a:t>hipergeométrica</a:t>
            </a:r>
            <a:r>
              <a:rPr lang="es-CO" sz="4400" dirty="0"/>
              <a:t> se aproxima a una binomial con p=K/N, cuando N se aproxima a infinito, en general es buena aproximación cuando n&lt;N /10</a:t>
            </a:r>
          </a:p>
        </p:txBody>
      </p:sp>
    </p:spTree>
    <p:extLst>
      <p:ext uri="{BB962C8B-B14F-4D97-AF65-F5344CB8AC3E}">
        <p14:creationId xmlns:p14="http://schemas.microsoft.com/office/powerpoint/2010/main" val="11235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histograma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6" r="12939"/>
          <a:stretch/>
        </p:blipFill>
        <p:spPr bwMode="auto">
          <a:xfrm>
            <a:off x="1282261" y="3448826"/>
            <a:ext cx="4445878" cy="317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292" y="765219"/>
            <a:ext cx="11029616" cy="1013800"/>
          </a:xfrm>
        </p:spPr>
        <p:txBody>
          <a:bodyPr anchor="ctr"/>
          <a:lstStyle/>
          <a:p>
            <a:pPr algn="ctr"/>
            <a:r>
              <a:rPr lang="es-CO" i="1" dirty="0"/>
              <a:t>distribución de probabilidad de X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0362" y="1929474"/>
            <a:ext cx="5395500" cy="151935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CO" sz="2800" dirty="0"/>
              <a:t>La </a:t>
            </a:r>
            <a:r>
              <a:rPr lang="es-CO" sz="2800" i="1" dirty="0"/>
              <a:t>distribución de probabilidad de X </a:t>
            </a:r>
            <a:r>
              <a:rPr lang="es-CO" sz="2800" dirty="0"/>
              <a:t>dice cómo está distribuida la probabilidad total de uno entre los varios posibles valores de </a:t>
            </a:r>
            <a:r>
              <a:rPr lang="es-CO" sz="2800" i="1" dirty="0"/>
              <a:t>X</a:t>
            </a:r>
            <a:r>
              <a:rPr lang="es-CO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7003585" y="2168955"/>
                <a:ext cx="4782207" cy="3853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800" b="1" dirty="0"/>
                  <a:t>Propiedades de una </a:t>
                </a:r>
                <a:r>
                  <a:rPr lang="es-CO" sz="2800" b="1" dirty="0" err="1"/>
                  <a:t>fdp</a:t>
                </a:r>
                <a:endParaRPr lang="es-CO" sz="2800" b="1" dirty="0"/>
              </a:p>
              <a:p>
                <a:endParaRPr lang="es-CO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CO" sz="2800" b="0" dirty="0">
                  <a:ea typeface="Cambria Math" panose="02040503050406030204" pitchFamily="18" charset="0"/>
                </a:endParaRPr>
              </a:p>
              <a:p>
                <a:endParaRPr lang="es-CO" sz="28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O" sz="2800" dirty="0"/>
              </a:p>
              <a:p>
                <a:endParaRPr lang="es-CO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CO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CO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s-CO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CO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CO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85" y="2168955"/>
                <a:ext cx="4782207" cy="3853876"/>
              </a:xfrm>
              <a:prstGeom prst="rect">
                <a:avLst/>
              </a:prstGeom>
              <a:blipFill>
                <a:blip r:embed="rId6"/>
                <a:stretch>
                  <a:fillRect t="-17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8933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98">
        <p15:prstTrans prst="pageCurlDouble"/>
      </p:transition>
    </mc:Choice>
    <mc:Fallback xmlns="">
      <p:transition spd="slow" advTm="9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EJEMPLO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CO" sz="3200" dirty="0"/>
              <a:t>Un  cargamento de 100 grabadoras contiene 25 defectuosas, si 10 de ellas son escogidas aleatoriamente para revisión ¿Cuál es la probabilidad de que dos estén defectuosas? Utilizando</a:t>
            </a:r>
          </a:p>
          <a:p>
            <a:pPr algn="just"/>
            <a:r>
              <a:rPr lang="es-CO" sz="3200" dirty="0"/>
              <a:t>A) La formula de la </a:t>
            </a:r>
            <a:r>
              <a:rPr lang="es-CO" sz="3200" dirty="0" err="1" smtClean="0"/>
              <a:t>hipergeométrica</a:t>
            </a:r>
            <a:endParaRPr lang="es-CO" sz="3200" dirty="0"/>
          </a:p>
          <a:p>
            <a:pPr algn="just"/>
            <a:r>
              <a:rPr lang="es-CO" sz="3200" dirty="0"/>
              <a:t>B) La formula de la  aproximación a la binomial</a:t>
            </a:r>
          </a:p>
        </p:txBody>
      </p:sp>
    </p:spTree>
    <p:extLst>
      <p:ext uri="{BB962C8B-B14F-4D97-AF65-F5344CB8AC3E}">
        <p14:creationId xmlns:p14="http://schemas.microsoft.com/office/powerpoint/2010/main" val="196129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364852" y="946915"/>
            <a:ext cx="11028362" cy="2426905"/>
          </a:xfrm>
        </p:spPr>
        <p:txBody>
          <a:bodyPr>
            <a:normAutofit/>
          </a:bodyPr>
          <a:lstStyle/>
          <a:p>
            <a:pPr algn="just"/>
            <a:r>
              <a:rPr lang="es-CO" sz="2800" dirty="0"/>
              <a:t>Una lista de clientes de una empresa contiene 1000 cuentas. De estos, 700 han comprado al menos una vez en la empresa en los últimos 3 meses. Para evaluar la frecuencia,  se encuestan 50 clientes ¿Cuál es la probabilidad de que más de 45 de los clientes encuestados hayan comprado  en la empresa en los últimos 3 meses?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354" y="3935405"/>
            <a:ext cx="8497358" cy="173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6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83172" y="761835"/>
            <a:ext cx="10216055" cy="1813199"/>
          </a:xfrm>
        </p:spPr>
        <p:txBody>
          <a:bodyPr>
            <a:normAutofit/>
          </a:bodyPr>
          <a:lstStyle/>
          <a:p>
            <a:pPr algn="just"/>
            <a:r>
              <a:rPr lang="es-CO" sz="2800" dirty="0"/>
              <a:t>Sea X la </a:t>
            </a:r>
            <a:r>
              <a:rPr lang="es-CO" sz="2800" dirty="0" err="1"/>
              <a:t>v.a</a:t>
            </a:r>
            <a:r>
              <a:rPr lang="es-CO" sz="2800" dirty="0"/>
              <a:t> que denota el numero de clientes en la muestra que han comprado en la empresa en los últimos 3 meses Luego X es una variable aleatoria </a:t>
            </a:r>
            <a:r>
              <a:rPr lang="es-CO" sz="2800" dirty="0" err="1"/>
              <a:t>hipergeometrica</a:t>
            </a:r>
            <a:r>
              <a:rPr lang="es-CO" sz="2800" dirty="0"/>
              <a:t> con N=1000, K=700, n=50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00" y="3000983"/>
            <a:ext cx="8121597" cy="28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Aproximación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0" y="2542446"/>
            <a:ext cx="11029615" cy="3678303"/>
          </a:xfrm>
        </p:spPr>
        <p:txBody>
          <a:bodyPr>
            <a:normAutofit fontScale="25000" lnSpcReduction="20000"/>
          </a:bodyPr>
          <a:lstStyle/>
          <a:p>
            <a:r>
              <a:rPr lang="es-CO" sz="11200" dirty="0"/>
              <a:t>Ya que n/N=0.05 es pequeño y p=K/N=0.7 luego se usa la binomial para aproximar a la </a:t>
            </a:r>
            <a:r>
              <a:rPr lang="es-CO" sz="11200" dirty="0" err="1"/>
              <a:t>hipergeometrica</a:t>
            </a:r>
            <a:endParaRPr lang="es-CO" sz="11200" dirty="0"/>
          </a:p>
          <a:p>
            <a:endParaRPr lang="es-CO" sz="11200" dirty="0"/>
          </a:p>
          <a:p>
            <a:endParaRPr lang="es-CO" sz="11200" dirty="0"/>
          </a:p>
          <a:p>
            <a:endParaRPr lang="es-CO" sz="11200" dirty="0"/>
          </a:p>
          <a:p>
            <a:endParaRPr lang="es-CO" sz="11200" dirty="0"/>
          </a:p>
          <a:p>
            <a:r>
              <a:rPr lang="es-CO" sz="11200" dirty="0"/>
              <a:t>El valor de la </a:t>
            </a:r>
            <a:r>
              <a:rPr lang="es-CO" sz="11200" dirty="0" err="1"/>
              <a:t>hipergeometrica</a:t>
            </a:r>
            <a:r>
              <a:rPr lang="es-CO" sz="11200" dirty="0"/>
              <a:t> es 0.00013.</a:t>
            </a:r>
          </a:p>
          <a:p>
            <a:r>
              <a:rPr lang="es-CO" sz="11200" dirty="0"/>
              <a:t>El error absoluto es 0.00004 pero el error relativo obtenido al usa la aproximación es (17-13)/13=31%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064" y="2980767"/>
            <a:ext cx="8483865" cy="12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69436"/>
          <a:stretch/>
        </p:blipFill>
        <p:spPr>
          <a:xfrm>
            <a:off x="8177048" y="789042"/>
            <a:ext cx="3243098" cy="558482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73269" y="1261241"/>
            <a:ext cx="73362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Cada uno de 12 refrigeradores de un tipo ha sido </a:t>
            </a:r>
            <a:r>
              <a:rPr lang="es-CO" dirty="0" smtClean="0"/>
              <a:t>regresado a </a:t>
            </a:r>
            <a:r>
              <a:rPr lang="es-CO" dirty="0"/>
              <a:t>un distribuidor debido a un ruido agudo audible </a:t>
            </a:r>
            <a:r>
              <a:rPr lang="es-CO" dirty="0" smtClean="0"/>
              <a:t>producido por </a:t>
            </a:r>
            <a:r>
              <a:rPr lang="es-CO" dirty="0"/>
              <a:t>oscilación cuando </a:t>
            </a:r>
            <a:r>
              <a:rPr lang="es-CO" dirty="0" smtClean="0"/>
              <a:t>el refrigerador </a:t>
            </a:r>
            <a:r>
              <a:rPr lang="es-CO" dirty="0"/>
              <a:t>está funcionando. </a:t>
            </a:r>
            <a:r>
              <a:rPr lang="es-CO" dirty="0" smtClean="0"/>
              <a:t>Suponga que </a:t>
            </a:r>
            <a:r>
              <a:rPr lang="es-CO" dirty="0"/>
              <a:t>7 de estos refrigeradores tienen un compresor </a:t>
            </a:r>
            <a:r>
              <a:rPr lang="es-CO" dirty="0" smtClean="0"/>
              <a:t>defectuoso y </a:t>
            </a:r>
            <a:r>
              <a:rPr lang="es-CO" dirty="0"/>
              <a:t>que los otros 5 tienen problemas menos serios. </a:t>
            </a:r>
            <a:r>
              <a:rPr lang="es-CO" dirty="0" smtClean="0"/>
              <a:t>Si los </a:t>
            </a:r>
            <a:r>
              <a:rPr lang="es-CO" dirty="0"/>
              <a:t>refrigeradores se examinan en orden aleatorio, sea </a:t>
            </a:r>
            <a:r>
              <a:rPr lang="es-CO" i="1" dirty="0"/>
              <a:t>X </a:t>
            </a:r>
            <a:r>
              <a:rPr lang="es-CO" dirty="0" smtClean="0"/>
              <a:t>el número </a:t>
            </a:r>
            <a:r>
              <a:rPr lang="es-CO" dirty="0"/>
              <a:t>entre los primeros 6 examinados que tienen un </a:t>
            </a:r>
            <a:r>
              <a:rPr lang="es-CO" dirty="0" smtClean="0"/>
              <a:t>compresor defectuoso</a:t>
            </a:r>
            <a:r>
              <a:rPr lang="es-CO" dirty="0"/>
              <a:t>. </a:t>
            </a:r>
            <a:endParaRPr lang="es-CO" dirty="0" smtClean="0"/>
          </a:p>
          <a:p>
            <a:pPr algn="just"/>
            <a:endParaRPr lang="es-CO" dirty="0"/>
          </a:p>
          <a:p>
            <a:pPr algn="just"/>
            <a:endParaRPr lang="es-CO" dirty="0" smtClean="0"/>
          </a:p>
          <a:p>
            <a:pPr algn="just"/>
            <a:endParaRPr lang="es-CO" dirty="0"/>
          </a:p>
          <a:p>
            <a:pPr algn="just"/>
            <a:r>
              <a:rPr lang="es-CO" dirty="0" smtClean="0"/>
              <a:t>Calcule </a:t>
            </a:r>
            <a:r>
              <a:rPr lang="es-CO" dirty="0"/>
              <a:t>lo siguiente:</a:t>
            </a:r>
          </a:p>
          <a:p>
            <a:pPr algn="just"/>
            <a:r>
              <a:rPr lang="es-CO" b="1" dirty="0"/>
              <a:t>a. </a:t>
            </a:r>
            <a:r>
              <a:rPr lang="es-CO" i="1" dirty="0" smtClean="0"/>
              <a:t>P</a:t>
            </a:r>
            <a:r>
              <a:rPr lang="es-CO" dirty="0" smtClean="0"/>
              <a:t>(</a:t>
            </a:r>
            <a:r>
              <a:rPr lang="es-CO" i="1" dirty="0" smtClean="0"/>
              <a:t>X=</a:t>
            </a:r>
            <a:r>
              <a:rPr lang="es-CO" dirty="0" smtClean="0"/>
              <a:t>5</a:t>
            </a:r>
            <a:r>
              <a:rPr lang="es-CO" dirty="0"/>
              <a:t>)</a:t>
            </a:r>
          </a:p>
          <a:p>
            <a:pPr algn="just"/>
            <a:r>
              <a:rPr lang="es-CO" b="1" dirty="0"/>
              <a:t>b. </a:t>
            </a:r>
            <a:r>
              <a:rPr lang="es-CO" i="1" dirty="0" smtClean="0"/>
              <a:t>P</a:t>
            </a:r>
            <a:r>
              <a:rPr lang="es-CO" dirty="0" smtClean="0"/>
              <a:t>(</a:t>
            </a:r>
            <a:r>
              <a:rPr lang="es-CO" i="1" dirty="0" smtClean="0"/>
              <a:t>X&lt;</a:t>
            </a:r>
            <a:r>
              <a:rPr lang="es-CO" dirty="0" smtClean="0"/>
              <a:t>4</a:t>
            </a:r>
            <a:r>
              <a:rPr lang="es-CO" dirty="0"/>
              <a:t>)</a:t>
            </a:r>
          </a:p>
          <a:p>
            <a:pPr algn="just"/>
            <a:r>
              <a:rPr lang="es-CO" b="1" dirty="0"/>
              <a:t>c. </a:t>
            </a:r>
            <a:r>
              <a:rPr lang="es-CO" dirty="0"/>
              <a:t>La probabilidad de que </a:t>
            </a:r>
            <a:r>
              <a:rPr lang="es-CO" i="1" dirty="0"/>
              <a:t>X </a:t>
            </a:r>
            <a:r>
              <a:rPr lang="es-CO" dirty="0"/>
              <a:t>exceda su valor medio por </a:t>
            </a:r>
            <a:r>
              <a:rPr lang="es-CO" dirty="0" smtClean="0"/>
              <a:t>más de </a:t>
            </a:r>
            <a:r>
              <a:rPr lang="es-CO" dirty="0"/>
              <a:t>una desviación estándar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583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Distribución de probabilidad de </a:t>
            </a:r>
            <a:r>
              <a:rPr lang="es-CO" b="1" dirty="0" err="1"/>
              <a:t>poisson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981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800" dirty="0"/>
              <a:t> Describe eventos discretos, así como el numero de eventos por intervalo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697" y="3733075"/>
            <a:ext cx="7541406" cy="26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139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77916" y="699979"/>
            <a:ext cx="10773104" cy="3283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/>
              <a:t>Una variable aleatoria </a:t>
            </a:r>
            <a:r>
              <a:rPr lang="es-CO" sz="2800" dirty="0" err="1"/>
              <a:t>poisson</a:t>
            </a:r>
            <a:r>
              <a:rPr lang="es-CO" sz="2800" dirty="0"/>
              <a:t> x es el numero de eventos por intervalo</a:t>
            </a:r>
          </a:p>
          <a:p>
            <a:r>
              <a:rPr lang="es-CO" sz="2800" dirty="0"/>
              <a:t>Clientes por hora</a:t>
            </a:r>
          </a:p>
          <a:p>
            <a:r>
              <a:rPr lang="es-CO" sz="2800" dirty="0"/>
              <a:t>Fallas por metros en rollos de tela</a:t>
            </a:r>
          </a:p>
          <a:p>
            <a:r>
              <a:rPr lang="es-CO" sz="2800" dirty="0"/>
              <a:t>Llamadas por hora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26" y="4663036"/>
            <a:ext cx="8418285" cy="15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047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600" b="1" dirty="0"/>
              <a:t>Función de distribución de probabilidad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386" y="2449076"/>
            <a:ext cx="6033228" cy="136098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66648" y="4822426"/>
            <a:ext cx="10889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Donde </a:t>
            </a:r>
            <a:r>
              <a:rPr lang="el-GR" sz="2400" dirty="0"/>
              <a:t>λ</a:t>
            </a:r>
            <a:r>
              <a:rPr lang="es-419" sz="2400" dirty="0"/>
              <a:t> representa la tasa de ocurrencia de los eventos con </a:t>
            </a:r>
            <a:r>
              <a:rPr lang="el-GR" sz="2400" dirty="0"/>
              <a:t>λ</a:t>
            </a:r>
            <a:r>
              <a:rPr lang="es-419" sz="2400" dirty="0"/>
              <a:t>&gt;0</a:t>
            </a:r>
          </a:p>
          <a:p>
            <a:r>
              <a:rPr lang="es-419" sz="2400" dirty="0"/>
              <a:t>X es el número de ocurrencias del evento con x=</a:t>
            </a:r>
            <a:r>
              <a:rPr lang="es-CO" sz="2400" dirty="0"/>
              <a:t> 0,1,2,3,…</a:t>
            </a:r>
          </a:p>
        </p:txBody>
      </p:sp>
    </p:spTree>
    <p:extLst>
      <p:ext uri="{BB962C8B-B14F-4D97-AF65-F5344CB8AC3E}">
        <p14:creationId xmlns:p14="http://schemas.microsoft.com/office/powerpoint/2010/main" val="11862838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Gráficos de la </a:t>
            </a:r>
            <a:r>
              <a:rPr lang="es-CO" b="1" dirty="0" err="1"/>
              <a:t>fdp</a:t>
            </a:r>
            <a:r>
              <a:rPr lang="es-CO" b="1" dirty="0"/>
              <a:t> de </a:t>
            </a:r>
            <a:r>
              <a:rPr lang="es-CO" b="1" dirty="0" err="1"/>
              <a:t>poisson</a:t>
            </a:r>
            <a:endParaRPr lang="es-CO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25" y="1828800"/>
            <a:ext cx="8940148" cy="47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812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b="10293"/>
          <a:stretch/>
        </p:blipFill>
        <p:spPr>
          <a:xfrm>
            <a:off x="693189" y="851338"/>
            <a:ext cx="10510837" cy="544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1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800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189" y="2601311"/>
            <a:ext cx="6201266" cy="3678303"/>
          </a:xfrm>
        </p:spPr>
        <p:txBody>
          <a:bodyPr>
            <a:normAutofit/>
          </a:bodyPr>
          <a:lstStyle/>
          <a:p>
            <a:pPr algn="just"/>
            <a:r>
              <a:rPr lang="es-CO" sz="3200" dirty="0"/>
              <a:t>Se lanzan dos dados:</a:t>
            </a:r>
          </a:p>
          <a:p>
            <a:pPr algn="just"/>
            <a:r>
              <a:rPr lang="es-CO" sz="3200" dirty="0"/>
              <a:t>Sea x la variable aleatoria obtenida al sumar el par de números obtenidos en los dos dados</a:t>
            </a:r>
            <a:r>
              <a:rPr lang="es-CO" sz="3200" dirty="0" smtClean="0"/>
              <a:t>.</a:t>
            </a:r>
          </a:p>
          <a:p>
            <a:pPr algn="just"/>
            <a:r>
              <a:rPr lang="es-CO" sz="3200" dirty="0" smtClean="0"/>
              <a:t>En total se tienen 36 opciones diferentes</a:t>
            </a:r>
            <a:endParaRPr lang="es-CO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3703" y="455552"/>
            <a:ext cx="1422310" cy="1507007"/>
          </a:xfrm>
          <a:prstGeom prst="rect">
            <a:avLst/>
          </a:prstGeom>
        </p:spPr>
      </p:pic>
      <p:pic>
        <p:nvPicPr>
          <p:cNvPr id="3074" name="Picture 2" descr="Image result for espacio muestral de dos dado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207" y="2383595"/>
            <a:ext cx="4340806" cy="346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848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99">
        <p15:prstTrans prst="pageCurlDouble"/>
      </p:transition>
    </mc:Choice>
    <mc:Fallback xmlns="">
      <p:transition spd="slow" advTm="10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492606"/>
            <a:ext cx="11029616" cy="1013800"/>
          </a:xfrm>
        </p:spPr>
        <p:txBody>
          <a:bodyPr/>
          <a:lstStyle/>
          <a:p>
            <a:pPr algn="ctr"/>
            <a:r>
              <a:rPr lang="es-CO" b="1" dirty="0"/>
              <a:t>PROCESO POISSON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81191" y="2313846"/>
                <a:ext cx="11029615" cy="367830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O" sz="2800" b="0" i="0" dirty="0" smtClean="0"/>
                        <m:t>E</m:t>
                      </m:r>
                      <m:r>
                        <m:rPr>
                          <m:nor/>
                        </m:rPr>
                        <a:rPr lang="es-CO" sz="2800" dirty="0"/>
                        <m:t>l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n</m:t>
                      </m:r>
                      <m:r>
                        <m:rPr>
                          <m:nor/>
                        </m:rPr>
                        <a:rPr lang="es-CO" sz="2800" dirty="0"/>
                        <m:t>ú</m:t>
                      </m:r>
                      <m:r>
                        <m:rPr>
                          <m:nor/>
                        </m:rPr>
                        <a:rPr lang="es-CO" sz="2800" dirty="0"/>
                        <m:t>mero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de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eventos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durante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un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intervalo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de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tiempo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de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duraci</m:t>
                      </m:r>
                      <m:r>
                        <m:rPr>
                          <m:nor/>
                        </m:rPr>
                        <a:rPr lang="es-CO" sz="2800" dirty="0"/>
                        <m:t>ó</m:t>
                      </m:r>
                      <m:r>
                        <m:rPr>
                          <m:nor/>
                        </m:rPr>
                        <a:rPr lang="es-CO" sz="2800" dirty="0"/>
                        <m:t>n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i="1" dirty="0"/>
                        <m:t>t</m:t>
                      </m:r>
                      <m:r>
                        <m:rPr>
                          <m:nor/>
                        </m:rPr>
                        <a:rPr lang="es-CO" sz="2800" i="1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es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una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variable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de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poisson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con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par</m:t>
                      </m:r>
                      <m:r>
                        <m:rPr>
                          <m:nor/>
                        </m:rPr>
                        <a:rPr lang="es-CO" sz="2800" dirty="0"/>
                        <m:t>á</m:t>
                      </m:r>
                      <m:r>
                        <m:rPr>
                          <m:nor/>
                        </m:rPr>
                        <a:rPr lang="es-CO" sz="2800" dirty="0"/>
                        <m:t>metro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a:rPr lang="es-CO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CO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s-CO" sz="2800" dirty="0"/>
              </a:p>
              <a:p>
                <a:pPr marL="0" indent="0" algn="just">
                  <a:buNone/>
                </a:pPr>
                <a:r>
                  <a:rPr lang="es-CO" sz="2800" dirty="0"/>
                  <a:t>así que el número esperado durante un intervalo de tiempo unitario es </a:t>
                </a:r>
                <a14:m>
                  <m:oMath xmlns:m="http://schemas.openxmlformats.org/officeDocument/2006/math">
                    <m:r>
                      <a:rPr lang="es-CO" sz="28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CO" sz="2800" dirty="0"/>
                  <a:t>.</a:t>
                </a:r>
              </a:p>
              <a:p>
                <a:pPr marL="0" indent="0" algn="just">
                  <a:buNone/>
                </a:pPr>
                <a:r>
                  <a:rPr lang="es-CO" sz="2800" dirty="0"/>
                  <a:t>La ocurrencia de eventos en el transcurso del tiempo como se describió se llama proceso de </a:t>
                </a:r>
                <a:r>
                  <a:rPr lang="es-CO" sz="2800" dirty="0" err="1"/>
                  <a:t>Poisson</a:t>
                </a:r>
                <a:r>
                  <a:rPr lang="es-CO" sz="2800" dirty="0"/>
                  <a:t>; el parámetro </a:t>
                </a:r>
                <a14:m>
                  <m:oMath xmlns:m="http://schemas.openxmlformats.org/officeDocument/2006/math">
                    <m:r>
                      <a:rPr lang="es-CO" sz="28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CO" sz="2800" dirty="0"/>
                  <a:t> especifica el ritmo del proceso.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2313846"/>
                <a:ext cx="11029615" cy="3678303"/>
              </a:xfrm>
              <a:blipFill>
                <a:blip r:embed="rId2"/>
                <a:stretch>
                  <a:fillRect l="-1105" r="-1105" b="-19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8162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600" b="1" dirty="0"/>
              <a:t>Poisson requiere unidades consistentes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916" y="1144551"/>
            <a:ext cx="9706303" cy="4525963"/>
          </a:xfrm>
        </p:spPr>
        <p:txBody>
          <a:bodyPr>
            <a:normAutofit/>
          </a:bodyPr>
          <a:lstStyle/>
          <a:p>
            <a:r>
              <a:rPr lang="es-CO" sz="3600" dirty="0"/>
              <a:t>Numero promedio de clientes por minuto</a:t>
            </a:r>
          </a:p>
          <a:p>
            <a:r>
              <a:rPr lang="es-CO" sz="3600" dirty="0"/>
              <a:t>Numero promedio de clientes por hora</a:t>
            </a:r>
          </a:p>
          <a:p>
            <a:r>
              <a:rPr lang="es-CO" sz="3600" dirty="0"/>
              <a:t>Numero promedio de clientes por día</a:t>
            </a:r>
          </a:p>
          <a:p>
            <a:pPr marL="0" indent="0">
              <a:buNone/>
            </a:pPr>
            <a:r>
              <a:rPr lang="es-CO" sz="3600" dirty="0"/>
              <a:t>Si x se distribuye </a:t>
            </a:r>
            <a:r>
              <a:rPr lang="es-CO" sz="3600" dirty="0" err="1"/>
              <a:t>poisson</a:t>
            </a:r>
            <a:r>
              <a:rPr lang="es-CO" sz="3600" dirty="0"/>
              <a:t> se denota: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691" y="5099109"/>
            <a:ext cx="3016615" cy="69561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445" y="5794724"/>
            <a:ext cx="4637109" cy="69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249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65517"/>
          <a:stretch/>
        </p:blipFill>
        <p:spPr>
          <a:xfrm>
            <a:off x="8630088" y="1034886"/>
            <a:ext cx="2889250" cy="4437062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777766" y="1815432"/>
            <a:ext cx="7062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latin typeface="Times-Roman"/>
              </a:rPr>
              <a:t>El número de personas que llegan para tratamiento a </a:t>
            </a:r>
            <a:r>
              <a:rPr lang="es-CO" dirty="0" smtClean="0">
                <a:latin typeface="Times-Roman"/>
              </a:rPr>
              <a:t>una sala </a:t>
            </a:r>
            <a:r>
              <a:rPr lang="es-CO" dirty="0">
                <a:latin typeface="Times-Roman"/>
              </a:rPr>
              <a:t>de urgencias puede ser modelado mediante un </a:t>
            </a:r>
            <a:r>
              <a:rPr lang="es-CO" dirty="0" smtClean="0">
                <a:latin typeface="Times-Roman"/>
              </a:rPr>
              <a:t>proceso de </a:t>
            </a:r>
            <a:r>
              <a:rPr lang="es-CO" dirty="0" err="1">
                <a:latin typeface="Times-Roman"/>
              </a:rPr>
              <a:t>Poisson</a:t>
            </a:r>
            <a:r>
              <a:rPr lang="es-CO" dirty="0">
                <a:latin typeface="Times-Roman"/>
              </a:rPr>
              <a:t> con parámetro de razón de cinco por hora</a:t>
            </a:r>
            <a:r>
              <a:rPr lang="es-CO" dirty="0" smtClean="0">
                <a:latin typeface="Times-Roman"/>
              </a:rPr>
              <a:t>.</a:t>
            </a:r>
          </a:p>
          <a:p>
            <a:endParaRPr lang="es-CO" dirty="0">
              <a:latin typeface="Times-Roman"/>
            </a:endParaRPr>
          </a:p>
          <a:p>
            <a:pPr marL="342900" indent="-342900">
              <a:buAutoNum type="alphaLcPeriod"/>
            </a:pPr>
            <a:r>
              <a:rPr lang="es-CO" dirty="0" smtClean="0">
                <a:latin typeface="Times-Roman"/>
              </a:rPr>
              <a:t>¿</a:t>
            </a:r>
            <a:r>
              <a:rPr lang="es-CO" dirty="0">
                <a:latin typeface="Times-Roman"/>
              </a:rPr>
              <a:t>Cuál es la probabilidad de que ocurran </a:t>
            </a:r>
            <a:r>
              <a:rPr lang="es-CO" dirty="0" smtClean="0">
                <a:latin typeface="Times-Roman"/>
              </a:rPr>
              <a:t>exactamente cuatro </a:t>
            </a:r>
            <a:r>
              <a:rPr lang="es-CO" dirty="0">
                <a:latin typeface="Times-Roman"/>
              </a:rPr>
              <a:t>arribos durante una hora particular</a:t>
            </a:r>
            <a:r>
              <a:rPr lang="es-CO" dirty="0" smtClean="0">
                <a:latin typeface="Times-Roman"/>
              </a:rPr>
              <a:t>?</a:t>
            </a:r>
          </a:p>
          <a:p>
            <a:endParaRPr lang="es-CO" dirty="0">
              <a:latin typeface="Times-Roman"/>
            </a:endParaRPr>
          </a:p>
          <a:p>
            <a:r>
              <a:rPr lang="es-CO" b="1" dirty="0">
                <a:latin typeface="Times-Bold"/>
              </a:rPr>
              <a:t>b. </a:t>
            </a:r>
            <a:r>
              <a:rPr lang="es-CO" dirty="0">
                <a:latin typeface="Times-Roman"/>
              </a:rPr>
              <a:t>¿Cuál es la probabilidad de que por lo menos cuatro personas</a:t>
            </a:r>
          </a:p>
          <a:p>
            <a:r>
              <a:rPr lang="es-CO" dirty="0">
                <a:latin typeface="Times-Roman"/>
              </a:rPr>
              <a:t>arriben durante una hora particular</a:t>
            </a:r>
            <a:r>
              <a:rPr lang="es-CO" dirty="0" smtClean="0">
                <a:latin typeface="Times-Roman"/>
              </a:rPr>
              <a:t>?</a:t>
            </a:r>
          </a:p>
          <a:p>
            <a:endParaRPr lang="es-CO" dirty="0">
              <a:latin typeface="Times-Roman"/>
            </a:endParaRPr>
          </a:p>
          <a:p>
            <a:r>
              <a:rPr lang="es-CO" b="1" dirty="0">
                <a:latin typeface="Times-Bold"/>
              </a:rPr>
              <a:t>c. </a:t>
            </a:r>
            <a:r>
              <a:rPr lang="es-CO" dirty="0">
                <a:latin typeface="Times-Roman"/>
              </a:rPr>
              <a:t>¿Cuántas personas espera que arriben durante un periodo</a:t>
            </a:r>
          </a:p>
          <a:p>
            <a:r>
              <a:rPr lang="es-CO" dirty="0">
                <a:latin typeface="Times-Roman"/>
              </a:rPr>
              <a:t>de 45 min?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429269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CO" b="1" dirty="0"/>
              <a:t>Aproximación de la distribución </a:t>
            </a:r>
            <a:r>
              <a:rPr lang="es-CO" b="1" dirty="0" err="1"/>
              <a:t>poisson</a:t>
            </a:r>
            <a:r>
              <a:rPr lang="es-CO" b="1" dirty="0"/>
              <a:t> a la binomial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600" i="1" dirty="0"/>
              <a:t>En cualquier experimento binomial en el cual n es grande y p es pequeña</a:t>
            </a:r>
            <a:r>
              <a:rPr lang="es-CO" sz="3600" dirty="0"/>
              <a:t>, </a:t>
            </a:r>
            <a:r>
              <a:rPr lang="es-CO" sz="3600" i="1" dirty="0"/>
              <a:t>b</a:t>
            </a:r>
            <a:r>
              <a:rPr lang="es-CO" sz="3600" dirty="0"/>
              <a:t>(</a:t>
            </a:r>
            <a:r>
              <a:rPr lang="es-CO" sz="3600" i="1" dirty="0"/>
              <a:t>x</a:t>
            </a:r>
            <a:r>
              <a:rPr lang="es-CO" sz="3600" dirty="0"/>
              <a:t>; </a:t>
            </a:r>
            <a:r>
              <a:rPr lang="es-CO" sz="3600" i="1" dirty="0"/>
              <a:t>n</a:t>
            </a:r>
            <a:r>
              <a:rPr lang="es-CO" sz="3600" dirty="0"/>
              <a:t>, </a:t>
            </a:r>
            <a:r>
              <a:rPr lang="es-CO" sz="3600" i="1" dirty="0"/>
              <a:t>p</a:t>
            </a:r>
            <a:r>
              <a:rPr lang="es-CO" sz="3600" dirty="0"/>
              <a:t>) ≈ </a:t>
            </a:r>
            <a:r>
              <a:rPr lang="es-CO" sz="3600" i="1" dirty="0"/>
              <a:t>p</a:t>
            </a:r>
            <a:r>
              <a:rPr lang="es-CO" sz="3600" dirty="0"/>
              <a:t>(</a:t>
            </a:r>
            <a:r>
              <a:rPr lang="es-CO" sz="3600" i="1" dirty="0"/>
              <a:t>x</a:t>
            </a:r>
            <a:r>
              <a:rPr lang="es-CO" sz="3600" dirty="0"/>
              <a:t>; </a:t>
            </a:r>
            <a:r>
              <a:rPr lang="el-G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CO" sz="3600" dirty="0"/>
              <a:t>), </a:t>
            </a:r>
            <a:r>
              <a:rPr lang="es-CO" sz="3600" i="1" dirty="0"/>
              <a:t>donde </a:t>
            </a:r>
            <a:r>
              <a:rPr lang="es-CO" sz="3600" dirty="0"/>
              <a:t> </a:t>
            </a:r>
            <a:r>
              <a:rPr lang="el-G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CO" sz="3600" i="1" dirty="0" err="1"/>
              <a:t>np</a:t>
            </a:r>
            <a:r>
              <a:rPr lang="es-CO" sz="3600" dirty="0"/>
              <a:t>. Como regla empírica, esta aproximación puede ser aplicada con seguridad si </a:t>
            </a:r>
            <a:r>
              <a:rPr lang="es-CO" sz="3600" i="1" dirty="0"/>
              <a:t>n &gt; </a:t>
            </a:r>
            <a:r>
              <a:rPr lang="es-CO" sz="3600" dirty="0"/>
              <a:t>50 y </a:t>
            </a:r>
            <a:r>
              <a:rPr lang="es-CO" sz="3600" i="1" dirty="0" err="1"/>
              <a:t>np</a:t>
            </a:r>
            <a:r>
              <a:rPr lang="es-CO" sz="3600" i="1" dirty="0"/>
              <a:t> &lt;</a:t>
            </a:r>
            <a:r>
              <a:rPr lang="es-CO" sz="3600" dirty="0"/>
              <a:t> 5.</a:t>
            </a:r>
          </a:p>
        </p:txBody>
      </p:sp>
    </p:spTree>
    <p:extLst>
      <p:ext uri="{BB962C8B-B14F-4D97-AF65-F5344CB8AC3E}">
        <p14:creationId xmlns:p14="http://schemas.microsoft.com/office/powerpoint/2010/main" val="198863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7251"/>
          </a:xfrm>
        </p:spPr>
        <p:txBody>
          <a:bodyPr/>
          <a:lstStyle/>
          <a:p>
            <a:r>
              <a:rPr lang="es-CO" dirty="0" smtClean="0"/>
              <a:t>EJEMPLO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899544"/>
            <a:ext cx="11029615" cy="17083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dirty="0"/>
              <a:t>Un artículo en Los Ángeles Times (3 de diciembre de </a:t>
            </a:r>
            <a:r>
              <a:rPr lang="es-CO" sz="2400" dirty="0" smtClean="0"/>
              <a:t>1993) reporta </a:t>
            </a:r>
            <a:r>
              <a:rPr lang="es-CO" sz="2400" dirty="0"/>
              <a:t>que una de cada 200 personas </a:t>
            </a:r>
            <a:r>
              <a:rPr lang="es-CO" sz="2400" dirty="0" smtClean="0"/>
              <a:t>Portan </a:t>
            </a:r>
            <a:r>
              <a:rPr lang="es-CO" sz="2400" dirty="0"/>
              <a:t>el gen </a:t>
            </a:r>
            <a:r>
              <a:rPr lang="es-CO" sz="2400" dirty="0" smtClean="0"/>
              <a:t>defectuoso que </a:t>
            </a:r>
            <a:r>
              <a:rPr lang="es-CO" sz="2400" dirty="0"/>
              <a:t>provoca cáncer de colon hereditario. En </a:t>
            </a:r>
            <a:r>
              <a:rPr lang="es-CO" sz="2400" dirty="0" smtClean="0"/>
              <a:t>una muestra </a:t>
            </a:r>
            <a:r>
              <a:rPr lang="es-CO" sz="2400" dirty="0"/>
              <a:t>de 1000 individuos, ¿cuál es la distribución </a:t>
            </a:r>
            <a:r>
              <a:rPr lang="es-CO" sz="2400" dirty="0" smtClean="0"/>
              <a:t>aproximada del </a:t>
            </a:r>
            <a:r>
              <a:rPr lang="es-CO" sz="2400" dirty="0"/>
              <a:t>número que porta este gen? </a:t>
            </a:r>
            <a:endParaRPr lang="es-CO" sz="24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3339167" y="3836276"/>
                <a:ext cx="514268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sz="2400" dirty="0" smtClean="0"/>
                  <a:t>Retomando los datos del enunciado:</a:t>
                </a:r>
              </a:p>
              <a:p>
                <a:r>
                  <a:rPr lang="es-CO" sz="2400" dirty="0" smtClean="0"/>
                  <a:t>n= 1000</a:t>
                </a:r>
              </a:p>
              <a:p>
                <a:r>
                  <a:rPr lang="es-CO" sz="2400" dirty="0" smtClean="0"/>
                  <a:t>Tasa de ocurrencia= 1 en 200</a:t>
                </a:r>
              </a:p>
              <a:p>
                <a:r>
                  <a:rPr lang="es-CO" sz="2400" dirty="0" smtClean="0"/>
                  <a:t>p=0.005       q=1-p=0.995</a:t>
                </a:r>
              </a:p>
              <a:p>
                <a14:m>
                  <m:oMath xmlns:m="http://schemas.openxmlformats.org/officeDocument/2006/math">
                    <m:r>
                      <a:rPr lang="es-CO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CO" sz="2400" dirty="0" smtClean="0"/>
                  <a:t>=</a:t>
                </a:r>
                <a:r>
                  <a:rPr lang="es-CO" sz="2400" dirty="0" err="1" smtClean="0"/>
                  <a:t>np</a:t>
                </a:r>
                <a:r>
                  <a:rPr lang="es-CO" sz="2400" dirty="0" smtClean="0"/>
                  <a:t>=5 </a:t>
                </a:r>
              </a:p>
              <a:p>
                <a:r>
                  <a:rPr lang="es-CO" sz="2400" dirty="0" smtClean="0"/>
                  <a:t>luego la distribución indicada es </a:t>
                </a:r>
                <a:r>
                  <a:rPr lang="es-CO" sz="2400" dirty="0" err="1" smtClean="0"/>
                  <a:t>poisson</a:t>
                </a:r>
                <a:r>
                  <a:rPr lang="es-CO" sz="2400" dirty="0" smtClean="0"/>
                  <a:t> </a:t>
                </a:r>
              </a:p>
              <a:p>
                <a:endParaRPr lang="es-CO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167" y="3836276"/>
                <a:ext cx="5142682" cy="2585323"/>
              </a:xfrm>
              <a:prstGeom prst="rect">
                <a:avLst/>
              </a:prstGeom>
              <a:blipFill>
                <a:blip r:embed="rId2"/>
                <a:stretch>
                  <a:fillRect l="-1898" t="-1887" r="-130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8027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dirty="0" smtClean="0"/>
              <a:t>Halle la probabilidad de que  </a:t>
            </a:r>
            <a:r>
              <a:rPr lang="es-CO" dirty="0"/>
              <a:t>Entre 5 y 8 </a:t>
            </a:r>
            <a:r>
              <a:rPr lang="es-CO" dirty="0" smtClean="0"/>
              <a:t>personas inclusive porten </a:t>
            </a:r>
            <a:r>
              <a:rPr lang="es-CO" dirty="0"/>
              <a:t>el </a:t>
            </a:r>
            <a:r>
              <a:rPr lang="es-CO" dirty="0" smtClean="0"/>
              <a:t>gen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473743"/>
                <a:ext cx="6197980" cy="140353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s-CO" dirty="0" smtClean="0"/>
                  <a:t>En la tabla: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b="1" dirty="0" smtClean="0"/>
              </a:p>
              <a:p>
                <a:pPr marL="0" indent="0">
                  <a:buNone/>
                </a:pPr>
                <a:r>
                  <a:rPr lang="es-CO" dirty="0"/>
                  <a:t>Manual y en la calculadora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O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</m:oMath>
                  </m:oMathPara>
                </a14:m>
                <a:endParaRPr lang="es-CO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473743"/>
                <a:ext cx="6197980" cy="1403532"/>
              </a:xfrm>
              <a:blipFill>
                <a:blip r:embed="rId2"/>
                <a:stretch>
                  <a:fillRect l="-590" t="-134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6687702" y="4635062"/>
                <a:ext cx="5080761" cy="1711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  <a:spcAft>
                    <a:spcPts val="600"/>
                  </a:spcAft>
                  <a:buClr>
                    <a:srgbClr val="4590B8"/>
                  </a:buClr>
                  <a:buSzPct val="92000"/>
                </a:pPr>
                <a:r>
                  <a:rPr lang="es-CO" b="1" dirty="0" smtClean="0">
                    <a:solidFill>
                      <a:srgbClr val="3D3D3D"/>
                    </a:solidFill>
                  </a:rPr>
                  <a:t>Poisson:</a:t>
                </a:r>
              </a:p>
              <a:p>
                <a:pPr lvl="0">
                  <a:spcBef>
                    <a:spcPct val="20000"/>
                  </a:spcBef>
                  <a:spcAft>
                    <a:spcPts val="600"/>
                  </a:spcAft>
                  <a:buClr>
                    <a:srgbClr val="4590B8"/>
                  </a:buClr>
                  <a:buSzPct val="92000"/>
                </a:pPr>
                <a:r>
                  <a:rPr lang="es-CO" dirty="0" smtClean="0">
                    <a:solidFill>
                      <a:srgbClr val="3D3D3D"/>
                    </a:solidFill>
                  </a:rPr>
                  <a:t>En </a:t>
                </a:r>
                <a:r>
                  <a:rPr lang="es-CO" dirty="0">
                    <a:solidFill>
                      <a:srgbClr val="3D3D3D"/>
                    </a:solidFill>
                  </a:rPr>
                  <a:t>la calculadora se puede ingresar</a:t>
                </a:r>
              </a:p>
              <a:p>
                <a:pPr lvl="0">
                  <a:spcBef>
                    <a:spcPct val="20000"/>
                  </a:spcBef>
                  <a:spcAft>
                    <a:spcPts val="600"/>
                  </a:spcAft>
                  <a:buClr>
                    <a:srgbClr val="4590B8"/>
                  </a:buClr>
                  <a:buSzPct val="92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>
                          <a:solidFill>
                            <a:srgbClr val="3D3D3D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CO" b="1" i="1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1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s-CO" b="1" i="1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1" i="1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CO" b="1" i="1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1" i="1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s-CO" b="1" i="1">
                          <a:solidFill>
                            <a:srgbClr val="3D3D3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i="1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i="1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i="1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</a:rPr>
                            <m:t>=5</m:t>
                          </m:r>
                        </m:sub>
                        <m:sup>
                          <m:r>
                            <a:rPr lang="es-CO" i="1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f>
                            <m:fPr>
                              <m:ctrlPr>
                                <a:rPr lang="es-CO" i="1">
                                  <a:solidFill>
                                    <a:srgbClr val="3D3D3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i="1">
                                      <a:solidFill>
                                        <a:srgbClr val="3D3D3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i="1">
                                      <a:solidFill>
                                        <a:srgbClr val="3D3D3D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CO" i="1">
                                      <a:solidFill>
                                        <a:srgbClr val="3D3D3D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b="0" i="1" smtClean="0">
                                      <a:solidFill>
                                        <a:srgbClr val="3D3D3D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CO" i="1">
                                      <a:solidFill>
                                        <a:srgbClr val="3D3D3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solidFill>
                                        <a:srgbClr val="3D3D3D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solidFill>
                                        <a:srgbClr val="3D3D3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CO" b="0" i="1" smtClean="0">
                                  <a:solidFill>
                                    <a:srgbClr val="3D3D3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b="0" i="1" smtClean="0">
                                  <a:solidFill>
                                    <a:srgbClr val="3D3D3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s-CO" b="0" i="1" smtClean="0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=0.49</m:t>
                          </m:r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02" y="4635062"/>
                <a:ext cx="5080761" cy="1711559"/>
              </a:xfrm>
              <a:prstGeom prst="rect">
                <a:avLst/>
              </a:prstGeom>
              <a:blipFill>
                <a:blip r:embed="rId3"/>
                <a:stretch>
                  <a:fillRect l="-959" t="-17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581192" y="4635062"/>
                <a:ext cx="5157456" cy="1731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 b="1" dirty="0" smtClean="0"/>
                  <a:t>Binomial: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>
                          <a:solidFill>
                            <a:srgbClr val="3D3D3D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i="1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CO" b="0" i="1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0" i="1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b="0" i="1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≤8</m:t>
                          </m:r>
                        </m:e>
                      </m:d>
                      <m:r>
                        <a:rPr lang="es-CO" b="0" i="1">
                          <a:solidFill>
                            <a:srgbClr val="3D3D3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i="1" smtClean="0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s-CO" b="0" i="1" smtClean="0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d>
                            <m:dPr>
                              <m:ctrlPr>
                                <a:rPr lang="es-CO" i="1" smtClean="0">
                                  <a:solidFill>
                                    <a:srgbClr val="3D3D3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s-CO" i="1" smtClean="0">
                                      <a:solidFill>
                                        <a:srgbClr val="3D3D3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b="0" i="1" smtClean="0">
                                      <a:solidFill>
                                        <a:srgbClr val="3D3D3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1000</m:t>
                                  </m:r>
                                </m:num>
                                <m:den>
                                  <m:r>
                                    <a:rPr lang="es-CO" b="0" i="1" smtClean="0">
                                      <a:solidFill>
                                        <a:srgbClr val="3D3D3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s-CO" i="1" smtClean="0">
                                  <a:solidFill>
                                    <a:srgbClr val="3D3D3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solidFill>
                                    <a:srgbClr val="3D3D3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0.005</m:t>
                              </m:r>
                            </m:e>
                            <m:sup>
                              <m:r>
                                <a:rPr lang="es-CO" b="0" i="1" smtClean="0">
                                  <a:solidFill>
                                    <a:srgbClr val="3D3D3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s-CO" b="0" i="1" smtClean="0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s-CO" i="1" smtClean="0">
                                  <a:solidFill>
                                    <a:srgbClr val="3D3D3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solidFill>
                                    <a:srgbClr val="3D3D3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0.995</m:t>
                              </m:r>
                            </m:e>
                            <m:sup>
                              <m:r>
                                <a:rPr lang="es-CO" b="0" i="1" smtClean="0">
                                  <a:solidFill>
                                    <a:srgbClr val="3D3D3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1000−</m:t>
                              </m:r>
                              <m:r>
                                <a:rPr lang="es-CO" b="0" i="1" smtClean="0">
                                  <a:solidFill>
                                    <a:srgbClr val="3D3D3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O" dirty="0" smtClean="0"/>
              </a:p>
              <a:p>
                <a:endParaRPr lang="es-CO" dirty="0"/>
              </a:p>
              <a:p>
                <a:pPr algn="ctr"/>
                <a:r>
                  <a:rPr lang="es-CO" dirty="0" smtClean="0"/>
                  <a:t>!!!!!!!!!!!!!!!!!!!!!!</a:t>
                </a:r>
                <a:endParaRPr lang="es-CO" dirty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4635062"/>
                <a:ext cx="5157456" cy="1731371"/>
              </a:xfrm>
              <a:prstGeom prst="rect">
                <a:avLst/>
              </a:prstGeom>
              <a:blipFill>
                <a:blip r:embed="rId4"/>
                <a:stretch>
                  <a:fillRect l="-946" t="-1761" b="-31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7715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37761"/>
          </a:xfrm>
        </p:spPr>
        <p:txBody>
          <a:bodyPr>
            <a:normAutofit/>
          </a:bodyPr>
          <a:lstStyle/>
          <a:p>
            <a:r>
              <a:rPr lang="es-CO" sz="2600" dirty="0" smtClean="0"/>
              <a:t>Halle la probabilidad </a:t>
            </a:r>
            <a:r>
              <a:rPr lang="es-CO" sz="2600" dirty="0"/>
              <a:t>Por lo menos </a:t>
            </a:r>
            <a:r>
              <a:rPr lang="es-CO" sz="2600" dirty="0" smtClean="0"/>
              <a:t>8 personas porten </a:t>
            </a:r>
            <a:r>
              <a:rPr lang="es-CO" sz="2600" dirty="0"/>
              <a:t>el gen</a:t>
            </a:r>
            <a:r>
              <a:rPr lang="es-CO" sz="2600" dirty="0" smtClean="0"/>
              <a:t>.</a:t>
            </a:r>
            <a:endParaRPr lang="es-CO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2"/>
              <p:cNvSpPr txBox="1">
                <a:spLocks/>
              </p:cNvSpPr>
              <p:nvPr/>
            </p:nvSpPr>
            <p:spPr>
              <a:xfrm>
                <a:off x="581192" y="2064883"/>
                <a:ext cx="9435166" cy="140353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CO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</m:oMath>
                  </m:oMathPara>
                </a14:m>
                <a:endParaRPr lang="es-CO" b="1" dirty="0" smtClean="0"/>
              </a:p>
              <a:p>
                <a:pPr marL="0" indent="0">
                  <a:buFont typeface="Wingdings 2" panose="05020102010507070707" pitchFamily="18" charset="2"/>
                  <a:buNone/>
                </a:pPr>
                <a:endParaRPr lang="es-CO" dirty="0"/>
              </a:p>
            </p:txBody>
          </p:sp>
        </mc:Choice>
        <mc:Fallback>
          <p:sp>
            <p:nvSpPr>
              <p:cNvPr id="4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064883"/>
                <a:ext cx="9435166" cy="14035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/>
              <p:cNvSpPr/>
              <p:nvPr/>
            </p:nvSpPr>
            <p:spPr>
              <a:xfrm>
                <a:off x="2758394" y="3363311"/>
                <a:ext cx="6112337" cy="1709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20000"/>
                  </a:spcBef>
                  <a:spcAft>
                    <a:spcPts val="600"/>
                  </a:spcAft>
                  <a:buClr>
                    <a:srgbClr val="4590B8"/>
                  </a:buClr>
                  <a:buSzPct val="92000"/>
                </a:pPr>
                <a:r>
                  <a:rPr lang="es-CO" b="1" dirty="0" smtClean="0">
                    <a:solidFill>
                      <a:srgbClr val="3D3D3D"/>
                    </a:solidFill>
                  </a:rPr>
                  <a:t>Poisson:</a:t>
                </a:r>
              </a:p>
              <a:p>
                <a:pPr lvl="0">
                  <a:spcBef>
                    <a:spcPct val="20000"/>
                  </a:spcBef>
                  <a:spcAft>
                    <a:spcPts val="600"/>
                  </a:spcAft>
                  <a:buClr>
                    <a:srgbClr val="4590B8"/>
                  </a:buClr>
                  <a:buSzPct val="92000"/>
                </a:pPr>
                <a:r>
                  <a:rPr lang="es-CO" dirty="0" smtClean="0">
                    <a:solidFill>
                      <a:srgbClr val="3D3D3D"/>
                    </a:solidFill>
                  </a:rPr>
                  <a:t>En </a:t>
                </a:r>
                <a:r>
                  <a:rPr lang="es-CO" dirty="0">
                    <a:solidFill>
                      <a:srgbClr val="3D3D3D"/>
                    </a:solidFill>
                  </a:rPr>
                  <a:t>la calculadora se puede ingresar</a:t>
                </a:r>
              </a:p>
              <a:p>
                <a:pPr lvl="0">
                  <a:spcBef>
                    <a:spcPct val="20000"/>
                  </a:spcBef>
                  <a:spcAft>
                    <a:spcPts val="600"/>
                  </a:spcAft>
                  <a:buClr>
                    <a:srgbClr val="4590B8"/>
                  </a:buClr>
                  <a:buSzPct val="92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1" i="1">
                          <a:solidFill>
                            <a:srgbClr val="3D3D3D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CO" b="1" i="1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1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CO" b="1" i="1" smtClean="0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s-CO" b="1" i="1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s-CO" b="1" i="1">
                          <a:solidFill>
                            <a:srgbClr val="3D3D3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b="1" i="1" smtClean="0">
                          <a:solidFill>
                            <a:srgbClr val="3D3D3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s-CO" b="1" i="1" smtClean="0">
                          <a:solidFill>
                            <a:srgbClr val="3D3D3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s-CO" i="1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i="1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i="1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0" i="1" smtClean="0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b="0" i="1" smtClean="0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  <m:e>
                          <m:f>
                            <m:fPr>
                              <m:ctrlPr>
                                <a:rPr lang="es-CO" i="1">
                                  <a:solidFill>
                                    <a:srgbClr val="3D3D3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i="1">
                                      <a:solidFill>
                                        <a:srgbClr val="3D3D3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i="1">
                                      <a:solidFill>
                                        <a:srgbClr val="3D3D3D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s-CO" i="1">
                                      <a:solidFill>
                                        <a:srgbClr val="3D3D3D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CO" b="0" i="1" smtClean="0">
                                      <a:solidFill>
                                        <a:srgbClr val="3D3D3D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CO" i="1">
                                      <a:solidFill>
                                        <a:srgbClr val="3D3D3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solidFill>
                                        <a:srgbClr val="3D3D3D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solidFill>
                                        <a:srgbClr val="3D3D3D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CO" b="0" i="1" smtClean="0">
                                  <a:solidFill>
                                    <a:srgbClr val="3D3D3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b="0" i="1" smtClean="0">
                                  <a:solidFill>
                                    <a:srgbClr val="3D3D3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s-CO" b="0" i="1" smtClean="0">
                              <a:solidFill>
                                <a:srgbClr val="3D3D3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=0.13</m:t>
                          </m:r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394" y="3363311"/>
                <a:ext cx="6112337" cy="1709955"/>
              </a:xfrm>
              <a:prstGeom prst="rect">
                <a:avLst/>
              </a:prstGeom>
              <a:blipFill>
                <a:blip r:embed="rId3"/>
                <a:stretch>
                  <a:fillRect l="-798" t="-21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3507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Marcador de contenido 3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2796860561"/>
                  </p:ext>
                </p:extLst>
              </p:nvPr>
            </p:nvGraphicFramePr>
            <p:xfrm>
              <a:off x="882868" y="1151211"/>
              <a:ext cx="10447285" cy="5082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7093">
                      <a:extLst>
                        <a:ext uri="{9D8B030D-6E8A-4147-A177-3AD203B41FA5}">
                          <a16:colId xmlns:a16="http://schemas.microsoft.com/office/drawing/2014/main" val="2918559716"/>
                        </a:ext>
                      </a:extLst>
                    </a:gridCol>
                    <a:gridCol w="1719450">
                      <a:extLst>
                        <a:ext uri="{9D8B030D-6E8A-4147-A177-3AD203B41FA5}">
                          <a16:colId xmlns:a16="http://schemas.microsoft.com/office/drawing/2014/main" val="3965650969"/>
                        </a:ext>
                      </a:extLst>
                    </a:gridCol>
                    <a:gridCol w="2176518">
                      <a:extLst>
                        <a:ext uri="{9D8B030D-6E8A-4147-A177-3AD203B41FA5}">
                          <a16:colId xmlns:a16="http://schemas.microsoft.com/office/drawing/2014/main" val="882365497"/>
                        </a:ext>
                      </a:extLst>
                    </a:gridCol>
                    <a:gridCol w="2883886">
                      <a:extLst>
                        <a:ext uri="{9D8B030D-6E8A-4147-A177-3AD203B41FA5}">
                          <a16:colId xmlns:a16="http://schemas.microsoft.com/office/drawing/2014/main" val="927650908"/>
                        </a:ext>
                      </a:extLst>
                    </a:gridCol>
                    <a:gridCol w="903255">
                      <a:extLst>
                        <a:ext uri="{9D8B030D-6E8A-4147-A177-3AD203B41FA5}">
                          <a16:colId xmlns:a16="http://schemas.microsoft.com/office/drawing/2014/main" val="3327807109"/>
                        </a:ext>
                      </a:extLst>
                    </a:gridCol>
                    <a:gridCol w="1197083">
                      <a:extLst>
                        <a:ext uri="{9D8B030D-6E8A-4147-A177-3AD203B41FA5}">
                          <a16:colId xmlns:a16="http://schemas.microsoft.com/office/drawing/2014/main" val="104393582"/>
                        </a:ext>
                      </a:extLst>
                    </a:gridCol>
                  </a:tblGrid>
                  <a:tr h="1270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Distribución</a:t>
                          </a:r>
                          <a:r>
                            <a:rPr lang="es-CO" baseline="0" dirty="0" smtClean="0"/>
                            <a:t> 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Notación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Función</a:t>
                          </a:r>
                          <a:r>
                            <a:rPr lang="es-CO" baseline="0" dirty="0" smtClean="0"/>
                            <a:t> de distribución de probabilidad f(x)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 smtClean="0"/>
                            <a:t>Función</a:t>
                          </a:r>
                          <a:r>
                            <a:rPr lang="es-CO" baseline="0" dirty="0" smtClean="0"/>
                            <a:t> de distribución de probabilidad  acumulada F(x)</a:t>
                          </a:r>
                          <a:endParaRPr lang="es-CO" dirty="0" smtClean="0"/>
                        </a:p>
                        <a:p>
                          <a:pPr algn="ctr"/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Media E(X)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varianza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338824"/>
                      </a:ext>
                    </a:extLst>
                  </a:tr>
                  <a:tr h="1110023">
                    <a:tc>
                      <a:txBody>
                        <a:bodyPr/>
                        <a:lstStyle/>
                        <a:p>
                          <a:r>
                            <a:rPr lang="es-CO" dirty="0" smtClean="0"/>
                            <a:t>Binomial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O" sz="1800" dirty="0"/>
                        </a:p>
                        <a:p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s-CO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  <m:sSup>
                                  <m:sSupPr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  <m:sup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es-CO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noBar"/>
                                            <m:ctrlPr>
                                              <a:rPr lang="es-CO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CO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es-CO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s-CO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s-CO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err="1" smtClean="0"/>
                            <a:t>np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err="1" smtClean="0"/>
                            <a:t>npq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1389286"/>
                      </a:ext>
                    </a:extLst>
                  </a:tr>
                  <a:tr h="10300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 err="1" smtClean="0"/>
                            <a:t>Hiper</a:t>
                          </a:r>
                          <a:r>
                            <a:rPr lang="es-CO" baseline="0" dirty="0" smtClean="0"/>
                            <a:t> </a:t>
                          </a:r>
                          <a:r>
                            <a:rPr lang="es-CO" dirty="0" smtClean="0"/>
                            <a:t>geométrica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𝐻𝐺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s-CO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noBar"/>
                                            <m:ctrlPr>
                                              <a:rPr lang="es-CO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CO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num>
                                          <m:den>
                                            <m:r>
                                              <a:rPr lang="es-CO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s-CO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noBar"/>
                                            <m:ctrlPr>
                                              <a:rPr lang="es-CO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CO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s-CO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CO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lang="es-CO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s-CO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CO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s-CO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type m:val="noBar"/>
                                            <m:ctrlPr>
                                              <a:rPr lang="es-CO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s-CO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es-CO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s-CO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s-CO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noBar"/>
                                                <m:ctrlPr>
                                                  <a:rPr lang="es-CO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s-CO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s-CO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s-CO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noBar"/>
                                                <m:ctrlPr>
                                                  <a:rPr lang="es-CO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s-CO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es-CO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s-CO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s-CO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s-CO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s-CO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num>
                                      <m:den>
                                        <m:d>
                                          <m:dPr>
                                            <m:ctrlPr>
                                              <a:rPr lang="es-CO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noBar"/>
                                                <m:ctrlPr>
                                                  <a:rPr lang="es-CO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s-CO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s-CO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err="1" smtClean="0"/>
                            <a:t>np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𝑛𝑝𝑞</m:t>
                                </m:r>
                                <m:f>
                                  <m:f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8714045"/>
                      </a:ext>
                    </a:extLst>
                  </a:tr>
                  <a:tr h="987972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 err="1" smtClean="0"/>
                            <a:t>Poisson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𝑝𝑜𝑖𝑠𝑠𝑜𝑛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s-CO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s-CO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O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s-CO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s-CO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CO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s-CO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s-CO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s-CO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CO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𝜆</m:t>
                                            </m:r>
                                          </m:e>
                                          <m:sup>
                                            <m:r>
                                              <a:rPr lang="es-CO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s-CO" b="0" i="1" smtClean="0">
                                            <a:latin typeface="Cambria Math" panose="02040503050406030204" pitchFamily="18" charset="0"/>
                                          </a:rPr>
                                          <m:t>!</m:t>
                                        </m:r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4783624"/>
                      </a:ext>
                    </a:extLst>
                  </a:tr>
                  <a:tr h="683977">
                    <a:tc>
                      <a:txBody>
                        <a:bodyPr/>
                        <a:lstStyle/>
                        <a:p>
                          <a:r>
                            <a:rPr lang="es-CO" dirty="0" smtClean="0"/>
                            <a:t>Normal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s-CO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CO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s-CO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62280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Marcador de contenido 3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2796860561"/>
                  </p:ext>
                </p:extLst>
              </p:nvPr>
            </p:nvGraphicFramePr>
            <p:xfrm>
              <a:off x="882868" y="1151211"/>
              <a:ext cx="10447285" cy="50822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7093">
                      <a:extLst>
                        <a:ext uri="{9D8B030D-6E8A-4147-A177-3AD203B41FA5}">
                          <a16:colId xmlns:a16="http://schemas.microsoft.com/office/drawing/2014/main" val="2918559716"/>
                        </a:ext>
                      </a:extLst>
                    </a:gridCol>
                    <a:gridCol w="1719450">
                      <a:extLst>
                        <a:ext uri="{9D8B030D-6E8A-4147-A177-3AD203B41FA5}">
                          <a16:colId xmlns:a16="http://schemas.microsoft.com/office/drawing/2014/main" val="3965650969"/>
                        </a:ext>
                      </a:extLst>
                    </a:gridCol>
                    <a:gridCol w="2176518">
                      <a:extLst>
                        <a:ext uri="{9D8B030D-6E8A-4147-A177-3AD203B41FA5}">
                          <a16:colId xmlns:a16="http://schemas.microsoft.com/office/drawing/2014/main" val="882365497"/>
                        </a:ext>
                      </a:extLst>
                    </a:gridCol>
                    <a:gridCol w="2883886">
                      <a:extLst>
                        <a:ext uri="{9D8B030D-6E8A-4147-A177-3AD203B41FA5}">
                          <a16:colId xmlns:a16="http://schemas.microsoft.com/office/drawing/2014/main" val="927650908"/>
                        </a:ext>
                      </a:extLst>
                    </a:gridCol>
                    <a:gridCol w="903255">
                      <a:extLst>
                        <a:ext uri="{9D8B030D-6E8A-4147-A177-3AD203B41FA5}">
                          <a16:colId xmlns:a16="http://schemas.microsoft.com/office/drawing/2014/main" val="3327807109"/>
                        </a:ext>
                      </a:extLst>
                    </a:gridCol>
                    <a:gridCol w="1197083">
                      <a:extLst>
                        <a:ext uri="{9D8B030D-6E8A-4147-A177-3AD203B41FA5}">
                          <a16:colId xmlns:a16="http://schemas.microsoft.com/office/drawing/2014/main" val="104393582"/>
                        </a:ext>
                      </a:extLst>
                    </a:gridCol>
                  </a:tblGrid>
                  <a:tr h="12702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Distribución</a:t>
                          </a:r>
                          <a:r>
                            <a:rPr lang="es-CO" baseline="0" dirty="0" smtClean="0"/>
                            <a:t> 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Notación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Función</a:t>
                          </a:r>
                          <a:r>
                            <a:rPr lang="es-CO" baseline="0" dirty="0" smtClean="0"/>
                            <a:t> de distribución de probabilidad f(x)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 smtClean="0"/>
                            <a:t>Función</a:t>
                          </a:r>
                          <a:r>
                            <a:rPr lang="es-CO" baseline="0" dirty="0" smtClean="0"/>
                            <a:t> de distribución de probabilidad  acumulada F(x)</a:t>
                          </a:r>
                          <a:endParaRPr lang="es-CO" dirty="0" smtClean="0"/>
                        </a:p>
                        <a:p>
                          <a:pPr algn="ctr"/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Media E(X)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varianza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338824"/>
                      </a:ext>
                    </a:extLst>
                  </a:tr>
                  <a:tr h="1110023">
                    <a:tc>
                      <a:txBody>
                        <a:bodyPr/>
                        <a:lstStyle/>
                        <a:p>
                          <a:r>
                            <a:rPr lang="es-CO" dirty="0" smtClean="0"/>
                            <a:t>Binomial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1166" t="-115385" r="-416608" b="-2450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541" t="-115385" r="-230252" b="-2450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52" t="-115385" r="-73784" b="-2450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err="1" smtClean="0"/>
                            <a:t>np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err="1" smtClean="0"/>
                            <a:t>npq</a:t>
                          </a:r>
                          <a:endParaRPr lang="es-CO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1389286"/>
                      </a:ext>
                    </a:extLst>
                  </a:tr>
                  <a:tr h="1030014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 err="1" smtClean="0"/>
                            <a:t>Hiper</a:t>
                          </a:r>
                          <a:r>
                            <a:rPr lang="es-CO" baseline="0" dirty="0" smtClean="0"/>
                            <a:t> </a:t>
                          </a:r>
                          <a:r>
                            <a:rPr lang="es-CO" dirty="0" smtClean="0"/>
                            <a:t>geométrica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1166" t="-231953" r="-416608" b="-163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541" t="-231953" r="-230252" b="-163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52" t="-231953" r="-73784" b="-163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err="1" smtClean="0"/>
                            <a:t>np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1066" t="-231953" r="-2030" b="-163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8714045"/>
                      </a:ext>
                    </a:extLst>
                  </a:tr>
                  <a:tr h="987972"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dirty="0" err="1" smtClean="0"/>
                            <a:t>Poisson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1166" t="-344172" r="-416608" b="-69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541" t="-344172" r="-230252" b="-69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9852" t="-344172" r="-73784" b="-69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26351" t="-344172" r="-135811" b="-69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1066" t="-344172" r="-2030" b="-69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783624"/>
                      </a:ext>
                    </a:extLst>
                  </a:tr>
                  <a:tr h="683977">
                    <a:tc>
                      <a:txBody>
                        <a:bodyPr/>
                        <a:lstStyle/>
                        <a:p>
                          <a:r>
                            <a:rPr lang="es-CO" dirty="0" smtClean="0"/>
                            <a:t>Normal</a:t>
                          </a:r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1166" t="-646429" r="-416608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26351" t="-646429" r="-135811" b="-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71066" t="-646429" r="-2030" b="-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2280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9455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880" y="612495"/>
            <a:ext cx="3486150" cy="5339723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598512"/>
              </p:ext>
            </p:extLst>
          </p:nvPr>
        </p:nvGraphicFramePr>
        <p:xfrm>
          <a:off x="435523" y="1442126"/>
          <a:ext cx="7302587" cy="5029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810597">
                  <a:extLst>
                    <a:ext uri="{9D8B030D-6E8A-4147-A177-3AD203B41FA5}">
                      <a16:colId xmlns:a16="http://schemas.microsoft.com/office/drawing/2014/main" val="2346132504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3060989869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2965293086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61546960"/>
                    </a:ext>
                  </a:extLst>
                </a:gridCol>
              </a:tblGrid>
              <a:tr h="618849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Resultad</a:t>
                      </a:r>
                      <a:r>
                        <a:rPr lang="es-CO" baseline="0" dirty="0" smtClean="0"/>
                        <a:t>o del experimento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Variable aleatoria 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Veces observado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Dist</a:t>
                      </a:r>
                      <a:r>
                        <a:rPr lang="es-CO" baseline="0" dirty="0" smtClean="0"/>
                        <a:t> de </a:t>
                      </a:r>
                      <a:r>
                        <a:rPr lang="es-CO" baseline="0" dirty="0" err="1" smtClean="0"/>
                        <a:t>prob</a:t>
                      </a:r>
                      <a:endParaRPr lang="es-CO" dirty="0" smtClean="0"/>
                    </a:p>
                    <a:p>
                      <a:pPr algn="ctr"/>
                      <a:r>
                        <a:rPr lang="es-CO" dirty="0" smtClean="0"/>
                        <a:t>P(X=x)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159459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(1,1)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1/36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0543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(1,2) (2,1)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2/36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50186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(2,2)(3,1)(1,3)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3/36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82949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(2,3)(3,2)(1,4)(4,1)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4/36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01361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(2,4)(4,6)(3,3)(5,1)(1,5)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5/36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86137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(3,4)(4,3)(5,2)(2,5)(1,6)(6,1)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6/36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79019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(4,4)(2,6)(6,2)(3,5)(5,3)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5/36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9122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(5,4)(4,5)(6,3)(3,6)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4/36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543661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(5,5)(6,4)(4,6)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3/36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220460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(6,5)(5,6)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2/36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98357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(6,6)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1/36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7560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total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?????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428818"/>
                  </a:ext>
                </a:extLst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580571" y="812800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Cuál es la función de distribución de probabilidad?</a:t>
            </a:r>
            <a:endParaRPr lang="es-CO" dirty="0"/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2273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14">
        <p15:prstTrans prst="pageCurlDouble"/>
      </p:transition>
    </mc:Choice>
    <mc:Fallback xmlns="">
      <p:transition spd="slow" advTm="9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472855" y="2607331"/>
            <a:ext cx="414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La suma sea como máximo 5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472855" y="858768"/>
            <a:ext cx="4046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Cuál es la probabilidad de que: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La suma sea al menos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7973085" y="2018524"/>
                <a:ext cx="18921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≥8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=15/36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085" y="2018524"/>
                <a:ext cx="1892185" cy="276999"/>
              </a:xfrm>
              <a:prstGeom prst="rect">
                <a:avLst/>
              </a:prstGeom>
              <a:blipFill>
                <a:blip r:embed="rId4"/>
                <a:stretch>
                  <a:fillRect l="-2258" r="-2581" b="-3478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7364103" y="370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La suma este entre 5 y </a:t>
            </a:r>
            <a:r>
              <a:rPr lang="es-CO" dirty="0" smtClean="0"/>
              <a:t>10 inclusive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8268175" y="3084938"/>
                <a:ext cx="18921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=10/36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175" y="3084938"/>
                <a:ext cx="1892185" cy="276999"/>
              </a:xfrm>
              <a:prstGeom prst="rect">
                <a:avLst/>
              </a:prstGeom>
              <a:blipFill>
                <a:blip r:embed="rId5"/>
                <a:stretch>
                  <a:fillRect l="-1929" r="-2572" b="-3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/>
          <p:cNvSpPr txBox="1"/>
          <p:nvPr/>
        </p:nvSpPr>
        <p:spPr>
          <a:xfrm>
            <a:off x="6556786" y="29744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8268175" y="4621019"/>
                <a:ext cx="2450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=27/36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175" y="4621019"/>
                <a:ext cx="2450030" cy="276999"/>
              </a:xfrm>
              <a:prstGeom prst="rect">
                <a:avLst/>
              </a:prstGeom>
              <a:blipFill>
                <a:blip r:embed="rId6"/>
                <a:stretch>
                  <a:fillRect l="-1493" r="-1990" b="-3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560" y="1320433"/>
            <a:ext cx="5913633" cy="3804234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4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35">
        <p15:prstTrans prst="pageCurlDouble"/>
      </p:transition>
    </mc:Choice>
    <mc:Fallback xmlns="">
      <p:transition spd="slow" advTm="2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88" y="4110933"/>
            <a:ext cx="4782208" cy="26313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73556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Operador esperanza y Varianza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710146" y="1974703"/>
                <a:ext cx="4642425" cy="1929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2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Media  o Valor esperado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sz="3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32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46" y="1974703"/>
                <a:ext cx="4642425" cy="1929118"/>
              </a:xfrm>
              <a:prstGeom prst="rect">
                <a:avLst/>
              </a:prstGeom>
              <a:blipFill>
                <a:blip r:embed="rId6"/>
                <a:stretch>
                  <a:fillRect l="-3281" t="-41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7084723" y="2007312"/>
                <a:ext cx="3845283" cy="1929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CO" sz="3200" b="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Esperanza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32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32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O" sz="32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O" sz="3200" b="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sz="3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32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723" y="2007312"/>
                <a:ext cx="3845283" cy="1929118"/>
              </a:xfrm>
              <a:prstGeom prst="rect">
                <a:avLst/>
              </a:prstGeom>
              <a:blipFill>
                <a:blip r:embed="rId7"/>
                <a:stretch>
                  <a:fillRect t="-410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4456386"/>
                <a:ext cx="5675587" cy="2083013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s-CO" sz="128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Varianza y desviación estándar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CO" sz="1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sz="1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28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28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128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sz="1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sz="128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1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s-CO" sz="128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CO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CO" sz="2800" dirty="0"/>
              </a:p>
            </p:txBody>
          </p:sp>
        </mc:Choice>
        <mc:Fallback xmlns="">
          <p:sp>
            <p:nvSpPr>
              <p:cNvPr id="8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4456386"/>
                <a:ext cx="5675587" cy="2083013"/>
              </a:xfrm>
              <a:blipFill>
                <a:blip r:embed="rId8"/>
                <a:stretch>
                  <a:fillRect l="-2685" t="-8480" r="-53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602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733">
        <p15:prstTrans prst="pageCurlDouble"/>
      </p:transition>
    </mc:Choice>
    <mc:Fallback xmlns="">
      <p:transition spd="slow" advTm="17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/>
      <p:bldP spid="5" grpId="0"/>
      <p:bldP spid="8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1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3|0.2|0.2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0.4"/>
</p:tagLst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1241</TotalTime>
  <Words>2681</Words>
  <Application>Microsoft Office PowerPoint</Application>
  <PresentationFormat>Panorámica</PresentationFormat>
  <Paragraphs>498</Paragraphs>
  <Slides>67</Slides>
  <Notes>0</Notes>
  <HiddenSlides>0</HiddenSlides>
  <MMClips>10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67</vt:i4>
      </vt:variant>
    </vt:vector>
  </HeadingPairs>
  <TitlesOfParts>
    <vt:vector size="77" baseType="lpstr">
      <vt:lpstr>Arial</vt:lpstr>
      <vt:lpstr>Calibri</vt:lpstr>
      <vt:lpstr>Cambria Math</vt:lpstr>
      <vt:lpstr>Corbel</vt:lpstr>
      <vt:lpstr>Gill Sans MT</vt:lpstr>
      <vt:lpstr>Times New Roman</vt:lpstr>
      <vt:lpstr>Times-Bold</vt:lpstr>
      <vt:lpstr>Times-Roman</vt:lpstr>
      <vt:lpstr>Wingdings 2</vt:lpstr>
      <vt:lpstr>Dividendo</vt:lpstr>
      <vt:lpstr>VARIABLES ALEATORIAS DISCRETAS </vt:lpstr>
      <vt:lpstr>VARIABLE ALEATORIA discreta (v.a) </vt:lpstr>
      <vt:lpstr>Presentación de PowerPoint</vt:lpstr>
      <vt:lpstr>FUNCION DE DISTRIBUCIÓN DE PROBABILIDAD (pdf)</vt:lpstr>
      <vt:lpstr>distribución de probabilidad de X</vt:lpstr>
      <vt:lpstr>EJEMPLO</vt:lpstr>
      <vt:lpstr>Presentación de PowerPoint</vt:lpstr>
      <vt:lpstr>Presentación de PowerPoint</vt:lpstr>
      <vt:lpstr>Operador esperanza y Varianza</vt:lpstr>
      <vt:lpstr>Presentación de PowerPoint</vt:lpstr>
      <vt:lpstr>Función de densidad de probabilidad acumulada</vt:lpstr>
      <vt:lpstr>Retomando el ejemplo anterior hallemos la función acumulada y la grafica de ella</vt:lpstr>
      <vt:lpstr>Presentación de PowerPoint</vt:lpstr>
      <vt:lpstr>Ejercicio   </vt:lpstr>
      <vt:lpstr>Presentación de PowerPoint</vt:lpstr>
      <vt:lpstr>FUNCION DE DISTRIBUCIÓN DE PROBABILIDAD</vt:lpstr>
      <vt:lpstr>Función de distribución de probabilidad acumulada</vt:lpstr>
      <vt:lpstr>EJEMPLO</vt:lpstr>
      <vt:lpstr>Presentación de PowerPoint</vt:lpstr>
      <vt:lpstr>ejemplo</vt:lpstr>
      <vt:lpstr>EJEMPLO</vt:lpstr>
      <vt:lpstr>Función escalonada</vt:lpstr>
      <vt:lpstr>EJEMPLO</vt:lpstr>
      <vt:lpstr>Como hallar probabilidades de una distribución de probabilidad discreta a partir de la función acumulada</vt:lpstr>
      <vt:lpstr>Presentación de PowerPoint</vt:lpstr>
      <vt:lpstr>EJEMPLO</vt:lpstr>
      <vt:lpstr>Valor esperado de una función lineal</vt:lpstr>
      <vt:lpstr>Varianza de una función lineal</vt:lpstr>
      <vt:lpstr>Presentación de PowerPoint</vt:lpstr>
      <vt:lpstr>Experimentos de bernoulli</vt:lpstr>
      <vt:lpstr>EXPERIMENTOS BINOMIALes</vt:lpstr>
      <vt:lpstr>Distribución binomial </vt:lpstr>
      <vt:lpstr>Distribución binomial acumulada</vt:lpstr>
      <vt:lpstr>NOTACIÓN</vt:lpstr>
      <vt:lpstr>EJEMPLO</vt:lpstr>
      <vt:lpstr>Presentación de PowerPoint</vt:lpstr>
      <vt:lpstr>Presentación de PowerPoint</vt:lpstr>
      <vt:lpstr>Presentación de PowerPoint</vt:lpstr>
      <vt:lpstr>DISTRIBUCIÓN HIPERGEOMÉTRICA</vt:lpstr>
      <vt:lpstr>Características de una distribución hipergeométrica</vt:lpstr>
      <vt:lpstr>USOS DE LA DISTRIBUCIÓN HIPERGEOMETRICA </vt:lpstr>
      <vt:lpstr>Función de distribución de probabilidad</vt:lpstr>
      <vt:lpstr>notación</vt:lpstr>
      <vt:lpstr>Valor esperado y varianza</vt:lpstr>
      <vt:lpstr>Forma grafica de la pdf</vt:lpstr>
      <vt:lpstr>EJEMPLO 1</vt:lpstr>
      <vt:lpstr>Presentación de PowerPoint</vt:lpstr>
      <vt:lpstr>Presentación de PowerPoint</vt:lpstr>
      <vt:lpstr>Aproximación de la binomial a la hipergeometrica</vt:lpstr>
      <vt:lpstr>EJEMPLO 2</vt:lpstr>
      <vt:lpstr>Presentación de PowerPoint</vt:lpstr>
      <vt:lpstr>Presentación de PowerPoint</vt:lpstr>
      <vt:lpstr>Aproximación</vt:lpstr>
      <vt:lpstr>Presentación de PowerPoint</vt:lpstr>
      <vt:lpstr>Distribución de probabilidad de poisson</vt:lpstr>
      <vt:lpstr>Presentación de PowerPoint</vt:lpstr>
      <vt:lpstr>Función de distribución de probabilidad</vt:lpstr>
      <vt:lpstr>Gráficos de la fdp de poisson</vt:lpstr>
      <vt:lpstr>Presentación de PowerPoint</vt:lpstr>
      <vt:lpstr>PROCESO POISSON</vt:lpstr>
      <vt:lpstr>Poisson requiere unidades consistentes</vt:lpstr>
      <vt:lpstr>Presentación de PowerPoint</vt:lpstr>
      <vt:lpstr>Aproximación de la distribución poisson a la binomial</vt:lpstr>
      <vt:lpstr>EJEMPLO</vt:lpstr>
      <vt:lpstr>Halle la probabilidad de que  Entre 5 y 8 personas inclusive porten el gen</vt:lpstr>
      <vt:lpstr>Halle la probabilidad Por lo menos 8 personas porten el gen.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ALEATORIAS DISCRETAS</dc:title>
  <dc:creator>jhoana trochez</dc:creator>
  <cp:lastModifiedBy>Usuario de Windows</cp:lastModifiedBy>
  <cp:revision>134</cp:revision>
  <dcterms:created xsi:type="dcterms:W3CDTF">2017-09-20T19:58:28Z</dcterms:created>
  <dcterms:modified xsi:type="dcterms:W3CDTF">2020-04-03T00:07:19Z</dcterms:modified>
</cp:coreProperties>
</file>