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55" r:id="rId3"/>
    <p:sldId id="356" r:id="rId4"/>
    <p:sldId id="357" r:id="rId5"/>
    <p:sldId id="358" r:id="rId6"/>
    <p:sldId id="359" r:id="rId7"/>
    <p:sldId id="261" r:id="rId8"/>
    <p:sldId id="274" r:id="rId9"/>
    <p:sldId id="360" r:id="rId10"/>
    <p:sldId id="275" r:id="rId11"/>
    <p:sldId id="363" r:id="rId12"/>
    <p:sldId id="364" r:id="rId13"/>
    <p:sldId id="270" r:id="rId14"/>
    <p:sldId id="271" r:id="rId15"/>
    <p:sldId id="272" r:id="rId16"/>
    <p:sldId id="365" r:id="rId17"/>
    <p:sldId id="312" r:id="rId18"/>
    <p:sldId id="321" r:id="rId19"/>
    <p:sldId id="313" r:id="rId20"/>
    <p:sldId id="314" r:id="rId21"/>
    <p:sldId id="316" r:id="rId22"/>
    <p:sldId id="318" r:id="rId23"/>
    <p:sldId id="353" r:id="rId24"/>
    <p:sldId id="404" r:id="rId25"/>
    <p:sldId id="405" r:id="rId26"/>
    <p:sldId id="406" r:id="rId27"/>
    <p:sldId id="407" r:id="rId28"/>
    <p:sldId id="408" r:id="rId29"/>
    <p:sldId id="403" r:id="rId30"/>
    <p:sldId id="330" r:id="rId31"/>
    <p:sldId id="331" r:id="rId32"/>
    <p:sldId id="322" r:id="rId33"/>
    <p:sldId id="354" r:id="rId34"/>
    <p:sldId id="332" r:id="rId35"/>
    <p:sldId id="333" r:id="rId36"/>
    <p:sldId id="334" r:id="rId37"/>
    <p:sldId id="335" r:id="rId38"/>
    <p:sldId id="336" r:id="rId39"/>
    <p:sldId id="341" r:id="rId40"/>
    <p:sldId id="342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91" r:id="rId62"/>
    <p:sldId id="392" r:id="rId63"/>
    <p:sldId id="393" r:id="rId64"/>
    <p:sldId id="394" r:id="rId65"/>
    <p:sldId id="395" r:id="rId66"/>
    <p:sldId id="396" r:id="rId67"/>
    <p:sldId id="397" r:id="rId68"/>
    <p:sldId id="398" r:id="rId69"/>
    <p:sldId id="399" r:id="rId70"/>
    <p:sldId id="400" r:id="rId71"/>
    <p:sldId id="401" r:id="rId72"/>
    <p:sldId id="402" r:id="rId7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oana trochez" initials="jt" lastIdx="1" clrIdx="0">
    <p:extLst>
      <p:ext uri="{19B8F6BF-5375-455C-9EA6-DF929625EA0E}">
        <p15:presenceInfo xmlns:p15="http://schemas.microsoft.com/office/powerpoint/2012/main" userId="9ed86985339648b4" providerId="Windows Live"/>
      </p:ext>
    </p:extLst>
  </p:cmAuthor>
  <p:cmAuthor id="2" name="Usuario de Windows" initials="UdW" lastIdx="0" clrIdx="1">
    <p:extLst>
      <p:ext uri="{19B8F6BF-5375-455C-9EA6-DF929625EA0E}">
        <p15:presenceInfo xmlns:p15="http://schemas.microsoft.com/office/powerpoint/2012/main" userId="Usuario de Window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Hoja1!$C$8:$C$10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2</c:v>
                </c:pt>
              </c:numCache>
            </c:numRef>
          </c:cat>
          <c:val>
            <c:numRef>
              <c:f>Hoja1!$D$8:$D$10</c:f>
              <c:numCache>
                <c:formatCode>0.00</c:formatCode>
                <c:ptCount val="3"/>
                <c:pt idx="0">
                  <c:v>0.25</c:v>
                </c:pt>
                <c:pt idx="1">
                  <c:v>0.5</c:v>
                </c:pt>
                <c:pt idx="2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D-42AE-9172-3F5B3472B5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195205055"/>
        <c:axId val="1195212543"/>
      </c:barChart>
      <c:catAx>
        <c:axId val="1195205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1800"/>
                  <a:t>Numero de sellos observados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95212543"/>
        <c:crosses val="autoZero"/>
        <c:auto val="1"/>
        <c:lblAlgn val="ctr"/>
        <c:lblOffset val="100"/>
        <c:noMultiLvlLbl val="0"/>
      </c:catAx>
      <c:valAx>
        <c:axId val="1195212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CO" sz="2000"/>
                  <a:t>Probabilidad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CO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O"/>
          </a:p>
        </c:txPr>
        <c:crossAx val="1195205055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s-C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4000" dirty="0"/>
              <a:t>VARIABLES ALEATORIAS DISCRETAS</a:t>
            </a:r>
            <a:r>
              <a:rPr lang="es-CO" dirty="0"/>
              <a:t/>
            </a:r>
            <a:br>
              <a:rPr lang="es-CO" dirty="0"/>
            </a:b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7108" y="5343748"/>
            <a:ext cx="10993546" cy="836335"/>
          </a:xfrm>
        </p:spPr>
        <p:txBody>
          <a:bodyPr>
            <a:normAutofit fontScale="40000" lnSpcReduction="20000"/>
          </a:bodyPr>
          <a:lstStyle/>
          <a:p>
            <a:pPr algn="r"/>
            <a:r>
              <a:rPr lang="es-CO" sz="4800" b="1" dirty="0">
                <a:solidFill>
                  <a:schemeClr val="bg1"/>
                </a:solidFill>
              </a:rPr>
              <a:t>Docente:  Johanna trochez </a:t>
            </a:r>
            <a:r>
              <a:rPr lang="es-CO" sz="4800" b="1" dirty="0" err="1">
                <a:solidFill>
                  <a:schemeClr val="bg1"/>
                </a:solidFill>
              </a:rPr>
              <a:t>gonzalez</a:t>
            </a:r>
            <a:endParaRPr lang="es-CO" sz="4800" b="1" dirty="0">
              <a:solidFill>
                <a:schemeClr val="bg1"/>
              </a:solidFill>
            </a:endParaRPr>
          </a:p>
          <a:p>
            <a:pPr algn="r"/>
            <a:r>
              <a:rPr lang="es-CO" sz="4800" b="1" dirty="0">
                <a:solidFill>
                  <a:schemeClr val="bg1"/>
                </a:solidFill>
              </a:rPr>
              <a:t>Instituto tecnológico metropolitano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28240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3070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037606"/>
            <a:ext cx="11029615" cy="3678303"/>
          </a:xfrm>
        </p:spPr>
        <p:txBody>
          <a:bodyPr>
            <a:normAutofit/>
          </a:bodyPr>
          <a:lstStyle/>
          <a:p>
            <a:r>
              <a:rPr lang="es-CO" sz="2800" dirty="0"/>
              <a:t>Una gasolinera tiene seis bombas. Sea </a:t>
            </a:r>
            <a:r>
              <a:rPr lang="es-CO" sz="2800" i="1" dirty="0"/>
              <a:t>X </a:t>
            </a:r>
            <a:r>
              <a:rPr lang="es-CO" sz="2800" dirty="0"/>
              <a:t>el número de bombas que están en servicio a una hora particular del día. Suponga que la distribución de probabilidad de </a:t>
            </a:r>
            <a:r>
              <a:rPr lang="es-CO" sz="2800" i="1" dirty="0"/>
              <a:t>X </a:t>
            </a:r>
            <a:r>
              <a:rPr lang="es-CO" sz="2800" dirty="0"/>
              <a:t>es como se da en la tabla siguiente;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56" y="3874194"/>
            <a:ext cx="11062251" cy="1683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62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935" y="2511972"/>
            <a:ext cx="11029615" cy="2687637"/>
          </a:xfrm>
        </p:spPr>
        <p:txBody>
          <a:bodyPr>
            <a:normAutofit/>
          </a:bodyPr>
          <a:lstStyle/>
          <a:p>
            <a:r>
              <a:rPr lang="es-CO" sz="2400" dirty="0"/>
              <a:t>Halle la probabilidad de que cuando mucho dos bombas estén en servicio:</a:t>
            </a:r>
          </a:p>
          <a:p>
            <a:r>
              <a:rPr lang="es-CO" sz="2400" dirty="0"/>
              <a:t>Halle la probabilidad de que por lo menos 3 bombas</a:t>
            </a:r>
          </a:p>
          <a:p>
            <a:r>
              <a:rPr lang="es-CO" sz="2400" dirty="0"/>
              <a:t>La probabilidad de que entre 2 y 5 bombas inclusive estén en servicio</a:t>
            </a:r>
          </a:p>
          <a:p>
            <a:r>
              <a:rPr lang="es-CO" sz="2400" dirty="0"/>
              <a:t>La probabilidad de que el numero de bombas este estrictamente entre 2 y 5 bombas</a:t>
            </a:r>
          </a:p>
          <a:p>
            <a:r>
              <a:rPr lang="es-CO" sz="2400" dirty="0"/>
              <a:t>Halle la media, la varianza y la desviación estándar</a:t>
            </a:r>
          </a:p>
        </p:txBody>
      </p:sp>
    </p:spTree>
    <p:extLst>
      <p:ext uri="{BB962C8B-B14F-4D97-AF65-F5344CB8AC3E}">
        <p14:creationId xmlns:p14="http://schemas.microsoft.com/office/powerpoint/2010/main" val="500336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52877" y="413289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s-CO" sz="4400" dirty="0"/>
                  <a:t>Suponga que f(x) representa una función de densidad de probabilidad dada por:</a:t>
                </a:r>
              </a:p>
              <a:p>
                <a:pPr marL="0" indent="0" algn="ctr">
                  <a:buNone/>
                </a:pPr>
                <a:endParaRPr lang="es-CO" sz="40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s-CO" sz="6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s-CO" sz="65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6500" b="0" i="1" smtClean="0">
                        <a:latin typeface="Cambria Math" panose="02040503050406030204" pitchFamily="18" charset="0"/>
                      </a:rPr>
                      <m:t>=0,1,2,3,4</m:t>
                    </m:r>
                  </m:oMath>
                </a14:m>
                <a:r>
                  <a:rPr lang="es-CO" sz="6500" dirty="0"/>
                  <a:t> </a:t>
                </a:r>
              </a:p>
              <a:p>
                <a:pPr marL="0" indent="0">
                  <a:buNone/>
                </a:pPr>
                <a:endParaRPr lang="es-CO" sz="4000" dirty="0"/>
              </a:p>
              <a:p>
                <a:pPr marL="0" indent="0">
                  <a:buNone/>
                </a:pPr>
                <a:r>
                  <a:rPr lang="es-CO" sz="4000" dirty="0"/>
                  <a:t>Grafique la </a:t>
                </a:r>
                <a:r>
                  <a:rPr lang="es-CO" sz="4000" dirty="0" err="1"/>
                  <a:t>pdf</a:t>
                </a:r>
                <a:endParaRPr lang="es-CO" sz="4000" dirty="0"/>
              </a:p>
              <a:p>
                <a:pPr marL="0" indent="0">
                  <a:buNone/>
                </a:pPr>
                <a:r>
                  <a:rPr lang="es-CO" sz="4000" dirty="0"/>
                  <a:t>Halle la media y varianza</a:t>
                </a:r>
              </a:p>
              <a:p>
                <a:pPr marL="0" indent="0">
                  <a:buNone/>
                </a:pPr>
                <a:endParaRPr lang="es-CO" sz="4000" dirty="0"/>
              </a:p>
              <a:p>
                <a:pPr marL="0" indent="0" algn="ctr">
                  <a:buNone/>
                </a:pPr>
                <a:r>
                  <a:rPr lang="es-CO" sz="4400" dirty="0"/>
                  <a:t>Halle</a:t>
                </a:r>
                <a14:m>
                  <m:oMath xmlns:m="http://schemas.openxmlformats.org/officeDocument/2006/math">
                    <m:r>
                      <a:rPr lang="es-CO" sz="4400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   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≤1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&lt;4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≻−10)</m:t>
                    </m:r>
                  </m:oMath>
                </a14:m>
                <a:endParaRPr lang="es-CO" sz="4400" dirty="0"/>
              </a:p>
              <a:p>
                <a:pPr marL="0" indent="0">
                  <a:buNone/>
                </a:pPr>
                <a:endParaRPr lang="es-CO" sz="4000" dirty="0"/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278" y="2060028"/>
                <a:ext cx="11029615" cy="4233034"/>
              </a:xfrm>
              <a:blipFill>
                <a:blip r:embed="rId2"/>
                <a:stretch>
                  <a:fillRect l="-719" t="-51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28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54506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Función de densidad de probabilidad acumulada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8035" y="1675764"/>
            <a:ext cx="11029615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400" dirty="0"/>
              <a:t>La </a:t>
            </a:r>
            <a:r>
              <a:rPr lang="es-CO" sz="2400" b="1" dirty="0"/>
              <a:t>función de distribución acumulativa </a:t>
            </a:r>
            <a:r>
              <a:rPr lang="es-CO" sz="2400" dirty="0"/>
              <a:t>(</a:t>
            </a:r>
            <a:r>
              <a:rPr lang="es-CO" sz="2400" dirty="0" err="1"/>
              <a:t>fda</a:t>
            </a:r>
            <a:r>
              <a:rPr lang="es-CO" sz="2400" dirty="0"/>
              <a:t>) </a:t>
            </a:r>
            <a:r>
              <a:rPr lang="es-CO" sz="2400" i="1" dirty="0"/>
              <a:t>F</a:t>
            </a:r>
            <a:r>
              <a:rPr lang="es-CO" sz="2400" dirty="0"/>
              <a:t>(</a:t>
            </a:r>
            <a:r>
              <a:rPr lang="es-CO" sz="2400" i="1" dirty="0"/>
              <a:t>x</a:t>
            </a:r>
            <a:r>
              <a:rPr lang="es-CO" sz="2400" dirty="0"/>
              <a:t>) de una variable aleatoria discreta </a:t>
            </a:r>
            <a:r>
              <a:rPr lang="es-CO" sz="2400" i="1" dirty="0"/>
              <a:t>X </a:t>
            </a:r>
            <a:r>
              <a:rPr lang="es-CO" sz="2400" dirty="0"/>
              <a:t>con función masa de probabilidad </a:t>
            </a:r>
            <a:r>
              <a:rPr lang="es-CO" sz="2400" i="1" dirty="0"/>
              <a:t>p</a:t>
            </a:r>
            <a:r>
              <a:rPr lang="es-CO" sz="2400" dirty="0"/>
              <a:t>(</a:t>
            </a:r>
            <a:r>
              <a:rPr lang="es-CO" sz="2400" i="1" dirty="0"/>
              <a:t>x</a:t>
            </a:r>
            <a:r>
              <a:rPr lang="es-CO" sz="2400" dirty="0"/>
              <a:t>) se define para cada número </a:t>
            </a:r>
            <a:r>
              <a:rPr lang="es-CO" sz="2400" i="1" dirty="0"/>
              <a:t>x </a:t>
            </a:r>
            <a:r>
              <a:rPr lang="es-CO" sz="2400" dirty="0"/>
              <a:t>como</a:t>
            </a:r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endParaRPr lang="es-CO" sz="2400" dirty="0"/>
          </a:p>
          <a:p>
            <a:pPr marL="0" indent="0">
              <a:buNone/>
            </a:pPr>
            <a:r>
              <a:rPr lang="es-CO" sz="2400" dirty="0"/>
              <a:t>Para cualquier número x, F(x) es la probabilidad de que el valor observado de X será cuando mucho x.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93" y="3223773"/>
            <a:ext cx="4497614" cy="97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778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6598" y="120905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s-CO" sz="2000" dirty="0"/>
              <a:t>Considere 6 donantes de sangre de los cuales solo dos son O+,  sea y la va que denota el numero de ensayos hasta encontrar una persona con este tipo de sangre. La </a:t>
            </a:r>
            <a:r>
              <a:rPr lang="es-CO" sz="2000" dirty="0" err="1"/>
              <a:t>pdf</a:t>
            </a:r>
            <a:r>
              <a:rPr lang="es-CO" sz="2000" dirty="0"/>
              <a:t> está dada por 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605954"/>
            <a:ext cx="5331081" cy="14074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092" y="3166972"/>
            <a:ext cx="3816503" cy="222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72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49908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Función escalonada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19192"/>
            <a:ext cx="5149193" cy="26681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814" y="2584102"/>
            <a:ext cx="5408584" cy="1938298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121484" y="5042629"/>
            <a:ext cx="104893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400" dirty="0"/>
              <a:t>Para una variable aleatoria discreta X, la gráfica de F(x) mostrará un salto con cada valor posible de X y será plana entre los valores posibles. Tal gráfica se conoce como función escalonada.</a:t>
            </a:r>
          </a:p>
        </p:txBody>
      </p:sp>
    </p:spTree>
    <p:extLst>
      <p:ext uri="{BB962C8B-B14F-4D97-AF65-F5344CB8AC3E}">
        <p14:creationId xmlns:p14="http://schemas.microsoft.com/office/powerpoint/2010/main" val="2899337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86" y="2286000"/>
            <a:ext cx="11029615" cy="3465787"/>
          </a:xfrm>
        </p:spPr>
        <p:txBody>
          <a:bodyPr>
            <a:noAutofit/>
          </a:bodyPr>
          <a:lstStyle/>
          <a:p>
            <a:r>
              <a:rPr lang="es-CO" sz="2200" dirty="0"/>
              <a:t>El número de mensajes enviados por hora sobre una red de computadora tiene la siguiente distribución:</a:t>
            </a:r>
          </a:p>
          <a:p>
            <a:pPr marL="0" indent="0">
              <a:buNone/>
            </a:pPr>
            <a:endParaRPr lang="es-CO" sz="2200" dirty="0"/>
          </a:p>
          <a:p>
            <a:endParaRPr lang="es-CO" sz="2200" dirty="0"/>
          </a:p>
          <a:p>
            <a:endParaRPr lang="es-CO" sz="2200" dirty="0"/>
          </a:p>
          <a:p>
            <a:r>
              <a:rPr lang="es-CO" sz="2200" dirty="0"/>
              <a:t>Grafique la </a:t>
            </a:r>
            <a:r>
              <a:rPr lang="es-CO" sz="2200" dirty="0" err="1"/>
              <a:t>pdf</a:t>
            </a:r>
            <a:endParaRPr lang="es-CO" sz="2200" dirty="0"/>
          </a:p>
          <a:p>
            <a:r>
              <a:rPr lang="es-CO" sz="2200" dirty="0"/>
              <a:t>Determine la media y la desviación estándar de el numero de mensajes enviados por horas</a:t>
            </a:r>
          </a:p>
          <a:p>
            <a:r>
              <a:rPr lang="es-CO" sz="2200" dirty="0"/>
              <a:t>Halle la función acumulada y grafíquela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86" y="3085444"/>
            <a:ext cx="10675893" cy="120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243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425430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Proposición para variables aleatorias discretas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s-CO" sz="2400" dirty="0"/>
                  <a:t>Para dos números cualesquiera </a:t>
                </a:r>
                <a:r>
                  <a:rPr lang="es-CO" sz="2400" i="1" dirty="0"/>
                  <a:t>a </a:t>
                </a:r>
                <a:r>
                  <a:rPr lang="es-CO" sz="2400" dirty="0"/>
                  <a:t>y </a:t>
                </a:r>
                <a:r>
                  <a:rPr lang="es-CO" sz="2400" i="1" dirty="0"/>
                  <a:t>b </a:t>
                </a:r>
                <a:r>
                  <a:rPr lang="es-CO" sz="2400" dirty="0"/>
                  <a:t>con </a:t>
                </a:r>
                <a:r>
                  <a:rPr lang="es-CO" sz="2400" i="1" dirty="0"/>
                  <a:t>a ≤</a:t>
                </a:r>
                <a:r>
                  <a:rPr lang="es-CO" sz="2400" dirty="0"/>
                  <a:t> </a:t>
                </a:r>
                <a:r>
                  <a:rPr lang="es-CO" sz="2400" i="1" dirty="0"/>
                  <a:t>b</a:t>
                </a:r>
                <a:r>
                  <a:rPr lang="es-CO" sz="2400" dirty="0"/>
                  <a:t>.</a:t>
                </a:r>
              </a:p>
              <a:p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419" sz="2400" b="1" dirty="0">
                  <a:ea typeface="Cambria Math" panose="02040503050406030204" pitchFamily="18" charset="0"/>
                </a:endParaRPr>
              </a:p>
              <a:p>
                <a:r>
                  <a:rPr lang="es-CO" sz="2400" dirty="0"/>
                  <a:t>donde “</a:t>
                </a:r>
                <a:r>
                  <a:rPr lang="es-CO" sz="2400" i="1" dirty="0"/>
                  <a:t>a-</a:t>
                </a:r>
                <a:r>
                  <a:rPr lang="es-CO" sz="2400" dirty="0"/>
                  <a:t>” representa el valor posible de </a:t>
                </a:r>
                <a:r>
                  <a:rPr lang="es-CO" sz="2400" i="1" dirty="0"/>
                  <a:t>X </a:t>
                </a:r>
                <a:r>
                  <a:rPr lang="es-CO" sz="2400" dirty="0"/>
                  <a:t>más grande que es estrictamente menor que </a:t>
                </a:r>
                <a:r>
                  <a:rPr lang="es-CO" sz="2400" i="1" dirty="0"/>
                  <a:t>a</a:t>
                </a:r>
                <a:r>
                  <a:rPr lang="es-CO" sz="2400" dirty="0"/>
                  <a:t>. En particular, si los únicos valores posibles son enteros y si </a:t>
                </a:r>
                <a:r>
                  <a:rPr lang="es-CO" sz="2400" i="1" dirty="0"/>
                  <a:t>a </a:t>
                </a:r>
                <a:r>
                  <a:rPr lang="es-CO" sz="2400" dirty="0"/>
                  <a:t>y </a:t>
                </a:r>
                <a:r>
                  <a:rPr lang="es-CO" sz="2400" i="1" dirty="0"/>
                  <a:t>b </a:t>
                </a:r>
                <a:r>
                  <a:rPr lang="es-CO" sz="2400" dirty="0"/>
                  <a:t>son enteros, entonces</a:t>
                </a:r>
              </a:p>
              <a:p>
                <a:r>
                  <a:rPr lang="es-CO" sz="2400" dirty="0"/>
                  <a:t>Con </a:t>
                </a:r>
                <a:r>
                  <a:rPr lang="es-CO" sz="2400" i="1" dirty="0"/>
                  <a:t>a=b </a:t>
                </a:r>
                <a:r>
                  <a:rPr lang="es-CO" sz="2400" dirty="0"/>
                  <a:t>se obtiene </a:t>
                </a:r>
                <a:endParaRPr lang="es-CO" sz="24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419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419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s-419" sz="2400" b="1" dirty="0">
                  <a:ea typeface="Cambria Math" panose="02040503050406030204" pitchFamily="18" charset="0"/>
                </a:endParaRPr>
              </a:p>
              <a:p>
                <a:endParaRPr lang="es-CO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52" t="-7629" r="-3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33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CO" sz="4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066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13398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dirty="0"/>
              <a:t>En un taller de servicio automotriz especializado en afinaciones se sabe que 45% de todas las afinaciones se realizan en automóviles de cuatro cilindros, 40% en automóviles de seis cilindros y 15% en automóviles de ocho cilindros. Sea </a:t>
            </a:r>
            <a:r>
              <a:rPr lang="es-CO" i="1" dirty="0"/>
              <a:t>X </a:t>
            </a:r>
            <a:r>
              <a:rPr lang="es-CO" dirty="0"/>
              <a:t> el número de cilindros en el siguiente carro que va a ser afinado.</a:t>
            </a:r>
          </a:p>
          <a:p>
            <a:r>
              <a:rPr lang="es-CO" b="1" dirty="0"/>
              <a:t>a. </a:t>
            </a:r>
            <a:r>
              <a:rPr lang="es-CO" dirty="0"/>
              <a:t>¿Cuál es la función masa de probabilidad de </a:t>
            </a:r>
            <a:r>
              <a:rPr lang="es-CO" i="1" dirty="0"/>
              <a:t>X</a:t>
            </a:r>
            <a:r>
              <a:rPr lang="es-CO" dirty="0"/>
              <a:t>?</a:t>
            </a:r>
          </a:p>
          <a:p>
            <a:r>
              <a:rPr lang="es-CO" b="1" dirty="0"/>
              <a:t>b. </a:t>
            </a:r>
            <a:r>
              <a:rPr lang="es-CO" dirty="0"/>
              <a:t>Realice un histograma de la función masa de probabilidad </a:t>
            </a:r>
          </a:p>
          <a:p>
            <a:r>
              <a:rPr lang="es-CO" b="1" dirty="0"/>
              <a:t>c. </a:t>
            </a:r>
            <a:r>
              <a:rPr lang="es-CO" dirty="0"/>
              <a:t>¿Cuál es la probabilidad de que el siguiente carro afinado sea de por lo menos seis cilindros? ¿Más de seis cilindros?</a:t>
            </a:r>
          </a:p>
          <a:p>
            <a:r>
              <a:rPr lang="es-CO" dirty="0"/>
              <a:t>Halle la función acumulada y grafíquela.</a:t>
            </a:r>
          </a:p>
          <a:p>
            <a:r>
              <a:rPr lang="es-CO" dirty="0"/>
              <a:t>Halle la media y la varianza de la función de probabilidad</a:t>
            </a:r>
          </a:p>
        </p:txBody>
      </p:sp>
    </p:spTree>
    <p:extLst>
      <p:ext uri="{BB962C8B-B14F-4D97-AF65-F5344CB8AC3E}">
        <p14:creationId xmlns:p14="http://schemas.microsoft.com/office/powerpoint/2010/main" val="2019983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O" b="1" dirty="0"/>
              <a:t>VARIABLE ALEATORIA discreta (</a:t>
            </a:r>
            <a:r>
              <a:rPr lang="es-CO" b="1" dirty="0" err="1"/>
              <a:t>v.a</a:t>
            </a:r>
            <a:r>
              <a:rPr lang="es-CO" b="1" dirty="0"/>
              <a:t>)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1" y="2600910"/>
            <a:ext cx="5556849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En cualquier experimento, existen numerosas características que pueden ser observadas,  cada resultado de un experimento puede ser asociado con un número especificando una regla de asociación llamada </a:t>
            </a:r>
            <a:r>
              <a:rPr lang="es-CO" sz="2800" b="1" dirty="0"/>
              <a:t>variable aleatoria</a:t>
            </a:r>
            <a:r>
              <a:rPr lang="es-CO" sz="2800" dirty="0"/>
              <a:t>.</a:t>
            </a:r>
          </a:p>
          <a:p>
            <a:pPr marL="0" indent="0" algn="just">
              <a:buNone/>
            </a:pPr>
            <a:endParaRPr lang="es-CO" sz="2800" dirty="0"/>
          </a:p>
        </p:txBody>
      </p:sp>
      <p:pic>
        <p:nvPicPr>
          <p:cNvPr id="1026" name="Picture 2" descr="Image result for experimento estadistic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48" y="2239963"/>
            <a:ext cx="3647090" cy="403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770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/>
              <a:t>Valor esperado de una función 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574736"/>
          </a:xfrm>
        </p:spPr>
        <p:txBody>
          <a:bodyPr/>
          <a:lstStyle/>
          <a:p>
            <a:pPr marL="0" indent="0">
              <a:buNone/>
            </a:pPr>
            <a:r>
              <a:rPr lang="es-CO" dirty="0"/>
              <a:t>Si x es una variable aleatoria continua con </a:t>
            </a:r>
            <a:r>
              <a:rPr lang="es-CO" dirty="0" err="1"/>
              <a:t>pdf</a:t>
            </a:r>
            <a:r>
              <a:rPr lang="es-CO" dirty="0"/>
              <a:t> f(x) con a y b constantes: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10" y="2755233"/>
            <a:ext cx="7669529" cy="14215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78" y="4751529"/>
            <a:ext cx="9031642" cy="7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783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Varianza de una función lineal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055999"/>
          </a:xfrm>
        </p:spPr>
        <p:txBody>
          <a:bodyPr/>
          <a:lstStyle/>
          <a:p>
            <a:pPr marL="0" indent="0">
              <a:buNone/>
            </a:pPr>
            <a:r>
              <a:rPr lang="es-CO" sz="2800" dirty="0"/>
              <a:t>Si x es una variable aleatoria continua con </a:t>
            </a:r>
            <a:r>
              <a:rPr lang="es-CO" sz="2800" dirty="0" err="1"/>
              <a:t>pdf</a:t>
            </a:r>
            <a:r>
              <a:rPr lang="es-CO" sz="2800" dirty="0"/>
              <a:t> f(x) con a y b constantes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19" y="3378981"/>
            <a:ext cx="5916163" cy="9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99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71834" y="1352550"/>
                <a:ext cx="11029615" cy="579328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2000" dirty="0"/>
                  <a:t>Un distribuidor de enseres para el hogar vende tres modelos de congeladores verticales de 13.5, 15.9 y 19.1 pies cúbicos de espacio de almacenamiento, respectivamente. Sea </a:t>
                </a:r>
                <a:r>
                  <a:rPr lang="es-CO" sz="2000" i="1" dirty="0"/>
                  <a:t>X </a:t>
                </a:r>
                <a:r>
                  <a:rPr lang="es-CO" sz="2000" dirty="0"/>
                  <a:t> la cantidad de espacio de almacenamiento adquirido por el siguiente cliente que compre un congelador. Suponga que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tiene la función masa de probabilidad</a:t>
                </a:r>
              </a:p>
              <a:p>
                <a:endParaRPr lang="es-CO" sz="2000" dirty="0"/>
              </a:p>
              <a:p>
                <a:endParaRPr lang="es-CO" sz="2000" dirty="0"/>
              </a:p>
              <a:p>
                <a:r>
                  <a:rPr lang="it-IT" sz="2000" b="1" dirty="0"/>
                  <a:t>a. </a:t>
                </a:r>
                <a:r>
                  <a:rPr lang="it-IT" sz="2000" dirty="0"/>
                  <a:t>Calcule </a:t>
                </a:r>
                <a:r>
                  <a:rPr lang="it-IT" sz="2000" i="1" dirty="0"/>
                  <a:t>E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), </a:t>
                </a:r>
                <a14:m>
                  <m:oMath xmlns:m="http://schemas.openxmlformats.org/officeDocument/2006/math"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C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dirty="0"/>
                  <a:t> y </a:t>
                </a:r>
                <a:r>
                  <a:rPr lang="it-IT" sz="2000" i="1" dirty="0"/>
                  <a:t>V</a:t>
                </a:r>
                <a:r>
                  <a:rPr lang="it-IT" sz="2000" dirty="0"/>
                  <a:t>(</a:t>
                </a:r>
                <a:r>
                  <a:rPr lang="it-IT" sz="2000" i="1" dirty="0"/>
                  <a:t>X</a:t>
                </a:r>
                <a:r>
                  <a:rPr lang="it-IT" sz="2000" dirty="0"/>
                  <a:t>).</a:t>
                </a:r>
              </a:p>
              <a:p>
                <a:r>
                  <a:rPr lang="es-CO" sz="2000" b="1" dirty="0"/>
                  <a:t>b. </a:t>
                </a:r>
                <a:r>
                  <a:rPr lang="es-CO" sz="2000" dirty="0"/>
                  <a:t>Si el precio de un congelador de </a:t>
                </a:r>
                <a:r>
                  <a:rPr lang="es-CO" sz="2000" i="1" dirty="0"/>
                  <a:t>X </a:t>
                </a:r>
                <a:r>
                  <a:rPr lang="es-CO" sz="2000" dirty="0"/>
                  <a:t>pies cúbicos de capacidad es 25</a:t>
                </a:r>
                <a:r>
                  <a:rPr lang="es-CO" sz="2000" i="1" dirty="0"/>
                  <a:t>X - </a:t>
                </a:r>
                <a:r>
                  <a:rPr lang="es-CO" sz="2000" dirty="0"/>
                  <a:t>8.5, ¿cuál es el precio esperado pagado por el siguiente cliente que compre un congelador?</a:t>
                </a:r>
              </a:p>
              <a:p>
                <a:r>
                  <a:rPr lang="es-CO" sz="2000" b="1" dirty="0"/>
                  <a:t>c. </a:t>
                </a:r>
                <a:r>
                  <a:rPr lang="es-CO" sz="2000" dirty="0"/>
                  <a:t>¿Cuál es la varianza del precio 25</a:t>
                </a:r>
                <a:r>
                  <a:rPr lang="es-CO" sz="2000" i="1" dirty="0"/>
                  <a:t>X -</a:t>
                </a:r>
                <a:r>
                  <a:rPr lang="es-CO" sz="2000" dirty="0"/>
                  <a:t> 8.5 pagado por el siguiente cliente?</a:t>
                </a:r>
              </a:p>
              <a:p>
                <a:r>
                  <a:rPr lang="es-CO" sz="2000" b="1" dirty="0"/>
                  <a:t>d. </a:t>
                </a:r>
                <a:r>
                  <a:rPr lang="es-CO" sz="2000" dirty="0"/>
                  <a:t>Suponga que aunque la capacidad nominal de un congelador  </a:t>
                </a:r>
                <a:r>
                  <a:rPr lang="es-CO" sz="2000" i="1" dirty="0"/>
                  <a:t>X</a:t>
                </a:r>
                <a:r>
                  <a:rPr lang="es-CO" sz="2000" dirty="0"/>
                  <a:t>, la real es </a:t>
                </a:r>
                <a:r>
                  <a:rPr lang="es-CO" sz="2000" i="1" dirty="0"/>
                  <a:t>h</a:t>
                </a:r>
                <a:r>
                  <a:rPr lang="es-CO" sz="2000" dirty="0"/>
                  <a:t>(</a:t>
                </a:r>
                <a:r>
                  <a:rPr lang="es-CO" sz="2000" i="1" dirty="0"/>
                  <a:t>X</a:t>
                </a:r>
                <a:r>
                  <a:rPr lang="es-CO" sz="2000" dirty="0"/>
                  <a:t>)=</a:t>
                </a:r>
                <a:r>
                  <a:rPr lang="es-CO" sz="2000" i="1" dirty="0"/>
                  <a:t>X-</a:t>
                </a:r>
                <a:r>
                  <a:rPr lang="es-CO" sz="2000" dirty="0"/>
                  <a:t>0.01</a:t>
                </a:r>
                <a:r>
                  <a:rPr lang="es-CO" sz="2000" i="1" dirty="0"/>
                  <a:t>X</a:t>
                </a:r>
                <a:r>
                  <a:rPr lang="es-CO" sz="2000" dirty="0"/>
                  <a:t>2. ¿Cuál es la capacidad real esperada del congelador adquirido por el siguiente cliente?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834" y="1352550"/>
                <a:ext cx="11029615" cy="5793288"/>
              </a:xfrm>
              <a:blipFill>
                <a:blip r:embed="rId2"/>
                <a:stretch>
                  <a:fillRect l="-608" r="-105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003673"/>
            <a:ext cx="6521892" cy="121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06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CO" sz="4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s-CO" sz="44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CO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CO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4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CO" sz="4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s-CO" sz="4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5" name="Marcador de contenido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846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s-CO" dirty="0"/>
              <a:t>Ejercicio		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23476"/>
            <a:ext cx="9918642" cy="1539532"/>
          </a:xfrm>
        </p:spPr>
        <p:txBody>
          <a:bodyPr>
            <a:normAutofit/>
          </a:bodyPr>
          <a:lstStyle/>
          <a:p>
            <a:pPr algn="just"/>
            <a:r>
              <a:rPr lang="es-CO" sz="2600" dirty="0"/>
              <a:t>Si se lanzan dos monedas al </a:t>
            </a:r>
            <a:r>
              <a:rPr lang="es-CO" sz="2600" dirty="0" smtClean="0"/>
              <a:t>aire, Cual es el espacio </a:t>
            </a:r>
            <a:r>
              <a:rPr lang="es-CO" sz="2600" dirty="0" err="1" smtClean="0"/>
              <a:t>muestral</a:t>
            </a:r>
            <a:r>
              <a:rPr lang="es-CO" sz="2600" dirty="0"/>
              <a:t>?</a:t>
            </a:r>
            <a:endParaRPr lang="es-CO" sz="2600" dirty="0" smtClean="0"/>
          </a:p>
          <a:p>
            <a:pPr algn="just"/>
            <a:r>
              <a:rPr lang="es-CO" sz="2600" dirty="0" smtClean="0"/>
              <a:t>Defina la variable aleatoria: Numero de sellos observados</a:t>
            </a:r>
            <a:endParaRPr lang="es-CO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CO" dirty="0"/>
          </a:p>
        </p:txBody>
      </p:sp>
      <p:pic>
        <p:nvPicPr>
          <p:cNvPr id="4098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5775" y="2645034"/>
            <a:ext cx="23812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930" y="3479131"/>
            <a:ext cx="5376699" cy="30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05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09792" y="-581754"/>
            <a:ext cx="11029615" cy="3678303"/>
          </a:xfrm>
        </p:spPr>
        <p:txBody>
          <a:bodyPr>
            <a:normAutofit/>
          </a:bodyPr>
          <a:lstStyle/>
          <a:p>
            <a:r>
              <a:rPr lang="es-CO" sz="2800" dirty="0" smtClean="0">
                <a:solidFill>
                  <a:schemeClr val="bg1"/>
                </a:solidFill>
              </a:rPr>
              <a:t>Una variable aleatoria asigna valores a un evento dentro de un experimento, usualmente a esta variable se le asigna la letra X</a:t>
            </a:r>
            <a:endParaRPr lang="es-CO" sz="2800" dirty="0">
              <a:solidFill>
                <a:schemeClr val="bg1"/>
              </a:solidFill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3356417" y="1860147"/>
            <a:ext cx="4857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smtClean="0">
                <a:solidFill>
                  <a:srgbClr val="FF0000"/>
                </a:solidFill>
              </a:rPr>
              <a:t>Variable aleatoria=X</a:t>
            </a:r>
            <a:endParaRPr lang="es-CO" sz="4400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3368" y="2443079"/>
            <a:ext cx="6303631" cy="4018862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406124" y="2699927"/>
            <a:ext cx="4813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O" sz="2800" dirty="0" smtClean="0"/>
              <a:t>Una vez identificados los valores que toma la variable aleatoria , es posible calcular la probabilidad de cada uno de ellos, lo que se denomina como función de distribución de probabilidad</a:t>
            </a:r>
            <a:endParaRPr lang="es-CO" sz="2800" dirty="0"/>
          </a:p>
        </p:txBody>
      </p:sp>
    </p:spTree>
    <p:extLst>
      <p:ext uri="{BB962C8B-B14F-4D97-AF65-F5344CB8AC3E}">
        <p14:creationId xmlns:p14="http://schemas.microsoft.com/office/powerpoint/2010/main" val="3805300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FUNCION DE DISTRIBUCIÓN DE PROBABILIDAD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0620207" cy="650337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s-CO" sz="3200" dirty="0" smtClean="0"/>
              <a:t>Es una función que asocia a cada valor de la variable aleatoria la probabilidad que este tenga</a:t>
            </a:r>
            <a:endParaRPr lang="es-CO" sz="3200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335792"/>
              </p:ext>
            </p:extLst>
          </p:nvPr>
        </p:nvGraphicFramePr>
        <p:xfrm>
          <a:off x="6096000" y="3402333"/>
          <a:ext cx="5359400" cy="212344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79700">
                  <a:extLst>
                    <a:ext uri="{9D8B030D-6E8A-4147-A177-3AD203B41FA5}">
                      <a16:colId xmlns:a16="http://schemas.microsoft.com/office/drawing/2014/main" val="2519739680"/>
                    </a:ext>
                  </a:extLst>
                </a:gridCol>
                <a:gridCol w="2679700">
                  <a:extLst>
                    <a:ext uri="{9D8B030D-6E8A-4147-A177-3AD203B41FA5}">
                      <a16:colId xmlns:a16="http://schemas.microsoft.com/office/drawing/2014/main" val="937960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Variable</a:t>
                      </a:r>
                      <a:r>
                        <a:rPr lang="es-CO" baseline="0" dirty="0" smtClean="0"/>
                        <a:t> aleatoria x</a:t>
                      </a:r>
                    </a:p>
                    <a:p>
                      <a:pPr algn="ctr"/>
                      <a:r>
                        <a:rPr lang="es-CO" baseline="0" dirty="0" err="1" smtClean="0"/>
                        <a:t>DOminio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P(X)</a:t>
                      </a:r>
                    </a:p>
                    <a:p>
                      <a:pPr algn="ctr"/>
                      <a:r>
                        <a:rPr lang="es-CO" dirty="0" smtClean="0"/>
                        <a:t>Rango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6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0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1/4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807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2/4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6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2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1/4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08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total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 smtClean="0"/>
                        <a:t>1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553404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788697"/>
              </p:ext>
            </p:extLst>
          </p:nvPr>
        </p:nvGraphicFramePr>
        <p:xfrm>
          <a:off x="876300" y="309245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94920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Función de distribución de probabilidad acumulada</a:t>
            </a:r>
            <a:endParaRPr lang="es-CO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2180496"/>
                <a:ext cx="5476707" cy="367830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0                    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f>
                              <m:f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           0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</m:t>
                            </m:r>
                          </m:e>
                          <m:e>
                            <m:f>
                              <m:fPr>
                                <m:ctrlP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s-CO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s-CO" sz="3200" b="0" i="1" smtClean="0">
                                <a:latin typeface="Cambria Math" panose="02040503050406030204" pitchFamily="18" charset="0"/>
                              </a:rPr>
                              <m:t>           1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&lt;2</m:t>
                            </m:r>
                          </m:e>
                          <m:e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1                   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≥2</m:t>
                            </m:r>
                          </m:e>
                        </m:eqArr>
                      </m:e>
                    </m:d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180496"/>
                <a:ext cx="5476707" cy="367830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/>
          <p:cNvSpPr txBox="1"/>
          <p:nvPr/>
        </p:nvSpPr>
        <p:spPr>
          <a:xfrm>
            <a:off x="7029450" y="2442479"/>
            <a:ext cx="49720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 smtClean="0"/>
              <a:t>Función que acumula la función de distribución de probabilidad entonces</a:t>
            </a:r>
          </a:p>
          <a:p>
            <a:endParaRPr lang="es-CO" sz="2400" dirty="0"/>
          </a:p>
          <a:p>
            <a:r>
              <a:rPr lang="es-CO" sz="2400" dirty="0" smtClean="0"/>
              <a:t>F(x=0)=1/4</a:t>
            </a:r>
          </a:p>
          <a:p>
            <a:endParaRPr lang="es-CO" sz="2400" dirty="0"/>
          </a:p>
          <a:p>
            <a:r>
              <a:rPr lang="es-CO" sz="2400" dirty="0" smtClean="0"/>
              <a:t>F(x=1)= 1/4+ 2/4=3/4 </a:t>
            </a:r>
          </a:p>
          <a:p>
            <a:endParaRPr lang="es-CO" sz="2400" dirty="0"/>
          </a:p>
          <a:p>
            <a:r>
              <a:rPr lang="es-CO" sz="2400" dirty="0" smtClean="0"/>
              <a:t>F(x=2)=1</a:t>
            </a:r>
          </a:p>
        </p:txBody>
      </p:sp>
    </p:spTree>
    <p:extLst>
      <p:ext uri="{BB962C8B-B14F-4D97-AF65-F5344CB8AC3E}">
        <p14:creationId xmlns:p14="http://schemas.microsoft.com/office/powerpoint/2010/main" val="29383061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Cuantos sellos se </a:t>
            </a:r>
            <a:r>
              <a:rPr lang="es-CO" smtClean="0"/>
              <a:t>esperaría obtener al </a:t>
            </a:r>
            <a:r>
              <a:rPr lang="es-CO" dirty="0" smtClean="0"/>
              <a:t>lanzar las dos monedas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4802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882869" y="234163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s-CO" dirty="0"/>
              <a:t>Construya la función de distribución de probabilidad para la variable aleatoria que representa el número de monedas que caen en cara</a:t>
            </a:r>
          </a:p>
          <a:p>
            <a:r>
              <a:rPr lang="es-CO" dirty="0"/>
              <a:t>Cuál es la probabilidad de que: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Obtener al menos una cara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No obtener ninguna cara</a:t>
            </a:r>
          </a:p>
        </p:txBody>
      </p:sp>
    </p:spTree>
    <p:extLst>
      <p:ext uri="{BB962C8B-B14F-4D97-AF65-F5344CB8AC3E}">
        <p14:creationId xmlns:p14="http://schemas.microsoft.com/office/powerpoint/2010/main" val="39076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92606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VARIABLE ALEATORIA discreta (</a:t>
            </a:r>
            <a:r>
              <a:rPr lang="es-CO" b="1" dirty="0" err="1"/>
              <a:t>v.a</a:t>
            </a:r>
            <a:r>
              <a:rPr lang="es-CO" b="1" dirty="0"/>
              <a:t>)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54764" y="2916221"/>
            <a:ext cx="5125925" cy="19533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2400" dirty="0"/>
              <a:t>Una variable aleatoria es una función cuyo dominio es el espacio </a:t>
            </a:r>
            <a:r>
              <a:rPr lang="es-CO" sz="2400" dirty="0" err="1"/>
              <a:t>muestral</a:t>
            </a:r>
            <a:r>
              <a:rPr lang="es-CO" sz="2400" dirty="0"/>
              <a:t> y cuyo rango es el conjunto de números reales</a:t>
            </a:r>
            <a:r>
              <a:rPr lang="es-CO" sz="2400" dirty="0" smtClean="0"/>
              <a:t>.</a:t>
            </a:r>
          </a:p>
          <a:p>
            <a:pPr marL="0" indent="0" algn="just">
              <a:buNone/>
            </a:pPr>
            <a:r>
              <a:rPr lang="es-CO" sz="2400" dirty="0" smtClean="0"/>
              <a:t>Por ejemplo el número de caras observadas en una moneda, a cada evento se le puede asociar una probabilidad</a:t>
            </a:r>
            <a:endParaRPr lang="es-CO" sz="2400" dirty="0"/>
          </a:p>
        </p:txBody>
      </p:sp>
      <p:pic>
        <p:nvPicPr>
          <p:cNvPr id="2050" name="Picture 2" descr="Image result for monedas al ai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79" y="2735317"/>
            <a:ext cx="38100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55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Experimentos de </a:t>
            </a:r>
            <a:r>
              <a:rPr lang="es-CO" dirty="0" err="1"/>
              <a:t>bernoulli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/>
              <a:t>Son experimentos con solo dos resultados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646" y="3420839"/>
            <a:ext cx="9726706" cy="24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57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EXPERIMENTOS </a:t>
            </a:r>
            <a:r>
              <a:rPr lang="es-CO" dirty="0" err="1"/>
              <a:t>BINOMIALes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23393"/>
            <a:ext cx="11029615" cy="4708635"/>
          </a:xfrm>
        </p:spPr>
        <p:txBody>
          <a:bodyPr>
            <a:noAutofit/>
          </a:bodyPr>
          <a:lstStyle/>
          <a:p>
            <a:r>
              <a:rPr lang="es-CO" sz="2000" dirty="0"/>
              <a:t>Consiste en una secuencia de </a:t>
            </a:r>
            <a:r>
              <a:rPr lang="es-CO" sz="2000" i="1" dirty="0"/>
              <a:t>n </a:t>
            </a:r>
            <a:r>
              <a:rPr lang="es-CO" sz="2000" dirty="0"/>
              <a:t>experimentos llamados </a:t>
            </a:r>
            <a:r>
              <a:rPr lang="es-CO" sz="2000" i="1" dirty="0"/>
              <a:t>ensayos </a:t>
            </a:r>
            <a:r>
              <a:rPr lang="es-CO" sz="2000" b="1" i="1" dirty="0"/>
              <a:t>(n)</a:t>
            </a:r>
            <a:r>
              <a:rPr lang="es-CO" sz="2000" dirty="0"/>
              <a:t>, donde </a:t>
            </a:r>
            <a:r>
              <a:rPr lang="es-CO" sz="2000" i="1" dirty="0"/>
              <a:t>n </a:t>
            </a:r>
            <a:r>
              <a:rPr lang="es-CO" sz="2000" dirty="0"/>
              <a:t>se fija antes del experimento. </a:t>
            </a:r>
          </a:p>
          <a:p>
            <a:r>
              <a:rPr lang="es-CO" sz="2000" dirty="0"/>
              <a:t>Cada ensayo puede dar por resultado un éxito (</a:t>
            </a:r>
            <a:r>
              <a:rPr lang="es-CO" sz="2000" i="1" dirty="0"/>
              <a:t>E</a:t>
            </a:r>
            <a:r>
              <a:rPr lang="es-CO" sz="2000" dirty="0"/>
              <a:t>) y falla (</a:t>
            </a:r>
            <a:r>
              <a:rPr lang="es-CO" sz="2000" i="1" dirty="0"/>
              <a:t>F</a:t>
            </a:r>
            <a:r>
              <a:rPr lang="es-CO" sz="2000" dirty="0"/>
              <a:t>).</a:t>
            </a:r>
          </a:p>
          <a:p>
            <a:r>
              <a:rPr lang="es-CO" sz="2000" dirty="0"/>
              <a:t>Cada ensayo es determinado por el éxito o fracaso, </a:t>
            </a:r>
          </a:p>
          <a:p>
            <a:r>
              <a:rPr lang="es-CO" sz="2000" b="1" dirty="0"/>
              <a:t>X</a:t>
            </a:r>
            <a:r>
              <a:rPr lang="es-CO" sz="2000" dirty="0"/>
              <a:t> es el numero de éxitos</a:t>
            </a:r>
          </a:p>
          <a:p>
            <a:r>
              <a:rPr lang="es-CO" sz="2000" dirty="0"/>
              <a:t>La probabilidad de éxito en cada ensayo es constante </a:t>
            </a:r>
            <a:r>
              <a:rPr lang="es-CO" sz="2000" b="1" dirty="0"/>
              <a:t>(p)</a:t>
            </a:r>
          </a:p>
          <a:p>
            <a:r>
              <a:rPr lang="es-CO" sz="2000" dirty="0"/>
              <a:t>La probabilidad de fracaso está dada por </a:t>
            </a:r>
            <a:r>
              <a:rPr lang="es-CO" sz="2000" b="1" dirty="0"/>
              <a:t>(q)</a:t>
            </a:r>
          </a:p>
          <a:p>
            <a:r>
              <a:rPr lang="es-CO" sz="2000" b="1" dirty="0" err="1"/>
              <a:t>p+q</a:t>
            </a:r>
            <a:r>
              <a:rPr lang="es-CO" sz="2000" b="1" dirty="0"/>
              <a:t>=1</a:t>
            </a:r>
          </a:p>
          <a:p>
            <a:r>
              <a:rPr lang="es-CO" sz="2000" dirty="0"/>
              <a:t>Las salidas de cada ensayo son independientes</a:t>
            </a:r>
          </a:p>
        </p:txBody>
      </p:sp>
    </p:spTree>
    <p:extLst>
      <p:ext uri="{BB962C8B-B14F-4D97-AF65-F5344CB8AC3E}">
        <p14:creationId xmlns:p14="http://schemas.microsoft.com/office/powerpoint/2010/main" val="2642016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3480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Distribución binomial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2382930"/>
            <a:ext cx="11029615" cy="36783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O" sz="3600" dirty="0"/>
              <a:t>Una variable aleatoria binomial es el numero de éxitos x en n ensayos repetidos de un experimento binomial, la </a:t>
            </a:r>
            <a:r>
              <a:rPr lang="es-CO" sz="3600" dirty="0" err="1"/>
              <a:t>pdf</a:t>
            </a:r>
            <a:r>
              <a:rPr lang="es-CO" sz="3600" dirty="0"/>
              <a:t> está dada por:</a:t>
            </a:r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endParaRPr lang="es-CO" sz="3600" dirty="0"/>
          </a:p>
          <a:p>
            <a:pPr marL="0" indent="0">
              <a:buNone/>
            </a:pPr>
            <a:r>
              <a:rPr lang="es-CO" sz="3600" dirty="0"/>
              <a:t>p es la probabilidad de éxito en un ensayo individual</a:t>
            </a:r>
          </a:p>
          <a:p>
            <a:pPr marL="0" indent="0">
              <a:buNone/>
            </a:pPr>
            <a:endParaRPr lang="es-CO" sz="36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1" y="3235060"/>
            <a:ext cx="7350999" cy="177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5577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Distribución binomial acumulada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/>
              <p:cNvSpPr/>
              <p:nvPr/>
            </p:nvSpPr>
            <p:spPr>
              <a:xfrm>
                <a:off x="1999546" y="2778922"/>
                <a:ext cx="8192907" cy="24220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CO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CO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CO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CO" sz="3200" dirty="0"/>
              </a:p>
              <a:p>
                <a:endParaRPr lang="es-CO" sz="3200" dirty="0"/>
              </a:p>
              <a:p>
                <a:r>
                  <a:rPr lang="es-CO" sz="3200" dirty="0"/>
                  <a:t>Con x=0,1,2,3….n</a:t>
                </a:r>
              </a:p>
            </p:txBody>
          </p:sp>
        </mc:Choice>
        <mc:Fallback xmlns="">
          <p:sp>
            <p:nvSpPr>
              <p:cNvPr id="7" name="Rectá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46" y="2778922"/>
                <a:ext cx="8192907" cy="2422010"/>
              </a:xfrm>
              <a:prstGeom prst="rect">
                <a:avLst/>
              </a:prstGeom>
              <a:blipFill>
                <a:blip r:embed="rId2"/>
                <a:stretch>
                  <a:fillRect l="-1860" b="-755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515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NOTACIÓN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2" y="1475646"/>
                <a:ext cx="11029615" cy="367830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s-CO" sz="3600" dirty="0"/>
                  <a:t>Si x sigue una distribución binomial con parámetros n y p luego: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s-CO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sz="36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475646"/>
                <a:ext cx="11029615" cy="3678303"/>
              </a:xfrm>
              <a:blipFill>
                <a:blip r:embed="rId2"/>
                <a:stretch>
                  <a:fillRect l="-1657" r="-38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5153949"/>
            <a:ext cx="10288166" cy="101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56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0885" y="980346"/>
            <a:ext cx="11029615" cy="3678303"/>
          </a:xfrm>
        </p:spPr>
        <p:txBody>
          <a:bodyPr>
            <a:normAutofit/>
          </a:bodyPr>
          <a:lstStyle/>
          <a:p>
            <a:r>
              <a:rPr lang="es-CO" sz="3200" dirty="0"/>
              <a:t>Cada bus tiene probabilidad de contener daños, Asuma que los buses son independientes sin importan la presencia del daño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95" y="3905794"/>
            <a:ext cx="9713365" cy="248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296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513856"/>
            <a:ext cx="11029615" cy="3678303"/>
          </a:xfrm>
        </p:spPr>
        <p:txBody>
          <a:bodyPr>
            <a:normAutofit/>
          </a:bodyPr>
          <a:lstStyle/>
          <a:p>
            <a:r>
              <a:rPr lang="es-CO" sz="4000" dirty="0"/>
              <a:t>Encuentre la probabilidad de que en los próximos 18 buses exactamente 2 tengan daños</a:t>
            </a:r>
          </a:p>
          <a:p>
            <a:r>
              <a:rPr lang="es-CO" sz="4000" dirty="0"/>
              <a:t>Luego x es una variable aleatoria binomial con parámetro p=0.1  y n=18 luego;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96" y="5000599"/>
            <a:ext cx="8561324" cy="100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0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209056"/>
            <a:ext cx="11029615" cy="3678303"/>
          </a:xfrm>
        </p:spPr>
        <p:txBody>
          <a:bodyPr>
            <a:normAutofit/>
          </a:bodyPr>
          <a:lstStyle/>
          <a:p>
            <a:r>
              <a:rPr lang="es-CO" sz="3000" dirty="0"/>
              <a:t>Determine la probabilidad de que al menos 4 buses tengan daños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838" y="3935079"/>
            <a:ext cx="9118322" cy="19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00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408846"/>
            <a:ext cx="11029615" cy="3678303"/>
          </a:xfrm>
        </p:spPr>
        <p:txBody>
          <a:bodyPr>
            <a:normAutofit/>
          </a:bodyPr>
          <a:lstStyle/>
          <a:p>
            <a:r>
              <a:rPr lang="es-CO" sz="4600" dirty="0"/>
              <a:t>Es mas fácil usar el evento complementario;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360" y="2667097"/>
            <a:ext cx="9769277" cy="377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65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contenido 2"/>
          <p:cNvSpPr>
            <a:spLocks noGrp="1"/>
          </p:cNvSpPr>
          <p:nvPr>
            <p:ph idx="1"/>
          </p:nvPr>
        </p:nvSpPr>
        <p:spPr>
          <a:xfrm>
            <a:off x="581192" y="999396"/>
            <a:ext cx="11029615" cy="3678303"/>
          </a:xfrm>
        </p:spPr>
        <p:txBody>
          <a:bodyPr>
            <a:normAutofit/>
          </a:bodyPr>
          <a:lstStyle/>
          <a:p>
            <a:r>
              <a:rPr lang="es-CO" sz="4800" dirty="0"/>
              <a:t>En una muestra con n=18 y p=0,1 cual es el numero esperado de buses con daños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4677699"/>
            <a:ext cx="11138550" cy="80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4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35456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s-CO" sz="3200" b="1" dirty="0"/>
              <a:t>EJEMPLOS DE VARIABLES ALEATORIAS DISCRETAS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sz="3200" dirty="0"/>
              <a:t>Número de ventas</a:t>
            </a:r>
          </a:p>
          <a:p>
            <a:r>
              <a:rPr lang="es-CO" sz="3200" dirty="0"/>
              <a:t>Número de llamadas</a:t>
            </a:r>
          </a:p>
          <a:p>
            <a:r>
              <a:rPr lang="es-CO" sz="3200" dirty="0"/>
              <a:t>Personas en línea</a:t>
            </a:r>
          </a:p>
          <a:p>
            <a:r>
              <a:rPr lang="es-CO" sz="3200" dirty="0"/>
              <a:t>Errores por pagina</a:t>
            </a:r>
          </a:p>
          <a:p>
            <a:r>
              <a:rPr lang="es-CO" sz="3200" dirty="0"/>
              <a:t>Número de hijos por familia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29212"/>
          <a:stretch/>
        </p:blipFill>
        <p:spPr>
          <a:xfrm>
            <a:off x="7086600" y="1890713"/>
            <a:ext cx="3810000" cy="18811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088" y="3933657"/>
            <a:ext cx="2217023" cy="176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79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563" y="903414"/>
            <a:ext cx="8229387" cy="513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75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78158" y="460418"/>
            <a:ext cx="11029616" cy="1013800"/>
          </a:xfrm>
        </p:spPr>
        <p:txBody>
          <a:bodyPr/>
          <a:lstStyle/>
          <a:p>
            <a:r>
              <a:rPr lang="es-CO" dirty="0"/>
              <a:t>DISTRIBUCIÓN HIPERGEOMÉTRICA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4992" y="460418"/>
            <a:ext cx="11029615" cy="3678303"/>
          </a:xfrm>
        </p:spPr>
        <p:txBody>
          <a:bodyPr>
            <a:normAutofit/>
          </a:bodyPr>
          <a:lstStyle/>
          <a:p>
            <a:r>
              <a:rPr lang="es-CO" sz="2400" dirty="0"/>
              <a:t>Cual es la probabilidad de obtener x éxitos en una muestra con n elementos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08" y="2565053"/>
            <a:ext cx="8166042" cy="415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896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92606"/>
            <a:ext cx="11029616" cy="1013800"/>
          </a:xfrm>
        </p:spPr>
        <p:txBody>
          <a:bodyPr/>
          <a:lstStyle/>
          <a:p>
            <a:r>
              <a:rPr lang="es-CO" dirty="0"/>
              <a:t>Características de una distribución </a:t>
            </a:r>
            <a:r>
              <a:rPr lang="es-CO" dirty="0" err="1"/>
              <a:t>hipergeométrica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sz="2800" dirty="0"/>
              <a:t>Aplica a muestreo sin reemplazo</a:t>
            </a:r>
          </a:p>
          <a:p>
            <a:r>
              <a:rPr lang="es-CO" sz="2800" dirty="0"/>
              <a:t>Los ensayos no son independientes, es decir las probabilidades no son constantes</a:t>
            </a:r>
          </a:p>
          <a:p>
            <a:r>
              <a:rPr lang="es-CO" sz="2800" dirty="0"/>
              <a:t>En una población de N sujetos  contiene:</a:t>
            </a:r>
          </a:p>
          <a:p>
            <a:pPr marL="594000" lvl="2" indent="0" algn="ctr">
              <a:buNone/>
            </a:pPr>
            <a:r>
              <a:rPr lang="es-CO" sz="2800" dirty="0"/>
              <a:t>K objetos clasificados como éxitos        N-K objetos clasificados como fallas</a:t>
            </a:r>
          </a:p>
          <a:p>
            <a:r>
              <a:rPr lang="es-CO" sz="2800" dirty="0"/>
              <a:t>Una muestra de n objetos es seleccionada sin reemplazo de N objetos, donde: </a:t>
            </a:r>
          </a:p>
          <a:p>
            <a:pPr marL="0" indent="0" algn="ctr">
              <a:buNone/>
            </a:pPr>
            <a:r>
              <a:rPr lang="es-CO" sz="2800" dirty="0"/>
              <a:t>K≤N                                         n ≤N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958353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USOS DE LA DISTRIBUCIÓN HIPERGEOMETRICA	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Pruebas electrónicas</a:t>
            </a:r>
          </a:p>
          <a:p>
            <a:r>
              <a:rPr lang="es-CO" sz="4400" dirty="0"/>
              <a:t>Control de calidad</a:t>
            </a:r>
          </a:p>
          <a:p>
            <a:r>
              <a:rPr lang="es-CO" sz="4400" dirty="0"/>
              <a:t>Fabricación de piezas </a:t>
            </a:r>
          </a:p>
          <a:p>
            <a:r>
              <a:rPr lang="es-CO" sz="4400" dirty="0"/>
              <a:t>Juegos de azar</a:t>
            </a:r>
          </a:p>
        </p:txBody>
      </p:sp>
    </p:spTree>
    <p:extLst>
      <p:ext uri="{BB962C8B-B14F-4D97-AF65-F5344CB8AC3E}">
        <p14:creationId xmlns:p14="http://schemas.microsoft.com/office/powerpoint/2010/main" val="3254781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Función de distribución de probabilidad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00251"/>
            <a:ext cx="11029615" cy="4330620"/>
          </a:xfrm>
        </p:spPr>
        <p:txBody>
          <a:bodyPr>
            <a:noAutofit/>
          </a:bodyPr>
          <a:lstStyle/>
          <a:p>
            <a:pPr algn="just"/>
            <a:r>
              <a:rPr lang="es-CO" sz="2400" dirty="0"/>
              <a:t>Si X es el número de éxitos (</a:t>
            </a:r>
            <a:r>
              <a:rPr lang="es-CO" sz="2400" i="1" dirty="0"/>
              <a:t>E</a:t>
            </a:r>
            <a:r>
              <a:rPr lang="es-CO" sz="2400" dirty="0"/>
              <a:t>) en una muestra completamente aleatoria de tamaño </a:t>
            </a:r>
            <a:r>
              <a:rPr lang="es-CO" sz="2400" i="1" dirty="0"/>
              <a:t>n </a:t>
            </a:r>
            <a:r>
              <a:rPr lang="es-CO" sz="2400" dirty="0"/>
              <a:t>extraída de la población compuesta de K</a:t>
            </a:r>
            <a:r>
              <a:rPr lang="es-CO" sz="2400" i="1" dirty="0"/>
              <a:t> éxitos </a:t>
            </a:r>
            <a:r>
              <a:rPr lang="es-CO" sz="2400" dirty="0"/>
              <a:t>y (</a:t>
            </a:r>
            <a:r>
              <a:rPr lang="es-CO" sz="2400" i="1" dirty="0"/>
              <a:t>N--K</a:t>
            </a:r>
            <a:r>
              <a:rPr lang="es-CO" sz="2400" dirty="0"/>
              <a:t>) </a:t>
            </a:r>
            <a:r>
              <a:rPr lang="es-CO" sz="2400" i="1" dirty="0"/>
              <a:t>fallas</a:t>
            </a:r>
            <a:r>
              <a:rPr lang="es-CO" sz="2400" dirty="0"/>
              <a:t>, entonces la </a:t>
            </a:r>
            <a:r>
              <a:rPr lang="es-CO" sz="2400" dirty="0" err="1"/>
              <a:t>pdf</a:t>
            </a:r>
            <a:r>
              <a:rPr lang="es-CO" sz="2400" dirty="0"/>
              <a:t> es:</a:t>
            </a:r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endParaRPr lang="es-CO" sz="2400" dirty="0"/>
          </a:p>
          <a:p>
            <a:pPr marL="0" indent="0">
              <a:buNone/>
            </a:pPr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b="30939"/>
          <a:stretch/>
        </p:blipFill>
        <p:spPr>
          <a:xfrm>
            <a:off x="1982967" y="3928610"/>
            <a:ext cx="7637484" cy="207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362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notación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0" y="1525401"/>
            <a:ext cx="11029615" cy="3678303"/>
          </a:xfrm>
        </p:spPr>
        <p:txBody>
          <a:bodyPr/>
          <a:lstStyle/>
          <a:p>
            <a:r>
              <a:rPr lang="es-CO" sz="4000" dirty="0"/>
              <a:t>Si X sigue una distribución </a:t>
            </a:r>
            <a:r>
              <a:rPr lang="es-CO" sz="4000" dirty="0" err="1"/>
              <a:t>hipergeométrica</a:t>
            </a:r>
            <a:r>
              <a:rPr lang="es-CO" sz="4000" dirty="0"/>
              <a:t> con parámetros n, K y N luego 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23" y="4548609"/>
            <a:ext cx="5118351" cy="131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1812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400" dirty="0"/>
              <a:t>Valor esperado y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s-CO" sz="3200" dirty="0"/>
              </a:p>
              <a:p>
                <a:endParaRPr lang="es-CO" sz="3200" dirty="0"/>
              </a:p>
              <a:p>
                <a:endParaRPr lang="es-CO" sz="3200" dirty="0"/>
              </a:p>
              <a:p>
                <a:r>
                  <a:rPr lang="es-CO" sz="3200" dirty="0"/>
                  <a:t>Donde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O" sz="32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s-CO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CO" sz="3200" dirty="0"/>
                  <a:t> 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CO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s-CO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s-CO" sz="3200" dirty="0"/>
                  <a:t> es el factor de corrección de población finita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9" b="-16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098" y="2654787"/>
            <a:ext cx="9887802" cy="104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15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5116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Forma grafica de la </a:t>
            </a:r>
            <a:r>
              <a:rPr lang="es-CO" dirty="0" err="1"/>
              <a:t>pdf</a:t>
            </a:r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0314" y="2049184"/>
            <a:ext cx="7571369" cy="454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28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116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EJEMPLO 1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018556"/>
            <a:ext cx="11029615" cy="3678303"/>
          </a:xfrm>
        </p:spPr>
        <p:txBody>
          <a:bodyPr>
            <a:normAutofit/>
          </a:bodyPr>
          <a:lstStyle/>
          <a:p>
            <a:r>
              <a:rPr lang="es-CO" sz="3200" dirty="0"/>
              <a:t>Un lote de componentes contiene 100 partes del proveedor A y 200 partes del proveedor B. Si 4 partes son seleccionadas aleatoriamente sin reemplazo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006" y="3828498"/>
            <a:ext cx="7697988" cy="275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5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486062"/>
            <a:ext cx="11029615" cy="3678303"/>
          </a:xfrm>
        </p:spPr>
        <p:txBody>
          <a:bodyPr>
            <a:normAutofit/>
          </a:bodyPr>
          <a:lstStyle/>
          <a:p>
            <a:r>
              <a:rPr lang="es-CO" sz="3200" dirty="0"/>
              <a:t>A) Cual es la probabilidad de que sean todos del proveedor A?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30" y="3038959"/>
            <a:ext cx="7655970" cy="340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6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4800" dirty="0"/>
              <a:t>EJEMPLO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189" y="2601311"/>
            <a:ext cx="6134919" cy="3678303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3200" dirty="0"/>
              <a:t>Se lanzan dos dados:</a:t>
            </a:r>
          </a:p>
          <a:p>
            <a:pPr algn="just"/>
            <a:r>
              <a:rPr lang="es-CO" sz="3200" dirty="0"/>
              <a:t>Sea x la variable aleatoria obtenida al sumar el par de números obtenidos en los dos dados</a:t>
            </a:r>
            <a:r>
              <a:rPr lang="es-CO" sz="3200" dirty="0" smtClean="0"/>
              <a:t>.</a:t>
            </a:r>
          </a:p>
          <a:p>
            <a:pPr algn="just"/>
            <a:r>
              <a:rPr lang="es-CO" sz="3200" dirty="0" smtClean="0"/>
              <a:t>En total se tienen 36 opciones diferentes</a:t>
            </a:r>
            <a:endParaRPr lang="es-CO" sz="32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3703" y="455552"/>
            <a:ext cx="1422310" cy="1507007"/>
          </a:xfrm>
          <a:prstGeom prst="rect">
            <a:avLst/>
          </a:prstGeom>
        </p:spPr>
      </p:pic>
      <p:pic>
        <p:nvPicPr>
          <p:cNvPr id="3074" name="Picture 2" descr="Image result for espacio muestral de dos dad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457" y="2601311"/>
            <a:ext cx="5172075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8489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3" y="1715956"/>
            <a:ext cx="11029615" cy="3678303"/>
          </a:xfrm>
        </p:spPr>
        <p:txBody>
          <a:bodyPr/>
          <a:lstStyle/>
          <a:p>
            <a:r>
              <a:rPr lang="es-CO" sz="2800" dirty="0"/>
              <a:t>B) Cual es la probabilidad que dos o mas partes sean del proveedor A?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84" y="2538958"/>
            <a:ext cx="8031546" cy="386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5036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Aproximación de la binomial a la </a:t>
            </a:r>
            <a:r>
              <a:rPr lang="es-CO" dirty="0" err="1"/>
              <a:t>hipergeometrica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s-CO" sz="4400" dirty="0"/>
              <a:t>Una distribución </a:t>
            </a:r>
            <a:r>
              <a:rPr lang="es-CO" sz="4400" dirty="0" err="1"/>
              <a:t>hipergeométrica</a:t>
            </a:r>
            <a:r>
              <a:rPr lang="es-CO" sz="4400" dirty="0"/>
              <a:t> se aproxima a una binomial con p=K/N, cuando N se aproxima a infinito, en general es buena aproximación cuando n&lt;N /10</a:t>
            </a:r>
          </a:p>
        </p:txBody>
      </p:sp>
    </p:spTree>
    <p:extLst>
      <p:ext uri="{BB962C8B-B14F-4D97-AF65-F5344CB8AC3E}">
        <p14:creationId xmlns:p14="http://schemas.microsoft.com/office/powerpoint/2010/main" val="1123578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EJEMPLO 2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O" sz="3200" dirty="0"/>
              <a:t>Un  cargamento de 100 grabadoras contiene 25 defectuosas, si 10 de ellas son escogidas aleatoriamente para revisión ¿Cuál es la probabilidad de que dos estén defectuosas? Utilizando</a:t>
            </a:r>
          </a:p>
          <a:p>
            <a:pPr algn="just"/>
            <a:r>
              <a:rPr lang="es-CO" sz="3200" dirty="0"/>
              <a:t>A) La formula de la </a:t>
            </a:r>
            <a:r>
              <a:rPr lang="es-CO" sz="3200" dirty="0" err="1"/>
              <a:t>hipergeometrica</a:t>
            </a:r>
            <a:endParaRPr lang="es-CO" sz="3200" dirty="0"/>
          </a:p>
          <a:p>
            <a:pPr algn="just"/>
            <a:r>
              <a:rPr lang="es-CO" sz="3200" dirty="0"/>
              <a:t>B) La formula de la  aproximación a la binomial</a:t>
            </a:r>
          </a:p>
        </p:txBody>
      </p:sp>
    </p:spTree>
    <p:extLst>
      <p:ext uri="{BB962C8B-B14F-4D97-AF65-F5344CB8AC3E}">
        <p14:creationId xmlns:p14="http://schemas.microsoft.com/office/powerpoint/2010/main" val="19612945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32935" y="1209056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Una lista de clientes de una empresa contiene 1000 cuentas. De estos, 700 han comprado al menos una vez en la empresa en los últimos 3 meses. Para evaluar la frecuencia,  se encuestan 50 clientes ¿Cuál es la probabilidad de que más de 45 de los clientes encuestados hayan comprado  en la empresa en los últimos 3 meses?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321" y="4650109"/>
            <a:ext cx="8497358" cy="173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64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09740" y="813608"/>
            <a:ext cx="11029615" cy="3678303"/>
          </a:xfrm>
        </p:spPr>
        <p:txBody>
          <a:bodyPr>
            <a:normAutofit/>
          </a:bodyPr>
          <a:lstStyle/>
          <a:p>
            <a:pPr algn="just"/>
            <a:r>
              <a:rPr lang="es-CO" sz="2800" dirty="0"/>
              <a:t>Sea X la </a:t>
            </a:r>
            <a:r>
              <a:rPr lang="es-CO" sz="2800" dirty="0" err="1"/>
              <a:t>v.a</a:t>
            </a:r>
            <a:r>
              <a:rPr lang="es-CO" sz="2800" dirty="0"/>
              <a:t> que denota el numero de clientes en la muestra que han comprado en la empresa en los últimos 3 meses Luego X es una variable aleatoria </a:t>
            </a:r>
            <a:r>
              <a:rPr lang="es-CO" sz="2800" dirty="0" err="1"/>
              <a:t>hipergeometrica</a:t>
            </a:r>
            <a:r>
              <a:rPr lang="es-CO" sz="2800" dirty="0"/>
              <a:t> con N=1000, K=700, n=50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750" y="3589562"/>
            <a:ext cx="8121597" cy="28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47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Aproximación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0" y="2542446"/>
            <a:ext cx="11029615" cy="3678303"/>
          </a:xfrm>
        </p:spPr>
        <p:txBody>
          <a:bodyPr>
            <a:normAutofit fontScale="25000" lnSpcReduction="20000"/>
          </a:bodyPr>
          <a:lstStyle/>
          <a:p>
            <a:r>
              <a:rPr lang="es-CO" sz="11200" dirty="0"/>
              <a:t>Ya que n/N=0.05 es pequeño y p=K/N=0.7 luego se usa la binomial para aproximar a la </a:t>
            </a:r>
            <a:r>
              <a:rPr lang="es-CO" sz="11200" dirty="0" err="1"/>
              <a:t>hipergeometrica</a:t>
            </a:r>
            <a:endParaRPr lang="es-CO" sz="11200" dirty="0"/>
          </a:p>
          <a:p>
            <a:endParaRPr lang="es-CO" sz="11200" dirty="0"/>
          </a:p>
          <a:p>
            <a:endParaRPr lang="es-CO" sz="11200" dirty="0"/>
          </a:p>
          <a:p>
            <a:endParaRPr lang="es-CO" sz="11200" dirty="0"/>
          </a:p>
          <a:p>
            <a:endParaRPr lang="es-CO" sz="11200" dirty="0"/>
          </a:p>
          <a:p>
            <a:r>
              <a:rPr lang="es-CO" sz="11200" dirty="0"/>
              <a:t>El valor de la </a:t>
            </a:r>
            <a:r>
              <a:rPr lang="es-CO" sz="11200" dirty="0" err="1"/>
              <a:t>hipergeometrica</a:t>
            </a:r>
            <a:r>
              <a:rPr lang="es-CO" sz="11200" dirty="0"/>
              <a:t> es 0.00013.</a:t>
            </a:r>
          </a:p>
          <a:p>
            <a:r>
              <a:rPr lang="es-CO" sz="11200" dirty="0"/>
              <a:t>El error absoluto es 0.00004 pero el error relativo obtenido al usa la aproximación es (17-13)/13=31%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064" y="2980767"/>
            <a:ext cx="8483865" cy="124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4854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437" y="873606"/>
            <a:ext cx="10611125" cy="5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84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Distribución de probabilidad de </a:t>
            </a:r>
            <a:r>
              <a:rPr lang="es-CO" b="1" dirty="0" err="1"/>
              <a:t>poisson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7"/>
            <a:ext cx="11029615" cy="981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O" sz="2800" dirty="0"/>
              <a:t> Describe eventos discretos, así como el numero de eventos por intervalo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697" y="3733075"/>
            <a:ext cx="7541406" cy="260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139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62455" y="836713"/>
            <a:ext cx="11204028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O" sz="2800" dirty="0"/>
              <a:t>Una variable aleatoria </a:t>
            </a:r>
            <a:r>
              <a:rPr lang="es-CO" sz="2800" dirty="0" err="1"/>
              <a:t>poisson</a:t>
            </a:r>
            <a:r>
              <a:rPr lang="es-CO" sz="2800" dirty="0"/>
              <a:t> x es el numero de eventos por intervalo</a:t>
            </a:r>
          </a:p>
          <a:p>
            <a:r>
              <a:rPr lang="es-CO" sz="2800" dirty="0"/>
              <a:t>Clientes por hora</a:t>
            </a:r>
          </a:p>
          <a:p>
            <a:r>
              <a:rPr lang="es-CO" sz="2800" dirty="0"/>
              <a:t>Fallas por metros en rollos de tela</a:t>
            </a:r>
          </a:p>
          <a:p>
            <a:r>
              <a:rPr lang="es-CO" sz="2800" dirty="0"/>
              <a:t>Llamadas por hora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26" y="4663036"/>
            <a:ext cx="8418285" cy="159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047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b="1" dirty="0"/>
              <a:t>Función de distribución de probabilidad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386" y="2428056"/>
            <a:ext cx="6033228" cy="13609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166648" y="4822426"/>
            <a:ext cx="108896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Donde </a:t>
            </a:r>
            <a:r>
              <a:rPr lang="el-GR" sz="2400" dirty="0"/>
              <a:t>λ</a:t>
            </a:r>
            <a:r>
              <a:rPr lang="es-419" sz="2400" dirty="0"/>
              <a:t> representa la tasa de ocurrencia de los eventos con </a:t>
            </a:r>
            <a:r>
              <a:rPr lang="el-GR" sz="2400" dirty="0"/>
              <a:t>λ</a:t>
            </a:r>
            <a:r>
              <a:rPr lang="es-419" sz="2400" dirty="0"/>
              <a:t>&gt;0</a:t>
            </a:r>
          </a:p>
          <a:p>
            <a:r>
              <a:rPr lang="es-419" sz="2400" dirty="0"/>
              <a:t>X es el número de ocurrencias del evento con x=</a:t>
            </a:r>
            <a:r>
              <a:rPr lang="es-CO" sz="2400" dirty="0"/>
              <a:t> 0,1,2,3,…</a:t>
            </a:r>
          </a:p>
        </p:txBody>
      </p:sp>
    </p:spTree>
    <p:extLst>
      <p:ext uri="{BB962C8B-B14F-4D97-AF65-F5344CB8AC3E}">
        <p14:creationId xmlns:p14="http://schemas.microsoft.com/office/powerpoint/2010/main" val="118628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5" y="377983"/>
            <a:ext cx="2472677" cy="57290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143" y="1345196"/>
            <a:ext cx="2845180" cy="379463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6852164" y="2050046"/>
            <a:ext cx="512445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/>
              <a:t>Cuál es la probabilidad de que:</a:t>
            </a:r>
          </a:p>
          <a:p>
            <a:endParaRPr lang="es-CO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La suma sea 8 o menos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La suma sea 5 o menos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La suma sea 10 o más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sz="2800" dirty="0"/>
              <a:t>La Suma este entre 5 y 8</a:t>
            </a:r>
          </a:p>
        </p:txBody>
      </p:sp>
    </p:spTree>
    <p:extLst>
      <p:ext uri="{BB962C8B-B14F-4D97-AF65-F5344CB8AC3E}">
        <p14:creationId xmlns:p14="http://schemas.microsoft.com/office/powerpoint/2010/main" val="722273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Gráficos de la </a:t>
            </a:r>
            <a:r>
              <a:rPr lang="es-CO" b="1" dirty="0" err="1"/>
              <a:t>fdp</a:t>
            </a:r>
            <a:r>
              <a:rPr lang="es-CO" b="1" dirty="0"/>
              <a:t> de </a:t>
            </a:r>
            <a:r>
              <a:rPr lang="es-CO" b="1" dirty="0" err="1"/>
              <a:t>poisson</a:t>
            </a:r>
            <a:endParaRPr lang="es-CO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925" y="1828800"/>
            <a:ext cx="8940148" cy="47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1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503" y="343167"/>
            <a:ext cx="10510345" cy="606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1133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1" y="492606"/>
            <a:ext cx="11029616" cy="1013800"/>
          </a:xfrm>
        </p:spPr>
        <p:txBody>
          <a:bodyPr/>
          <a:lstStyle/>
          <a:p>
            <a:pPr algn="ctr"/>
            <a:r>
              <a:rPr lang="es-CO" b="1" dirty="0"/>
              <a:t>PROCESO POISSON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581191" y="2313846"/>
                <a:ext cx="11029615" cy="367830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CO" sz="2800" b="0" i="0" dirty="0" smtClean="0"/>
                        <m:t>E</m:t>
                      </m:r>
                      <m:r>
                        <m:rPr>
                          <m:nor/>
                        </m:rPr>
                        <a:rPr lang="es-CO" sz="2800" dirty="0"/>
                        <m:t>l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n</m:t>
                      </m:r>
                      <m:r>
                        <m:rPr>
                          <m:nor/>
                        </m:rPr>
                        <a:rPr lang="es-CO" sz="2800" dirty="0"/>
                        <m:t>ú</m:t>
                      </m:r>
                      <m:r>
                        <m:rPr>
                          <m:nor/>
                        </m:rPr>
                        <a:rPr lang="es-CO" sz="2800" dirty="0"/>
                        <m:t>mero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eventos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durante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un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intervalo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tiempo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duraci</m:t>
                      </m:r>
                      <m:r>
                        <m:rPr>
                          <m:nor/>
                        </m:rPr>
                        <a:rPr lang="es-CO" sz="2800" dirty="0"/>
                        <m:t>ó</m:t>
                      </m:r>
                      <m:r>
                        <m:rPr>
                          <m:nor/>
                        </m:rPr>
                        <a:rPr lang="es-CO" sz="2800" dirty="0"/>
                        <m:t>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i="1" dirty="0"/>
                        <m:t>t</m:t>
                      </m:r>
                      <m:r>
                        <m:rPr>
                          <m:nor/>
                        </m:rPr>
                        <a:rPr lang="es-CO" sz="2800" i="1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es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una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variable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de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poisson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con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m:rPr>
                          <m:nor/>
                        </m:rPr>
                        <a:rPr lang="es-CO" sz="2800" dirty="0"/>
                        <m:t>par</m:t>
                      </m:r>
                      <m:r>
                        <m:rPr>
                          <m:nor/>
                        </m:rPr>
                        <a:rPr lang="es-CO" sz="2800" dirty="0"/>
                        <m:t>á</m:t>
                      </m:r>
                      <m:r>
                        <m:rPr>
                          <m:nor/>
                        </m:rPr>
                        <a:rPr lang="es-CO" sz="2800" dirty="0"/>
                        <m:t>metro</m:t>
                      </m:r>
                      <m:r>
                        <m:rPr>
                          <m:nor/>
                        </m:rPr>
                        <a:rPr lang="es-CO" sz="2800" dirty="0"/>
                        <m:t> </m:t>
                      </m:r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CO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s-CO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CO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CO" sz="2800" dirty="0"/>
              </a:p>
              <a:p>
                <a:pPr marL="0" indent="0" algn="just">
                  <a:buNone/>
                </a:pPr>
                <a:r>
                  <a:rPr lang="es-CO" sz="2800" dirty="0"/>
                  <a:t>así que el número esperado durante un intervalo de tiempo unitario es </a:t>
                </a:r>
                <a14:m>
                  <m:oMath xmlns:m="http://schemas.openxmlformats.org/officeDocument/2006/math">
                    <m:r>
                      <a:rPr lang="es-CO" sz="2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sz="2800" dirty="0"/>
                  <a:t>.</a:t>
                </a:r>
              </a:p>
              <a:p>
                <a:pPr marL="0" indent="0" algn="just">
                  <a:buNone/>
                </a:pPr>
                <a:r>
                  <a:rPr lang="es-CO" sz="2800" dirty="0"/>
                  <a:t>La ocurrencia de eventos en el transcurso del tiempo como se describió se llama proceso de </a:t>
                </a:r>
                <a:r>
                  <a:rPr lang="es-CO" sz="2800" dirty="0" err="1"/>
                  <a:t>Poisson</a:t>
                </a:r>
                <a:r>
                  <a:rPr lang="es-CO" sz="2800" dirty="0"/>
                  <a:t>; el parámetro </a:t>
                </a:r>
                <a14:m>
                  <m:oMath xmlns:m="http://schemas.openxmlformats.org/officeDocument/2006/math">
                    <m:r>
                      <a:rPr lang="es-CO" sz="280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s-CO" sz="2800" dirty="0"/>
                  <a:t> especifica el ritmo del proceso.</a:t>
                </a:r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2313846"/>
                <a:ext cx="11029615" cy="3678303"/>
              </a:xfrm>
              <a:blipFill>
                <a:blip r:embed="rId2"/>
                <a:stretch>
                  <a:fillRect l="-1105" r="-1105" b="-19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8162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sz="3600" b="1" dirty="0"/>
              <a:t>Poisson requiere unidades consistentes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916" y="1144551"/>
            <a:ext cx="9706303" cy="4525963"/>
          </a:xfrm>
        </p:spPr>
        <p:txBody>
          <a:bodyPr>
            <a:normAutofit/>
          </a:bodyPr>
          <a:lstStyle/>
          <a:p>
            <a:r>
              <a:rPr lang="es-CO" sz="3600" dirty="0"/>
              <a:t>Numero promedio de clientes por minuto</a:t>
            </a:r>
          </a:p>
          <a:p>
            <a:r>
              <a:rPr lang="es-CO" sz="3600" dirty="0"/>
              <a:t>Numero promedio de clientes por hora</a:t>
            </a:r>
          </a:p>
          <a:p>
            <a:r>
              <a:rPr lang="es-CO" sz="3600" dirty="0"/>
              <a:t>Numero promedio de clientes por día</a:t>
            </a:r>
          </a:p>
          <a:p>
            <a:pPr marL="0" indent="0">
              <a:buNone/>
            </a:pPr>
            <a:r>
              <a:rPr lang="es-CO" sz="3600" dirty="0"/>
              <a:t>Si x se distribuye </a:t>
            </a:r>
            <a:r>
              <a:rPr lang="es-CO" sz="3600" dirty="0" err="1"/>
              <a:t>poisson</a:t>
            </a:r>
            <a:r>
              <a:rPr lang="es-CO" sz="3600" dirty="0"/>
              <a:t> se denota: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691" y="5099109"/>
            <a:ext cx="3016615" cy="69561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445" y="5794724"/>
            <a:ext cx="4637109" cy="69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2499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29" y="1412777"/>
            <a:ext cx="8377487" cy="44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269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2213" y="2159476"/>
                <a:ext cx="11029615" cy="367830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 algn="just">
                  <a:buNone/>
                </a:pPr>
                <a:r>
                  <a:rPr lang="es-CO" sz="2400" dirty="0"/>
                  <a:t>Se estima que un libro de 400 páginas contiene 200 errores tipográficos repartidos aleatoriamente en todo el libro. Si se supone una distribución de Poisson. 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r>
                  <a:rPr lang="es-CO" sz="2400" dirty="0"/>
                  <a:t>Sea x la variable aleatoria que representa el numero de errores por pagina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:endParaRPr lang="es-419" sz="2400" dirty="0"/>
              </a:p>
              <a:p>
                <a:pPr marL="0" indent="0" algn="just">
                  <a:buNone/>
                </a:pPr>
                <a:r>
                  <a:rPr lang="es-419" sz="2400" dirty="0"/>
                  <a:t>La tasa de ocurrencia del error es </a:t>
                </a:r>
              </a:p>
              <a:p>
                <a:pPr marL="0" indent="0" algn="just">
                  <a:buNone/>
                </a:pPr>
                <a:endParaRPr lang="es-419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40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s-419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200 </m:t>
                          </m:r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𝑒𝑟𝑟𝑜𝑟𝑒𝑠</m:t>
                          </m:r>
                        </m:num>
                        <m:den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400 </m:t>
                          </m:r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𝑝𝑎𝑔𝑖𝑛𝑎𝑠</m:t>
                          </m:r>
                        </m:den>
                      </m:f>
                      <m:r>
                        <a:rPr lang="es-419" sz="2400">
                          <a:latin typeface="Cambria Math" panose="02040503050406030204" pitchFamily="18" charset="0"/>
                        </a:rPr>
                        <m:t>=0.5 </m:t>
                      </m:r>
                      <m:r>
                        <a:rPr lang="es-419" sz="2400">
                          <a:latin typeface="Cambria Math" panose="02040503050406030204" pitchFamily="18" charset="0"/>
                        </a:rPr>
                        <m:t>𝑒𝑟𝑟𝑜𝑟𝑒𝑠</m:t>
                      </m:r>
                      <m:r>
                        <a:rPr lang="es-419" sz="240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s-419" sz="2400">
                          <a:latin typeface="Cambria Math" panose="02040503050406030204" pitchFamily="18" charset="0"/>
                        </a:rPr>
                        <m:t>𝑝𝑎𝑔𝑖𝑛𝑎</m:t>
                      </m:r>
                    </m:oMath>
                  </m:oMathPara>
                </a14:m>
                <a:endParaRPr lang="es-419" sz="2400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213" y="2159476"/>
                <a:ext cx="11029615" cy="3678303"/>
              </a:xfrm>
              <a:blipFill>
                <a:blip r:embed="rId2"/>
                <a:stretch>
                  <a:fillRect l="-608" t="-1987" r="-55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/>
          <p:cNvSpPr txBox="1"/>
          <p:nvPr/>
        </p:nvSpPr>
        <p:spPr>
          <a:xfrm>
            <a:off x="3194219" y="842970"/>
            <a:ext cx="4752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000" b="1" dirty="0">
                <a:solidFill>
                  <a:schemeClr val="bg1"/>
                </a:solidFill>
              </a:rPr>
              <a:t>EJEMPLO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48128" y="3645025"/>
            <a:ext cx="1993404" cy="1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247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83172" y="2028497"/>
                <a:ext cx="11088414" cy="42384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419" dirty="0">
                    <a:latin typeface="Cambria Math" panose="02040503050406030204" pitchFamily="18" charset="0"/>
                  </a:rPr>
                  <a:t>¿Cuál es la probabilidad de que ninguna pagina tenga errores?</a:t>
                </a:r>
              </a:p>
              <a:p>
                <a:pPr marL="0" indent="0">
                  <a:buNone/>
                </a:pPr>
                <a:endParaRPr lang="es-419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s-419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s-419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419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419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sup>
                        </m:sSup>
                        <m:sSup>
                          <m:sSupPr>
                            <m:ctrlPr>
                              <a:rPr lang="es-419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s-419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419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s-419" sz="1900" b="0" dirty="0"/>
                  <a:t> </a:t>
                </a:r>
                <a14:m>
                  <m:oMath xmlns:m="http://schemas.openxmlformats.org/officeDocument/2006/math">
                    <m:r>
                      <a:rPr lang="es-419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419" sz="1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19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419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s-419" sz="19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  <m:sSup>
                          <m:sSupPr>
                            <m:ctrlPr>
                              <a:rPr lang="es-419" sz="1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19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s-419" sz="1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s-419" sz="1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419" sz="19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s-419" sz="19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419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419" sz="19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419" sz="1900" i="1">
                            <a:latin typeface="Cambria Math" panose="02040503050406030204" pitchFamily="18" charset="0"/>
                          </a:rPr>
                          <m:t>−0.5</m:t>
                        </m:r>
                      </m:sup>
                    </m:sSup>
                    <m:r>
                      <m:rPr>
                        <m:nor/>
                      </m:rPr>
                      <a:rPr lang="es-419" sz="1900" dirty="0"/>
                      <m:t>=0.</m:t>
                    </m:r>
                    <m:r>
                      <m:rPr>
                        <m:nor/>
                      </m:rPr>
                      <a:rPr lang="es-419" sz="1900" b="0" i="0" dirty="0" smtClean="0"/>
                      <m:t>6065</m:t>
                    </m:r>
                  </m:oMath>
                </a14:m>
                <a:endParaRPr lang="es-419" sz="1900" dirty="0"/>
              </a:p>
              <a:p>
                <a:pPr marL="0" indent="0">
                  <a:buNone/>
                </a:pPr>
                <a:endParaRPr lang="es-419" sz="1900" dirty="0"/>
              </a:p>
              <a:p>
                <a:pPr marL="0" indent="0">
                  <a:buNone/>
                </a:pPr>
                <a:r>
                  <a:rPr lang="es-CO" sz="1900" dirty="0"/>
                  <a:t>¿Cuál es el número de páginas que no contienen </a:t>
                </a:r>
                <a:r>
                  <a:rPr lang="es-419" sz="1900" dirty="0"/>
                  <a:t>ningún error?</a:t>
                </a:r>
              </a:p>
              <a:p>
                <a:pPr marL="0" indent="0">
                  <a:buNone/>
                </a:pPr>
                <a:endParaRPr lang="es-419" sz="1900" dirty="0"/>
              </a:p>
              <a:p>
                <a:pPr marL="0" indent="0">
                  <a:buNone/>
                </a:pPr>
                <a:r>
                  <a:rPr lang="es-419" sz="1900" dirty="0"/>
                  <a:t>Así el numero de paginas que no contienen errores es de</a:t>
                </a:r>
              </a:p>
              <a:p>
                <a:pPr marL="0" indent="0">
                  <a:buNone/>
                </a:pPr>
                <a:endParaRPr lang="es-419" sz="1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419" sz="1900" dirty="0"/>
                        <m:t>=0.</m:t>
                      </m:r>
                      <m:r>
                        <a:rPr lang="es-419" sz="1900" b="0" i="1" dirty="0" smtClean="0">
                          <a:latin typeface="Cambria Math" panose="02040503050406030204" pitchFamily="18" charset="0"/>
                        </a:rPr>
                        <m:t>6065</m:t>
                      </m:r>
                      <m:r>
                        <a:rPr lang="es-419" sz="19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419" sz="1900" dirty="0"/>
                        <m:t>∗400= 2</m:t>
                      </m:r>
                      <m:r>
                        <m:rPr>
                          <m:nor/>
                        </m:rPr>
                        <a:rPr lang="es-419" sz="1900" b="0" i="0" dirty="0" smtClean="0"/>
                        <m:t>42.6</m:t>
                      </m:r>
                      <m:r>
                        <m:rPr>
                          <m:nor/>
                        </m:rPr>
                        <a:rPr lang="es-419" sz="1900" dirty="0"/>
                        <m:t> </m:t>
                      </m:r>
                      <m:r>
                        <m:rPr>
                          <m:nor/>
                        </m:rPr>
                        <a:rPr lang="es-419" sz="1900" dirty="0"/>
                        <m:t>paginas</m:t>
                      </m:r>
                    </m:oMath>
                  </m:oMathPara>
                </a14:m>
                <a:endParaRPr lang="es-419" sz="1900" dirty="0"/>
              </a:p>
              <a:p>
                <a:pPr marL="0" indent="0">
                  <a:buNone/>
                </a:pPr>
                <a:endParaRPr lang="es-419" sz="1900" dirty="0"/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172" y="2028497"/>
                <a:ext cx="11088414" cy="4238488"/>
              </a:xfrm>
              <a:blipFill>
                <a:blip r:embed="rId2"/>
                <a:stretch>
                  <a:fillRect l="-495" t="-647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7689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746234" y="2848303"/>
                <a:ext cx="10657490" cy="327786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419" sz="2400" dirty="0"/>
                  <a:t>Calcule la probabilidad de que cada pagina contenga exactamente 1 error?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419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419" sz="24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s-419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s-419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419" sz="2400" b="0" i="1" smtClean="0">
                          <a:latin typeface="Cambria Math" panose="02040503050406030204" pitchFamily="18" charset="0"/>
                        </a:rPr>
                        <m:t>0.303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endParaRPr lang="es-419" sz="2400" dirty="0"/>
              </a:p>
              <a:p>
                <a:pPr marL="0" indent="0">
                  <a:buNone/>
                </a:pPr>
                <a:r>
                  <a:rPr lang="es-419" sz="2400" dirty="0"/>
                  <a:t>Así el numero de paginas que contienen 1 error en un libro de 400 paginas es de:</a:t>
                </a:r>
              </a:p>
              <a:p>
                <a:pPr marL="0" indent="0">
                  <a:buNone/>
                </a:pPr>
                <a:endParaRPr lang="es-419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419" sz="2400" dirty="0"/>
                        <m:t>=0.</m:t>
                      </m:r>
                      <m:r>
                        <a:rPr lang="es-419" sz="2400" b="0" i="1" dirty="0" smtClean="0">
                          <a:latin typeface="Cambria Math" panose="02040503050406030204" pitchFamily="18" charset="0"/>
                        </a:rPr>
                        <m:t>303</m:t>
                      </m:r>
                      <m:r>
                        <a:rPr lang="es-419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419" sz="2400" dirty="0"/>
                        <m:t>∗400= </m:t>
                      </m:r>
                      <m:r>
                        <m:rPr>
                          <m:nor/>
                        </m:rPr>
                        <a:rPr lang="es-419" sz="2400" b="0" i="0" dirty="0" smtClean="0"/>
                        <m:t>121.3</m:t>
                      </m:r>
                      <m:r>
                        <m:rPr>
                          <m:nor/>
                        </m:rPr>
                        <a:rPr lang="es-419" sz="2400" dirty="0"/>
                        <m:t> </m:t>
                      </m:r>
                      <m:r>
                        <m:rPr>
                          <m:nor/>
                        </m:rPr>
                        <a:rPr lang="es-419" sz="2400" dirty="0"/>
                        <m:t>paginas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234" y="2848303"/>
                <a:ext cx="10657490" cy="3277860"/>
              </a:xfrm>
              <a:blipFill>
                <a:blip r:embed="rId2"/>
                <a:stretch>
                  <a:fillRect l="-858" t="-1171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5804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861849" y="2301765"/>
                <a:ext cx="10152993" cy="377184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s-419" sz="2900" dirty="0"/>
                  <a:t>Calcule la probabilidad de que una pagina contenga más de 2 errores?</a:t>
                </a:r>
              </a:p>
              <a:p>
                <a:pPr marL="0" indent="0">
                  <a:buNone/>
                </a:pPr>
                <a:endParaRPr lang="es-419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9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900" b="0" i="1" smtClean="0">
                              <a:latin typeface="Cambria Math" panose="02040503050406030204" pitchFamily="18" charset="0"/>
                            </a:rPr>
                            <m:t>&gt;2</m:t>
                          </m:r>
                        </m:e>
                      </m:d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419" sz="2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≤2)</m:t>
                      </m:r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s-419" sz="29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sz="29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419" sz="29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419" sz="29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900" i="1">
                              <a:latin typeface="Cambria Math" panose="02040503050406030204" pitchFamily="18" charset="0"/>
                            </a:rPr>
                            <m:t>=2</m:t>
                          </m:r>
                        </m:e>
                      </m:d>
                    </m:oMath>
                  </m:oMathPara>
                </a14:m>
                <a:endParaRPr lang="es-419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419" sz="29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s-419" sz="2900" dirty="0"/>
                  <a:t>                   </a:t>
                </a:r>
                <a14:m>
                  <m:oMath xmlns:m="http://schemas.openxmlformats.org/officeDocument/2006/math">
                    <m:r>
                      <a:rPr lang="es-419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9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s-419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419" sz="2900" b="0" i="1" smtClean="0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s-419" sz="2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s-419" sz="2900" i="1">
                            <a:latin typeface="Cambria Math" panose="02040503050406030204" pitchFamily="18" charset="0"/>
                          </a:rPr>
                          <m:t>0!</m:t>
                        </m:r>
                      </m:den>
                    </m:f>
                    <m:r>
                      <a:rPr lang="es-419" sz="29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419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s-419" sz="2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s-419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s-419" sz="29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s-419" sz="29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s-419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419" sz="2900" i="1">
                                <a:latin typeface="Cambria Math" panose="02040503050406030204" pitchFamily="18" charset="0"/>
                              </a:rPr>
                              <m:t>−0.5</m:t>
                            </m:r>
                          </m:sup>
                        </m:sSup>
                        <m:sSup>
                          <m:sSupPr>
                            <m:ctrlPr>
                              <a:rPr lang="es-419" sz="2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419" sz="2900" b="0" i="1" smtClean="0">
                                <a:latin typeface="Cambria Math" panose="02040503050406030204" pitchFamily="18" charset="0"/>
                              </a:rPr>
                              <m:t>0.5</m:t>
                            </m:r>
                          </m:e>
                          <m:sup>
                            <m:r>
                              <a:rPr lang="es-419" sz="29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s-419" sz="2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s-419" sz="29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s-419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419" sz="29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nor/>
                      </m:rPr>
                      <a:rPr lang="es-419" sz="2900" b="0" i="0" smtClean="0">
                        <a:latin typeface="Cambria Math" panose="02040503050406030204" pitchFamily="18" charset="0"/>
                      </a:rPr>
                      <m:t>(0.606+0.303+0.0</m:t>
                    </m:r>
                    <m:r>
                      <m:rPr>
                        <m:nor/>
                      </m:rPr>
                      <a:rPr lang="es-CO" sz="2900" b="0" i="0" smtClean="0">
                        <a:latin typeface="Cambria Math" panose="02040503050406030204" pitchFamily="18" charset="0"/>
                      </a:rPr>
                      <m:t>758</m:t>
                    </m:r>
                    <m:r>
                      <m:rPr>
                        <m:nor/>
                      </m:rPr>
                      <a:rPr lang="es-419" sz="29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s-419" sz="2900" dirty="0"/>
                      <m:t>=</m:t>
                    </m:r>
                    <m:r>
                      <a:rPr lang="es-419" sz="2900" b="0" i="0" dirty="0" smtClean="0">
                        <a:latin typeface="Cambria Math" panose="02040503050406030204" pitchFamily="18" charset="0"/>
                      </a:rPr>
                      <m:t>0.0</m:t>
                    </m:r>
                    <m:r>
                      <a:rPr lang="es-CO" sz="2900" b="0" i="0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s-419" sz="2900" dirty="0"/>
              </a:p>
              <a:p>
                <a:pPr marL="0" indent="0">
                  <a:buNone/>
                </a:pPr>
                <a:endParaRPr lang="es-419" sz="2900" dirty="0"/>
              </a:p>
              <a:p>
                <a:pPr marL="0" indent="0">
                  <a:buNone/>
                </a:pPr>
                <a:r>
                  <a:rPr lang="es-419" sz="2900" dirty="0"/>
                  <a:t>Así el numero de paginas que contienen más de 2 errores en un libro de 400 paginas es de</a:t>
                </a:r>
              </a:p>
              <a:p>
                <a:pPr marL="0" indent="0">
                  <a:buNone/>
                </a:pPr>
                <a:endParaRPr lang="es-419" sz="2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419" sz="2900" dirty="0"/>
                        <m:t>=0.</m:t>
                      </m:r>
                      <m:r>
                        <a:rPr lang="es-419" sz="29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CO" sz="2900" b="0" i="1" dirty="0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s-419" sz="29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419" sz="2900" dirty="0"/>
                        <m:t>∗400= </m:t>
                      </m:r>
                      <m:r>
                        <m:rPr>
                          <m:nor/>
                        </m:rPr>
                        <a:rPr lang="es-CO" sz="2900" b="0" i="0" dirty="0" smtClean="0"/>
                        <m:t>6.08</m:t>
                      </m:r>
                      <m:r>
                        <m:rPr>
                          <m:nor/>
                        </m:rPr>
                        <a:rPr lang="es-419" sz="2900" dirty="0"/>
                        <m:t> </m:t>
                      </m:r>
                      <m:r>
                        <m:rPr>
                          <m:nor/>
                        </m:rPr>
                        <a:rPr lang="es-419" sz="2900" dirty="0"/>
                        <m:t>paginas</m:t>
                      </m:r>
                    </m:oMath>
                  </m:oMathPara>
                </a14:m>
                <a:endParaRPr lang="es-419" sz="2900" dirty="0"/>
              </a:p>
              <a:p>
                <a:pPr marL="0" indent="0">
                  <a:buNone/>
                </a:pPr>
                <a:endParaRPr lang="es-419" dirty="0"/>
              </a:p>
              <a:p>
                <a:pPr marL="0" indent="0">
                  <a:buNone/>
                </a:pPr>
                <a:endParaRPr lang="es-419" dirty="0"/>
              </a:p>
            </p:txBody>
          </p:sp>
        </mc:Choice>
        <mc:Fallback xmlns="">
          <p:sp>
            <p:nvSpPr>
              <p:cNvPr id="8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1849" y="2301765"/>
                <a:ext cx="10152993" cy="3771846"/>
              </a:xfrm>
              <a:blipFill>
                <a:blip r:embed="rId2"/>
                <a:stretch>
                  <a:fillRect l="-600" t="-695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3295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30621" y="2102069"/>
                <a:ext cx="10993820" cy="39912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s-CO" sz="2400" dirty="0"/>
                  <a:t>Si se seleccionan aleatoriamente 10 páginas de dicho libro, ¿cuál es la probabilidad de que ninguna de ellas tenga errores? </a:t>
                </a:r>
              </a:p>
              <a:p>
                <a:pPr marL="0" indent="0">
                  <a:buNone/>
                </a:pPr>
                <a:r>
                  <a:rPr lang="es-CO" sz="2400" dirty="0"/>
                  <a:t>Definamos ahora a Y como el “</a:t>
                </a:r>
                <a:r>
                  <a:rPr lang="es-CO" sz="2400" i="1" dirty="0"/>
                  <a:t>Número de páginas sin error tipográfico”</a:t>
                </a:r>
              </a:p>
              <a:p>
                <a:pPr marL="0" indent="0">
                  <a:buNone/>
                </a:pPr>
                <a:r>
                  <a:rPr lang="es-CO" sz="2400" dirty="0"/>
                  <a:t>Como se eligen 10 páginas,  Y es el número de páginas sin error, la probabilidad de éxito: que una página no tenga error 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419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419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419" sz="2400" dirty="0"/>
                        <m:t>0.6065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r>
                  <a:rPr lang="es-419" sz="2400" dirty="0"/>
                  <a:t>Así la nueva variable Y es de tipo binomial.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419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419" sz="240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num>
                            <m:den>
                              <m:r>
                                <a:rPr lang="es-419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0.606</m:t>
                          </m:r>
                        </m:e>
                        <m:sup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(1−0.606)</m:t>
                          </m:r>
                        </m:e>
                        <m:sup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s-419" sz="2400">
                          <a:latin typeface="Cambria Math" panose="02040503050406030204" pitchFamily="18" charset="0"/>
                        </a:rPr>
                        <m:t>=0.0000901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621" y="2102069"/>
                <a:ext cx="10993820" cy="3991226"/>
              </a:xfrm>
              <a:blipFill>
                <a:blip r:embed="rId2"/>
                <a:stretch>
                  <a:fillRect l="-831" t="-992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08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1013800"/>
          </a:xfrm>
        </p:spPr>
        <p:txBody>
          <a:bodyPr>
            <a:normAutofit fontScale="90000"/>
          </a:bodyPr>
          <a:lstStyle/>
          <a:p>
            <a:pPr algn="ctr"/>
            <a:r>
              <a:rPr lang="es-CO" sz="3600" dirty="0"/>
              <a:t>FUNCION DE DISTRIBUCIÓN DE PROBABILIDAD (</a:t>
            </a:r>
            <a:r>
              <a:rPr lang="es-CO" sz="3600" dirty="0" err="1"/>
              <a:t>pdf</a:t>
            </a:r>
            <a:r>
              <a:rPr lang="es-CO" sz="3600" dirty="0"/>
              <a:t>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28792" y="1056656"/>
            <a:ext cx="11029615" cy="3678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3600" dirty="0"/>
              <a:t>La función de distribución de probabilidad es un grafico tabla o formula que especifica la probabilidad asociada con cada posible salida de la variable aleatoria.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3996607"/>
            <a:ext cx="4088700" cy="2644026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879" y="3869366"/>
            <a:ext cx="1822272" cy="251901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376" y="4847088"/>
            <a:ext cx="3405432" cy="7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760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1440645" y="2162580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s-CO" dirty="0"/>
                  <a:t>¿C</a:t>
                </a:r>
                <a:r>
                  <a:rPr lang="es-CO" sz="2400" dirty="0"/>
                  <a:t>uál es la probabilidad de que 8 páginas no tengan errores?</a:t>
                </a:r>
              </a:p>
              <a:p>
                <a:pPr marL="0" indent="0">
                  <a:buNone/>
                </a:pPr>
                <a:endParaRPr lang="es-CO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419" sz="240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s-419" sz="2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s-419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sz="240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num>
                            <m:den>
                              <m:r>
                                <a:rPr lang="es-419" sz="24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0.606</m:t>
                          </m:r>
                        </m:e>
                        <m:sup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p>
                        <m:sSupPr>
                          <m:ctrlPr>
                            <a:rPr lang="es-419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419" sz="2400">
                              <a:latin typeface="Cambria Math" panose="02040503050406030204" pitchFamily="18" charset="0"/>
                            </a:rPr>
                            <m:t>(1−0.606)</m:t>
                          </m:r>
                        </m:e>
                        <m:sup>
                          <m:r>
                            <a:rPr lang="es-CO" sz="240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s-419" sz="2400">
                          <a:latin typeface="Cambria Math" panose="02040503050406030204" pitchFamily="18" charset="0"/>
                        </a:rPr>
                        <m:t>=0.000</m:t>
                      </m:r>
                      <m:r>
                        <a:rPr lang="es-CO" sz="2400">
                          <a:latin typeface="Cambria Math" panose="02040503050406030204" pitchFamily="18" charset="0"/>
                        </a:rPr>
                        <m:t>5807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0645" y="2162580"/>
                <a:ext cx="8229600" cy="4525963"/>
              </a:xfrm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2555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s-CO" b="1" dirty="0"/>
              <a:t>Aproximación de la distribución </a:t>
            </a:r>
            <a:r>
              <a:rPr lang="es-CO" b="1" dirty="0" err="1"/>
              <a:t>poisson</a:t>
            </a:r>
            <a:r>
              <a:rPr lang="es-CO" b="1" dirty="0"/>
              <a:t> a la binomial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3600" i="1" dirty="0"/>
              <a:t>En cualquier experimento binomial en el cual n es grande y p es pequeña</a:t>
            </a:r>
            <a:r>
              <a:rPr lang="es-CO" sz="3600" dirty="0"/>
              <a:t>, </a:t>
            </a:r>
            <a:r>
              <a:rPr lang="es-CO" sz="3600" i="1" dirty="0"/>
              <a:t>b</a:t>
            </a:r>
            <a:r>
              <a:rPr lang="es-CO" sz="3600" dirty="0"/>
              <a:t>(</a:t>
            </a:r>
            <a:r>
              <a:rPr lang="es-CO" sz="3600" i="1" dirty="0"/>
              <a:t>x</a:t>
            </a:r>
            <a:r>
              <a:rPr lang="es-CO" sz="3600" dirty="0"/>
              <a:t>; </a:t>
            </a:r>
            <a:r>
              <a:rPr lang="es-CO" sz="3600" i="1" dirty="0"/>
              <a:t>n</a:t>
            </a:r>
            <a:r>
              <a:rPr lang="es-CO" sz="3600" dirty="0"/>
              <a:t>, </a:t>
            </a:r>
            <a:r>
              <a:rPr lang="es-CO" sz="3600" i="1" dirty="0"/>
              <a:t>p</a:t>
            </a:r>
            <a:r>
              <a:rPr lang="es-CO" sz="3600" dirty="0"/>
              <a:t>) ≈ </a:t>
            </a:r>
            <a:r>
              <a:rPr lang="es-CO" sz="3600" i="1" dirty="0"/>
              <a:t>p</a:t>
            </a:r>
            <a:r>
              <a:rPr lang="es-CO" sz="3600" dirty="0"/>
              <a:t>(</a:t>
            </a:r>
            <a:r>
              <a:rPr lang="es-CO" sz="3600" i="1" dirty="0"/>
              <a:t>x</a:t>
            </a:r>
            <a:r>
              <a:rPr lang="es-CO" sz="3600" dirty="0"/>
              <a:t>; 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CO" sz="3600" dirty="0"/>
              <a:t>), </a:t>
            </a:r>
            <a:r>
              <a:rPr lang="es-CO" sz="3600" i="1" dirty="0"/>
              <a:t>donde </a:t>
            </a:r>
            <a:r>
              <a:rPr lang="es-CO" sz="3600" dirty="0"/>
              <a:t> </a:t>
            </a:r>
            <a:r>
              <a:rPr lang="el-G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s-CO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s-CO" sz="3600" i="1" dirty="0" err="1"/>
              <a:t>np</a:t>
            </a:r>
            <a:r>
              <a:rPr lang="es-CO" sz="3600" dirty="0"/>
              <a:t>. Como regla empírica, esta aproximación puede ser aplicada con seguridad si </a:t>
            </a:r>
            <a:r>
              <a:rPr lang="es-CO" sz="3600" i="1" dirty="0"/>
              <a:t>n &gt; </a:t>
            </a:r>
            <a:r>
              <a:rPr lang="es-CO" sz="3600" dirty="0"/>
              <a:t>50 y </a:t>
            </a:r>
            <a:r>
              <a:rPr lang="es-CO" sz="3600" i="1" dirty="0" err="1"/>
              <a:t>np</a:t>
            </a:r>
            <a:r>
              <a:rPr lang="es-CO" sz="3600" i="1" dirty="0"/>
              <a:t> &lt;</a:t>
            </a:r>
            <a:r>
              <a:rPr lang="es-CO" sz="3600" dirty="0"/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19886318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CO" sz="3200" dirty="0"/>
              <a:t>La probabilidad de que cualquier página dada de un libro contenga por lo menos un error tipográfico es de 0.005.</a:t>
            </a:r>
          </a:p>
          <a:p>
            <a:pPr algn="just"/>
            <a:r>
              <a:rPr lang="es-CO" sz="3200" dirty="0"/>
              <a:t>Los errores son independientes de una página a otra, ¿cuál es la probabilidad de que una novela de 400 páginas contenga exactamente una  página con errores? </a:t>
            </a:r>
          </a:p>
        </p:txBody>
      </p:sp>
    </p:spTree>
    <p:extLst>
      <p:ext uri="{BB962C8B-B14F-4D97-AF65-F5344CB8AC3E}">
        <p14:creationId xmlns:p14="http://schemas.microsoft.com/office/powerpoint/2010/main" val="229716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age result for histogram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6" r="12939"/>
          <a:stretch/>
        </p:blipFill>
        <p:spPr bwMode="auto">
          <a:xfrm>
            <a:off x="1282261" y="3448826"/>
            <a:ext cx="4445878" cy="317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292" y="765219"/>
            <a:ext cx="11029616" cy="1013800"/>
          </a:xfrm>
        </p:spPr>
        <p:txBody>
          <a:bodyPr anchor="ctr"/>
          <a:lstStyle/>
          <a:p>
            <a:pPr algn="ctr"/>
            <a:r>
              <a:rPr lang="es-CO" i="1" dirty="0"/>
              <a:t>distribución de probabilidad de X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32639" y="1779019"/>
            <a:ext cx="6670946" cy="18249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800" dirty="0"/>
              <a:t>La </a:t>
            </a:r>
            <a:r>
              <a:rPr lang="es-CO" sz="2800" i="1" dirty="0"/>
              <a:t>distribución de probabilidad de X </a:t>
            </a:r>
            <a:r>
              <a:rPr lang="es-CO" sz="2800" dirty="0"/>
              <a:t>dice cómo está distribuida la probabilidad total de uno entre los varios posibles valores de </a:t>
            </a:r>
            <a:r>
              <a:rPr lang="es-CO" sz="2800" i="1" dirty="0"/>
              <a:t>X</a:t>
            </a:r>
            <a:r>
              <a:rPr lang="es-CO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7003585" y="2168955"/>
                <a:ext cx="4782207" cy="3853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O" sz="2800" b="1" dirty="0"/>
                  <a:t>Propiedades de una </a:t>
                </a:r>
                <a:r>
                  <a:rPr lang="es-CO" sz="2800" b="1" dirty="0" err="1"/>
                  <a:t>fdp</a:t>
                </a:r>
                <a:endParaRPr lang="es-CO" sz="2800" b="1" dirty="0"/>
              </a:p>
              <a:p>
                <a:endParaRPr lang="es-CO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s-CO" sz="2800" b="0" dirty="0">
                  <a:ea typeface="Cambria Math" panose="02040503050406030204" pitchFamily="18" charset="0"/>
                </a:endParaRPr>
              </a:p>
              <a:p>
                <a:endParaRPr lang="es-CO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O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sz="2800" dirty="0"/>
              </a:p>
              <a:p>
                <a:endParaRPr lang="es-CO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CO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s-CO" sz="28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CO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585" y="2168955"/>
                <a:ext cx="4782207" cy="3853876"/>
              </a:xfrm>
              <a:prstGeom prst="rect">
                <a:avLst/>
              </a:prstGeom>
              <a:blipFill>
                <a:blip r:embed="rId3"/>
                <a:stretch>
                  <a:fillRect t="-174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93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688" y="4110933"/>
            <a:ext cx="4782208" cy="26313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473556"/>
            <a:ext cx="11029616" cy="1013800"/>
          </a:xfrm>
        </p:spPr>
        <p:txBody>
          <a:bodyPr/>
          <a:lstStyle/>
          <a:p>
            <a:pPr algn="ctr"/>
            <a:r>
              <a:rPr lang="es-CO" dirty="0"/>
              <a:t>Operador esperanza y Varianza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ángulo 2"/>
              <p:cNvSpPr/>
              <p:nvPr/>
            </p:nvSpPr>
            <p:spPr>
              <a:xfrm>
                <a:off x="710146" y="1974703"/>
                <a:ext cx="4642425" cy="1929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CO" sz="32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Media  o Valor esperado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3" name="Rectá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46" y="1974703"/>
                <a:ext cx="4642425" cy="1929118"/>
              </a:xfrm>
              <a:prstGeom prst="rect">
                <a:avLst/>
              </a:prstGeom>
              <a:blipFill>
                <a:blip r:embed="rId3"/>
                <a:stretch>
                  <a:fillRect l="-3281" t="-411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7084723" y="2007312"/>
                <a:ext cx="3845283" cy="1929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CO" sz="3200" b="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Esperanza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CO" sz="3200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CO" sz="3200" b="0" i="1" dirty="0">
                  <a:solidFill>
                    <a:schemeClr val="accent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32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32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3200" i="1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O" sz="3200" i="1">
                                      <a:solidFill>
                                        <a:schemeClr val="accent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723" y="2007312"/>
                <a:ext cx="3845283" cy="1929118"/>
              </a:xfrm>
              <a:prstGeom prst="rect">
                <a:avLst/>
              </a:prstGeom>
              <a:blipFill>
                <a:blip r:embed="rId4"/>
                <a:stretch>
                  <a:fillRect t="-410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4456386"/>
                <a:ext cx="5675587" cy="2083013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s-CO" sz="12800" i="1" dirty="0">
                    <a:solidFill>
                      <a:schemeClr val="accent1">
                        <a:lumMod val="50000"/>
                      </a:schemeClr>
                    </a:solidFill>
                    <a:latin typeface="Cambria Math" panose="02040503050406030204" pitchFamily="18" charset="0"/>
                  </a:rPr>
                  <a:t>Varianza y desviación estándar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CO" sz="1280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1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CO" sz="12800" b="0" i="1" smtClean="0">
                                  <a:solidFill>
                                    <a:schemeClr val="accent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sz="1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𝑠𝑑</m:t>
                      </m:r>
                      <m:r>
                        <a:rPr lang="es-CO" sz="128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CO" sz="1280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28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s-CO" sz="128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CO" sz="2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s-CO" sz="2800" dirty="0"/>
              </a:p>
            </p:txBody>
          </p:sp>
        </mc:Choice>
        <mc:Fallback xmlns="">
          <p:sp>
            <p:nvSpPr>
              <p:cNvPr id="8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4456386"/>
                <a:ext cx="5675587" cy="2083013"/>
              </a:xfrm>
              <a:blipFill>
                <a:blip r:embed="rId5"/>
                <a:stretch>
                  <a:fillRect l="-2685" t="-8480" r="-53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028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338</TotalTime>
  <Words>2133</Words>
  <Application>Microsoft Office PowerPoint</Application>
  <PresentationFormat>Panorámica</PresentationFormat>
  <Paragraphs>302</Paragraphs>
  <Slides>72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72</vt:i4>
      </vt:variant>
    </vt:vector>
  </HeadingPairs>
  <TitlesOfParts>
    <vt:vector size="79" baseType="lpstr">
      <vt:lpstr>Arial</vt:lpstr>
      <vt:lpstr>Cambria Math</vt:lpstr>
      <vt:lpstr>Corbel</vt:lpstr>
      <vt:lpstr>Gill Sans MT</vt:lpstr>
      <vt:lpstr>Times New Roman</vt:lpstr>
      <vt:lpstr>Wingdings 2</vt:lpstr>
      <vt:lpstr>Dividendo</vt:lpstr>
      <vt:lpstr>VARIABLES ALEATORIAS DISCRETAS </vt:lpstr>
      <vt:lpstr>VARIABLE ALEATORIA discreta (v.a) </vt:lpstr>
      <vt:lpstr>VARIABLE ALEATORIA discreta (v.a) </vt:lpstr>
      <vt:lpstr>EJEMPLOS DE VARIABLES ALEATORIAS DISCRETAS</vt:lpstr>
      <vt:lpstr>EJEMPLO</vt:lpstr>
      <vt:lpstr>Presentación de PowerPoint</vt:lpstr>
      <vt:lpstr>FUNCION DE DISTRIBUCIÓN DE PROBABILIDAD (pdf)</vt:lpstr>
      <vt:lpstr>distribución de probabilidad de X</vt:lpstr>
      <vt:lpstr>Operador esperanza y Varianza</vt:lpstr>
      <vt:lpstr>EJEMPLO</vt:lpstr>
      <vt:lpstr>Presentación de PowerPoint</vt:lpstr>
      <vt:lpstr>ejemplo</vt:lpstr>
      <vt:lpstr>Función de densidad de probabilidad acumulada</vt:lpstr>
      <vt:lpstr>EJEMPLO</vt:lpstr>
      <vt:lpstr>Función escalonada</vt:lpstr>
      <vt:lpstr>EJEMPLO</vt:lpstr>
      <vt:lpstr>Proposición para variables aleatorias discretas</vt:lpstr>
      <vt:lpstr>Presentación de PowerPoint</vt:lpstr>
      <vt:lpstr>EJEMPLO</vt:lpstr>
      <vt:lpstr>Valor esperado de una función lineal</vt:lpstr>
      <vt:lpstr>Varianza de una función lineal</vt:lpstr>
      <vt:lpstr>Presentación de PowerPoint</vt:lpstr>
      <vt:lpstr>Presentación de PowerPoint</vt:lpstr>
      <vt:lpstr>Ejercicio   </vt:lpstr>
      <vt:lpstr>Presentación de PowerPoint</vt:lpstr>
      <vt:lpstr>FUNCION DE DISTRIBUCIÓN DE PROBABILIDAD</vt:lpstr>
      <vt:lpstr>Función de distribución de probabilidad acumulada</vt:lpstr>
      <vt:lpstr>Cuantos sellos se esperaría obtener al lanzar las dos monedas</vt:lpstr>
      <vt:lpstr>Presentación de PowerPoint</vt:lpstr>
      <vt:lpstr>Experimentos de bernoulli</vt:lpstr>
      <vt:lpstr>EXPERIMENTOS BINOMIALes</vt:lpstr>
      <vt:lpstr>Distribución binomial </vt:lpstr>
      <vt:lpstr>Distribución binomial acumulada</vt:lpstr>
      <vt:lpstr>NOTACIÓN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DISTRIBUCIÓN HIPERGEOMÉTRICA</vt:lpstr>
      <vt:lpstr>Características de una distribución hipergeométrica</vt:lpstr>
      <vt:lpstr>USOS DE LA DISTRIBUCIÓN HIPERGEOMETRICA </vt:lpstr>
      <vt:lpstr>Función de distribución de probabilidad</vt:lpstr>
      <vt:lpstr>notación</vt:lpstr>
      <vt:lpstr>Valor esperado y varianza</vt:lpstr>
      <vt:lpstr>Forma grafica de la pdf</vt:lpstr>
      <vt:lpstr>EJEMPLO 1</vt:lpstr>
      <vt:lpstr>Presentación de PowerPoint</vt:lpstr>
      <vt:lpstr>Presentación de PowerPoint</vt:lpstr>
      <vt:lpstr>Aproximación de la binomial a la hipergeometrica</vt:lpstr>
      <vt:lpstr>EJEMPLO 2</vt:lpstr>
      <vt:lpstr>Presentación de PowerPoint</vt:lpstr>
      <vt:lpstr>Presentación de PowerPoint</vt:lpstr>
      <vt:lpstr>Aproximación</vt:lpstr>
      <vt:lpstr>Presentación de PowerPoint</vt:lpstr>
      <vt:lpstr>Distribución de probabilidad de poisson</vt:lpstr>
      <vt:lpstr>Presentación de PowerPoint</vt:lpstr>
      <vt:lpstr>Función de distribución de probabilidad</vt:lpstr>
      <vt:lpstr>Gráficos de la fdp de poisson</vt:lpstr>
      <vt:lpstr>Presentación de PowerPoint</vt:lpstr>
      <vt:lpstr>PROCESO POISSON</vt:lpstr>
      <vt:lpstr>Poisson requiere unidades consistentes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Aproximación de la distribución poisson a la binomial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 ALEATORIAS DISCRETAS</dc:title>
  <dc:creator>jhoana trochez</dc:creator>
  <cp:lastModifiedBy>Usuario de Windows</cp:lastModifiedBy>
  <cp:revision>86</cp:revision>
  <dcterms:created xsi:type="dcterms:W3CDTF">2017-09-20T19:58:28Z</dcterms:created>
  <dcterms:modified xsi:type="dcterms:W3CDTF">2020-03-25T21:18:03Z</dcterms:modified>
</cp:coreProperties>
</file>