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55" r:id="rId3"/>
    <p:sldId id="356" r:id="rId4"/>
    <p:sldId id="357" r:id="rId5"/>
    <p:sldId id="358" r:id="rId6"/>
    <p:sldId id="359" r:id="rId7"/>
    <p:sldId id="261" r:id="rId8"/>
    <p:sldId id="366" r:id="rId9"/>
    <p:sldId id="274" r:id="rId10"/>
    <p:sldId id="360" r:id="rId11"/>
    <p:sldId id="275" r:id="rId12"/>
    <p:sldId id="363" r:id="rId13"/>
    <p:sldId id="364" r:id="rId14"/>
    <p:sldId id="270" r:id="rId15"/>
    <p:sldId id="271" r:id="rId16"/>
    <p:sldId id="272" r:id="rId17"/>
    <p:sldId id="365" r:id="rId18"/>
    <p:sldId id="312" r:id="rId19"/>
    <p:sldId id="321" r:id="rId20"/>
    <p:sldId id="313" r:id="rId21"/>
    <p:sldId id="314" r:id="rId22"/>
    <p:sldId id="316" r:id="rId23"/>
    <p:sldId id="318" r:id="rId24"/>
    <p:sldId id="353" r:id="rId25"/>
    <p:sldId id="330" r:id="rId26"/>
    <p:sldId id="331" r:id="rId27"/>
    <p:sldId id="322" r:id="rId28"/>
    <p:sldId id="354" r:id="rId29"/>
    <p:sldId id="332" r:id="rId30"/>
    <p:sldId id="333" r:id="rId31"/>
    <p:sldId id="334" r:id="rId32"/>
    <p:sldId id="335" r:id="rId33"/>
    <p:sldId id="336" r:id="rId34"/>
    <p:sldId id="341" r:id="rId35"/>
    <p:sldId id="34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ana trochez" initials="jt" lastIdx="1" clrIdx="0">
    <p:extLst>
      <p:ext uri="{19B8F6BF-5375-455C-9EA6-DF929625EA0E}">
        <p15:presenceInfo xmlns:p15="http://schemas.microsoft.com/office/powerpoint/2012/main" userId="9ed86985339648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000" dirty="0" smtClean="0"/>
              <a:t>VARIABLES ALEATORIAS DISCRETAS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108" y="5343748"/>
            <a:ext cx="10993546" cy="836335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s-CO" sz="4800" b="1" dirty="0" smtClean="0">
                <a:solidFill>
                  <a:schemeClr val="bg1"/>
                </a:solidFill>
              </a:rPr>
              <a:t>Docente:  Johanna trochez </a:t>
            </a:r>
            <a:r>
              <a:rPr lang="es-CO" sz="4800" b="1" dirty="0" err="1" smtClean="0">
                <a:solidFill>
                  <a:schemeClr val="bg1"/>
                </a:solidFill>
              </a:rPr>
              <a:t>gonzalez</a:t>
            </a:r>
            <a:endParaRPr lang="es-CO" sz="4800" b="1" dirty="0" smtClean="0">
              <a:solidFill>
                <a:schemeClr val="bg1"/>
              </a:solidFill>
            </a:endParaRPr>
          </a:p>
          <a:p>
            <a:pPr algn="r"/>
            <a:r>
              <a:rPr lang="es-CO" sz="4800" b="1" dirty="0" smtClean="0">
                <a:solidFill>
                  <a:schemeClr val="bg1"/>
                </a:solidFill>
              </a:rPr>
              <a:t>Instituto tecnológico metropolitano</a:t>
            </a:r>
            <a:endParaRPr lang="es-CO" sz="4800" b="1" dirty="0">
              <a:solidFill>
                <a:schemeClr val="bg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82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8" y="4110933"/>
            <a:ext cx="4782208" cy="2631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73556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Operador esperanza y Varianza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s-CO" sz="32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Media  o Valor esperado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  <a:blipFill>
                <a:blip r:embed="rId3"/>
                <a:stretch>
                  <a:fillRect l="-3281" t="-41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sz="32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Esperanza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sz="32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  <a:blipFill>
                <a:blip r:embed="rId4"/>
                <a:stretch>
                  <a:fillRect t="-41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s-CO" sz="128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Varianza y desviación estándar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12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12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dirty="0"/>
              </a:p>
            </p:txBody>
          </p:sp>
        </mc:Choice>
        <mc:Fallback>
          <p:sp>
            <p:nvSpPr>
              <p:cNvPr id="8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  <a:blipFill>
                <a:blip r:embed="rId5"/>
                <a:stretch>
                  <a:fillRect l="-2685" t="-8480" r="-5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30706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037606"/>
            <a:ext cx="11029615" cy="3678303"/>
          </a:xfrm>
        </p:spPr>
        <p:txBody>
          <a:bodyPr>
            <a:normAutofit/>
          </a:bodyPr>
          <a:lstStyle/>
          <a:p>
            <a:r>
              <a:rPr lang="es-CO" sz="2800" dirty="0"/>
              <a:t>Una </a:t>
            </a:r>
            <a:r>
              <a:rPr lang="es-CO" sz="2800" dirty="0" smtClean="0"/>
              <a:t>gasolinera </a:t>
            </a:r>
            <a:r>
              <a:rPr lang="es-CO" sz="2800" dirty="0"/>
              <a:t>tiene seis bombas. Sea </a:t>
            </a:r>
            <a:r>
              <a:rPr lang="es-CO" sz="2800" i="1" dirty="0"/>
              <a:t>X </a:t>
            </a:r>
            <a:r>
              <a:rPr lang="es-CO" sz="2800" dirty="0"/>
              <a:t>el número de bombas que están en </a:t>
            </a:r>
            <a:r>
              <a:rPr lang="es-CO" sz="2800" dirty="0" smtClean="0"/>
              <a:t>servicio a </a:t>
            </a:r>
            <a:r>
              <a:rPr lang="es-CO" sz="2800" dirty="0"/>
              <a:t>una hora particular del día. Suponga que la distribución de probabilidad de </a:t>
            </a:r>
            <a:r>
              <a:rPr lang="es-CO" sz="2800" i="1" dirty="0"/>
              <a:t>X </a:t>
            </a:r>
            <a:r>
              <a:rPr lang="es-CO" sz="2800" dirty="0"/>
              <a:t>es como </a:t>
            </a:r>
            <a:r>
              <a:rPr lang="es-CO" sz="2800" dirty="0" smtClean="0"/>
              <a:t>se da </a:t>
            </a:r>
            <a:r>
              <a:rPr lang="es-CO" sz="2800" dirty="0"/>
              <a:t>en la tabla siguiente;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56" y="3874194"/>
            <a:ext cx="11062251" cy="16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935" y="2511972"/>
            <a:ext cx="11029615" cy="2687637"/>
          </a:xfrm>
        </p:spPr>
        <p:txBody>
          <a:bodyPr>
            <a:normAutofit/>
          </a:bodyPr>
          <a:lstStyle/>
          <a:p>
            <a:r>
              <a:rPr lang="es-CO" sz="2400" dirty="0" smtClean="0"/>
              <a:t>Halle la </a:t>
            </a:r>
            <a:r>
              <a:rPr lang="es-CO" sz="2400" dirty="0"/>
              <a:t>probabilidad de que cuando mucho dos bombas estén </a:t>
            </a:r>
            <a:r>
              <a:rPr lang="es-CO" sz="2400" dirty="0" smtClean="0"/>
              <a:t>en servicio:</a:t>
            </a:r>
          </a:p>
          <a:p>
            <a:r>
              <a:rPr lang="es-CO" sz="2400" dirty="0" smtClean="0"/>
              <a:t>Halle la probabilidad de que por lo menos 3 bombas</a:t>
            </a:r>
          </a:p>
          <a:p>
            <a:r>
              <a:rPr lang="es-CO" sz="2400" dirty="0"/>
              <a:t>La probabilidad de que entre 2 y 5 bombas inclusive estén en servicio</a:t>
            </a:r>
          </a:p>
          <a:p>
            <a:r>
              <a:rPr lang="es-CO" sz="2400" dirty="0"/>
              <a:t>La probabilidad de que el numero de bombas este estrictamente entre 2 y 5 </a:t>
            </a:r>
            <a:r>
              <a:rPr lang="es-CO" sz="2400" dirty="0" smtClean="0"/>
              <a:t>bombas</a:t>
            </a:r>
          </a:p>
          <a:p>
            <a:r>
              <a:rPr lang="es-CO" sz="2400" dirty="0" smtClean="0"/>
              <a:t>Halle la media, la varianza y la desviación estándar</a:t>
            </a:r>
          </a:p>
        </p:txBody>
      </p:sp>
    </p:spTree>
    <p:extLst>
      <p:ext uri="{BB962C8B-B14F-4D97-AF65-F5344CB8AC3E}">
        <p14:creationId xmlns:p14="http://schemas.microsoft.com/office/powerpoint/2010/main" val="5003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877" y="413289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s-CO" sz="4400" dirty="0" smtClean="0"/>
                  <a:t>Suponga que f(x) representa una función de densidad de probabilidad dada por:</a:t>
                </a:r>
              </a:p>
              <a:p>
                <a:pPr marL="0" indent="0" algn="ctr">
                  <a:buNone/>
                </a:pPr>
                <a:endParaRPr lang="es-CO" sz="40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CO" sz="6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=0,1,2,3,4</m:t>
                    </m:r>
                  </m:oMath>
                </a14:m>
                <a:r>
                  <a:rPr lang="es-CO" sz="6500" dirty="0" smtClean="0"/>
                  <a:t> </a:t>
                </a:r>
              </a:p>
              <a:p>
                <a:pPr marL="0" indent="0">
                  <a:buNone/>
                </a:pPr>
                <a:endParaRPr lang="es-CO" sz="4000" dirty="0" smtClean="0"/>
              </a:p>
              <a:p>
                <a:pPr marL="0" indent="0">
                  <a:buNone/>
                </a:pPr>
                <a:r>
                  <a:rPr lang="es-CO" sz="4000" dirty="0" smtClean="0"/>
                  <a:t>Grafique la </a:t>
                </a:r>
                <a:r>
                  <a:rPr lang="es-CO" sz="4000" dirty="0" err="1" smtClean="0"/>
                  <a:t>pdf</a:t>
                </a:r>
                <a:endParaRPr lang="es-CO" sz="4000" dirty="0" smtClean="0"/>
              </a:p>
              <a:p>
                <a:pPr marL="0" indent="0">
                  <a:buNone/>
                </a:pPr>
                <a:r>
                  <a:rPr lang="es-CO" sz="4000" dirty="0" smtClean="0"/>
                  <a:t>Halle la media y varianza</a:t>
                </a:r>
              </a:p>
              <a:p>
                <a:pPr marL="0" indent="0">
                  <a:buNone/>
                </a:pPr>
                <a:endParaRPr lang="es-CO" sz="4000" dirty="0" smtClean="0"/>
              </a:p>
              <a:p>
                <a:pPr marL="0" indent="0" algn="ctr">
                  <a:buNone/>
                </a:pPr>
                <a:r>
                  <a:rPr lang="es-CO" sz="4400" dirty="0" smtClean="0"/>
                  <a:t>Halle</a:t>
                </a:r>
                <a14:m>
                  <m:oMath xmlns:m="http://schemas.openxmlformats.org/officeDocument/2006/math">
                    <m:r>
                      <a:rPr lang="es-CO" sz="44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≻−10)</m:t>
                    </m:r>
                  </m:oMath>
                </a14:m>
                <a:endParaRPr lang="es-CO" sz="4400" dirty="0"/>
              </a:p>
              <a:p>
                <a:pPr marL="0" indent="0">
                  <a:buNone/>
                </a:pPr>
                <a:endParaRPr lang="es-CO" sz="4000" dirty="0"/>
              </a:p>
              <a:p>
                <a:endParaRPr lang="es-CO" sz="240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  <a:blipFill>
                <a:blip r:embed="rId2"/>
                <a:stretch>
                  <a:fillRect l="-719" t="-51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54506"/>
            <a:ext cx="11029616" cy="1013800"/>
          </a:xfrm>
        </p:spPr>
        <p:txBody>
          <a:bodyPr/>
          <a:lstStyle/>
          <a:p>
            <a:pPr algn="ctr"/>
            <a:r>
              <a:rPr lang="es-CO" b="1" dirty="0" smtClean="0"/>
              <a:t>Función de densidad de probabilidad acumulada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035" y="1675764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La </a:t>
            </a:r>
            <a:r>
              <a:rPr lang="es-CO" sz="2400" b="1" dirty="0"/>
              <a:t>función de distribución acumulativa </a:t>
            </a:r>
            <a:r>
              <a:rPr lang="es-CO" sz="2400" dirty="0"/>
              <a:t>(</a:t>
            </a:r>
            <a:r>
              <a:rPr lang="es-CO" sz="2400" dirty="0" err="1"/>
              <a:t>fda</a:t>
            </a:r>
            <a:r>
              <a:rPr lang="es-CO" sz="2400" dirty="0"/>
              <a:t>) </a:t>
            </a:r>
            <a:r>
              <a:rPr lang="es-CO" sz="2400" i="1" dirty="0"/>
              <a:t>F</a:t>
            </a:r>
            <a:r>
              <a:rPr lang="es-CO" sz="2400" dirty="0"/>
              <a:t>(</a:t>
            </a:r>
            <a:r>
              <a:rPr lang="es-CO" sz="2400" i="1" dirty="0"/>
              <a:t>x</a:t>
            </a:r>
            <a:r>
              <a:rPr lang="es-CO" sz="2400" dirty="0"/>
              <a:t>) de una variable aleatoria </a:t>
            </a:r>
            <a:r>
              <a:rPr lang="es-CO" sz="2400" dirty="0" smtClean="0"/>
              <a:t>discreta </a:t>
            </a:r>
            <a:r>
              <a:rPr lang="es-CO" sz="2400" i="1" dirty="0" smtClean="0"/>
              <a:t>X </a:t>
            </a:r>
            <a:r>
              <a:rPr lang="es-CO" sz="2400" dirty="0"/>
              <a:t>con función masa de probabilidad </a:t>
            </a:r>
            <a:r>
              <a:rPr lang="es-CO" sz="2400" i="1" dirty="0"/>
              <a:t>p</a:t>
            </a:r>
            <a:r>
              <a:rPr lang="es-CO" sz="2400" dirty="0"/>
              <a:t>(</a:t>
            </a:r>
            <a:r>
              <a:rPr lang="es-CO" sz="2400" i="1" dirty="0"/>
              <a:t>x</a:t>
            </a:r>
            <a:r>
              <a:rPr lang="es-CO" sz="2400" dirty="0"/>
              <a:t>) se define para cada número </a:t>
            </a:r>
            <a:r>
              <a:rPr lang="es-CO" sz="2400" i="1" dirty="0"/>
              <a:t>x </a:t>
            </a:r>
            <a:r>
              <a:rPr lang="es-CO" sz="2400" dirty="0" smtClean="0"/>
              <a:t>como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Para </a:t>
            </a:r>
            <a:r>
              <a:rPr lang="es-CO" sz="2400" dirty="0"/>
              <a:t>cualquier número x, F(x) es la probabilidad de que el valor observado de X será cuando mucho x.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93" y="3223773"/>
            <a:ext cx="4497614" cy="9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598" y="120905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 smtClean="0"/>
              <a:t>Considere 6 donantes de sangre de los cuales solo dos son O+,  sea y la va que denota el numero de ensayos hasta encontrar una persona con este tipo de sangre. La </a:t>
            </a:r>
            <a:r>
              <a:rPr lang="es-CO" sz="2000" dirty="0" err="1" smtClean="0"/>
              <a:t>pdf</a:t>
            </a:r>
            <a:r>
              <a:rPr lang="es-CO" sz="2000" dirty="0" smtClean="0"/>
              <a:t> está dada por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05954"/>
            <a:ext cx="5331081" cy="1407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92" y="3166972"/>
            <a:ext cx="3816503" cy="22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49908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Función escalonada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9192"/>
            <a:ext cx="5149193" cy="26681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2584102"/>
            <a:ext cx="5408584" cy="19382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21484" y="5042629"/>
            <a:ext cx="10489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Para una variable aleatoria discreta X, la gráfica de F(x) mostrará un salto con cada valor posible de X y será plana entre los valores posibles. Tal gráfica se conoce como función escalonada.</a:t>
            </a:r>
          </a:p>
        </p:txBody>
      </p:sp>
    </p:spTree>
    <p:extLst>
      <p:ext uri="{BB962C8B-B14F-4D97-AF65-F5344CB8AC3E}">
        <p14:creationId xmlns:p14="http://schemas.microsoft.com/office/powerpoint/2010/main" val="28993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86" y="2286000"/>
            <a:ext cx="11029615" cy="3465787"/>
          </a:xfrm>
        </p:spPr>
        <p:txBody>
          <a:bodyPr>
            <a:noAutofit/>
          </a:bodyPr>
          <a:lstStyle/>
          <a:p>
            <a:r>
              <a:rPr lang="es-CO" sz="2200" dirty="0" smtClean="0"/>
              <a:t>El número de mensajes enviados por hora sobre una red de computadora tiene la siguiente </a:t>
            </a:r>
            <a:r>
              <a:rPr lang="es-CO" sz="2200" dirty="0"/>
              <a:t>d</a:t>
            </a:r>
            <a:r>
              <a:rPr lang="es-CO" sz="2200" dirty="0" smtClean="0"/>
              <a:t>istribución:</a:t>
            </a:r>
          </a:p>
          <a:p>
            <a:pPr marL="0" indent="0">
              <a:buNone/>
            </a:pPr>
            <a:endParaRPr lang="es-CO" sz="2200" dirty="0" smtClean="0"/>
          </a:p>
          <a:p>
            <a:endParaRPr lang="es-CO" sz="2200" dirty="0"/>
          </a:p>
          <a:p>
            <a:endParaRPr lang="es-CO" sz="2200" dirty="0" smtClean="0"/>
          </a:p>
          <a:p>
            <a:r>
              <a:rPr lang="es-CO" sz="2200" dirty="0" smtClean="0"/>
              <a:t>Grafique la </a:t>
            </a:r>
            <a:r>
              <a:rPr lang="es-CO" sz="2200" dirty="0" err="1" smtClean="0"/>
              <a:t>pdf</a:t>
            </a:r>
            <a:endParaRPr lang="es-CO" sz="2200" dirty="0"/>
          </a:p>
          <a:p>
            <a:r>
              <a:rPr lang="es-CO" sz="2200" dirty="0" smtClean="0"/>
              <a:t>Determine </a:t>
            </a:r>
            <a:r>
              <a:rPr lang="es-CO" sz="2200" dirty="0"/>
              <a:t>la media y la desviación estándar de el numero de mensajes enviados por </a:t>
            </a:r>
            <a:r>
              <a:rPr lang="es-CO" sz="2200" dirty="0" smtClean="0"/>
              <a:t>horas</a:t>
            </a:r>
          </a:p>
          <a:p>
            <a:r>
              <a:rPr lang="es-CO" sz="2200" dirty="0" smtClean="0"/>
              <a:t>Halle la función acumulada y grafíquela</a:t>
            </a:r>
            <a:endParaRPr lang="es-CO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6" y="3085444"/>
            <a:ext cx="10675893" cy="12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425430"/>
            <a:ext cx="11029616" cy="1013800"/>
          </a:xfrm>
        </p:spPr>
        <p:txBody>
          <a:bodyPr/>
          <a:lstStyle/>
          <a:p>
            <a:pPr algn="ctr"/>
            <a:r>
              <a:rPr lang="es-CO" b="1" dirty="0" smtClean="0"/>
              <a:t>Proposición para variables aleatorias discretas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O" sz="2400" dirty="0" smtClean="0"/>
                  <a:t>Para dos números cualesquiera </a:t>
                </a:r>
                <a:r>
                  <a:rPr lang="es-CO" sz="2400" i="1" dirty="0"/>
                  <a:t>a </a:t>
                </a:r>
                <a:r>
                  <a:rPr lang="es-CO" sz="2400" dirty="0"/>
                  <a:t>y </a:t>
                </a:r>
                <a:r>
                  <a:rPr lang="es-CO" sz="2400" i="1" dirty="0"/>
                  <a:t>b </a:t>
                </a:r>
                <a:r>
                  <a:rPr lang="es-CO" sz="2400" dirty="0"/>
                  <a:t>con </a:t>
                </a:r>
                <a:r>
                  <a:rPr lang="es-CO" sz="2400" i="1" dirty="0"/>
                  <a:t>a </a:t>
                </a:r>
                <a:r>
                  <a:rPr lang="es-CO" sz="2400" i="1" dirty="0" smtClean="0"/>
                  <a:t>≤</a:t>
                </a:r>
                <a:r>
                  <a:rPr lang="es-CO" sz="2400" dirty="0" smtClean="0"/>
                  <a:t> </a:t>
                </a:r>
                <a:r>
                  <a:rPr lang="es-CO" sz="2400" i="1" dirty="0"/>
                  <a:t>b</a:t>
                </a:r>
                <a:r>
                  <a:rPr lang="es-CO" sz="2400" dirty="0" smtClean="0"/>
                  <a:t>.</a:t>
                </a:r>
              </a:p>
              <a:p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419" sz="2400" b="1" dirty="0">
                  <a:ea typeface="Cambria Math" panose="02040503050406030204" pitchFamily="18" charset="0"/>
                </a:endParaRPr>
              </a:p>
              <a:p>
                <a:r>
                  <a:rPr lang="es-CO" sz="2400" dirty="0"/>
                  <a:t>donde “</a:t>
                </a:r>
                <a:r>
                  <a:rPr lang="es-CO" sz="2400" i="1" dirty="0" smtClean="0"/>
                  <a:t>a-</a:t>
                </a:r>
                <a:r>
                  <a:rPr lang="es-CO" sz="2400" dirty="0" smtClean="0"/>
                  <a:t>” </a:t>
                </a:r>
                <a:r>
                  <a:rPr lang="es-CO" sz="2400" dirty="0"/>
                  <a:t>representa el valor posible de </a:t>
                </a:r>
                <a:r>
                  <a:rPr lang="es-CO" sz="2400" i="1" dirty="0"/>
                  <a:t>X </a:t>
                </a:r>
                <a:r>
                  <a:rPr lang="es-CO" sz="2400" dirty="0"/>
                  <a:t>más grande que es estrictamente </a:t>
                </a:r>
                <a:r>
                  <a:rPr lang="es-CO" sz="2400" dirty="0" smtClean="0"/>
                  <a:t>menor que </a:t>
                </a:r>
                <a:r>
                  <a:rPr lang="es-CO" sz="2400" i="1" dirty="0"/>
                  <a:t>a</a:t>
                </a:r>
                <a:r>
                  <a:rPr lang="es-CO" sz="2400" dirty="0"/>
                  <a:t>. En particular, si los únicos valores posibles son enteros y si </a:t>
                </a:r>
                <a:r>
                  <a:rPr lang="es-CO" sz="2400" i="1" dirty="0"/>
                  <a:t>a </a:t>
                </a:r>
                <a:r>
                  <a:rPr lang="es-CO" sz="2400" dirty="0"/>
                  <a:t>y </a:t>
                </a:r>
                <a:r>
                  <a:rPr lang="es-CO" sz="2400" i="1" dirty="0"/>
                  <a:t>b </a:t>
                </a:r>
                <a:r>
                  <a:rPr lang="es-CO" sz="2400" dirty="0"/>
                  <a:t>son </a:t>
                </a:r>
                <a:r>
                  <a:rPr lang="es-CO" sz="2400" dirty="0" smtClean="0"/>
                  <a:t>enteros, entonces</a:t>
                </a:r>
                <a:endParaRPr lang="es-CO" sz="2400" dirty="0"/>
              </a:p>
              <a:p>
                <a:r>
                  <a:rPr lang="es-CO" sz="2400" dirty="0" smtClean="0"/>
                  <a:t>Con </a:t>
                </a:r>
                <a:r>
                  <a:rPr lang="es-CO" sz="2400" i="1" dirty="0" smtClean="0"/>
                  <a:t>a=b </a:t>
                </a:r>
                <a:r>
                  <a:rPr lang="es-CO" sz="2400" dirty="0" smtClean="0"/>
                  <a:t>se </a:t>
                </a:r>
                <a:r>
                  <a:rPr lang="es-CO" sz="2400" dirty="0"/>
                  <a:t>obtiene </a:t>
                </a:r>
                <a:endParaRPr lang="es-CO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419" sz="2400" b="1" dirty="0">
                  <a:ea typeface="Cambria Math" panose="02040503050406030204" pitchFamily="18" charset="0"/>
                </a:endParaRPr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7629" r="-3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3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O" sz="4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0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O" b="1" dirty="0"/>
              <a:t>VARIABLE ALEATORIA discreta (</a:t>
            </a:r>
            <a:r>
              <a:rPr lang="es-CO" b="1" dirty="0" err="1"/>
              <a:t>v.a</a:t>
            </a:r>
            <a:r>
              <a:rPr lang="es-CO" b="1" dirty="0"/>
              <a:t>)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1" y="2600910"/>
            <a:ext cx="5556849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En cualquier experimento, existen numerosas características que pueden ser </a:t>
            </a:r>
            <a:r>
              <a:rPr lang="es-CO" sz="2800" dirty="0" smtClean="0"/>
              <a:t>observadas,  cada </a:t>
            </a:r>
            <a:r>
              <a:rPr lang="es-CO" sz="2800" dirty="0"/>
              <a:t>resultado de un experimento puede ser asociado con un número especificando una regla de </a:t>
            </a:r>
            <a:r>
              <a:rPr lang="es-CO" sz="2800" dirty="0" smtClean="0"/>
              <a:t>asociación llamada </a:t>
            </a:r>
            <a:r>
              <a:rPr lang="es-CO" sz="2800" b="1" dirty="0"/>
              <a:t>variable </a:t>
            </a:r>
            <a:r>
              <a:rPr lang="es-CO" sz="2800" b="1" dirty="0" smtClean="0"/>
              <a:t>aleatoria</a:t>
            </a:r>
            <a:r>
              <a:rPr lang="es-CO" sz="2800" dirty="0"/>
              <a:t>.</a:t>
            </a:r>
            <a:endParaRPr lang="es-CO" sz="2800" dirty="0"/>
          </a:p>
          <a:p>
            <a:pPr marL="0" indent="0" algn="just">
              <a:buNone/>
            </a:pPr>
            <a:endParaRPr lang="es-CO" sz="2800" dirty="0"/>
          </a:p>
        </p:txBody>
      </p:sp>
      <p:pic>
        <p:nvPicPr>
          <p:cNvPr id="1026" name="Picture 2" descr="Image result for experimento estadis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48" y="2239963"/>
            <a:ext cx="3647090" cy="4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13398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un taller de servicio automotriz especializado en </a:t>
            </a:r>
            <a:r>
              <a:rPr lang="es-CO" dirty="0" smtClean="0"/>
              <a:t>afinaciones se </a:t>
            </a:r>
            <a:r>
              <a:rPr lang="es-CO" dirty="0"/>
              <a:t>sabe que 45% de todas las afinaciones se realizan </a:t>
            </a:r>
            <a:r>
              <a:rPr lang="es-CO" dirty="0" smtClean="0"/>
              <a:t>en automóviles </a:t>
            </a:r>
            <a:r>
              <a:rPr lang="es-CO" dirty="0"/>
              <a:t>de cuatro cilindros, 40% en automóviles de </a:t>
            </a:r>
            <a:r>
              <a:rPr lang="es-CO" dirty="0" smtClean="0"/>
              <a:t>seis cilindros </a:t>
            </a:r>
            <a:r>
              <a:rPr lang="es-CO" dirty="0"/>
              <a:t>y 15% en automóviles de ocho cilindros. Sea </a:t>
            </a:r>
            <a:r>
              <a:rPr lang="es-CO" i="1" dirty="0"/>
              <a:t>X </a:t>
            </a:r>
            <a:r>
              <a:rPr lang="es-CO" dirty="0"/>
              <a:t> </a:t>
            </a:r>
            <a:r>
              <a:rPr lang="es-CO" dirty="0" smtClean="0"/>
              <a:t>el número </a:t>
            </a:r>
            <a:r>
              <a:rPr lang="es-CO" dirty="0"/>
              <a:t>de cilindros en el siguiente carro que va a ser afinado.</a:t>
            </a:r>
          </a:p>
          <a:p>
            <a:r>
              <a:rPr lang="es-CO" b="1" dirty="0"/>
              <a:t>a. </a:t>
            </a:r>
            <a:r>
              <a:rPr lang="es-CO" dirty="0"/>
              <a:t>¿Cuál es la función masa de probabilidad de </a:t>
            </a:r>
            <a:r>
              <a:rPr lang="es-CO" i="1" dirty="0"/>
              <a:t>X</a:t>
            </a:r>
            <a:r>
              <a:rPr lang="es-CO" dirty="0"/>
              <a:t>?</a:t>
            </a:r>
          </a:p>
          <a:p>
            <a:r>
              <a:rPr lang="es-CO" b="1" dirty="0"/>
              <a:t>b. </a:t>
            </a:r>
            <a:r>
              <a:rPr lang="es-CO" dirty="0" smtClean="0"/>
              <a:t>Realice un histograma de </a:t>
            </a:r>
            <a:r>
              <a:rPr lang="es-CO" dirty="0"/>
              <a:t>la función masa de probabilidad </a:t>
            </a:r>
            <a:endParaRPr lang="es-CO" dirty="0" smtClean="0"/>
          </a:p>
          <a:p>
            <a:r>
              <a:rPr lang="es-CO" b="1" dirty="0" smtClean="0"/>
              <a:t>c</a:t>
            </a:r>
            <a:r>
              <a:rPr lang="es-CO" b="1" dirty="0"/>
              <a:t>. </a:t>
            </a:r>
            <a:r>
              <a:rPr lang="es-CO" dirty="0"/>
              <a:t>¿Cuál es la probabilidad de que el siguiente carro </a:t>
            </a:r>
            <a:r>
              <a:rPr lang="es-CO" dirty="0" smtClean="0"/>
              <a:t>afinado sea </a:t>
            </a:r>
            <a:r>
              <a:rPr lang="es-CO" dirty="0"/>
              <a:t>de por lo menos seis cilindros? ¿Más de seis cilindros</a:t>
            </a:r>
            <a:r>
              <a:rPr lang="es-CO" dirty="0" smtClean="0"/>
              <a:t>?</a:t>
            </a:r>
          </a:p>
          <a:p>
            <a:r>
              <a:rPr lang="es-CO" dirty="0" smtClean="0"/>
              <a:t>Halle la función acumulada y grafíquela.</a:t>
            </a:r>
          </a:p>
          <a:p>
            <a:r>
              <a:rPr lang="es-CO" dirty="0" smtClean="0"/>
              <a:t>Halle la media y la varianza de la función de probabilidad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9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Valor esperado de una función lineal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7473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Si x es una variable aleatoria continua con </a:t>
            </a:r>
            <a:r>
              <a:rPr lang="es-CO" dirty="0" err="1" smtClean="0"/>
              <a:t>pdf</a:t>
            </a:r>
            <a:r>
              <a:rPr lang="es-CO" dirty="0"/>
              <a:t> </a:t>
            </a:r>
            <a:r>
              <a:rPr lang="es-CO" dirty="0" smtClean="0"/>
              <a:t>f(x) con a y b constantes: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10" y="2755233"/>
            <a:ext cx="7669529" cy="14215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78" y="4751529"/>
            <a:ext cx="9031642" cy="7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Varianza de una función lineal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55999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 smtClean="0"/>
              <a:t>Si x es una variable aleatoria continua con </a:t>
            </a:r>
            <a:r>
              <a:rPr lang="es-CO" sz="2800" dirty="0" err="1" smtClean="0"/>
              <a:t>pdf</a:t>
            </a:r>
            <a:r>
              <a:rPr lang="es-CO" sz="2800" dirty="0" smtClean="0"/>
              <a:t> f(x) con a y b constantes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19" y="3378981"/>
            <a:ext cx="5916163" cy="9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71834" y="1352550"/>
                <a:ext cx="11029615" cy="57932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2000" dirty="0" smtClean="0"/>
                  <a:t>Un distribuidor de enseres para el hogar vende tres modelos de </a:t>
                </a:r>
                <a:r>
                  <a:rPr lang="es-CO" sz="2000" dirty="0"/>
                  <a:t>congeladores verticales de 13.5, 15.9 y 19.1 pies </a:t>
                </a:r>
                <a:r>
                  <a:rPr lang="es-CO" sz="2000" dirty="0" smtClean="0"/>
                  <a:t>cúbicos de </a:t>
                </a:r>
                <a:r>
                  <a:rPr lang="es-CO" sz="2000" dirty="0"/>
                  <a:t>espacio de almacenamiento, respectivamente. </a:t>
                </a:r>
                <a:r>
                  <a:rPr lang="es-CO" sz="2000" dirty="0" smtClean="0"/>
                  <a:t>Sea </a:t>
                </a:r>
                <a:r>
                  <a:rPr lang="es-CO" sz="2000" i="1" dirty="0" smtClean="0"/>
                  <a:t>X </a:t>
                </a:r>
                <a:r>
                  <a:rPr lang="es-CO" sz="2000" dirty="0" smtClean="0"/>
                  <a:t> </a:t>
                </a:r>
                <a:r>
                  <a:rPr lang="es-CO" sz="2000" dirty="0"/>
                  <a:t>la cantidad de espacio de almacenamiento </a:t>
                </a:r>
                <a:r>
                  <a:rPr lang="es-CO" sz="2000" dirty="0" smtClean="0"/>
                  <a:t>adquirido por </a:t>
                </a:r>
                <a:r>
                  <a:rPr lang="es-CO" sz="2000" dirty="0"/>
                  <a:t>el siguiente cliente que compre un congelador. </a:t>
                </a:r>
                <a:r>
                  <a:rPr lang="es-CO" sz="2000" dirty="0" smtClean="0"/>
                  <a:t>Suponga que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tiene la función masa de </a:t>
                </a:r>
                <a:r>
                  <a:rPr lang="es-CO" sz="2000" dirty="0" smtClean="0"/>
                  <a:t>probabilidad</a:t>
                </a:r>
              </a:p>
              <a:p>
                <a:endParaRPr lang="es-CO" sz="2000" dirty="0"/>
              </a:p>
              <a:p>
                <a:endParaRPr lang="es-CO" sz="2000" dirty="0" smtClean="0"/>
              </a:p>
              <a:p>
                <a:r>
                  <a:rPr lang="it-IT" sz="2000" b="1" dirty="0" smtClean="0"/>
                  <a:t>a. </a:t>
                </a:r>
                <a:r>
                  <a:rPr lang="it-IT" sz="2000" dirty="0"/>
                  <a:t>Calcule </a:t>
                </a:r>
                <a:r>
                  <a:rPr lang="it-IT" sz="2000" i="1" dirty="0"/>
                  <a:t>E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),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 smtClean="0"/>
                  <a:t> </a:t>
                </a:r>
                <a:r>
                  <a:rPr lang="it-IT" sz="2000" dirty="0"/>
                  <a:t>y </a:t>
                </a:r>
                <a:r>
                  <a:rPr lang="it-IT" sz="2000" i="1" dirty="0"/>
                  <a:t>V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).</a:t>
                </a:r>
              </a:p>
              <a:p>
                <a:r>
                  <a:rPr lang="es-CO" sz="2000" b="1" dirty="0"/>
                  <a:t>b. </a:t>
                </a:r>
                <a:r>
                  <a:rPr lang="es-CO" sz="2000" dirty="0"/>
                  <a:t>Si el precio de un congelador de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pies cúbicos de </a:t>
                </a:r>
                <a:r>
                  <a:rPr lang="es-CO" sz="2000" dirty="0" smtClean="0"/>
                  <a:t>capacidad es </a:t>
                </a:r>
                <a:r>
                  <a:rPr lang="es-CO" sz="2000" dirty="0"/>
                  <a:t>25</a:t>
                </a:r>
                <a:r>
                  <a:rPr lang="es-CO" sz="2000" i="1" dirty="0"/>
                  <a:t>X </a:t>
                </a:r>
                <a:r>
                  <a:rPr lang="es-CO" sz="2000" i="1" dirty="0" smtClean="0"/>
                  <a:t>- </a:t>
                </a:r>
                <a:r>
                  <a:rPr lang="es-CO" sz="2000" dirty="0" smtClean="0"/>
                  <a:t>8.5</a:t>
                </a:r>
                <a:r>
                  <a:rPr lang="es-CO" sz="2000" dirty="0"/>
                  <a:t>, ¿cuál es el precio esperado </a:t>
                </a:r>
                <a:r>
                  <a:rPr lang="es-CO" sz="2000" dirty="0" smtClean="0"/>
                  <a:t>pagado por </a:t>
                </a:r>
                <a:r>
                  <a:rPr lang="es-CO" sz="2000" dirty="0"/>
                  <a:t>el siguiente cliente que compre un congelador?</a:t>
                </a:r>
              </a:p>
              <a:p>
                <a:r>
                  <a:rPr lang="es-CO" sz="2000" b="1" dirty="0"/>
                  <a:t>c. </a:t>
                </a:r>
                <a:r>
                  <a:rPr lang="es-CO" sz="2000" dirty="0"/>
                  <a:t>¿Cuál es la varianza del precio 25</a:t>
                </a:r>
                <a:r>
                  <a:rPr lang="es-CO" sz="2000" i="1" dirty="0"/>
                  <a:t>X </a:t>
                </a:r>
                <a:r>
                  <a:rPr lang="es-CO" sz="2000" i="1" dirty="0" smtClean="0"/>
                  <a:t>-</a:t>
                </a:r>
                <a:r>
                  <a:rPr lang="es-CO" sz="2000" dirty="0" smtClean="0"/>
                  <a:t> </a:t>
                </a:r>
                <a:r>
                  <a:rPr lang="es-CO" sz="2000" dirty="0"/>
                  <a:t>8.5 pagado por </a:t>
                </a:r>
                <a:r>
                  <a:rPr lang="es-CO" sz="2000" dirty="0" smtClean="0"/>
                  <a:t>el siguiente </a:t>
                </a:r>
                <a:r>
                  <a:rPr lang="es-CO" sz="2000" dirty="0"/>
                  <a:t>cliente?</a:t>
                </a:r>
              </a:p>
              <a:p>
                <a:r>
                  <a:rPr lang="es-CO" sz="2000" b="1" dirty="0"/>
                  <a:t>d. </a:t>
                </a:r>
                <a:r>
                  <a:rPr lang="es-CO" sz="2000" dirty="0"/>
                  <a:t>Suponga que aunque la capacidad nominal de un </a:t>
                </a:r>
                <a:r>
                  <a:rPr lang="es-CO" sz="2000" dirty="0" smtClean="0"/>
                  <a:t>congelador  </a:t>
                </a:r>
                <a:r>
                  <a:rPr lang="es-CO" sz="2000" i="1" dirty="0" smtClean="0"/>
                  <a:t>X</a:t>
                </a:r>
                <a:r>
                  <a:rPr lang="es-CO" sz="2000" dirty="0"/>
                  <a:t>, la real es </a:t>
                </a:r>
                <a:r>
                  <a:rPr lang="es-CO" sz="2000" i="1" dirty="0" smtClean="0"/>
                  <a:t>h</a:t>
                </a:r>
                <a:r>
                  <a:rPr lang="es-CO" sz="2000" dirty="0" smtClean="0"/>
                  <a:t>(</a:t>
                </a:r>
                <a:r>
                  <a:rPr lang="es-CO" sz="2000" i="1" dirty="0" smtClean="0"/>
                  <a:t>X</a:t>
                </a:r>
                <a:r>
                  <a:rPr lang="es-CO" sz="2000" dirty="0" smtClean="0"/>
                  <a:t>)=</a:t>
                </a:r>
                <a:r>
                  <a:rPr lang="es-CO" sz="2000" i="1" dirty="0" smtClean="0"/>
                  <a:t>X-</a:t>
                </a:r>
                <a:r>
                  <a:rPr lang="es-CO" sz="2000" dirty="0" smtClean="0"/>
                  <a:t>0.01</a:t>
                </a:r>
                <a:r>
                  <a:rPr lang="es-CO" sz="2000" i="1" dirty="0" smtClean="0"/>
                  <a:t>X</a:t>
                </a:r>
                <a:r>
                  <a:rPr lang="es-CO" sz="2000" dirty="0" smtClean="0"/>
                  <a:t>2</a:t>
                </a:r>
                <a:r>
                  <a:rPr lang="es-CO" sz="2000" dirty="0"/>
                  <a:t>. ¿Cuál es la </a:t>
                </a:r>
                <a:r>
                  <a:rPr lang="es-CO" sz="2000" dirty="0" smtClean="0"/>
                  <a:t>capacidad real </a:t>
                </a:r>
                <a:r>
                  <a:rPr lang="es-CO" sz="2000" dirty="0"/>
                  <a:t>esperada del congelador adquirido por </a:t>
                </a:r>
                <a:r>
                  <a:rPr lang="es-CO" sz="2000" dirty="0" smtClean="0"/>
                  <a:t>el siguiente </a:t>
                </a:r>
                <a:r>
                  <a:rPr lang="es-CO" sz="2000" dirty="0"/>
                  <a:t>cliente?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834" y="1352550"/>
                <a:ext cx="11029615" cy="5793288"/>
              </a:xfrm>
              <a:blipFill>
                <a:blip r:embed="rId2"/>
                <a:stretch>
                  <a:fillRect l="-608" r="-10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003673"/>
            <a:ext cx="6521892" cy="12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O" sz="4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Experimentos de </a:t>
            </a:r>
            <a:r>
              <a:rPr lang="es-CO" dirty="0" err="1" smtClean="0"/>
              <a:t>bernoulli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 smtClean="0"/>
              <a:t>Son experimentos con solo dos resultados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6" y="3420839"/>
            <a:ext cx="9726706" cy="24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EXPERIMENTOS </a:t>
            </a:r>
            <a:r>
              <a:rPr lang="es-CO" dirty="0" err="1" smtClean="0"/>
              <a:t>BINOMIALes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23393"/>
            <a:ext cx="11029615" cy="4708635"/>
          </a:xfrm>
        </p:spPr>
        <p:txBody>
          <a:bodyPr>
            <a:noAutofit/>
          </a:bodyPr>
          <a:lstStyle/>
          <a:p>
            <a:r>
              <a:rPr lang="es-CO" sz="2000" dirty="0" smtClean="0"/>
              <a:t>Consiste en una </a:t>
            </a:r>
            <a:r>
              <a:rPr lang="es-CO" sz="2000" dirty="0"/>
              <a:t>secuencia de </a:t>
            </a:r>
            <a:r>
              <a:rPr lang="es-CO" sz="2000" i="1" dirty="0"/>
              <a:t>n </a:t>
            </a:r>
            <a:r>
              <a:rPr lang="es-CO" sz="2000" dirty="0"/>
              <a:t>experimentos </a:t>
            </a:r>
            <a:r>
              <a:rPr lang="es-CO" sz="2000" dirty="0" smtClean="0"/>
              <a:t>llamados </a:t>
            </a:r>
            <a:r>
              <a:rPr lang="es-CO" sz="2000" i="1" dirty="0" smtClean="0"/>
              <a:t>ensayos </a:t>
            </a:r>
            <a:r>
              <a:rPr lang="es-CO" sz="2000" b="1" i="1" dirty="0" smtClean="0"/>
              <a:t>(n)</a:t>
            </a:r>
            <a:r>
              <a:rPr lang="es-CO" sz="2000" dirty="0" smtClean="0"/>
              <a:t>, </a:t>
            </a:r>
            <a:r>
              <a:rPr lang="es-CO" sz="2000" dirty="0"/>
              <a:t>donde </a:t>
            </a:r>
            <a:r>
              <a:rPr lang="es-CO" sz="2000" i="1" dirty="0"/>
              <a:t>n </a:t>
            </a:r>
            <a:r>
              <a:rPr lang="es-CO" sz="2000" dirty="0"/>
              <a:t>se fija antes del experimento. </a:t>
            </a:r>
          </a:p>
          <a:p>
            <a:r>
              <a:rPr lang="es-CO" sz="2000" dirty="0"/>
              <a:t>Cada ensayo puede dar por resultado </a:t>
            </a:r>
            <a:r>
              <a:rPr lang="es-CO" sz="2000" dirty="0" smtClean="0"/>
              <a:t>un éxito </a:t>
            </a:r>
            <a:r>
              <a:rPr lang="es-CO" sz="2000" dirty="0"/>
              <a:t>(</a:t>
            </a:r>
            <a:r>
              <a:rPr lang="es-CO" sz="2000" i="1" dirty="0"/>
              <a:t>E</a:t>
            </a:r>
            <a:r>
              <a:rPr lang="es-CO" sz="2000" dirty="0"/>
              <a:t>) y falla (</a:t>
            </a:r>
            <a:r>
              <a:rPr lang="es-CO" sz="2000" i="1" dirty="0"/>
              <a:t>F</a:t>
            </a:r>
            <a:r>
              <a:rPr lang="es-CO" sz="2000" dirty="0"/>
              <a:t>).</a:t>
            </a:r>
          </a:p>
          <a:p>
            <a:r>
              <a:rPr lang="es-CO" sz="2000" dirty="0" smtClean="0"/>
              <a:t>Cada ensayo es determinado por el éxito o fracaso, </a:t>
            </a:r>
          </a:p>
          <a:p>
            <a:r>
              <a:rPr lang="es-CO" sz="2000" b="1" dirty="0" smtClean="0"/>
              <a:t>X</a:t>
            </a:r>
            <a:r>
              <a:rPr lang="es-CO" sz="2000" dirty="0" smtClean="0"/>
              <a:t> es el numero de éxitos</a:t>
            </a:r>
          </a:p>
          <a:p>
            <a:r>
              <a:rPr lang="es-CO" sz="2000" dirty="0" smtClean="0"/>
              <a:t>La probabilidad de éxito en cada ensayo es constante </a:t>
            </a:r>
            <a:r>
              <a:rPr lang="es-CO" sz="2000" b="1" dirty="0" smtClean="0"/>
              <a:t>(p)</a:t>
            </a:r>
          </a:p>
          <a:p>
            <a:r>
              <a:rPr lang="es-CO" sz="2000" dirty="0" smtClean="0"/>
              <a:t>La probabilidad de fracaso está dada por </a:t>
            </a:r>
            <a:r>
              <a:rPr lang="es-CO" sz="2000" b="1" dirty="0" smtClean="0"/>
              <a:t>(q)</a:t>
            </a:r>
          </a:p>
          <a:p>
            <a:r>
              <a:rPr lang="es-CO" sz="2000" b="1" dirty="0" err="1" smtClean="0"/>
              <a:t>p+q</a:t>
            </a:r>
            <a:r>
              <a:rPr lang="es-CO" sz="2000" b="1" dirty="0" smtClean="0"/>
              <a:t>=1</a:t>
            </a:r>
          </a:p>
          <a:p>
            <a:r>
              <a:rPr lang="es-CO" sz="2000" dirty="0" smtClean="0"/>
              <a:t>Las salidas de cada ensayo son independientes</a:t>
            </a:r>
          </a:p>
        </p:txBody>
      </p:sp>
    </p:spTree>
    <p:extLst>
      <p:ext uri="{BB962C8B-B14F-4D97-AF65-F5344CB8AC3E}">
        <p14:creationId xmlns:p14="http://schemas.microsoft.com/office/powerpoint/2010/main" val="26420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3480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Distribución binomial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82930"/>
            <a:ext cx="11029615" cy="3678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sz="3600" dirty="0" smtClean="0"/>
              <a:t>Una variable aleatoria binomial es el numero de éxitos x en n ensayos repetidos de un experimento binomial, la </a:t>
            </a:r>
            <a:r>
              <a:rPr lang="es-CO" sz="3600" dirty="0" err="1" smtClean="0"/>
              <a:t>pdf</a:t>
            </a:r>
            <a:r>
              <a:rPr lang="es-CO" sz="3600" dirty="0" smtClean="0"/>
              <a:t> está dada por:</a:t>
            </a:r>
          </a:p>
          <a:p>
            <a:pPr marL="0" indent="0">
              <a:buNone/>
            </a:pPr>
            <a:endParaRPr lang="es-CO" sz="3600" dirty="0" smtClean="0"/>
          </a:p>
          <a:p>
            <a:pPr marL="0" indent="0">
              <a:buNone/>
            </a:pPr>
            <a:endParaRPr lang="es-CO" sz="3600" dirty="0" smtClean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 smtClean="0"/>
          </a:p>
          <a:p>
            <a:pPr marL="0" indent="0">
              <a:buNone/>
            </a:pPr>
            <a:endParaRPr lang="es-CO" sz="3600" dirty="0" smtClean="0"/>
          </a:p>
          <a:p>
            <a:pPr marL="0" indent="0">
              <a:buNone/>
            </a:pPr>
            <a:r>
              <a:rPr lang="es-CO" sz="3600" dirty="0" smtClean="0"/>
              <a:t>p es la probabilidad de éxito en un ensayo individual</a:t>
            </a:r>
            <a:endParaRPr lang="es-CO" sz="3600" dirty="0"/>
          </a:p>
          <a:p>
            <a:pPr marL="0" indent="0">
              <a:buNone/>
            </a:pP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1" y="3235060"/>
            <a:ext cx="7350999" cy="17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Distribución binomial acumulada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sz="3200" dirty="0" smtClean="0"/>
              </a:p>
              <a:p>
                <a:endParaRPr lang="es-CO" sz="3200" dirty="0"/>
              </a:p>
              <a:p>
                <a:r>
                  <a:rPr lang="es-CO" sz="3200" dirty="0" smtClean="0"/>
                  <a:t>Con x=0,1,2,3….n</a:t>
                </a:r>
                <a:endParaRPr lang="es-CO" sz="32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  <a:blipFill>
                <a:blip r:embed="rId2"/>
                <a:stretch>
                  <a:fillRect l="-1860" b="-7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NOTACIÓN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3600" dirty="0" smtClean="0"/>
                  <a:t>Si x sigue una distribución binomial con parámetros n y p luego: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6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  <a:blipFill>
                <a:blip r:embed="rId2"/>
                <a:stretch>
                  <a:fillRect l="-1657" r="-3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5153949"/>
            <a:ext cx="10288166" cy="10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92606"/>
            <a:ext cx="11029616" cy="1013800"/>
          </a:xfrm>
        </p:spPr>
        <p:txBody>
          <a:bodyPr/>
          <a:lstStyle/>
          <a:p>
            <a:pPr algn="ctr"/>
            <a:r>
              <a:rPr lang="es-CO" b="1" dirty="0" smtClean="0"/>
              <a:t>VARIABLE ALEATORIA discreta (</a:t>
            </a:r>
            <a:r>
              <a:rPr lang="es-CO" b="1" dirty="0" err="1" smtClean="0"/>
              <a:t>v.a</a:t>
            </a:r>
            <a:r>
              <a:rPr lang="es-CO" b="1" dirty="0" smtClean="0"/>
              <a:t>) 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4764" y="2916221"/>
            <a:ext cx="5125925" cy="195335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CO" sz="3200" dirty="0" smtClean="0"/>
              <a:t>Una </a:t>
            </a:r>
            <a:r>
              <a:rPr lang="es-CO" sz="3200" dirty="0"/>
              <a:t>variable aleatoria es una función cuyo dominio es el espacio </a:t>
            </a:r>
            <a:r>
              <a:rPr lang="es-CO" sz="3200" dirty="0" err="1"/>
              <a:t>muestral</a:t>
            </a:r>
            <a:r>
              <a:rPr lang="es-CO" sz="3200" dirty="0"/>
              <a:t> y cuyo rango es el conjunto de números reales.</a:t>
            </a:r>
          </a:p>
          <a:p>
            <a:pPr algn="just"/>
            <a:endParaRPr lang="es-CO" sz="3200" dirty="0"/>
          </a:p>
        </p:txBody>
      </p:sp>
      <p:pic>
        <p:nvPicPr>
          <p:cNvPr id="2050" name="Picture 2" descr="Image result for monedas al a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79" y="2735317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0885" y="980346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 smtClean="0"/>
              <a:t>Cada bus tiene probabilidad de contener daños, Asuma que los buses son independientes sin importan la presencia del daño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95" y="3905794"/>
            <a:ext cx="9713365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513856"/>
            <a:ext cx="11029615" cy="3678303"/>
          </a:xfrm>
        </p:spPr>
        <p:txBody>
          <a:bodyPr>
            <a:normAutofit/>
          </a:bodyPr>
          <a:lstStyle/>
          <a:p>
            <a:r>
              <a:rPr lang="es-CO" sz="4000" dirty="0" smtClean="0"/>
              <a:t>Encuentre la probabilidad de que en los próximos 18 buses exactamente 2 tengan daños</a:t>
            </a:r>
          </a:p>
          <a:p>
            <a:r>
              <a:rPr lang="es-CO" sz="4000" dirty="0" smtClean="0"/>
              <a:t>Luego x es una variable aleatoria binomial con parámetro p=0.1  y n=18 luego;</a:t>
            </a:r>
            <a:endParaRPr lang="es-CO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96" y="5000599"/>
            <a:ext cx="8561324" cy="10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209056"/>
            <a:ext cx="11029615" cy="3678303"/>
          </a:xfrm>
        </p:spPr>
        <p:txBody>
          <a:bodyPr>
            <a:normAutofit/>
          </a:bodyPr>
          <a:lstStyle/>
          <a:p>
            <a:r>
              <a:rPr lang="es-CO" sz="3000" dirty="0" smtClean="0"/>
              <a:t>Determine la probabilidad de que al menos 4 buses tengan daños</a:t>
            </a:r>
            <a:endParaRPr lang="es-CO" sz="3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38" y="3935079"/>
            <a:ext cx="9118322" cy="19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408846"/>
            <a:ext cx="11029615" cy="3678303"/>
          </a:xfrm>
        </p:spPr>
        <p:txBody>
          <a:bodyPr>
            <a:normAutofit/>
          </a:bodyPr>
          <a:lstStyle/>
          <a:p>
            <a:r>
              <a:rPr lang="es-CO" sz="4600" dirty="0" smtClean="0"/>
              <a:t>Es mas fácil usar el evento complementario;</a:t>
            </a:r>
            <a:endParaRPr lang="es-CO" sz="4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60" y="2667097"/>
            <a:ext cx="9769277" cy="37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81192" y="999396"/>
            <a:ext cx="11029615" cy="3678303"/>
          </a:xfrm>
        </p:spPr>
        <p:txBody>
          <a:bodyPr>
            <a:normAutofit/>
          </a:bodyPr>
          <a:lstStyle/>
          <a:p>
            <a:r>
              <a:rPr lang="es-CO" sz="4800" dirty="0" smtClean="0"/>
              <a:t>En una muestra con n=18 y p=0,1 cual es el numero esperado de buses con daños</a:t>
            </a:r>
            <a:endParaRPr lang="es-CO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677699"/>
            <a:ext cx="11138550" cy="8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563" y="903414"/>
            <a:ext cx="8229387" cy="51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354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 smtClean="0"/>
              <a:t>EJEMPLOS DE VARIABLES ALEATORIAS DISCRETAS</a:t>
            </a:r>
            <a:endParaRPr lang="es-CO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 smtClean="0"/>
              <a:t>Número de ventas</a:t>
            </a:r>
          </a:p>
          <a:p>
            <a:r>
              <a:rPr lang="es-CO" sz="3200" dirty="0" smtClean="0"/>
              <a:t>Número de llamadas</a:t>
            </a:r>
          </a:p>
          <a:p>
            <a:r>
              <a:rPr lang="es-CO" sz="3200" dirty="0" smtClean="0"/>
              <a:t>Personas en línea</a:t>
            </a:r>
          </a:p>
          <a:p>
            <a:r>
              <a:rPr lang="es-CO" sz="3200" dirty="0" smtClean="0"/>
              <a:t>Errores por pagina</a:t>
            </a:r>
          </a:p>
          <a:p>
            <a:r>
              <a:rPr lang="es-CO" sz="3200" dirty="0" smtClean="0"/>
              <a:t>Número </a:t>
            </a:r>
            <a:r>
              <a:rPr lang="es-CO" sz="3200" dirty="0"/>
              <a:t>de hijos por familia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9212"/>
          <a:stretch/>
        </p:blipFill>
        <p:spPr>
          <a:xfrm>
            <a:off x="7086600" y="1890713"/>
            <a:ext cx="3810000" cy="18811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88" y="3933657"/>
            <a:ext cx="2217023" cy="1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 smtClean="0"/>
              <a:t>EJEMPLO</a:t>
            </a:r>
            <a:endParaRPr lang="es-CO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9534" y="1962559"/>
            <a:ext cx="6134919" cy="3678303"/>
          </a:xfrm>
        </p:spPr>
        <p:txBody>
          <a:bodyPr>
            <a:normAutofit/>
          </a:bodyPr>
          <a:lstStyle/>
          <a:p>
            <a:pPr algn="just"/>
            <a:r>
              <a:rPr lang="es-CO" sz="3200" dirty="0" smtClean="0"/>
              <a:t>Se lanzan dos dados:</a:t>
            </a:r>
          </a:p>
          <a:p>
            <a:pPr algn="just"/>
            <a:r>
              <a:rPr lang="es-CO" sz="3200" dirty="0" smtClean="0"/>
              <a:t>Sea x la variable aleatoria obtenida al sumar el par de números obtenidos en los dos dados.</a:t>
            </a:r>
            <a:endParaRPr lang="es-CO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703" y="455552"/>
            <a:ext cx="1422310" cy="1507007"/>
          </a:xfrm>
          <a:prstGeom prst="rect">
            <a:avLst/>
          </a:prstGeom>
        </p:spPr>
      </p:pic>
      <p:pic>
        <p:nvPicPr>
          <p:cNvPr id="3074" name="Picture 2" descr="Image result for espacio muestral de dos d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57" y="2601311"/>
            <a:ext cx="51720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5" y="377983"/>
            <a:ext cx="2472677" cy="57290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143" y="1345196"/>
            <a:ext cx="2845180" cy="379463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852164" y="2050046"/>
            <a:ext cx="5124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Cuál es la probabilidad de que:</a:t>
            </a:r>
          </a:p>
          <a:p>
            <a:endParaRPr lang="es-C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La suma sea 8 o menos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La suma sea 5 o menos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La suma sea 10 o más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La Suma este entre 5 y 8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222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600" dirty="0" smtClean="0"/>
              <a:t>FUNCION DE DISTRIBUCIÓN DE PROBABILIDAD (</a:t>
            </a:r>
            <a:r>
              <a:rPr lang="es-CO" sz="3600" dirty="0" err="1" smtClean="0"/>
              <a:t>pdf</a:t>
            </a:r>
            <a:r>
              <a:rPr lang="es-CO" sz="3600" dirty="0" smtClean="0"/>
              <a:t>)</a:t>
            </a:r>
            <a:endParaRPr lang="es-CO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792" y="1056656"/>
            <a:ext cx="11029615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600" dirty="0" smtClean="0"/>
              <a:t>La función de distribución de probabilidad es un grafico tabla o formula que especifica la probabilidad asociada con cada posible salida de la variable aleatoria.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996607"/>
            <a:ext cx="4088700" cy="26440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79" y="3869366"/>
            <a:ext cx="1822272" cy="25190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76" y="4847088"/>
            <a:ext cx="3405432" cy="7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 smtClean="0"/>
              <a:t>Ejercicio		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23475"/>
            <a:ext cx="8238958" cy="4607381"/>
          </a:xfrm>
        </p:spPr>
        <p:txBody>
          <a:bodyPr>
            <a:normAutofit/>
          </a:bodyPr>
          <a:lstStyle/>
          <a:p>
            <a:pPr algn="just"/>
            <a:r>
              <a:rPr lang="es-CO" sz="2600" dirty="0" smtClean="0"/>
              <a:t>Si se lanzan dos monedas al aire,</a:t>
            </a:r>
          </a:p>
          <a:p>
            <a:pPr algn="just"/>
            <a:r>
              <a:rPr lang="es-CO" sz="2600" dirty="0" smtClean="0"/>
              <a:t>Construya el espacio </a:t>
            </a:r>
            <a:r>
              <a:rPr lang="es-CO" sz="2600" dirty="0" err="1" smtClean="0"/>
              <a:t>muestral</a:t>
            </a:r>
            <a:endParaRPr lang="es-CO" sz="2600" dirty="0" smtClean="0"/>
          </a:p>
          <a:p>
            <a:pPr algn="just"/>
            <a:r>
              <a:rPr lang="es-CO" sz="2600" dirty="0" smtClean="0"/>
              <a:t>Construya la función de distribución de probabilidad para la variable aleatoria que representa el número de monedas que caen en cara</a:t>
            </a:r>
          </a:p>
          <a:p>
            <a:r>
              <a:rPr lang="es-CO" sz="2600" dirty="0" smtClean="0"/>
              <a:t>Cuál </a:t>
            </a:r>
            <a:r>
              <a:rPr lang="es-CO" sz="2600" dirty="0"/>
              <a:t>es la probabilidad de que</a:t>
            </a:r>
            <a:r>
              <a:rPr lang="es-CO" sz="2600" dirty="0" smtClean="0"/>
              <a:t>:</a:t>
            </a:r>
            <a:endParaRPr lang="es-CO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600" dirty="0" smtClean="0"/>
              <a:t>Obtener al menos una cara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600" dirty="0" smtClean="0"/>
              <a:t>No obtener ninguna cara</a:t>
            </a:r>
            <a:endParaRPr lang="es-CO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775" y="2645034"/>
            <a:ext cx="2381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histogra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6" r="12939"/>
          <a:stretch/>
        </p:blipFill>
        <p:spPr bwMode="auto">
          <a:xfrm>
            <a:off x="1282261" y="3448826"/>
            <a:ext cx="4445878" cy="317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292" y="765219"/>
            <a:ext cx="11029616" cy="1013800"/>
          </a:xfrm>
        </p:spPr>
        <p:txBody>
          <a:bodyPr anchor="ctr"/>
          <a:lstStyle/>
          <a:p>
            <a:pPr algn="ctr"/>
            <a:r>
              <a:rPr lang="es-CO" i="1" dirty="0"/>
              <a:t>distribución de probabilidad de 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2639" y="1779019"/>
            <a:ext cx="6670946" cy="1824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La </a:t>
            </a:r>
            <a:r>
              <a:rPr lang="es-CO" sz="2800" i="1" dirty="0"/>
              <a:t>distribución de </a:t>
            </a:r>
            <a:r>
              <a:rPr lang="es-CO" sz="2800" i="1" dirty="0" smtClean="0"/>
              <a:t>probabilidad de </a:t>
            </a:r>
            <a:r>
              <a:rPr lang="es-CO" sz="2800" i="1" dirty="0"/>
              <a:t>X </a:t>
            </a:r>
            <a:r>
              <a:rPr lang="es-CO" sz="2800" dirty="0"/>
              <a:t>dice cómo está </a:t>
            </a:r>
            <a:r>
              <a:rPr lang="es-CO" sz="2800" dirty="0" smtClean="0"/>
              <a:t>distribuida </a:t>
            </a:r>
            <a:r>
              <a:rPr lang="es-CO" sz="2800" dirty="0"/>
              <a:t>la probabilidad total de </a:t>
            </a:r>
            <a:r>
              <a:rPr lang="es-CO" sz="2800" dirty="0" smtClean="0"/>
              <a:t>uno </a:t>
            </a:r>
            <a:r>
              <a:rPr lang="es-CO" sz="2800" dirty="0" smtClean="0"/>
              <a:t>entre </a:t>
            </a:r>
            <a:r>
              <a:rPr lang="es-CO" sz="2800" dirty="0"/>
              <a:t>los </a:t>
            </a:r>
            <a:r>
              <a:rPr lang="es-CO" sz="2800" dirty="0" smtClean="0"/>
              <a:t>varios posibles </a:t>
            </a:r>
            <a:r>
              <a:rPr lang="es-CO" sz="2800" dirty="0"/>
              <a:t>valores de </a:t>
            </a:r>
            <a:r>
              <a:rPr lang="es-CO" sz="2800" i="1" dirty="0"/>
              <a:t>X</a:t>
            </a:r>
            <a:r>
              <a:rPr lang="es-CO" sz="2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800" b="1" dirty="0" smtClean="0"/>
                  <a:t>Propiedades de una </a:t>
                </a:r>
                <a:r>
                  <a:rPr lang="es-CO" sz="2800" b="1" dirty="0" err="1" smtClean="0"/>
                  <a:t>fdp</a:t>
                </a:r>
                <a:endParaRPr lang="es-CO" sz="2800" b="1" dirty="0" smtClean="0"/>
              </a:p>
              <a:p>
                <a:endParaRPr lang="es-CO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sz="2800" b="0" dirty="0" smtClean="0">
                  <a:ea typeface="Cambria Math" panose="02040503050406030204" pitchFamily="18" charset="0"/>
                </a:endParaRPr>
              </a:p>
              <a:p>
                <a:endParaRPr lang="es-CO" sz="2800" b="0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sz="2800" dirty="0" smtClean="0"/>
              </a:p>
              <a:p>
                <a:endParaRPr lang="es-CO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blipFill>
                <a:blip r:embed="rId3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9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1204</TotalTime>
  <Words>1090</Words>
  <Application>Microsoft Office PowerPoint</Application>
  <PresentationFormat>Panorámica</PresentationFormat>
  <Paragraphs>152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Gill Sans MT</vt:lpstr>
      <vt:lpstr>Wingdings 2</vt:lpstr>
      <vt:lpstr>Dividendo</vt:lpstr>
      <vt:lpstr>VARIABLES ALEATORIAS DISCRETAS </vt:lpstr>
      <vt:lpstr>VARIABLE ALEATORIA discreta (v.a) </vt:lpstr>
      <vt:lpstr>VARIABLE ALEATORIA discreta (v.a) </vt:lpstr>
      <vt:lpstr>EJEMPLOS DE VARIABLES ALEATORIAS DISCRETAS</vt:lpstr>
      <vt:lpstr>EJEMPLO</vt:lpstr>
      <vt:lpstr>Presentación de PowerPoint</vt:lpstr>
      <vt:lpstr>FUNCION DE DISTRIBUCIÓN DE PROBABILIDAD (pdf)</vt:lpstr>
      <vt:lpstr>Ejercicio   </vt:lpstr>
      <vt:lpstr>distribución de probabilidad de X</vt:lpstr>
      <vt:lpstr>Operador esperanza y Varianza</vt:lpstr>
      <vt:lpstr>EJEMPLO</vt:lpstr>
      <vt:lpstr>Presentación de PowerPoint</vt:lpstr>
      <vt:lpstr>ejemplo</vt:lpstr>
      <vt:lpstr>Función de densidad de probabilidad acumulada</vt:lpstr>
      <vt:lpstr>EJEMPLO</vt:lpstr>
      <vt:lpstr>Función escalonada</vt:lpstr>
      <vt:lpstr>EJEMPLO</vt:lpstr>
      <vt:lpstr>Proposición para variables aleatorias discretas</vt:lpstr>
      <vt:lpstr>Presentación de PowerPoint</vt:lpstr>
      <vt:lpstr>EJEMPLO</vt:lpstr>
      <vt:lpstr>Valor esperado de una función lineal</vt:lpstr>
      <vt:lpstr>Varianza de una función lineal</vt:lpstr>
      <vt:lpstr>Presentación de PowerPoint</vt:lpstr>
      <vt:lpstr>Presentación de PowerPoint</vt:lpstr>
      <vt:lpstr>Experimentos de bernoulli</vt:lpstr>
      <vt:lpstr>EXPERIMENTOS BINOMIALes</vt:lpstr>
      <vt:lpstr>Distribución binomial </vt:lpstr>
      <vt:lpstr>Distribución binomial acumulada</vt:lpstr>
      <vt:lpstr>NOTACIÓN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ALEATORIAS DISCRETAS</dc:title>
  <dc:creator>jhoana trochez</dc:creator>
  <cp:lastModifiedBy>jhoana trochez</cp:lastModifiedBy>
  <cp:revision>77</cp:revision>
  <dcterms:created xsi:type="dcterms:W3CDTF">2017-09-20T19:58:28Z</dcterms:created>
  <dcterms:modified xsi:type="dcterms:W3CDTF">2019-04-05T16:59:36Z</dcterms:modified>
</cp:coreProperties>
</file>