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8" r:id="rId3"/>
    <p:sldId id="290" r:id="rId4"/>
    <p:sldId id="291" r:id="rId5"/>
    <p:sldId id="293" r:id="rId6"/>
    <p:sldId id="294" r:id="rId7"/>
    <p:sldId id="295" r:id="rId8"/>
    <p:sldId id="297" r:id="rId9"/>
    <p:sldId id="298" r:id="rId10"/>
    <p:sldId id="299" r:id="rId11"/>
    <p:sldId id="300" r:id="rId12"/>
    <p:sldId id="301" r:id="rId13"/>
    <p:sldId id="265" r:id="rId14"/>
    <p:sldId id="266" r:id="rId15"/>
    <p:sldId id="267" r:id="rId16"/>
    <p:sldId id="302" r:id="rId17"/>
    <p:sldId id="268" r:id="rId18"/>
    <p:sldId id="269" r:id="rId19"/>
    <p:sldId id="270" r:id="rId20"/>
    <p:sldId id="257" r:id="rId21"/>
    <p:sldId id="258" r:id="rId22"/>
    <p:sldId id="259" r:id="rId23"/>
    <p:sldId id="261" r:id="rId24"/>
    <p:sldId id="264" r:id="rId25"/>
    <p:sldId id="262" r:id="rId26"/>
    <p:sldId id="263" r:id="rId27"/>
    <p:sldId id="303" r:id="rId28"/>
    <p:sldId id="273" r:id="rId29"/>
    <p:sldId id="274" r:id="rId30"/>
    <p:sldId id="275" r:id="rId31"/>
    <p:sldId id="276" r:id="rId32"/>
    <p:sldId id="277" r:id="rId33"/>
    <p:sldId id="278" r:id="rId34"/>
    <p:sldId id="279" r:id="rId35"/>
    <p:sldId id="280" r:id="rId36"/>
    <p:sldId id="281" r:id="rId37"/>
    <p:sldId id="282" r:id="rId38"/>
    <p:sldId id="304" r:id="rId39"/>
    <p:sldId id="305" r:id="rId40"/>
    <p:sldId id="283" r:id="rId41"/>
    <p:sldId id="284" r:id="rId42"/>
    <p:sldId id="271" r:id="rId43"/>
    <p:sldId id="272" r:id="rId44"/>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ana Tróchez González" initials="JTG" lastIdx="1" clrIdx="0">
    <p:extLst>
      <p:ext uri="{19B8F6BF-5375-455C-9EA6-DF929625EA0E}">
        <p15:presenceInfo xmlns:p15="http://schemas.microsoft.com/office/powerpoint/2012/main" userId="Johana Tróchez Gonzál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00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686EB3-C2FB-41BC-B85A-29E8C185CCA8}" type="datetimeFigureOut">
              <a:rPr lang="es-CO" smtClean="0"/>
              <a:t>17/02/2019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780EA7-B452-4769-A928-DCD444803CDB}" type="slidenum">
              <a:rPr lang="es-CO" smtClean="0"/>
              <a:t>‹Nº›</a:t>
            </a:fld>
            <a:endParaRPr lang="es-CO"/>
          </a:p>
        </p:txBody>
      </p:sp>
    </p:spTree>
    <p:extLst>
      <p:ext uri="{BB962C8B-B14F-4D97-AF65-F5344CB8AC3E}">
        <p14:creationId xmlns:p14="http://schemas.microsoft.com/office/powerpoint/2010/main" val="1646339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CO" dirty="0"/>
          </a:p>
        </p:txBody>
      </p:sp>
      <p:sp>
        <p:nvSpPr>
          <p:cNvPr id="4" name="3 Marcador de número de diapositiva"/>
          <p:cNvSpPr>
            <a:spLocks noGrp="1"/>
          </p:cNvSpPr>
          <p:nvPr>
            <p:ph type="sldNum" sz="quarter" idx="10"/>
          </p:nvPr>
        </p:nvSpPr>
        <p:spPr/>
        <p:txBody>
          <a:bodyPr/>
          <a:lstStyle/>
          <a:p>
            <a:fld id="{6CCDE108-E012-433B-98E7-67C553A84992}" type="slidenum">
              <a:rPr lang="es-CO" smtClean="0"/>
              <a:t>13</a:t>
            </a:fld>
            <a:endParaRPr lang="es-CO"/>
          </a:p>
        </p:txBody>
      </p:sp>
    </p:spTree>
    <p:extLst>
      <p:ext uri="{BB962C8B-B14F-4D97-AF65-F5344CB8AC3E}">
        <p14:creationId xmlns:p14="http://schemas.microsoft.com/office/powerpoint/2010/main" val="3946912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O"/>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4" name="3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196346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233857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905327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121345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5" name="4 Marcador de pie de página"/>
          <p:cNvSpPr>
            <a:spLocks noGrp="1"/>
          </p:cNvSpPr>
          <p:nvPr>
            <p:ph type="ftr" sz="quarter" idx="11"/>
          </p:nvPr>
        </p:nvSpPr>
        <p:spPr/>
        <p:txBody>
          <a:bodyPr/>
          <a:lstStyle/>
          <a:p>
            <a:endParaRPr lang="es-CO"/>
          </a:p>
        </p:txBody>
      </p:sp>
      <p:sp>
        <p:nvSpPr>
          <p:cNvPr id="6" name="5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78975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418639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6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8" name="7 Marcador de pie de página"/>
          <p:cNvSpPr>
            <a:spLocks noGrp="1"/>
          </p:cNvSpPr>
          <p:nvPr>
            <p:ph type="ftr" sz="quarter" idx="11"/>
          </p:nvPr>
        </p:nvSpPr>
        <p:spPr/>
        <p:txBody>
          <a:bodyPr/>
          <a:lstStyle/>
          <a:p>
            <a:endParaRPr lang="es-CO"/>
          </a:p>
        </p:txBody>
      </p:sp>
      <p:sp>
        <p:nvSpPr>
          <p:cNvPr id="9" name="8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381407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4" name="3 Marcador de pie de página"/>
          <p:cNvSpPr>
            <a:spLocks noGrp="1"/>
          </p:cNvSpPr>
          <p:nvPr>
            <p:ph type="ftr" sz="quarter" idx="11"/>
          </p:nvPr>
        </p:nvSpPr>
        <p:spPr/>
        <p:txBody>
          <a:bodyPr/>
          <a:lstStyle/>
          <a:p>
            <a:endParaRPr lang="es-CO"/>
          </a:p>
        </p:txBody>
      </p:sp>
      <p:sp>
        <p:nvSpPr>
          <p:cNvPr id="5" name="4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257250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3" name="2 Marcador de pie de página"/>
          <p:cNvSpPr>
            <a:spLocks noGrp="1"/>
          </p:cNvSpPr>
          <p:nvPr>
            <p:ph type="ftr" sz="quarter" idx="11"/>
          </p:nvPr>
        </p:nvSpPr>
        <p:spPr/>
        <p:txBody>
          <a:bodyPr/>
          <a:lstStyle/>
          <a:p>
            <a:endParaRPr lang="es-CO"/>
          </a:p>
        </p:txBody>
      </p:sp>
      <p:sp>
        <p:nvSpPr>
          <p:cNvPr id="4" name="3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15928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3083617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420CBD6-5596-4E2D-AED7-913B4E08C409}" type="datetimeFigureOut">
              <a:rPr lang="es-CO" smtClean="0"/>
              <a:t>17/02/2019</a:t>
            </a:fld>
            <a:endParaRPr lang="es-CO"/>
          </a:p>
        </p:txBody>
      </p:sp>
      <p:sp>
        <p:nvSpPr>
          <p:cNvPr id="6" name="5 Marcador de pie de página"/>
          <p:cNvSpPr>
            <a:spLocks noGrp="1"/>
          </p:cNvSpPr>
          <p:nvPr>
            <p:ph type="ftr" sz="quarter" idx="11"/>
          </p:nvPr>
        </p:nvSpPr>
        <p:spPr/>
        <p:txBody>
          <a:bodyPr/>
          <a:lstStyle/>
          <a:p>
            <a:endParaRPr lang="es-CO"/>
          </a:p>
        </p:txBody>
      </p:sp>
      <p:sp>
        <p:nvSpPr>
          <p:cNvPr id="7" name="6 Marcador de número de diapositiva"/>
          <p:cNvSpPr>
            <a:spLocks noGrp="1"/>
          </p:cNvSpPr>
          <p:nvPr>
            <p:ph type="sldNum" sz="quarter" idx="12"/>
          </p:nvPr>
        </p:nvSpPr>
        <p:spPr/>
        <p:txBody>
          <a:bodyPr/>
          <a:lstStyle/>
          <a:p>
            <a:fld id="{A6F36EC8-4E3D-4720-855D-2F29BE7BF48F}" type="slidenum">
              <a:rPr lang="es-CO" smtClean="0"/>
              <a:t>‹Nº›</a:t>
            </a:fld>
            <a:endParaRPr lang="es-CO"/>
          </a:p>
        </p:txBody>
      </p:sp>
    </p:spTree>
    <p:extLst>
      <p:ext uri="{BB962C8B-B14F-4D97-AF65-F5344CB8AC3E}">
        <p14:creationId xmlns:p14="http://schemas.microsoft.com/office/powerpoint/2010/main" val="241635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0CBD6-5596-4E2D-AED7-913B4E08C409}" type="datetimeFigureOut">
              <a:rPr lang="es-CO" smtClean="0"/>
              <a:t>17/02/2019</a:t>
            </a:fld>
            <a:endParaRPr lang="es-CO"/>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36EC8-4E3D-4720-855D-2F29BE7BF48F}" type="slidenum">
              <a:rPr lang="es-CO" smtClean="0"/>
              <a:t>‹Nº›</a:t>
            </a:fld>
            <a:endParaRPr lang="es-CO"/>
          </a:p>
        </p:txBody>
      </p:sp>
    </p:spTree>
    <p:extLst>
      <p:ext uri="{BB962C8B-B14F-4D97-AF65-F5344CB8AC3E}">
        <p14:creationId xmlns:p14="http://schemas.microsoft.com/office/powerpoint/2010/main" val="2720681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b="1" dirty="0"/>
              <a:t>Tamaños de muestra</a:t>
            </a:r>
          </a:p>
        </p:txBody>
      </p:sp>
      <p:sp>
        <p:nvSpPr>
          <p:cNvPr id="3" name="2 Subtítulo"/>
          <p:cNvSpPr>
            <a:spLocks noGrp="1"/>
          </p:cNvSpPr>
          <p:nvPr>
            <p:ph type="subTitle" idx="1"/>
          </p:nvPr>
        </p:nvSpPr>
        <p:spPr/>
        <p:txBody>
          <a:bodyPr/>
          <a:lstStyle/>
          <a:p>
            <a:r>
              <a:rPr lang="es-CO" dirty="0"/>
              <a:t>Johanna Trochez </a:t>
            </a:r>
          </a:p>
        </p:txBody>
      </p:sp>
    </p:spTree>
    <p:extLst>
      <p:ext uri="{BB962C8B-B14F-4D97-AF65-F5344CB8AC3E}">
        <p14:creationId xmlns:p14="http://schemas.microsoft.com/office/powerpoint/2010/main" val="3510009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4" name="Marcador de contenido 3"/>
          <p:cNvPicPr>
            <a:picLocks noGrp="1" noChangeAspect="1"/>
          </p:cNvPicPr>
          <p:nvPr>
            <p:ph idx="1"/>
          </p:nvPr>
        </p:nvPicPr>
        <p:blipFill>
          <a:blip r:embed="rId2"/>
          <a:stretch>
            <a:fillRect/>
          </a:stretch>
        </p:blipFill>
        <p:spPr>
          <a:xfrm>
            <a:off x="304131" y="1383867"/>
            <a:ext cx="8535738" cy="3952541"/>
          </a:xfrm>
          <a:prstGeom prst="rect">
            <a:avLst/>
          </a:prstGeom>
        </p:spPr>
      </p:pic>
    </p:spTree>
    <p:extLst>
      <p:ext uri="{BB962C8B-B14F-4D97-AF65-F5344CB8AC3E}">
        <p14:creationId xmlns:p14="http://schemas.microsoft.com/office/powerpoint/2010/main" val="343382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4" name="Marcador de contenido 3"/>
          <p:cNvPicPr>
            <a:picLocks noGrp="1" noChangeAspect="1"/>
          </p:cNvPicPr>
          <p:nvPr>
            <p:ph idx="1"/>
          </p:nvPr>
        </p:nvPicPr>
        <p:blipFill>
          <a:blip r:embed="rId2"/>
          <a:stretch>
            <a:fillRect/>
          </a:stretch>
        </p:blipFill>
        <p:spPr>
          <a:xfrm>
            <a:off x="535300" y="1383867"/>
            <a:ext cx="8073401" cy="4103973"/>
          </a:xfrm>
          <a:prstGeom prst="rect">
            <a:avLst/>
          </a:prstGeom>
        </p:spPr>
      </p:pic>
    </p:spTree>
    <p:extLst>
      <p:ext uri="{BB962C8B-B14F-4D97-AF65-F5344CB8AC3E}">
        <p14:creationId xmlns:p14="http://schemas.microsoft.com/office/powerpoint/2010/main" val="809383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CO"/>
          </a:p>
        </p:txBody>
      </p:sp>
      <p:pic>
        <p:nvPicPr>
          <p:cNvPr id="4" name="Marcador de contenido 3"/>
          <p:cNvPicPr>
            <a:picLocks noGrp="1" noChangeAspect="1"/>
          </p:cNvPicPr>
          <p:nvPr>
            <p:ph idx="1"/>
          </p:nvPr>
        </p:nvPicPr>
        <p:blipFill>
          <a:blip r:embed="rId2"/>
          <a:stretch>
            <a:fillRect/>
          </a:stretch>
        </p:blipFill>
        <p:spPr>
          <a:xfrm>
            <a:off x="512617" y="1343025"/>
            <a:ext cx="8002733" cy="4000500"/>
          </a:xfrm>
          <a:prstGeom prst="rect">
            <a:avLst/>
          </a:prstGeom>
        </p:spPr>
      </p:pic>
    </p:spTree>
    <p:extLst>
      <p:ext uri="{BB962C8B-B14F-4D97-AF65-F5344CB8AC3E}">
        <p14:creationId xmlns:p14="http://schemas.microsoft.com/office/powerpoint/2010/main" val="110625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1399456"/>
            <a:ext cx="8229600" cy="1143000"/>
          </a:xfrm>
        </p:spPr>
        <p:txBody>
          <a:bodyPr>
            <a:normAutofit fontScale="90000"/>
          </a:bodyPr>
          <a:lstStyle/>
          <a:p>
            <a:br>
              <a:rPr lang="es-CO" b="1" dirty="0"/>
            </a:br>
            <a:r>
              <a:rPr lang="es-CO" b="1" dirty="0">
                <a:solidFill>
                  <a:schemeClr val="tx2">
                    <a:lumMod val="60000"/>
                    <a:lumOff val="40000"/>
                  </a:schemeClr>
                </a:solidFill>
              </a:rPr>
              <a:t>Estadística</a:t>
            </a:r>
            <a:br>
              <a:rPr lang="es-CO" b="1" dirty="0">
                <a:solidFill>
                  <a:schemeClr val="tx2">
                    <a:lumMod val="60000"/>
                    <a:lumOff val="40000"/>
                  </a:schemeClr>
                </a:solidFill>
              </a:rPr>
            </a:br>
            <a:br>
              <a:rPr lang="es-CO" b="1" dirty="0">
                <a:solidFill>
                  <a:schemeClr val="tx2">
                    <a:lumMod val="60000"/>
                    <a:lumOff val="40000"/>
                  </a:schemeClr>
                </a:solidFill>
              </a:rPr>
            </a:br>
            <a:r>
              <a:rPr lang="es-CO" sz="3100" dirty="0"/>
              <a:t>Dos conceptos fundamentales: muestra y población</a:t>
            </a:r>
            <a:br>
              <a:rPr lang="es-CO" sz="3100" dirty="0"/>
            </a:br>
            <a:br>
              <a:rPr lang="es-CO" b="1" dirty="0">
                <a:solidFill>
                  <a:schemeClr val="tx2">
                    <a:lumMod val="60000"/>
                    <a:lumOff val="40000"/>
                  </a:schemeClr>
                </a:solidFill>
              </a:rPr>
            </a:br>
            <a:br>
              <a:rPr lang="es-CO" b="1" dirty="0"/>
            </a:br>
            <a:endParaRPr lang="es-CO" dirty="0"/>
          </a:p>
        </p:txBody>
      </p:sp>
      <p:sp>
        <p:nvSpPr>
          <p:cNvPr id="3" name="2 Marcador de contenido"/>
          <p:cNvSpPr>
            <a:spLocks noGrp="1"/>
          </p:cNvSpPr>
          <p:nvPr>
            <p:ph idx="1"/>
          </p:nvPr>
        </p:nvSpPr>
        <p:spPr>
          <a:xfrm>
            <a:off x="323528" y="1859259"/>
            <a:ext cx="4162360" cy="4525963"/>
          </a:xfrm>
        </p:spPr>
        <p:txBody>
          <a:bodyPr>
            <a:normAutofit/>
          </a:bodyPr>
          <a:lstStyle/>
          <a:p>
            <a:pPr marL="0" indent="0" algn="just">
              <a:buNone/>
            </a:pPr>
            <a:endParaRPr lang="es-CO" dirty="0"/>
          </a:p>
          <a:p>
            <a:pPr marL="0" indent="0" algn="just">
              <a:buNone/>
            </a:pPr>
            <a:r>
              <a:rPr lang="es-CO" sz="2400" b="1" dirty="0">
                <a:solidFill>
                  <a:schemeClr val="tx2">
                    <a:lumMod val="60000"/>
                    <a:lumOff val="40000"/>
                  </a:schemeClr>
                </a:solidFill>
              </a:rPr>
              <a:t>Población objetivo:</a:t>
            </a:r>
            <a:r>
              <a:rPr lang="es-CO" sz="2400" b="1" dirty="0"/>
              <a:t> </a:t>
            </a:r>
            <a:r>
              <a:rPr lang="es-CO" sz="2400" dirty="0"/>
              <a:t>conjunto de elementos sobre los que queremos hacer afirmaciones</a:t>
            </a:r>
          </a:p>
          <a:p>
            <a:pPr marL="0" indent="0" algn="just">
              <a:buNone/>
            </a:pPr>
            <a:endParaRPr lang="es-CO" sz="2400" dirty="0"/>
          </a:p>
          <a:p>
            <a:pPr marL="0" indent="0" algn="just">
              <a:buNone/>
            </a:pPr>
            <a:r>
              <a:rPr lang="es-CO" sz="2400" b="1" dirty="0">
                <a:solidFill>
                  <a:schemeClr val="tx2">
                    <a:lumMod val="60000"/>
                    <a:lumOff val="40000"/>
                  </a:schemeClr>
                </a:solidFill>
              </a:rPr>
              <a:t>Muestra:</a:t>
            </a:r>
            <a:r>
              <a:rPr lang="es-CO" sz="2400" b="1" dirty="0"/>
              <a:t> </a:t>
            </a:r>
            <a:r>
              <a:rPr lang="es-CO" sz="2400" dirty="0"/>
              <a:t>subconjunto de la población que se extrae para ser estudiado</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247"/>
          <a:stretch/>
        </p:blipFill>
        <p:spPr bwMode="auto">
          <a:xfrm>
            <a:off x="4651608" y="2564904"/>
            <a:ext cx="45358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563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chemeClr val="tx2">
                    <a:lumMod val="60000"/>
                    <a:lumOff val="40000"/>
                  </a:schemeClr>
                </a:solidFill>
              </a:rPr>
              <a:t>¿Porqué una muestra?</a:t>
            </a:r>
          </a:p>
        </p:txBody>
      </p:sp>
      <p:sp>
        <p:nvSpPr>
          <p:cNvPr id="3" name="2 Marcador de contenido"/>
          <p:cNvSpPr>
            <a:spLocks noGrp="1"/>
          </p:cNvSpPr>
          <p:nvPr>
            <p:ph idx="1"/>
          </p:nvPr>
        </p:nvSpPr>
        <p:spPr/>
        <p:txBody>
          <a:bodyPr/>
          <a:lstStyle/>
          <a:p>
            <a:pPr marL="0" indent="0">
              <a:buNone/>
            </a:pPr>
            <a:r>
              <a:rPr lang="es-CO" dirty="0"/>
              <a:t>Imposibilidad o costo excesivo de realizar un </a:t>
            </a:r>
            <a:r>
              <a:rPr lang="es-CO" b="1" dirty="0"/>
              <a:t>censo </a:t>
            </a:r>
            <a:r>
              <a:rPr lang="es-CO" dirty="0"/>
              <a:t>en que se mide toda la población.</a:t>
            </a:r>
          </a:p>
          <a:p>
            <a:pPr marL="0" indent="0" algn="just">
              <a:buNone/>
            </a:pPr>
            <a:r>
              <a:rPr lang="es-CO" dirty="0"/>
              <a:t>El muestreo se realiza para obtener información acerca de los parámetros desconocidos de la población, por medio de un experimento que permite  observar o medir las características de la población, de las cuáles se tiene incertidumbre</a:t>
            </a:r>
          </a:p>
        </p:txBody>
      </p:sp>
    </p:spTree>
    <p:extLst>
      <p:ext uri="{BB962C8B-B14F-4D97-AF65-F5344CB8AC3E}">
        <p14:creationId xmlns:p14="http://schemas.microsoft.com/office/powerpoint/2010/main" val="92144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908720"/>
            <a:ext cx="8507288" cy="1143000"/>
          </a:xfrm>
        </p:spPr>
        <p:txBody>
          <a:bodyPr>
            <a:normAutofit fontScale="90000"/>
          </a:bodyPr>
          <a:lstStyle/>
          <a:p>
            <a:r>
              <a:rPr lang="es-CO" b="1" dirty="0">
                <a:solidFill>
                  <a:schemeClr val="tx2">
                    <a:lumMod val="60000"/>
                    <a:lumOff val="40000"/>
                  </a:schemeClr>
                </a:solidFill>
              </a:rPr>
              <a:t>Herramientas con dos </a:t>
            </a:r>
            <a:br>
              <a:rPr lang="es-CO" b="1" dirty="0">
                <a:solidFill>
                  <a:schemeClr val="tx2">
                    <a:lumMod val="60000"/>
                    <a:lumOff val="40000"/>
                  </a:schemeClr>
                </a:solidFill>
              </a:rPr>
            </a:br>
            <a:r>
              <a:rPr lang="es-CO" b="1" dirty="0">
                <a:solidFill>
                  <a:schemeClr val="tx2">
                    <a:lumMod val="60000"/>
                    <a:lumOff val="40000"/>
                  </a:schemeClr>
                </a:solidFill>
              </a:rPr>
              <a:t>Objetivos Básicos</a:t>
            </a:r>
            <a:br>
              <a:rPr lang="es-CO" dirty="0"/>
            </a:br>
            <a:endParaRPr lang="es-CO" dirty="0"/>
          </a:p>
        </p:txBody>
      </p:sp>
      <p:sp>
        <p:nvSpPr>
          <p:cNvPr id="3" name="2 Marcador de contenido"/>
          <p:cNvSpPr>
            <a:spLocks noGrp="1"/>
          </p:cNvSpPr>
          <p:nvPr>
            <p:ph idx="1"/>
          </p:nvPr>
        </p:nvSpPr>
        <p:spPr>
          <a:xfrm>
            <a:off x="467544" y="1700808"/>
            <a:ext cx="8229600" cy="4525963"/>
          </a:xfrm>
        </p:spPr>
        <p:txBody>
          <a:bodyPr>
            <a:normAutofit fontScale="40000" lnSpcReduction="20000"/>
          </a:bodyPr>
          <a:lstStyle/>
          <a:p>
            <a:endParaRPr lang="es-CO" dirty="0"/>
          </a:p>
          <a:p>
            <a:pPr marL="0" indent="0" algn="just">
              <a:buNone/>
            </a:pPr>
            <a:r>
              <a:rPr lang="es-CO" sz="7000" dirty="0"/>
              <a:t>Describir la muestra: </a:t>
            </a:r>
            <a:r>
              <a:rPr lang="es-CO" sz="7000" b="1" dirty="0"/>
              <a:t>Estadística Descriptiva</a:t>
            </a:r>
          </a:p>
          <a:p>
            <a:pPr marL="0" indent="0" algn="just">
              <a:buNone/>
            </a:pPr>
            <a:endParaRPr lang="es-CO" sz="7000" dirty="0"/>
          </a:p>
          <a:p>
            <a:pPr marL="0" indent="0" algn="just">
              <a:buNone/>
            </a:pPr>
            <a:r>
              <a:rPr lang="es-CO" sz="7000" dirty="0"/>
              <a:t>Obtener conclusiones de la población a partir de la muestra: </a:t>
            </a:r>
            <a:r>
              <a:rPr lang="es-CO" sz="7000" b="1" dirty="0"/>
              <a:t>Inferencia Estadística.</a:t>
            </a:r>
          </a:p>
          <a:p>
            <a:pPr marL="0" indent="0" algn="just">
              <a:buNone/>
            </a:pPr>
            <a:endParaRPr lang="es-CO" sz="7000" b="1" dirty="0"/>
          </a:p>
          <a:p>
            <a:pPr marL="0" indent="0" algn="just">
              <a:buNone/>
            </a:pPr>
            <a:r>
              <a:rPr lang="es-CO" sz="7000" b="1" dirty="0"/>
              <a:t>Parámetro: </a:t>
            </a:r>
            <a:r>
              <a:rPr lang="es-CO" sz="7000" dirty="0"/>
              <a:t>número derivado del estudio de una variable estadística de toda una población.</a:t>
            </a:r>
          </a:p>
          <a:p>
            <a:pPr marL="0" indent="0" algn="just">
              <a:buNone/>
            </a:pPr>
            <a:endParaRPr lang="es-CO" sz="7000" dirty="0"/>
          </a:p>
          <a:p>
            <a:pPr marL="0" indent="0" algn="just">
              <a:buNone/>
            </a:pPr>
            <a:r>
              <a:rPr lang="es-CO" sz="7000" b="1" dirty="0"/>
              <a:t>Estadístico:</a:t>
            </a:r>
            <a:r>
              <a:rPr lang="es-CO" sz="7000" dirty="0"/>
              <a:t> Medida de resumen numérica que se calcula a partir de la muestra</a:t>
            </a:r>
          </a:p>
          <a:p>
            <a:pPr marL="0" indent="0">
              <a:buNone/>
            </a:pPr>
            <a:r>
              <a:rPr lang="es-CO" b="1" dirty="0"/>
              <a:t> </a:t>
            </a:r>
          </a:p>
        </p:txBody>
      </p:sp>
    </p:spTree>
    <p:extLst>
      <p:ext uri="{BB962C8B-B14F-4D97-AF65-F5344CB8AC3E}">
        <p14:creationId xmlns:p14="http://schemas.microsoft.com/office/powerpoint/2010/main" val="65862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F3F421-3DA2-4709-A428-3E886A0AD7B3}"/>
              </a:ext>
            </a:extLst>
          </p:cNvPr>
          <p:cNvSpPr>
            <a:spLocks noGrp="1"/>
          </p:cNvSpPr>
          <p:nvPr>
            <p:ph type="title"/>
          </p:nvPr>
        </p:nvSpPr>
        <p:spPr/>
        <p:txBody>
          <a:bodyPr>
            <a:normAutofit/>
          </a:bodyPr>
          <a:lstStyle/>
          <a:p>
            <a:r>
              <a:rPr lang="es-MX" sz="5400" b="1" dirty="0">
                <a:solidFill>
                  <a:schemeClr val="tx2">
                    <a:lumMod val="60000"/>
                    <a:lumOff val="40000"/>
                  </a:schemeClr>
                </a:solidFill>
                <a:latin typeface="+mn-lt"/>
                <a:ea typeface="+mn-ea"/>
                <a:cs typeface="+mn-cs"/>
              </a:rPr>
              <a:t>Definiciones </a:t>
            </a:r>
            <a:endParaRPr lang="es-CO" sz="5400" b="1" dirty="0">
              <a:solidFill>
                <a:schemeClr val="tx2">
                  <a:lumMod val="60000"/>
                  <a:lumOff val="40000"/>
                </a:schemeClr>
              </a:solidFill>
              <a:latin typeface="+mn-lt"/>
              <a:ea typeface="+mn-ea"/>
              <a:cs typeface="+mn-cs"/>
            </a:endParaRPr>
          </a:p>
        </p:txBody>
      </p:sp>
      <p:sp>
        <p:nvSpPr>
          <p:cNvPr id="3" name="Marcador de contenido 2">
            <a:extLst>
              <a:ext uri="{FF2B5EF4-FFF2-40B4-BE49-F238E27FC236}">
                <a16:creationId xmlns:a16="http://schemas.microsoft.com/office/drawing/2014/main" id="{9F36FB2C-822E-4268-801E-C74A67C3B3D0}"/>
              </a:ext>
            </a:extLst>
          </p:cNvPr>
          <p:cNvSpPr>
            <a:spLocks noGrp="1"/>
          </p:cNvSpPr>
          <p:nvPr>
            <p:ph idx="1"/>
          </p:nvPr>
        </p:nvSpPr>
        <p:spPr/>
        <p:txBody>
          <a:bodyPr/>
          <a:lstStyle/>
          <a:p>
            <a:pPr algn="just"/>
            <a:r>
              <a:rPr lang="es-MX" sz="2400" b="1" dirty="0">
                <a:solidFill>
                  <a:schemeClr val="tx2">
                    <a:lumMod val="60000"/>
                    <a:lumOff val="40000"/>
                  </a:schemeClr>
                </a:solidFill>
              </a:rPr>
              <a:t>Elemento y Unidad de observación: </a:t>
            </a:r>
            <a:r>
              <a:rPr lang="es-MX" sz="2400" dirty="0"/>
              <a:t>Objeto sobre el cual se realiza una medición. En poblaciones humanas las unidades de observación son los humanos.</a:t>
            </a:r>
          </a:p>
          <a:p>
            <a:pPr algn="just"/>
            <a:r>
              <a:rPr lang="es-MX" sz="2400" b="1" dirty="0">
                <a:solidFill>
                  <a:schemeClr val="tx2">
                    <a:lumMod val="60000"/>
                    <a:lumOff val="40000"/>
                  </a:schemeClr>
                </a:solidFill>
              </a:rPr>
              <a:t>Unidad de muestreo: </a:t>
            </a:r>
            <a:r>
              <a:rPr lang="es-MX" sz="2400" dirty="0"/>
              <a:t>Unidad donde realizamos el muestreo</a:t>
            </a:r>
          </a:p>
          <a:p>
            <a:pPr algn="just"/>
            <a:r>
              <a:rPr lang="es-MX" sz="2400" b="1" dirty="0">
                <a:solidFill>
                  <a:schemeClr val="tx2">
                    <a:lumMod val="60000"/>
                    <a:lumOff val="40000"/>
                  </a:schemeClr>
                </a:solidFill>
              </a:rPr>
              <a:t>Marco de muestreo: </a:t>
            </a:r>
            <a:r>
              <a:rPr lang="es-MX" sz="2400" dirty="0"/>
              <a:t>Lista de las unidades de muestreo</a:t>
            </a:r>
          </a:p>
          <a:p>
            <a:pPr algn="just"/>
            <a:endParaRPr lang="es-MX" sz="2400" dirty="0"/>
          </a:p>
          <a:p>
            <a:pPr algn="just"/>
            <a:r>
              <a:rPr lang="es-MX" sz="2400" dirty="0"/>
              <a:t>Podríamos estudiar personas pero no tenemos la lista de todos los individuos que pertenecen a la población objetivo.</a:t>
            </a:r>
          </a:p>
          <a:p>
            <a:pPr algn="just"/>
            <a:r>
              <a:rPr lang="es-MX" sz="2400" dirty="0"/>
              <a:t>Las familias sirven como unidades de muestreo y las unidades de observación son los individuos que viven en una familia  </a:t>
            </a:r>
          </a:p>
          <a:p>
            <a:endParaRPr lang="es-CO" sz="2400" b="1" dirty="0">
              <a:solidFill>
                <a:schemeClr val="tx2">
                  <a:lumMod val="60000"/>
                  <a:lumOff val="40000"/>
                </a:schemeClr>
              </a:solidFill>
            </a:endParaRPr>
          </a:p>
        </p:txBody>
      </p:sp>
    </p:spTree>
    <p:extLst>
      <p:ext uri="{BB962C8B-B14F-4D97-AF65-F5344CB8AC3E}">
        <p14:creationId xmlns:p14="http://schemas.microsoft.com/office/powerpoint/2010/main" val="1620886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b="1" dirty="0">
                <a:solidFill>
                  <a:srgbClr val="0070C0"/>
                </a:solidFill>
              </a:rPr>
              <a:t>¿</a:t>
            </a:r>
            <a:r>
              <a:rPr lang="es-CO" sz="3600" b="1" dirty="0">
                <a:solidFill>
                  <a:srgbClr val="0070C0"/>
                </a:solidFill>
              </a:rPr>
              <a:t>Cómo elegir el tamaño de la Muestra (n) ?</a:t>
            </a:r>
          </a:p>
        </p:txBody>
      </p:sp>
      <p:sp>
        <p:nvSpPr>
          <p:cNvPr id="3" name="2 Marcador de contenido"/>
          <p:cNvSpPr>
            <a:spLocks noGrp="1"/>
          </p:cNvSpPr>
          <p:nvPr>
            <p:ph idx="1"/>
          </p:nvPr>
        </p:nvSpPr>
        <p:spPr>
          <a:xfrm>
            <a:off x="457200" y="1556792"/>
            <a:ext cx="8229600" cy="4525963"/>
          </a:xfrm>
        </p:spPr>
        <p:txBody>
          <a:bodyPr>
            <a:normAutofit/>
          </a:bodyPr>
          <a:lstStyle/>
          <a:p>
            <a:r>
              <a:rPr lang="es-CO" dirty="0"/>
              <a:t>¿Qué se va a medir? </a:t>
            </a:r>
          </a:p>
          <a:p>
            <a:r>
              <a:rPr lang="es-CO" dirty="0"/>
              <a:t>¿Qué se quiere determinar? </a:t>
            </a:r>
          </a:p>
          <a:p>
            <a:r>
              <a:rPr lang="es-CO" dirty="0"/>
              <a:t>Nivel máximo de error admisible </a:t>
            </a:r>
          </a:p>
          <a:p>
            <a:r>
              <a:rPr lang="es-CO" dirty="0"/>
              <a:t>Nivel de confianza con qué se quiere obtener la estimación del tamaño </a:t>
            </a:r>
            <a:r>
              <a:rPr lang="es-CO" dirty="0" err="1"/>
              <a:t>muestral</a:t>
            </a:r>
            <a:endParaRPr lang="es-CO" dirty="0"/>
          </a:p>
          <a:p>
            <a:r>
              <a:rPr lang="es-CO" dirty="0"/>
              <a:t>Variabilidad de las características a medir</a:t>
            </a:r>
          </a:p>
        </p:txBody>
      </p:sp>
    </p:spTree>
    <p:extLst>
      <p:ext uri="{BB962C8B-B14F-4D97-AF65-F5344CB8AC3E}">
        <p14:creationId xmlns:p14="http://schemas.microsoft.com/office/powerpoint/2010/main" val="131280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1600200"/>
                <a:ext cx="8507288" cy="4525963"/>
              </a:xfrm>
            </p:spPr>
            <p:txBody>
              <a:bodyPr>
                <a:normAutofit fontScale="85000" lnSpcReduction="20000"/>
              </a:bodyPr>
              <a:lstStyle/>
              <a:p>
                <a:pPr marL="0" indent="0">
                  <a:buNone/>
                </a:pPr>
                <a:r>
                  <a:rPr lang="es-CO" dirty="0"/>
                  <a:t>Se dice que las variables aleatorias </a:t>
                </a:r>
                <a:r>
                  <a:rPr lang="es-CO" i="1" dirty="0"/>
                  <a:t>X</a:t>
                </a:r>
                <a:r>
                  <a:rPr lang="es-CO" dirty="0"/>
                  <a:t>1, </a:t>
                </a:r>
                <a:r>
                  <a:rPr lang="es-CO" i="1" dirty="0"/>
                  <a:t>X</a:t>
                </a:r>
                <a:r>
                  <a:rPr lang="es-CO" dirty="0"/>
                  <a:t>2, . . . , </a:t>
                </a:r>
                <a:r>
                  <a:rPr lang="es-CO" i="1" dirty="0" err="1"/>
                  <a:t>Xn</a:t>
                </a:r>
                <a:r>
                  <a:rPr lang="es-CO" i="1" dirty="0"/>
                  <a:t> </a:t>
                </a:r>
                <a:r>
                  <a:rPr lang="es-CO" dirty="0"/>
                  <a:t>forman una </a:t>
                </a:r>
                <a:r>
                  <a:rPr lang="es-CO" b="1" dirty="0"/>
                  <a:t>muestra aleatoria </a:t>
                </a:r>
                <a:r>
                  <a:rPr lang="es-CO" dirty="0"/>
                  <a:t>simple de tamaño </a:t>
                </a:r>
                <a:r>
                  <a:rPr lang="es-CO" i="1" dirty="0"/>
                  <a:t>n </a:t>
                </a:r>
                <a:r>
                  <a:rPr lang="es-CO" dirty="0"/>
                  <a:t>si:</a:t>
                </a:r>
              </a:p>
              <a:p>
                <a:pPr marL="0" indent="0">
                  <a:buNone/>
                </a:pPr>
                <a:endParaRPr lang="es-CO" dirty="0"/>
              </a:p>
              <a:p>
                <a:pPr marL="0" indent="0">
                  <a:buNone/>
                </a:pPr>
                <a:r>
                  <a:rPr lang="es-CO" b="1" dirty="0"/>
                  <a:t>1. </a:t>
                </a:r>
                <a:r>
                  <a:rPr lang="es-CO" dirty="0"/>
                  <a:t>Las </a:t>
                </a:r>
                <a:r>
                  <a:rPr lang="es-CO" i="1" dirty="0"/>
                  <a:t>Xi </a:t>
                </a:r>
                <a:r>
                  <a:rPr lang="es-CO" dirty="0"/>
                  <a:t>son variables aleatorias independientes.</a:t>
                </a:r>
              </a:p>
              <a:p>
                <a:pPr marL="0" indent="0">
                  <a:buNone/>
                </a:pPr>
                <a:r>
                  <a:rPr lang="es-CO" b="1" dirty="0"/>
                  <a:t>2. </a:t>
                </a:r>
                <a:r>
                  <a:rPr lang="es-CO" dirty="0"/>
                  <a:t>Cada </a:t>
                </a:r>
                <a:r>
                  <a:rPr lang="es-CO" i="1" dirty="0"/>
                  <a:t>Xi </a:t>
                </a:r>
                <a:r>
                  <a:rPr lang="es-CO" dirty="0"/>
                  <a:t>tiene la misma distribución de probabilidad, en la mayoría de veces se asume normal</a:t>
                </a:r>
              </a:p>
              <a:p>
                <a:pPr marL="0" indent="0">
                  <a:buNone/>
                </a:pPr>
                <a:r>
                  <a:rPr lang="es-CO" b="1" dirty="0"/>
                  <a:t>3. </a:t>
                </a:r>
                <a:r>
                  <a:rPr lang="es-CO" dirty="0"/>
                  <a:t>Cualquier función de las variables aleatorias que forman una muestra se llaman estadístico .</a:t>
                </a:r>
              </a:p>
              <a:p>
                <a:pPr marL="0" indent="0">
                  <a:buNone/>
                </a:pPr>
                <a:r>
                  <a:rPr lang="es-CO" dirty="0"/>
                  <a:t> </a:t>
                </a:r>
              </a:p>
              <a:p>
                <a:pPr marL="0" indent="0">
                  <a:buNone/>
                </a:pPr>
                <a:r>
                  <a:rPr lang="es-CO" dirty="0"/>
                  <a:t>Es decir las </a:t>
                </a:r>
                <a:r>
                  <a:rPr lang="es-CO" i="1" dirty="0"/>
                  <a:t>Xi </a:t>
                </a:r>
                <a:r>
                  <a:rPr lang="es-CO" dirty="0"/>
                  <a:t>son </a:t>
                </a:r>
                <a:r>
                  <a:rPr lang="es-CO" i="1" dirty="0"/>
                  <a:t>independientes e idénticamente distribuidas </a:t>
                </a:r>
                <a:r>
                  <a:rPr lang="es-CO" dirty="0"/>
                  <a:t>(</a:t>
                </a:r>
                <a:r>
                  <a:rPr lang="es-CO" dirty="0" err="1"/>
                  <a:t>iid</a:t>
                </a:r>
                <a:r>
                  <a:rPr lang="es-CO" dirty="0"/>
                  <a:t>)</a:t>
                </a:r>
                <a14:m>
                  <m:oMath xmlns:m="http://schemas.openxmlformats.org/officeDocument/2006/math">
                    <m:r>
                      <a:rPr lang="es-CO" b="0" i="0" smtClean="0">
                        <a:latin typeface="Cambria Math"/>
                      </a:rPr>
                      <m:t> </m:t>
                    </m:r>
                    <m:sSub>
                      <m:sSubPr>
                        <m:ctrlPr>
                          <a:rPr lang="es-CO" i="1" smtClean="0">
                            <a:latin typeface="Cambria Math" panose="02040503050406030204" pitchFamily="18" charset="0"/>
                          </a:rPr>
                        </m:ctrlPr>
                      </m:sSubPr>
                      <m:e>
                        <m:r>
                          <a:rPr lang="es-CO" b="0" i="1" smtClean="0">
                            <a:latin typeface="Cambria Math"/>
                          </a:rPr>
                          <m:t>𝑋</m:t>
                        </m:r>
                      </m:e>
                      <m:sub>
                        <m:r>
                          <a:rPr lang="es-CO" b="0" i="1" smtClean="0">
                            <a:latin typeface="Cambria Math"/>
                          </a:rPr>
                          <m:t>𝑖</m:t>
                        </m:r>
                      </m:sub>
                    </m:sSub>
                    <m:r>
                      <a:rPr lang="es-CO" i="1" smtClean="0">
                        <a:latin typeface="Cambria Math"/>
                        <a:ea typeface="Cambria Math"/>
                      </a:rPr>
                      <m:t>~</m:t>
                    </m:r>
                    <m:r>
                      <m:rPr>
                        <m:sty m:val="p"/>
                      </m:rPr>
                      <a:rPr lang="es-CO" b="0" i="0" smtClean="0">
                        <a:latin typeface="Cambria Math"/>
                        <a:ea typeface="Cambria Math"/>
                      </a:rPr>
                      <m:t>iid</m:t>
                    </m:r>
                    <m:r>
                      <a:rPr lang="es-CO" b="0" i="0" smtClean="0">
                        <a:latin typeface="Cambria Math"/>
                        <a:ea typeface="Cambria Math"/>
                      </a:rPr>
                      <m:t> </m:t>
                    </m:r>
                    <m:r>
                      <m:rPr>
                        <m:sty m:val="p"/>
                      </m:rPr>
                      <a:rPr lang="es-CO" b="0" i="0" smtClean="0">
                        <a:latin typeface="Cambria Math"/>
                        <a:ea typeface="Cambria Math"/>
                      </a:rPr>
                      <m:t>N</m:t>
                    </m:r>
                    <m:r>
                      <a:rPr lang="es-CO" b="0" i="0" smtClean="0">
                        <a:latin typeface="Cambria Math"/>
                        <a:ea typeface="Cambria Math"/>
                      </a:rPr>
                      <m:t>(0,</m:t>
                    </m:r>
                    <m:sSup>
                      <m:sSupPr>
                        <m:ctrlPr>
                          <a:rPr lang="es-CO" b="0" i="1" smtClean="0">
                            <a:latin typeface="Cambria Math" panose="02040503050406030204" pitchFamily="18" charset="0"/>
                            <a:ea typeface="Cambria Math"/>
                          </a:rPr>
                        </m:ctrlPr>
                      </m:sSupPr>
                      <m:e>
                        <m:r>
                          <a:rPr lang="es-CO" b="0" i="1" smtClean="0">
                            <a:latin typeface="Cambria Math"/>
                            <a:ea typeface="Cambria Math"/>
                          </a:rPr>
                          <m:t>𝜎</m:t>
                        </m:r>
                      </m:e>
                      <m:sup>
                        <m:r>
                          <a:rPr lang="es-CO" b="0" i="1" smtClean="0">
                            <a:latin typeface="Cambria Math"/>
                            <a:ea typeface="Cambria Math"/>
                          </a:rPr>
                          <m:t>2</m:t>
                        </m:r>
                      </m:sup>
                    </m:sSup>
                    <m:r>
                      <a:rPr lang="es-CO" b="0" i="0" smtClean="0">
                        <a:latin typeface="Cambria Math"/>
                        <a:ea typeface="Cambria Math"/>
                      </a:rPr>
                      <m:t>)</m:t>
                    </m:r>
                  </m:oMath>
                </a14:m>
                <a:endParaRPr lang="es-CO"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600200"/>
                <a:ext cx="8507288" cy="4525963"/>
              </a:xfrm>
              <a:blipFill rotWithShape="1">
                <a:blip r:embed="rId2"/>
                <a:stretch>
                  <a:fillRect l="-1289" t="-2695" r="-1934"/>
                </a:stretch>
              </a:blipFill>
            </p:spPr>
            <p:txBody>
              <a:bodyPr/>
              <a:lstStyle/>
              <a:p>
                <a:r>
                  <a:rPr lang="es-CO">
                    <a:noFill/>
                  </a:rPr>
                  <a:t> </a:t>
                </a:r>
              </a:p>
            </p:txBody>
          </p:sp>
        </mc:Fallback>
      </mc:AlternateContent>
    </p:spTree>
    <p:extLst>
      <p:ext uri="{BB962C8B-B14F-4D97-AF65-F5344CB8AC3E}">
        <p14:creationId xmlns:p14="http://schemas.microsoft.com/office/powerpoint/2010/main" val="295428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Teorema del Límite central</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7544" y="1556792"/>
                <a:ext cx="8229600" cy="4525963"/>
              </a:xfrm>
            </p:spPr>
            <p:txBody>
              <a:bodyPr>
                <a:normAutofit/>
              </a:bodyPr>
              <a:lstStyle/>
              <a:p>
                <a:pPr marL="0" indent="0" algn="just">
                  <a:buNone/>
                </a:pPr>
                <a:r>
                  <a:rPr lang="es-CO" dirty="0"/>
                  <a:t>Si </a:t>
                </a:r>
                <a14:m>
                  <m:oMath xmlns:m="http://schemas.openxmlformats.org/officeDocument/2006/math">
                    <m:acc>
                      <m:accPr>
                        <m:chr m:val="̅"/>
                        <m:ctrlPr>
                          <a:rPr lang="es-CO" i="1" smtClean="0">
                            <a:latin typeface="Cambria Math" panose="02040503050406030204" pitchFamily="18" charset="0"/>
                          </a:rPr>
                        </m:ctrlPr>
                      </m:accPr>
                      <m:e>
                        <m:r>
                          <a:rPr lang="es-CO" b="0" i="1" smtClean="0">
                            <a:latin typeface="Cambria Math"/>
                          </a:rPr>
                          <m:t>𝑋</m:t>
                        </m:r>
                      </m:e>
                    </m:acc>
                    <m:r>
                      <a:rPr lang="es-CO" b="0" i="1" smtClean="0">
                        <a:latin typeface="Cambria Math"/>
                      </a:rPr>
                      <m:t> </m:t>
                    </m:r>
                    <m:r>
                      <m:rPr>
                        <m:sty m:val="p"/>
                      </m:rPr>
                      <a:rPr lang="es-CO" b="0" i="0" smtClean="0">
                        <a:latin typeface="Cambria Math"/>
                      </a:rPr>
                      <m:t>es</m:t>
                    </m:r>
                    <m:r>
                      <a:rPr lang="es-CO" b="0" i="0" smtClean="0">
                        <a:latin typeface="Cambria Math"/>
                      </a:rPr>
                      <m:t> </m:t>
                    </m:r>
                  </m:oMath>
                </a14:m>
                <a:r>
                  <a:rPr lang="es-CO" dirty="0"/>
                  <a:t>la media de una muestra aleatoria de tamaño n, tomada de una población de tamaño N, con media µ y varianza finita</a:t>
                </a:r>
                <a14:m>
                  <m:oMath xmlns:m="http://schemas.openxmlformats.org/officeDocument/2006/math">
                    <m:r>
                      <a:rPr lang="es-CO" b="0" i="0" smtClean="0">
                        <a:latin typeface="Cambria Math"/>
                      </a:rPr>
                      <m:t>  </m:t>
                    </m:r>
                    <m:sSup>
                      <m:sSupPr>
                        <m:ctrlPr>
                          <a:rPr lang="es-CO" i="1" smtClean="0">
                            <a:latin typeface="Cambria Math" panose="02040503050406030204" pitchFamily="18" charset="0"/>
                          </a:rPr>
                        </m:ctrlPr>
                      </m:sSupPr>
                      <m:e>
                        <m:r>
                          <a:rPr lang="es-CO" i="1" smtClean="0">
                            <a:latin typeface="Cambria Math"/>
                            <a:ea typeface="Cambria Math"/>
                          </a:rPr>
                          <m:t>𝜎</m:t>
                        </m:r>
                      </m:e>
                      <m:sup>
                        <m:r>
                          <a:rPr lang="es-CO" b="0" i="1" smtClean="0">
                            <a:latin typeface="Cambria Math"/>
                          </a:rPr>
                          <m:t>2</m:t>
                        </m:r>
                      </m:sup>
                    </m:sSup>
                  </m:oMath>
                </a14:m>
                <a:r>
                  <a:rPr lang="es-CO" dirty="0"/>
                  <a:t>, entonces la forma límite de la distribución es;  </a:t>
                </a:r>
              </a:p>
              <a:p>
                <a:pPr marL="0" indent="0">
                  <a:buNone/>
                </a:pPr>
                <a14:m>
                  <m:oMathPara xmlns:m="http://schemas.openxmlformats.org/officeDocument/2006/math">
                    <m:oMathParaPr>
                      <m:jc m:val="centerGroup"/>
                    </m:oMathParaPr>
                    <m:oMath xmlns:m="http://schemas.openxmlformats.org/officeDocument/2006/math">
                      <m:r>
                        <a:rPr lang="es-CO" b="0" i="1" smtClean="0">
                          <a:latin typeface="Cambria Math"/>
                        </a:rPr>
                        <m:t>𝑍</m:t>
                      </m:r>
                      <m:r>
                        <a:rPr lang="es-CO" b="0" i="1" smtClean="0">
                          <a:latin typeface="Cambria Math"/>
                        </a:rPr>
                        <m:t>=</m:t>
                      </m:r>
                      <m:f>
                        <m:fPr>
                          <m:ctrlPr>
                            <a:rPr lang="es-CO" b="0" i="1" smtClean="0">
                              <a:latin typeface="Cambria Math" panose="02040503050406030204" pitchFamily="18" charset="0"/>
                            </a:rPr>
                          </m:ctrlPr>
                        </m:fPr>
                        <m:num>
                          <m:acc>
                            <m:accPr>
                              <m:chr m:val="̅"/>
                              <m:ctrlPr>
                                <a:rPr lang="es-CO" i="1">
                                  <a:latin typeface="Cambria Math" panose="02040503050406030204" pitchFamily="18" charset="0"/>
                                </a:rPr>
                              </m:ctrlPr>
                            </m:accPr>
                            <m:e>
                              <m:r>
                                <a:rPr lang="es-CO" i="1">
                                  <a:latin typeface="Cambria Math"/>
                                </a:rPr>
                                <m:t>𝑋</m:t>
                              </m:r>
                            </m:e>
                          </m:acc>
                          <m:r>
                            <a:rPr lang="es-CO" b="0" i="1" smtClean="0">
                              <a:latin typeface="Cambria Math"/>
                            </a:rPr>
                            <m:t>−</m:t>
                          </m:r>
                          <m:r>
                            <m:rPr>
                              <m:nor/>
                            </m:rPr>
                            <a:rPr lang="es-CO" dirty="0"/>
                            <m:t>µ</m:t>
                          </m:r>
                        </m:num>
                        <m:den>
                          <m:r>
                            <a:rPr lang="es-CO" b="0" i="1" smtClean="0">
                              <a:latin typeface="Cambria Math"/>
                              <a:ea typeface="Cambria Math"/>
                            </a:rPr>
                            <m:t>𝜎</m:t>
                          </m:r>
                          <m:r>
                            <a:rPr lang="es-CO" b="0" i="1" smtClean="0">
                              <a:latin typeface="Cambria Math"/>
                              <a:ea typeface="Cambria Math"/>
                            </a:rPr>
                            <m:t>/</m:t>
                          </m:r>
                          <m:rad>
                            <m:radPr>
                              <m:degHide m:val="on"/>
                              <m:ctrlPr>
                                <a:rPr lang="es-CO" b="0" i="1" smtClean="0">
                                  <a:latin typeface="Cambria Math" panose="02040503050406030204" pitchFamily="18" charset="0"/>
                                  <a:ea typeface="Cambria Math"/>
                                </a:rPr>
                              </m:ctrlPr>
                            </m:radPr>
                            <m:deg/>
                            <m:e>
                              <m:r>
                                <a:rPr lang="es-CO" b="0" i="1" smtClean="0">
                                  <a:latin typeface="Cambria Math"/>
                                  <a:ea typeface="Cambria Math"/>
                                </a:rPr>
                                <m:t>𝑛</m:t>
                              </m:r>
                            </m:e>
                          </m:rad>
                        </m:den>
                      </m:f>
                    </m:oMath>
                  </m:oMathPara>
                </a14:m>
                <a:endParaRPr lang="es-CO" dirty="0"/>
              </a:p>
              <a:p>
                <a:pPr marL="0" indent="0">
                  <a:buNone/>
                </a:pPr>
                <a:r>
                  <a:rPr lang="es-CO" dirty="0"/>
                  <a:t>Conforme </a:t>
                </a:r>
                <a14:m>
                  <m:oMath xmlns:m="http://schemas.openxmlformats.org/officeDocument/2006/math">
                    <m:r>
                      <a:rPr lang="es-CO" b="0" i="1" smtClean="0">
                        <a:latin typeface="Cambria Math"/>
                      </a:rPr>
                      <m:t>𝑛</m:t>
                    </m:r>
                    <m:r>
                      <a:rPr lang="es-CO" b="0" i="1" smtClean="0">
                        <a:latin typeface="Cambria Math"/>
                        <a:ea typeface="Cambria Math"/>
                      </a:rPr>
                      <m:t>→∞, </m:t>
                    </m:r>
                  </m:oMath>
                </a14:m>
                <a:r>
                  <a:rPr lang="es-CO" dirty="0"/>
                  <a:t>es la distribución de la normal estándar n(Z;0,1)</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7544" y="1556792"/>
                <a:ext cx="8229600" cy="4525963"/>
              </a:xfrm>
              <a:blipFill rotWithShape="1">
                <a:blip r:embed="rId2"/>
                <a:stretch>
                  <a:fillRect l="-1926" t="-1615" r="-2593"/>
                </a:stretch>
              </a:blipFill>
            </p:spPr>
            <p:txBody>
              <a:bodyPr/>
              <a:lstStyle/>
              <a:p>
                <a:r>
                  <a:rPr lang="es-CO">
                    <a:noFill/>
                  </a:rPr>
                  <a:t> </a:t>
                </a:r>
              </a:p>
            </p:txBody>
          </p:sp>
        </mc:Fallback>
      </mc:AlternateContent>
    </p:spTree>
    <p:extLst>
      <p:ext uri="{BB962C8B-B14F-4D97-AF65-F5344CB8AC3E}">
        <p14:creationId xmlns:p14="http://schemas.microsoft.com/office/powerpoint/2010/main" val="3004949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5893" y="1179904"/>
            <a:ext cx="8272212" cy="760350"/>
          </a:xfrm>
        </p:spPr>
        <p:txBody>
          <a:bodyPr>
            <a:normAutofit fontScale="90000"/>
          </a:bodyPr>
          <a:lstStyle/>
          <a:p>
            <a:pPr algn="ctr"/>
            <a:r>
              <a:rPr lang="es-CO" b="1"/>
              <a:t>DISTRIBUCIÓN </a:t>
            </a:r>
            <a:r>
              <a:rPr lang="es-CO" b="1" dirty="0"/>
              <a:t>NORMAL</a:t>
            </a:r>
          </a:p>
        </p:txBody>
      </p:sp>
      <p:sp>
        <p:nvSpPr>
          <p:cNvPr id="3" name="Marcador de contenido 2"/>
          <p:cNvSpPr>
            <a:spLocks noGrp="1"/>
          </p:cNvSpPr>
          <p:nvPr>
            <p:ph idx="1"/>
          </p:nvPr>
        </p:nvSpPr>
        <p:spPr>
          <a:xfrm>
            <a:off x="364950" y="2478346"/>
            <a:ext cx="8272211" cy="934407"/>
          </a:xfrm>
        </p:spPr>
        <p:txBody>
          <a:bodyPr>
            <a:normAutofit/>
          </a:bodyPr>
          <a:lstStyle/>
          <a:p>
            <a:pPr marL="0" indent="0" algn="ctr">
              <a:buNone/>
            </a:pPr>
            <a:r>
              <a:rPr lang="es-CO" sz="2700" dirty="0"/>
              <a:t>Una distribución ampliamente usada es la distribución normal o gaussiana</a:t>
            </a:r>
          </a:p>
        </p:txBody>
      </p:sp>
      <p:pic>
        <p:nvPicPr>
          <p:cNvPr id="6" name="Imagen 5"/>
          <p:cNvPicPr>
            <a:picLocks noChangeAspect="1"/>
          </p:cNvPicPr>
          <p:nvPr/>
        </p:nvPicPr>
        <p:blipFill>
          <a:blip r:embed="rId2"/>
          <a:stretch>
            <a:fillRect/>
          </a:stretch>
        </p:blipFill>
        <p:spPr>
          <a:xfrm>
            <a:off x="3004649" y="3412753"/>
            <a:ext cx="3134700" cy="2549160"/>
          </a:xfrm>
          <a:prstGeom prst="rect">
            <a:avLst/>
          </a:prstGeom>
        </p:spPr>
      </p:pic>
    </p:spTree>
    <p:extLst>
      <p:ext uri="{BB962C8B-B14F-4D97-AF65-F5344CB8AC3E}">
        <p14:creationId xmlns:p14="http://schemas.microsoft.com/office/powerpoint/2010/main" val="227165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43000"/>
          </a:xfrm>
        </p:spPr>
        <p:txBody>
          <a:bodyPr/>
          <a:lstStyle/>
          <a:p>
            <a:r>
              <a:rPr lang="es-CO" b="1" dirty="0">
                <a:solidFill>
                  <a:srgbClr val="0070C0"/>
                </a:solidFill>
              </a:rPr>
              <a:t>Tamaño de muestra para µ</a:t>
            </a:r>
          </a:p>
        </p:txBody>
      </p:sp>
      <mc:AlternateContent xmlns:mc="http://schemas.openxmlformats.org/markup-compatibility/2006">
        <mc:Choice xmlns:a14="http://schemas.microsoft.com/office/drawing/2010/main" Requires="a14">
          <p:sp>
            <p:nvSpPr>
              <p:cNvPr id="3" name="2 Marcador de contenido"/>
              <p:cNvSpPr>
                <a:spLocks noGrp="1"/>
              </p:cNvSpPr>
              <p:nvPr>
                <p:ph idx="1"/>
              </p:nvPr>
            </p:nvSpPr>
            <p:spPr>
              <a:xfrm>
                <a:off x="835174" y="1530645"/>
                <a:ext cx="7473652" cy="4525963"/>
              </a:xfrm>
            </p:spPr>
            <p:txBody>
              <a:bodyPr>
                <a:normAutofit/>
              </a:bodyPr>
              <a:lstStyle/>
              <a:p>
                <a:pPr marL="0" indent="0">
                  <a:buNone/>
                </a:pPr>
                <a:r>
                  <a:rPr lang="es-CO" b="1" dirty="0"/>
                  <a:t>Población Finita        </a:t>
                </a:r>
                <a14:m>
                  <m:oMath xmlns:m="http://schemas.openxmlformats.org/officeDocument/2006/math">
                    <m:r>
                      <a:rPr lang="es-CO" b="1" i="0" smtClean="0">
                        <a:latin typeface="Cambria Math"/>
                      </a:rPr>
                      <m:t>  </m:t>
                    </m:r>
                    <m:r>
                      <a:rPr lang="es-CO" b="0" i="1" smtClean="0">
                        <a:latin typeface="Cambria Math"/>
                      </a:rPr>
                      <m:t>𝑛</m:t>
                    </m:r>
                    <m:r>
                      <a:rPr lang="es-CO" b="0" i="1" smtClean="0">
                        <a:latin typeface="Cambria Math"/>
                      </a:rPr>
                      <m:t>=</m:t>
                    </m:r>
                    <m:f>
                      <m:fPr>
                        <m:ctrlPr>
                          <a:rPr lang="es-CO" b="0" i="1" smtClean="0">
                            <a:latin typeface="Cambria Math" panose="02040503050406030204" pitchFamily="18" charset="0"/>
                          </a:rPr>
                        </m:ctrlPr>
                      </m:fPr>
                      <m:num>
                        <m:r>
                          <a:rPr lang="es-CO" b="0" i="1" smtClean="0">
                            <a:latin typeface="Cambria Math"/>
                          </a:rPr>
                          <m:t>𝑁</m:t>
                        </m:r>
                        <m:sSup>
                          <m:sSupPr>
                            <m:ctrlPr>
                              <a:rPr lang="es-CO" b="0" i="1" smtClean="0">
                                <a:latin typeface="Cambria Math" panose="02040503050406030204" pitchFamily="18" charset="0"/>
                              </a:rPr>
                            </m:ctrlPr>
                          </m:sSupPr>
                          <m:e>
                            <m:r>
                              <a:rPr lang="es-CO" b="0" i="1" smtClean="0">
                                <a:latin typeface="Cambria Math"/>
                              </a:rPr>
                              <m:t>𝑍</m:t>
                            </m:r>
                          </m:e>
                          <m:sup>
                            <m:r>
                              <a:rPr lang="es-CO" b="0" i="1" smtClean="0">
                                <a:latin typeface="Cambria Math"/>
                              </a:rPr>
                              <m:t>2</m:t>
                            </m:r>
                          </m:sup>
                        </m:sSup>
                        <m:sSup>
                          <m:sSupPr>
                            <m:ctrlPr>
                              <a:rPr lang="es-CO" b="0" i="1" smtClean="0">
                                <a:latin typeface="Cambria Math" panose="02040503050406030204" pitchFamily="18" charset="0"/>
                              </a:rPr>
                            </m:ctrlPr>
                          </m:sSupPr>
                          <m:e>
                            <m:r>
                              <a:rPr lang="es-CO" b="0" i="1" smtClean="0">
                                <a:latin typeface="Cambria Math"/>
                                <a:ea typeface="Cambria Math"/>
                              </a:rPr>
                              <m:t>𝜎</m:t>
                            </m:r>
                          </m:e>
                          <m:sup>
                            <m:r>
                              <a:rPr lang="es-CO" b="0" i="1" smtClean="0">
                                <a:latin typeface="Cambria Math"/>
                              </a:rPr>
                              <m:t>2</m:t>
                            </m:r>
                          </m:sup>
                        </m:sSup>
                      </m:num>
                      <m:den>
                        <m:d>
                          <m:dPr>
                            <m:ctrlPr>
                              <a:rPr lang="es-CO" b="0" i="1" smtClean="0">
                                <a:latin typeface="Cambria Math" panose="02040503050406030204" pitchFamily="18" charset="0"/>
                              </a:rPr>
                            </m:ctrlPr>
                          </m:dPr>
                          <m:e>
                            <m:r>
                              <a:rPr lang="es-CO" b="0" i="1" smtClean="0">
                                <a:latin typeface="Cambria Math"/>
                              </a:rPr>
                              <m:t>𝑁</m:t>
                            </m:r>
                            <m:r>
                              <a:rPr lang="es-CO" b="0" i="1" smtClean="0">
                                <a:latin typeface="Cambria Math"/>
                              </a:rPr>
                              <m:t>−1</m:t>
                            </m:r>
                          </m:e>
                        </m:d>
                        <m:sSup>
                          <m:sSupPr>
                            <m:ctrlPr>
                              <a:rPr lang="es-CO" b="0" i="1" smtClean="0">
                                <a:latin typeface="Cambria Math" panose="02040503050406030204" pitchFamily="18" charset="0"/>
                              </a:rPr>
                            </m:ctrlPr>
                          </m:sSupPr>
                          <m:e>
                            <m:r>
                              <a:rPr lang="es-CO" b="0" i="1" smtClean="0">
                                <a:latin typeface="Cambria Math"/>
                              </a:rPr>
                              <m:t>𝑒</m:t>
                            </m:r>
                          </m:e>
                          <m:sup>
                            <m:r>
                              <a:rPr lang="es-CO" b="0" i="1" smtClean="0">
                                <a:latin typeface="Cambria Math"/>
                              </a:rPr>
                              <m:t>2</m:t>
                            </m:r>
                          </m:sup>
                        </m:sSup>
                        <m:r>
                          <a:rPr lang="es-CO" b="0" i="1" smtClean="0">
                            <a:latin typeface="Cambria Math"/>
                          </a:rPr>
                          <m:t>+</m:t>
                        </m:r>
                        <m:sSup>
                          <m:sSupPr>
                            <m:ctrlPr>
                              <a:rPr lang="es-CO" b="0" i="1" smtClean="0">
                                <a:latin typeface="Cambria Math" panose="02040503050406030204" pitchFamily="18" charset="0"/>
                              </a:rPr>
                            </m:ctrlPr>
                          </m:sSupPr>
                          <m:e>
                            <m:r>
                              <a:rPr lang="es-CO" b="0" i="1" smtClean="0">
                                <a:latin typeface="Cambria Math"/>
                              </a:rPr>
                              <m:t>𝑍</m:t>
                            </m:r>
                          </m:e>
                          <m:sup>
                            <m:r>
                              <a:rPr lang="es-CO" b="0" i="1" smtClean="0">
                                <a:latin typeface="Cambria Math"/>
                              </a:rPr>
                              <m:t>2</m:t>
                            </m:r>
                          </m:sup>
                        </m:sSup>
                        <m:sSup>
                          <m:sSupPr>
                            <m:ctrlPr>
                              <a:rPr lang="es-CO" b="0" i="1" smtClean="0">
                                <a:latin typeface="Cambria Math" panose="02040503050406030204" pitchFamily="18" charset="0"/>
                              </a:rPr>
                            </m:ctrlPr>
                          </m:sSupPr>
                          <m:e>
                            <m:r>
                              <a:rPr lang="es-CO" b="0" i="1" smtClean="0">
                                <a:latin typeface="Cambria Math"/>
                                <a:ea typeface="Cambria Math"/>
                              </a:rPr>
                              <m:t>𝜎</m:t>
                            </m:r>
                          </m:e>
                          <m:sup>
                            <m:r>
                              <a:rPr lang="es-CO" b="0" i="1" smtClean="0">
                                <a:latin typeface="Cambria Math"/>
                              </a:rPr>
                              <m:t>2</m:t>
                            </m:r>
                          </m:sup>
                        </m:sSup>
                      </m:den>
                    </m:f>
                  </m:oMath>
                </a14:m>
                <a:endParaRPr lang="es-CO" b="0" dirty="0"/>
              </a:p>
              <a:p>
                <a:pPr marL="0" indent="0">
                  <a:buNone/>
                </a:pPr>
                <a:endParaRPr lang="es-CO" dirty="0"/>
              </a:p>
              <a:p>
                <a:pPr marL="0" indent="0">
                  <a:buNone/>
                </a:pPr>
                <a:r>
                  <a:rPr lang="es-CO" b="1" dirty="0"/>
                  <a:t>Población infinita:</a:t>
                </a:r>
              </a:p>
              <a:p>
                <a:pPr marL="0" indent="0">
                  <a:buNone/>
                </a:pPr>
                <a:endParaRPr lang="es-CO" dirty="0"/>
              </a:p>
              <a:p>
                <a:pPr marL="0" indent="0">
                  <a:buNone/>
                </a:pPr>
                <a14:m>
                  <m:oMathPara xmlns:m="http://schemas.openxmlformats.org/officeDocument/2006/math">
                    <m:oMathParaPr>
                      <m:jc m:val="left"/>
                    </m:oMathParaPr>
                    <m:oMath xmlns:m="http://schemas.openxmlformats.org/officeDocument/2006/math">
                      <m:r>
                        <a:rPr lang="es-CO" b="0" i="1" smtClean="0">
                          <a:latin typeface="Cambria Math"/>
                        </a:rPr>
                        <m:t>       </m:t>
                      </m:r>
                      <m:r>
                        <a:rPr lang="es-CO" b="0" i="1" smtClean="0">
                          <a:latin typeface="Cambria Math"/>
                        </a:rPr>
                        <m:t>𝑛</m:t>
                      </m:r>
                      <m:r>
                        <a:rPr lang="es-CO" b="0" i="1" smtClean="0">
                          <a:latin typeface="Cambria Math"/>
                        </a:rPr>
                        <m:t>=</m:t>
                      </m:r>
                      <m:f>
                        <m:fPr>
                          <m:ctrlPr>
                            <a:rPr lang="es-CO" b="0" i="1" smtClean="0">
                              <a:latin typeface="Cambria Math" panose="02040503050406030204" pitchFamily="18" charset="0"/>
                            </a:rPr>
                          </m:ctrlPr>
                        </m:fPr>
                        <m:num>
                          <m:sSup>
                            <m:sSupPr>
                              <m:ctrlPr>
                                <a:rPr lang="es-CO" b="0" i="1" smtClean="0">
                                  <a:latin typeface="Cambria Math" panose="02040503050406030204" pitchFamily="18" charset="0"/>
                                </a:rPr>
                              </m:ctrlPr>
                            </m:sSupPr>
                            <m:e>
                              <m:r>
                                <a:rPr lang="es-CO" b="0" i="1" smtClean="0">
                                  <a:latin typeface="Cambria Math"/>
                                </a:rPr>
                                <m:t>𝑍</m:t>
                              </m:r>
                            </m:e>
                            <m:sup>
                              <m:r>
                                <a:rPr lang="es-CO" b="0" i="1" smtClean="0">
                                  <a:latin typeface="Cambria Math"/>
                                </a:rPr>
                                <m:t>2</m:t>
                              </m:r>
                            </m:sup>
                          </m:sSup>
                          <m:sSup>
                            <m:sSupPr>
                              <m:ctrlPr>
                                <a:rPr lang="es-CO" b="0" i="1" smtClean="0">
                                  <a:latin typeface="Cambria Math" panose="02040503050406030204" pitchFamily="18" charset="0"/>
                                </a:rPr>
                              </m:ctrlPr>
                            </m:sSupPr>
                            <m:e>
                              <m:r>
                                <a:rPr lang="es-CO" b="0" i="1" smtClean="0">
                                  <a:latin typeface="Cambria Math"/>
                                  <a:ea typeface="Cambria Math"/>
                                </a:rPr>
                                <m:t>𝜎</m:t>
                              </m:r>
                            </m:e>
                            <m:sup>
                              <m:r>
                                <a:rPr lang="es-CO" b="0" i="1" smtClean="0">
                                  <a:latin typeface="Cambria Math"/>
                                </a:rPr>
                                <m:t>2</m:t>
                              </m:r>
                            </m:sup>
                          </m:sSup>
                        </m:num>
                        <m:den>
                          <m:sSup>
                            <m:sSupPr>
                              <m:ctrlPr>
                                <a:rPr lang="es-CO" b="0" i="1" smtClean="0">
                                  <a:latin typeface="Cambria Math" panose="02040503050406030204" pitchFamily="18" charset="0"/>
                                </a:rPr>
                              </m:ctrlPr>
                            </m:sSupPr>
                            <m:e>
                              <m:r>
                                <a:rPr lang="es-CO" b="0" i="1" smtClean="0">
                                  <a:latin typeface="Cambria Math"/>
                                </a:rPr>
                                <m:t>𝑒</m:t>
                              </m:r>
                            </m:e>
                            <m:sup>
                              <m:r>
                                <a:rPr lang="es-CO" b="0" i="1" smtClean="0">
                                  <a:latin typeface="Cambria Math"/>
                                </a:rPr>
                                <m:t>2</m:t>
                              </m:r>
                            </m:sup>
                          </m:sSup>
                        </m:den>
                      </m:f>
                    </m:oMath>
                  </m:oMathPara>
                </a14:m>
                <a:endParaRPr lang="es-CO" dirty="0"/>
              </a:p>
            </p:txBody>
          </p:sp>
        </mc:Choice>
        <mc:Fallback>
          <p:sp>
            <p:nvSpPr>
              <p:cNvPr id="3" name="2 Marcador de contenido"/>
              <p:cNvSpPr>
                <a:spLocks noGrp="1" noRot="1" noChangeAspect="1" noMove="1" noResize="1" noEditPoints="1" noAdjustHandles="1" noChangeArrowheads="1" noChangeShapeType="1" noTextEdit="1"/>
              </p:cNvSpPr>
              <p:nvPr>
                <p:ph idx="1"/>
              </p:nvPr>
            </p:nvSpPr>
            <p:spPr>
              <a:xfrm>
                <a:off x="835174" y="1530645"/>
                <a:ext cx="7473652" cy="4525963"/>
              </a:xfrm>
              <a:blipFill>
                <a:blip r:embed="rId2"/>
                <a:stretch>
                  <a:fillRect l="-2039"/>
                </a:stretch>
              </a:blipFill>
            </p:spPr>
            <p:txBody>
              <a:bodyPr/>
              <a:lstStyle/>
              <a:p>
                <a:r>
                  <a:rPr lang="es-CO">
                    <a:noFill/>
                  </a:rPr>
                  <a:t> </a:t>
                </a:r>
              </a:p>
            </p:txBody>
          </p:sp>
        </mc:Fallback>
      </mc:AlternateContent>
      <p:pic>
        <p:nvPicPr>
          <p:cNvPr id="2050" name="Picture 2" descr="Resultado de imagen para muestra estadistica ejempl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4" y="2638501"/>
            <a:ext cx="4305300" cy="277177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a:extLst>
              <a:ext uri="{FF2B5EF4-FFF2-40B4-BE49-F238E27FC236}">
                <a16:creationId xmlns:a16="http://schemas.microsoft.com/office/drawing/2014/main" id="{5FAC4867-126E-48C8-BCDC-4C94A3058268}"/>
              </a:ext>
            </a:extLst>
          </p:cNvPr>
          <p:cNvSpPr/>
          <p:nvPr/>
        </p:nvSpPr>
        <p:spPr>
          <a:xfrm>
            <a:off x="1606908" y="5825775"/>
            <a:ext cx="5930184" cy="369332"/>
          </a:xfrm>
          <a:prstGeom prst="rect">
            <a:avLst/>
          </a:prstGeom>
        </p:spPr>
        <p:txBody>
          <a:bodyPr wrap="square">
            <a:spAutoFit/>
          </a:bodyPr>
          <a:lstStyle/>
          <a:p>
            <a:r>
              <a:rPr lang="es-CO" dirty="0"/>
              <a:t>Video: https://www.youtube.com/watch?v=JX5m7o6rOAQ</a:t>
            </a:r>
          </a:p>
        </p:txBody>
      </p:sp>
    </p:spTree>
    <p:extLst>
      <p:ext uri="{BB962C8B-B14F-4D97-AF65-F5344CB8AC3E}">
        <p14:creationId xmlns:p14="http://schemas.microsoft.com/office/powerpoint/2010/main" val="4105064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¿Qué se necesita?</a:t>
            </a:r>
          </a:p>
        </p:txBody>
      </p:sp>
      <p:sp>
        <p:nvSpPr>
          <p:cNvPr id="3" name="2 Marcador de contenido"/>
          <p:cNvSpPr>
            <a:spLocks noGrp="1"/>
          </p:cNvSpPr>
          <p:nvPr>
            <p:ph idx="1"/>
          </p:nvPr>
        </p:nvSpPr>
        <p:spPr>
          <a:xfrm>
            <a:off x="457200" y="1600200"/>
            <a:ext cx="6419056" cy="4525963"/>
          </a:xfrm>
        </p:spPr>
        <p:txBody>
          <a:bodyPr>
            <a:normAutofit/>
          </a:bodyPr>
          <a:lstStyle/>
          <a:p>
            <a:r>
              <a:rPr lang="es-CO" dirty="0"/>
              <a:t>NC=Nivel de confianza</a:t>
            </a:r>
          </a:p>
          <a:p>
            <a:r>
              <a:rPr lang="el-GR" dirty="0"/>
              <a:t>σ</a:t>
            </a:r>
            <a:r>
              <a:rPr lang="es-CO" dirty="0"/>
              <a:t>=Desviación estándar</a:t>
            </a:r>
          </a:p>
          <a:p>
            <a:r>
              <a:rPr lang="es-CO" i="1" dirty="0"/>
              <a:t>e</a:t>
            </a:r>
            <a:r>
              <a:rPr lang="es-CO" dirty="0"/>
              <a:t>= error máximo admisible</a:t>
            </a:r>
          </a:p>
          <a:p>
            <a:endParaRPr lang="es-CO" dirty="0"/>
          </a:p>
          <a:p>
            <a:endParaRPr lang="es-CO" dirty="0"/>
          </a:p>
        </p:txBody>
      </p:sp>
      <p:pic>
        <p:nvPicPr>
          <p:cNvPr id="1026" name="Picture 2" descr="Resultado de imagen para grafica de la distribución norm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502888"/>
            <a:ext cx="5472608" cy="3044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81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67544" y="1124744"/>
                <a:ext cx="8229600" cy="4525963"/>
              </a:xfrm>
            </p:spPr>
            <p:txBody>
              <a:bodyPr>
                <a:normAutofit fontScale="92500"/>
              </a:bodyPr>
              <a:lstStyle/>
              <a:p>
                <a:pPr marL="0" indent="0" algn="just">
                  <a:buNone/>
                </a:pPr>
                <a:r>
                  <a:rPr lang="es-CO" sz="2600" dirty="0"/>
                  <a:t>Se desea estimar el contenido medio de un refresco con un nivel de confianza del 93%, con un error máximo de estimación de 5ml. Muestras previas indican que la desviación del contenido es 12 ml. Calcular el tamaño de muestra.</a:t>
                </a:r>
              </a:p>
              <a:p>
                <a:pPr marL="0" indent="0" algn="just">
                  <a:buNone/>
                </a:pPr>
                <a:r>
                  <a:rPr lang="es-CO" sz="2600" dirty="0"/>
                  <a:t>NC: 0.93</a:t>
                </a:r>
              </a:p>
              <a:p>
                <a:pPr marL="0" indent="0" algn="just">
                  <a:buNone/>
                </a:pPr>
                <a:r>
                  <a:rPr lang="es-CO" sz="2600" dirty="0"/>
                  <a:t>α=0.07</a:t>
                </a:r>
              </a:p>
              <a:p>
                <a:pPr marL="0" indent="0" algn="just">
                  <a:buNone/>
                </a:pPr>
                <a:r>
                  <a:rPr lang="el-GR" sz="2600" dirty="0"/>
                  <a:t>α</a:t>
                </a:r>
                <a:r>
                  <a:rPr lang="es-CO" sz="2600" dirty="0"/>
                  <a:t>/2=0.035</a:t>
                </a:r>
              </a:p>
              <a:p>
                <a:pPr marL="0" indent="0" algn="just">
                  <a:buNone/>
                </a:pPr>
                <a14:m>
                  <m:oMathPara xmlns:m="http://schemas.openxmlformats.org/officeDocument/2006/math">
                    <m:oMathParaPr>
                      <m:jc m:val="left"/>
                    </m:oMathParaPr>
                    <m:oMath xmlns:m="http://schemas.openxmlformats.org/officeDocument/2006/math">
                      <m:sSub>
                        <m:sSubPr>
                          <m:ctrlPr>
                            <a:rPr lang="es-CO" sz="2600" i="1" smtClean="0">
                              <a:latin typeface="Cambria Math" panose="02040503050406030204" pitchFamily="18" charset="0"/>
                            </a:rPr>
                          </m:ctrlPr>
                        </m:sSubPr>
                        <m:e>
                          <m:r>
                            <a:rPr lang="es-CO" sz="2600" b="0" i="1" smtClean="0">
                              <a:latin typeface="Cambria Math"/>
                            </a:rPr>
                            <m:t>𝑍</m:t>
                          </m:r>
                        </m:e>
                        <m:sub>
                          <m:r>
                            <m:rPr>
                              <m:nor/>
                            </m:rPr>
                            <a:rPr lang="el-GR" sz="2600" dirty="0" smtClean="0"/>
                            <m:t>α</m:t>
                          </m:r>
                          <m:r>
                            <m:rPr>
                              <m:nor/>
                            </m:rPr>
                            <a:rPr lang="es-CO" sz="2600" dirty="0" smtClean="0"/>
                            <m:t>/2</m:t>
                          </m:r>
                        </m:sub>
                      </m:sSub>
                      <m:r>
                        <a:rPr lang="es-CO" sz="2600" b="0" i="1" smtClean="0">
                          <a:latin typeface="Cambria Math"/>
                        </a:rPr>
                        <m:t>=1.81</m:t>
                      </m:r>
                    </m:oMath>
                  </m:oMathPara>
                </a14:m>
                <a:endParaRPr lang="es-CO" sz="2600" dirty="0"/>
              </a:p>
              <a:p>
                <a:pPr marL="0" indent="0" algn="just">
                  <a:buNone/>
                </a:pPr>
                <a:r>
                  <a:rPr lang="es-CO" sz="2600" dirty="0"/>
                  <a:t>σ=12 ml</a:t>
                </a:r>
              </a:p>
              <a:p>
                <a:pPr marL="0" indent="0" algn="just">
                  <a:buNone/>
                </a:pPr>
                <a:r>
                  <a:rPr lang="es-CO" sz="2600" i="1" dirty="0"/>
                  <a:t>e</a:t>
                </a:r>
                <a:r>
                  <a:rPr lang="es-CO" sz="2600" dirty="0"/>
                  <a:t>= 5ml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67544" y="1124744"/>
                <a:ext cx="8229600" cy="4525963"/>
              </a:xfrm>
              <a:blipFill rotWithShape="1">
                <a:blip r:embed="rId2"/>
                <a:stretch>
                  <a:fillRect l="-1185" t="-1078" r="-111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3 CuadroTexto"/>
              <p:cNvSpPr txBox="1"/>
              <p:nvPr/>
            </p:nvSpPr>
            <p:spPr>
              <a:xfrm>
                <a:off x="4067944" y="2852936"/>
                <a:ext cx="4248472" cy="26825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sz="2400" b="0" i="1" smtClean="0">
                          <a:latin typeface="Cambria Math"/>
                        </a:rPr>
                        <m:t> </m:t>
                      </m:r>
                      <m:r>
                        <a:rPr lang="es-CO" sz="2400" b="0" i="1" smtClean="0">
                          <a:latin typeface="Cambria Math"/>
                        </a:rPr>
                        <m:t>𝑛</m:t>
                      </m:r>
                      <m:r>
                        <a:rPr lang="es-CO" sz="2400" b="0" i="1" smtClean="0">
                          <a:latin typeface="Cambria Math"/>
                        </a:rPr>
                        <m:t>=</m:t>
                      </m:r>
                      <m:f>
                        <m:fPr>
                          <m:ctrlPr>
                            <a:rPr lang="es-CO" sz="2400" b="0" i="1" smtClean="0">
                              <a:latin typeface="Cambria Math" panose="02040503050406030204" pitchFamily="18" charset="0"/>
                            </a:rPr>
                          </m:ctrlPr>
                        </m:fPr>
                        <m:num>
                          <m:sSup>
                            <m:sSupPr>
                              <m:ctrlPr>
                                <a:rPr lang="es-CO" sz="2400" b="0" i="1" smtClean="0">
                                  <a:latin typeface="Cambria Math" panose="02040503050406030204" pitchFamily="18" charset="0"/>
                                </a:rPr>
                              </m:ctrlPr>
                            </m:sSupPr>
                            <m:e>
                              <m:r>
                                <a:rPr lang="es-CO" sz="2400" b="0" i="1" smtClean="0">
                                  <a:latin typeface="Cambria Math"/>
                                </a:rPr>
                                <m:t>𝑍</m:t>
                              </m:r>
                            </m:e>
                            <m:sup>
                              <m:r>
                                <a:rPr lang="es-CO" sz="2400" b="0" i="1" smtClean="0">
                                  <a:latin typeface="Cambria Math"/>
                                </a:rPr>
                                <m:t>2</m:t>
                              </m:r>
                            </m:sup>
                          </m:sSup>
                          <m:sSup>
                            <m:sSupPr>
                              <m:ctrlPr>
                                <a:rPr lang="es-CO" sz="2400" b="0" i="1" smtClean="0">
                                  <a:latin typeface="Cambria Math" panose="02040503050406030204" pitchFamily="18" charset="0"/>
                                </a:rPr>
                              </m:ctrlPr>
                            </m:sSupPr>
                            <m:e>
                              <m:r>
                                <a:rPr lang="es-CO" sz="2400" b="0" i="1" smtClean="0">
                                  <a:latin typeface="Cambria Math"/>
                                  <a:ea typeface="Cambria Math"/>
                                </a:rPr>
                                <m:t>𝜎</m:t>
                              </m:r>
                            </m:e>
                            <m:sup>
                              <m:r>
                                <a:rPr lang="es-CO" sz="2400" b="0" i="1" smtClean="0">
                                  <a:latin typeface="Cambria Math"/>
                                </a:rPr>
                                <m:t>2</m:t>
                              </m:r>
                            </m:sup>
                          </m:sSup>
                        </m:num>
                        <m:den>
                          <m:sSup>
                            <m:sSupPr>
                              <m:ctrlPr>
                                <a:rPr lang="es-CO" sz="2400" b="0" i="1" smtClean="0">
                                  <a:latin typeface="Cambria Math" panose="02040503050406030204" pitchFamily="18" charset="0"/>
                                </a:rPr>
                              </m:ctrlPr>
                            </m:sSupPr>
                            <m:e>
                              <m:r>
                                <a:rPr lang="es-CO" sz="2400" b="0" i="1" smtClean="0">
                                  <a:latin typeface="Cambria Math"/>
                                </a:rPr>
                                <m:t>𝑒</m:t>
                              </m:r>
                            </m:e>
                            <m:sup>
                              <m:r>
                                <a:rPr lang="es-CO" sz="2400" b="0" i="1" smtClean="0">
                                  <a:latin typeface="Cambria Math"/>
                                </a:rPr>
                                <m:t>2</m:t>
                              </m:r>
                            </m:sup>
                          </m:sSup>
                        </m:den>
                      </m:f>
                    </m:oMath>
                  </m:oMathPara>
                </a14:m>
                <a:endParaRPr lang="es-CO" sz="2400" b="0" dirty="0"/>
              </a:p>
              <a:p>
                <a:endParaRPr lang="es-CO" sz="2400" dirty="0"/>
              </a:p>
              <a:p>
                <a:pPr/>
                <a14:m>
                  <m:oMathPara xmlns:m="http://schemas.openxmlformats.org/officeDocument/2006/math">
                    <m:oMathParaPr>
                      <m:jc m:val="centerGroup"/>
                    </m:oMathParaPr>
                    <m:oMath xmlns:m="http://schemas.openxmlformats.org/officeDocument/2006/math">
                      <m:r>
                        <a:rPr lang="es-CO" sz="2400" b="0" i="1" smtClean="0">
                          <a:latin typeface="Cambria Math"/>
                        </a:rPr>
                        <m:t>𝑛</m:t>
                      </m:r>
                      <m:r>
                        <a:rPr lang="es-CO" sz="2400" b="0" i="1" smtClean="0">
                          <a:latin typeface="Cambria Math"/>
                        </a:rPr>
                        <m:t>=</m:t>
                      </m:r>
                      <m:f>
                        <m:fPr>
                          <m:ctrlPr>
                            <a:rPr lang="es-CO" sz="2400" b="0" i="1" smtClean="0">
                              <a:latin typeface="Cambria Math" panose="02040503050406030204" pitchFamily="18" charset="0"/>
                            </a:rPr>
                          </m:ctrlPr>
                        </m:fPr>
                        <m:num>
                          <m:sSup>
                            <m:sSupPr>
                              <m:ctrlPr>
                                <a:rPr lang="es-CO" sz="2400" b="0" i="1" smtClean="0">
                                  <a:latin typeface="Cambria Math" panose="02040503050406030204" pitchFamily="18" charset="0"/>
                                </a:rPr>
                              </m:ctrlPr>
                            </m:sSupPr>
                            <m:e>
                              <m:r>
                                <a:rPr lang="es-CO" sz="2400" b="0" i="1" smtClean="0">
                                  <a:latin typeface="Cambria Math"/>
                                </a:rPr>
                                <m:t>1.81</m:t>
                              </m:r>
                            </m:e>
                            <m:sup>
                              <m:r>
                                <a:rPr lang="es-CO" sz="2400" b="0" i="1" smtClean="0">
                                  <a:latin typeface="Cambria Math"/>
                                </a:rPr>
                                <m:t>2</m:t>
                              </m:r>
                            </m:sup>
                          </m:sSup>
                          <m:sSup>
                            <m:sSupPr>
                              <m:ctrlPr>
                                <a:rPr lang="es-CO" sz="2400" b="0" i="1" smtClean="0">
                                  <a:latin typeface="Cambria Math" panose="02040503050406030204" pitchFamily="18" charset="0"/>
                                </a:rPr>
                              </m:ctrlPr>
                            </m:sSupPr>
                            <m:e>
                              <m:r>
                                <a:rPr lang="es-CO" sz="2400" b="0" i="1" smtClean="0">
                                  <a:latin typeface="Cambria Math"/>
                                </a:rPr>
                                <m:t>∗12</m:t>
                              </m:r>
                            </m:e>
                            <m:sup>
                              <m:r>
                                <a:rPr lang="es-CO" sz="2400" b="0" i="1" smtClean="0">
                                  <a:latin typeface="Cambria Math"/>
                                </a:rPr>
                                <m:t>2</m:t>
                              </m:r>
                            </m:sup>
                          </m:sSup>
                        </m:num>
                        <m:den>
                          <m:sSup>
                            <m:sSupPr>
                              <m:ctrlPr>
                                <a:rPr lang="es-CO" sz="2400" b="0" i="1" smtClean="0">
                                  <a:latin typeface="Cambria Math" panose="02040503050406030204" pitchFamily="18" charset="0"/>
                                </a:rPr>
                              </m:ctrlPr>
                            </m:sSupPr>
                            <m:e>
                              <m:r>
                                <a:rPr lang="es-CO" sz="2400" b="0" i="1" smtClean="0">
                                  <a:latin typeface="Cambria Math"/>
                                </a:rPr>
                                <m:t>5</m:t>
                              </m:r>
                            </m:e>
                            <m:sup>
                              <m:r>
                                <a:rPr lang="es-CO" sz="2400" b="0" i="1" smtClean="0">
                                  <a:latin typeface="Cambria Math"/>
                                </a:rPr>
                                <m:t>2</m:t>
                              </m:r>
                            </m:sup>
                          </m:sSup>
                        </m:den>
                      </m:f>
                    </m:oMath>
                  </m:oMathPara>
                </a14:m>
                <a:endParaRPr lang="es-CO" sz="2400" b="0" dirty="0"/>
              </a:p>
              <a:p>
                <a:endParaRPr lang="es-CO" sz="2400" b="0" dirty="0"/>
              </a:p>
              <a:p>
                <a:pPr algn="ctr"/>
                <a:r>
                  <a:rPr lang="es-CO" sz="2400" dirty="0"/>
                  <a:t> n=19</a:t>
                </a:r>
              </a:p>
            </p:txBody>
          </p:sp>
        </mc:Choice>
        <mc:Fallback xmlns="">
          <p:sp>
            <p:nvSpPr>
              <p:cNvPr id="4" name="3 CuadroTexto"/>
              <p:cNvSpPr txBox="1">
                <a:spLocks noRot="1" noChangeAspect="1" noMove="1" noResize="1" noEditPoints="1" noAdjustHandles="1" noChangeArrowheads="1" noChangeShapeType="1" noTextEdit="1"/>
              </p:cNvSpPr>
              <p:nvPr/>
            </p:nvSpPr>
            <p:spPr>
              <a:xfrm>
                <a:off x="4067944" y="2852936"/>
                <a:ext cx="4248472" cy="2682594"/>
              </a:xfrm>
              <a:prstGeom prst="rect">
                <a:avLst/>
              </a:prstGeom>
              <a:blipFill rotWithShape="1">
                <a:blip r:embed="rId3"/>
                <a:stretch>
                  <a:fillRect b="-4318"/>
                </a:stretch>
              </a:blipFill>
            </p:spPr>
            <p:txBody>
              <a:bodyPr/>
              <a:lstStyle/>
              <a:p>
                <a:r>
                  <a:rPr lang="es-CO">
                    <a:noFill/>
                  </a:rPr>
                  <a:t> </a:t>
                </a:r>
              </a:p>
            </p:txBody>
          </p:sp>
        </mc:Fallback>
      </mc:AlternateContent>
    </p:spTree>
    <p:extLst>
      <p:ext uri="{BB962C8B-B14F-4D97-AF65-F5344CB8AC3E}">
        <p14:creationId xmlns:p14="http://schemas.microsoft.com/office/powerpoint/2010/main" val="3764916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b="1" dirty="0">
                <a:solidFill>
                  <a:srgbClr val="0070C0"/>
                </a:solidFill>
              </a:rPr>
              <a:t>Tamaño de muestra para estimar p</a:t>
            </a:r>
          </a:p>
        </p:txBody>
      </p:sp>
      <mc:AlternateContent xmlns:mc="http://schemas.openxmlformats.org/markup-compatibility/2006">
        <mc:Choice xmlns:a14="http://schemas.microsoft.com/office/drawing/2010/main" Requires="a14">
          <p:sp>
            <p:nvSpPr>
              <p:cNvPr id="4" name="2 Marcador de contenido"/>
              <p:cNvSpPr txBox="1">
                <a:spLocks/>
              </p:cNvSpPr>
              <p:nvPr/>
            </p:nvSpPr>
            <p:spPr>
              <a:xfrm>
                <a:off x="835174" y="1628800"/>
                <a:ext cx="747365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CO" b="1" dirty="0"/>
                  <a:t>Población Finita        </a:t>
                </a:r>
                <a14:m>
                  <m:oMath xmlns:m="http://schemas.openxmlformats.org/officeDocument/2006/math">
                    <m:r>
                      <a:rPr lang="es-CO" b="1">
                        <a:latin typeface="Cambria Math"/>
                      </a:rPr>
                      <m:t>  </m:t>
                    </m:r>
                    <m:r>
                      <a:rPr lang="es-CO" i="1">
                        <a:latin typeface="Cambria Math"/>
                      </a:rPr>
                      <m:t>𝑛</m:t>
                    </m:r>
                    <m:r>
                      <a:rPr lang="es-CO" i="1">
                        <a:latin typeface="Cambria Math"/>
                      </a:rPr>
                      <m:t>=</m:t>
                    </m:r>
                    <m:f>
                      <m:fPr>
                        <m:ctrlPr>
                          <a:rPr lang="es-CO" i="1">
                            <a:latin typeface="Cambria Math" panose="02040503050406030204" pitchFamily="18" charset="0"/>
                          </a:rPr>
                        </m:ctrlPr>
                      </m:fPr>
                      <m:num>
                        <m:r>
                          <a:rPr lang="es-CO" i="1">
                            <a:latin typeface="Cambria Math"/>
                          </a:rPr>
                          <m:t>𝑁</m:t>
                        </m:r>
                        <m:sSup>
                          <m:sSupPr>
                            <m:ctrlPr>
                              <a:rPr lang="es-CO" i="1">
                                <a:latin typeface="Cambria Math" panose="02040503050406030204" pitchFamily="18" charset="0"/>
                              </a:rPr>
                            </m:ctrlPr>
                          </m:sSupPr>
                          <m:e>
                            <m:r>
                              <a:rPr lang="es-CO" i="1">
                                <a:latin typeface="Cambria Math"/>
                              </a:rPr>
                              <m:t>𝑍</m:t>
                            </m:r>
                          </m:e>
                          <m:sup>
                            <m:r>
                              <a:rPr lang="es-CO" i="1">
                                <a:latin typeface="Cambria Math"/>
                              </a:rPr>
                              <m:t>2</m:t>
                            </m:r>
                          </m:sup>
                        </m:sSup>
                        <m:r>
                          <a:rPr lang="es-CO" b="0" i="1" smtClean="0">
                            <a:latin typeface="Cambria Math"/>
                          </a:rPr>
                          <m:t>𝑝𝑞</m:t>
                        </m:r>
                      </m:num>
                      <m:den>
                        <m:d>
                          <m:dPr>
                            <m:ctrlPr>
                              <a:rPr lang="es-CO" i="1">
                                <a:latin typeface="Cambria Math" panose="02040503050406030204" pitchFamily="18" charset="0"/>
                              </a:rPr>
                            </m:ctrlPr>
                          </m:dPr>
                          <m:e>
                            <m:r>
                              <a:rPr lang="es-CO" i="1">
                                <a:latin typeface="Cambria Math"/>
                              </a:rPr>
                              <m:t>𝑁</m:t>
                            </m:r>
                            <m:r>
                              <a:rPr lang="es-CO" i="1">
                                <a:latin typeface="Cambria Math"/>
                              </a:rPr>
                              <m:t>−1</m:t>
                            </m:r>
                          </m:e>
                        </m:d>
                        <m:sSup>
                          <m:sSupPr>
                            <m:ctrlPr>
                              <a:rPr lang="es-CO" i="1">
                                <a:latin typeface="Cambria Math" panose="02040503050406030204" pitchFamily="18" charset="0"/>
                              </a:rPr>
                            </m:ctrlPr>
                          </m:sSupPr>
                          <m:e>
                            <m:r>
                              <a:rPr lang="es-CO" i="1">
                                <a:latin typeface="Cambria Math"/>
                              </a:rPr>
                              <m:t>𝑒</m:t>
                            </m:r>
                          </m:e>
                          <m:sup>
                            <m:r>
                              <a:rPr lang="es-CO" i="1">
                                <a:latin typeface="Cambria Math"/>
                              </a:rPr>
                              <m:t>2</m:t>
                            </m:r>
                          </m:sup>
                        </m:sSup>
                        <m:r>
                          <a:rPr lang="es-CO" i="1">
                            <a:latin typeface="Cambria Math"/>
                          </a:rPr>
                          <m:t>+</m:t>
                        </m:r>
                        <m:sSup>
                          <m:sSupPr>
                            <m:ctrlPr>
                              <a:rPr lang="es-CO" i="1">
                                <a:latin typeface="Cambria Math" panose="02040503050406030204" pitchFamily="18" charset="0"/>
                              </a:rPr>
                            </m:ctrlPr>
                          </m:sSupPr>
                          <m:e>
                            <m:r>
                              <a:rPr lang="es-CO" i="1">
                                <a:latin typeface="Cambria Math"/>
                              </a:rPr>
                              <m:t>𝑍</m:t>
                            </m:r>
                          </m:e>
                          <m:sup>
                            <m:r>
                              <a:rPr lang="es-CO" i="1">
                                <a:latin typeface="Cambria Math"/>
                              </a:rPr>
                              <m:t>2</m:t>
                            </m:r>
                          </m:sup>
                        </m:sSup>
                        <m:r>
                          <a:rPr lang="es-CO" b="0" i="1" smtClean="0">
                            <a:latin typeface="Cambria Math"/>
                          </a:rPr>
                          <m:t>𝑝𝑞</m:t>
                        </m:r>
                      </m:den>
                    </m:f>
                  </m:oMath>
                </a14:m>
                <a:endParaRPr lang="es-CO" dirty="0"/>
              </a:p>
              <a:p>
                <a:pPr marL="0" indent="0">
                  <a:buFont typeface="Arial" panose="020B0604020202020204" pitchFamily="34" charset="0"/>
                  <a:buNone/>
                </a:pPr>
                <a:endParaRPr lang="es-CO" dirty="0"/>
              </a:p>
              <a:p>
                <a:pPr marL="0" indent="0">
                  <a:buFont typeface="Arial" panose="020B0604020202020204" pitchFamily="34" charset="0"/>
                  <a:buNone/>
                </a:pPr>
                <a:r>
                  <a:rPr lang="es-CO" b="1" dirty="0"/>
                  <a:t>Población infinita:</a:t>
                </a:r>
              </a:p>
              <a:p>
                <a:pPr marL="0" indent="0">
                  <a:buFont typeface="Arial" panose="020B0604020202020204" pitchFamily="34" charset="0"/>
                  <a:buNone/>
                </a:pPr>
                <a:endParaRPr lang="es-CO" dirty="0"/>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s-CO" i="1">
                          <a:latin typeface="Cambria Math"/>
                        </a:rPr>
                        <m:t>       </m:t>
                      </m:r>
                      <m:r>
                        <a:rPr lang="es-CO" i="1">
                          <a:latin typeface="Cambria Math"/>
                        </a:rPr>
                        <m:t>𝑛</m:t>
                      </m:r>
                      <m:r>
                        <a:rPr lang="es-CO" i="1">
                          <a:latin typeface="Cambria Math"/>
                        </a:rPr>
                        <m:t>=</m:t>
                      </m:r>
                      <m:f>
                        <m:fPr>
                          <m:ctrlPr>
                            <a:rPr lang="es-CO" i="1">
                              <a:latin typeface="Cambria Math" panose="02040503050406030204" pitchFamily="18" charset="0"/>
                            </a:rPr>
                          </m:ctrlPr>
                        </m:fPr>
                        <m:num>
                          <m:sSup>
                            <m:sSupPr>
                              <m:ctrlPr>
                                <a:rPr lang="es-CO" i="1">
                                  <a:latin typeface="Cambria Math" panose="02040503050406030204" pitchFamily="18" charset="0"/>
                                </a:rPr>
                              </m:ctrlPr>
                            </m:sSupPr>
                            <m:e>
                              <m:r>
                                <a:rPr lang="es-CO" i="1">
                                  <a:latin typeface="Cambria Math"/>
                                </a:rPr>
                                <m:t>𝑍</m:t>
                              </m:r>
                            </m:e>
                            <m:sup>
                              <m:r>
                                <a:rPr lang="es-CO" i="1">
                                  <a:latin typeface="Cambria Math"/>
                                </a:rPr>
                                <m:t>2</m:t>
                              </m:r>
                            </m:sup>
                          </m:sSup>
                          <m:r>
                            <a:rPr lang="es-CO" b="0" i="1" smtClean="0">
                              <a:latin typeface="Cambria Math"/>
                            </a:rPr>
                            <m:t>𝑝𝑞</m:t>
                          </m:r>
                        </m:num>
                        <m:den>
                          <m:sSup>
                            <m:sSupPr>
                              <m:ctrlPr>
                                <a:rPr lang="es-CO" i="1">
                                  <a:latin typeface="Cambria Math" panose="02040503050406030204" pitchFamily="18" charset="0"/>
                                </a:rPr>
                              </m:ctrlPr>
                            </m:sSupPr>
                            <m:e>
                              <m:r>
                                <a:rPr lang="es-CO" i="1">
                                  <a:latin typeface="Cambria Math"/>
                                </a:rPr>
                                <m:t>𝑒</m:t>
                              </m:r>
                            </m:e>
                            <m:sup>
                              <m:r>
                                <a:rPr lang="es-CO" i="1">
                                  <a:latin typeface="Cambria Math"/>
                                </a:rPr>
                                <m:t>2</m:t>
                              </m:r>
                            </m:sup>
                          </m:sSup>
                        </m:den>
                      </m:f>
                    </m:oMath>
                  </m:oMathPara>
                </a14:m>
                <a:endParaRPr lang="es-CO" dirty="0"/>
              </a:p>
            </p:txBody>
          </p:sp>
        </mc:Choice>
        <mc:Fallback>
          <p:sp>
            <p:nvSpPr>
              <p:cNvPr id="4" name="2 Marcador de contenido"/>
              <p:cNvSpPr txBox="1">
                <a:spLocks noRot="1" noChangeAspect="1" noMove="1" noResize="1" noEditPoints="1" noAdjustHandles="1" noChangeArrowheads="1" noChangeShapeType="1" noTextEdit="1"/>
              </p:cNvSpPr>
              <p:nvPr/>
            </p:nvSpPr>
            <p:spPr>
              <a:xfrm>
                <a:off x="835174" y="1628800"/>
                <a:ext cx="7473652" cy="4525963"/>
              </a:xfrm>
              <a:prstGeom prst="rect">
                <a:avLst/>
              </a:prstGeom>
              <a:blipFill>
                <a:blip r:embed="rId2"/>
                <a:stretch>
                  <a:fillRect l="-2039"/>
                </a:stretch>
              </a:blipFill>
            </p:spPr>
            <p:txBody>
              <a:bodyPr/>
              <a:lstStyle/>
              <a:p>
                <a:r>
                  <a:rPr lang="es-CO">
                    <a:noFill/>
                  </a:rPr>
                  <a:t> </a:t>
                </a:r>
              </a:p>
            </p:txBody>
          </p:sp>
        </mc:Fallback>
      </mc:AlternateContent>
      <p:pic>
        <p:nvPicPr>
          <p:cNvPr id="5" name="Picture 2" descr="Resultado de imagen para muestra estadistica ejempl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353" y="2676745"/>
            <a:ext cx="4305300" cy="277177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1578290C-89C1-48C4-BE3F-99FE010711CB}"/>
              </a:ext>
            </a:extLst>
          </p:cNvPr>
          <p:cNvSpPr/>
          <p:nvPr/>
        </p:nvSpPr>
        <p:spPr>
          <a:xfrm>
            <a:off x="1695475" y="5659683"/>
            <a:ext cx="5753050" cy="369332"/>
          </a:xfrm>
          <a:prstGeom prst="rect">
            <a:avLst/>
          </a:prstGeom>
        </p:spPr>
        <p:txBody>
          <a:bodyPr wrap="square">
            <a:spAutoFit/>
          </a:bodyPr>
          <a:lstStyle/>
          <a:p>
            <a:r>
              <a:rPr lang="es-CO" dirty="0"/>
              <a:t>Video: https://www.youtube.com/watch?v=4G2kKHX5O8U</a:t>
            </a:r>
          </a:p>
        </p:txBody>
      </p:sp>
    </p:spTree>
    <p:extLst>
      <p:ext uri="{BB962C8B-B14F-4D97-AF65-F5344CB8AC3E}">
        <p14:creationId xmlns:p14="http://schemas.microsoft.com/office/powerpoint/2010/main" val="3076438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sz="4000" b="1" dirty="0">
                <a:solidFill>
                  <a:srgbClr val="0070C0"/>
                </a:solidFill>
              </a:rPr>
              <a:t>¿Qué se necesita?</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457200" y="1600200"/>
                <a:ext cx="6419056" cy="4525963"/>
              </a:xfrm>
            </p:spPr>
            <p:txBody>
              <a:bodyPr>
                <a:normAutofit/>
              </a:bodyPr>
              <a:lstStyle/>
              <a:p>
                <a:r>
                  <a:rPr lang="es-CO" dirty="0"/>
                  <a:t>NC=Nivel de confianza</a:t>
                </a:r>
              </a:p>
              <a:p>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𝑍</m:t>
                        </m:r>
                      </m:e>
                      <m:sub>
                        <m:r>
                          <m:rPr>
                            <m:nor/>
                          </m:rPr>
                          <a:rPr lang="el-GR" dirty="0" smtClean="0"/>
                          <m:t>α</m:t>
                        </m:r>
                        <m:r>
                          <m:rPr>
                            <m:nor/>
                          </m:rPr>
                          <a:rPr lang="es-CO" dirty="0" smtClean="0"/>
                          <m:t>/2</m:t>
                        </m:r>
                      </m:sub>
                    </m:sSub>
                  </m:oMath>
                </a14:m>
                <a:r>
                  <a:rPr lang="es-CO" dirty="0"/>
                  <a:t>=valor del </a:t>
                </a:r>
                <a:r>
                  <a:rPr lang="es-CO" dirty="0" err="1"/>
                  <a:t>cuantil</a:t>
                </a:r>
                <a:endParaRPr lang="es-CO" dirty="0"/>
              </a:p>
              <a:p>
                <a:r>
                  <a:rPr lang="es-CO" dirty="0"/>
                  <a:t>p=proporción estimada</a:t>
                </a:r>
              </a:p>
              <a:p>
                <a:r>
                  <a:rPr lang="es-CO" i="1" dirty="0"/>
                  <a:t>e</a:t>
                </a:r>
                <a:r>
                  <a:rPr lang="es-CO" dirty="0"/>
                  <a:t>= error máximo admisible</a:t>
                </a:r>
              </a:p>
              <a:p>
                <a:endParaRPr lang="es-CO" dirty="0"/>
              </a:p>
              <a:p>
                <a:endParaRPr lang="es-CO"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457200" y="1600200"/>
                <a:ext cx="6419056" cy="4525963"/>
              </a:xfrm>
              <a:blipFill rotWithShape="1">
                <a:blip r:embed="rId2"/>
                <a:stretch>
                  <a:fillRect l="-2089" t="-1752"/>
                </a:stretch>
              </a:blipFill>
            </p:spPr>
            <p:txBody>
              <a:bodyPr/>
              <a:lstStyle/>
              <a:p>
                <a:r>
                  <a:rPr lang="es-CO">
                    <a:noFill/>
                  </a:rPr>
                  <a:t> </a:t>
                </a:r>
              </a:p>
            </p:txBody>
          </p:sp>
        </mc:Fallback>
      </mc:AlternateContent>
      <p:pic>
        <p:nvPicPr>
          <p:cNvPr id="1026" name="Picture 2" descr="Resultado de imagen para grafica de la distribución norm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429472"/>
            <a:ext cx="5472608" cy="218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276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O" dirty="0"/>
          </a:p>
        </p:txBody>
      </p:sp>
      <p:sp>
        <p:nvSpPr>
          <p:cNvPr id="3" name="2 Marcador de contenido"/>
          <p:cNvSpPr>
            <a:spLocks noGrp="1"/>
          </p:cNvSpPr>
          <p:nvPr>
            <p:ph idx="1"/>
          </p:nvPr>
        </p:nvSpPr>
        <p:spPr/>
        <p:txBody>
          <a:bodyPr>
            <a:normAutofit/>
          </a:bodyPr>
          <a:lstStyle/>
          <a:p>
            <a:pPr marL="0" indent="0" algn="just">
              <a:buNone/>
            </a:pPr>
            <a:r>
              <a:rPr lang="es-CO" sz="2400" dirty="0"/>
              <a:t>Se desea estimar con un nivel de confianza del 97% el porcentaje de clientes que compraría un nuevo producto. para esto se toma una muestra previa de 80 clientes de los cuales 65 manifestarían que comprarían el nuevo producto. </a:t>
            </a:r>
          </a:p>
          <a:p>
            <a:pPr marL="0" indent="0" algn="just">
              <a:buNone/>
            </a:pPr>
            <a:r>
              <a:rPr lang="es-CO" sz="2400" dirty="0"/>
              <a:t>Si se desea un error máximo de estimación de 6% calcule el tamaño de muestra</a:t>
            </a:r>
          </a:p>
          <a:p>
            <a:pPr marL="0" indent="0" algn="just">
              <a:buNone/>
            </a:pPr>
            <a:endParaRPr lang="es-CO" sz="2400" dirty="0"/>
          </a:p>
          <a:p>
            <a:pPr marL="0" indent="0" algn="just">
              <a:buNone/>
            </a:pPr>
            <a:endParaRPr lang="es-CO" sz="2400" dirty="0"/>
          </a:p>
        </p:txBody>
      </p:sp>
    </p:spTree>
    <p:extLst>
      <p:ext uri="{BB962C8B-B14F-4D97-AF65-F5344CB8AC3E}">
        <p14:creationId xmlns:p14="http://schemas.microsoft.com/office/powerpoint/2010/main" val="4068141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683568" y="1484784"/>
                <a:ext cx="8157592" cy="4525963"/>
              </a:xfrm>
            </p:spPr>
            <p:txBody>
              <a:bodyPr/>
              <a:lstStyle/>
              <a:p>
                <a:pPr marL="0" indent="0" algn="just">
                  <a:buNone/>
                </a:pPr>
                <a:r>
                  <a:rPr lang="es-CO" dirty="0"/>
                  <a:t>NC=97%                       </a:t>
                </a:r>
              </a:p>
              <a:p>
                <a:pPr marL="0" indent="0" algn="just">
                  <a:buNone/>
                </a:pPr>
                <a:r>
                  <a:rPr lang="es-CO" dirty="0"/>
                  <a:t>α=0.03</a:t>
                </a:r>
              </a:p>
              <a:p>
                <a:pPr marL="0" indent="0" algn="just">
                  <a:buNone/>
                </a:pPr>
                <a:r>
                  <a:rPr lang="el-GR" dirty="0"/>
                  <a:t>α</a:t>
                </a:r>
                <a:r>
                  <a:rPr lang="es-CO" dirty="0"/>
                  <a:t>/2=0.015</a:t>
                </a:r>
              </a:p>
              <a:p>
                <a:pPr marL="0" indent="0" algn="just">
                  <a:buNone/>
                </a:pPr>
                <a14:m>
                  <m:oMath xmlns:m="http://schemas.openxmlformats.org/officeDocument/2006/math">
                    <m:sSub>
                      <m:sSubPr>
                        <m:ctrlPr>
                          <a:rPr lang="es-CO" i="1" smtClean="0">
                            <a:latin typeface="Cambria Math" panose="02040503050406030204" pitchFamily="18" charset="0"/>
                          </a:rPr>
                        </m:ctrlPr>
                      </m:sSubPr>
                      <m:e>
                        <m:r>
                          <a:rPr lang="es-CO" b="0" i="1" smtClean="0">
                            <a:latin typeface="Cambria Math"/>
                          </a:rPr>
                          <m:t>𝑍</m:t>
                        </m:r>
                      </m:e>
                      <m:sub>
                        <m:r>
                          <m:rPr>
                            <m:nor/>
                          </m:rPr>
                          <a:rPr lang="el-GR" dirty="0" smtClean="0"/>
                          <m:t>α</m:t>
                        </m:r>
                        <m:r>
                          <m:rPr>
                            <m:nor/>
                          </m:rPr>
                          <a:rPr lang="es-CO" dirty="0" smtClean="0"/>
                          <m:t>/2</m:t>
                        </m:r>
                      </m:sub>
                    </m:sSub>
                    <m:r>
                      <a:rPr lang="es-CO" b="0" i="1" smtClean="0">
                        <a:latin typeface="Cambria Math"/>
                      </a:rPr>
                      <m:t>=</m:t>
                    </m:r>
                  </m:oMath>
                </a14:m>
                <a:r>
                  <a:rPr lang="es-CO" dirty="0"/>
                  <a:t>2.17</a:t>
                </a:r>
              </a:p>
              <a:p>
                <a:pPr marL="0" indent="0" algn="just">
                  <a:buNone/>
                </a:pPr>
                <a14:m>
                  <m:oMathPara xmlns:m="http://schemas.openxmlformats.org/officeDocument/2006/math">
                    <m:oMathParaPr>
                      <m:jc m:val="left"/>
                    </m:oMathParaPr>
                    <m:oMath xmlns:m="http://schemas.openxmlformats.org/officeDocument/2006/math">
                      <m:r>
                        <a:rPr lang="es-CO" b="0" i="1" smtClean="0">
                          <a:latin typeface="Cambria Math"/>
                        </a:rPr>
                        <m:t>𝑝</m:t>
                      </m:r>
                      <m:r>
                        <a:rPr lang="es-CO" b="0" i="1" smtClean="0">
                          <a:latin typeface="Cambria Math"/>
                        </a:rPr>
                        <m:t>=</m:t>
                      </m:r>
                      <m:f>
                        <m:fPr>
                          <m:ctrlPr>
                            <a:rPr lang="es-CO" b="0" i="1" smtClean="0">
                              <a:latin typeface="Cambria Math" panose="02040503050406030204" pitchFamily="18" charset="0"/>
                            </a:rPr>
                          </m:ctrlPr>
                        </m:fPr>
                        <m:num>
                          <m:r>
                            <a:rPr lang="es-CO" b="0" i="1" smtClean="0">
                              <a:latin typeface="Cambria Math"/>
                            </a:rPr>
                            <m:t>65</m:t>
                          </m:r>
                        </m:num>
                        <m:den>
                          <m:r>
                            <a:rPr lang="es-CO" b="0" i="1" smtClean="0">
                              <a:latin typeface="Cambria Math"/>
                            </a:rPr>
                            <m:t>80</m:t>
                          </m:r>
                        </m:den>
                      </m:f>
                      <m:r>
                        <a:rPr lang="es-CO" b="0" i="1" smtClean="0">
                          <a:latin typeface="Cambria Math"/>
                        </a:rPr>
                        <m:t>≈0.8</m:t>
                      </m:r>
                    </m:oMath>
                  </m:oMathPara>
                </a14:m>
                <a:endParaRPr lang="es-CO" b="0" dirty="0"/>
              </a:p>
              <a:p>
                <a:pPr marL="0" indent="0" algn="just">
                  <a:buNone/>
                </a:pPr>
                <a14:m>
                  <m:oMathPara xmlns:m="http://schemas.openxmlformats.org/officeDocument/2006/math">
                    <m:oMathParaPr>
                      <m:jc m:val="left"/>
                    </m:oMathParaPr>
                    <m:oMath xmlns:m="http://schemas.openxmlformats.org/officeDocument/2006/math">
                      <m:r>
                        <a:rPr lang="es-CO" b="0" i="1" smtClean="0">
                          <a:latin typeface="Cambria Math"/>
                        </a:rPr>
                        <m:t>𝑞</m:t>
                      </m:r>
                      <m:r>
                        <a:rPr lang="es-CO" b="0" i="1" smtClean="0">
                          <a:latin typeface="Cambria Math"/>
                        </a:rPr>
                        <m:t>=1−0.8=0.2</m:t>
                      </m:r>
                    </m:oMath>
                  </m:oMathPara>
                </a14:m>
                <a:endParaRPr lang="es-CO" b="0" dirty="0"/>
              </a:p>
              <a:p>
                <a:pPr marL="0" indent="0" algn="just">
                  <a:buNone/>
                </a:pPr>
                <a:r>
                  <a:rPr lang="es-CO" i="1" dirty="0"/>
                  <a:t>e</a:t>
                </a:r>
                <a:r>
                  <a:rPr lang="es-CO" dirty="0"/>
                  <a:t>=0.06</a:t>
                </a:r>
              </a:p>
              <a:p>
                <a:endParaRPr lang="es-CO"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683568" y="1484784"/>
                <a:ext cx="8157592" cy="4525963"/>
              </a:xfrm>
              <a:blipFill rotWithShape="1">
                <a:blip r:embed="rId2"/>
                <a:stretch>
                  <a:fillRect l="-1868" t="-1752" b="-283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4 Rectángulo"/>
              <p:cNvSpPr/>
              <p:nvPr/>
            </p:nvSpPr>
            <p:spPr>
              <a:xfrm>
                <a:off x="4211960" y="2204864"/>
                <a:ext cx="4392488" cy="354597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CO" sz="3200" i="1" smtClean="0">
                          <a:solidFill>
                            <a:prstClr val="black"/>
                          </a:solidFill>
                          <a:latin typeface="Cambria Math"/>
                        </a:rPr>
                        <m:t>𝑛</m:t>
                      </m:r>
                      <m:r>
                        <a:rPr lang="es-CO" sz="3200" i="1" smtClean="0">
                          <a:solidFill>
                            <a:prstClr val="black"/>
                          </a:solidFill>
                          <a:latin typeface="Cambria Math"/>
                        </a:rPr>
                        <m:t>=</m:t>
                      </m:r>
                      <m:f>
                        <m:fPr>
                          <m:ctrlPr>
                            <a:rPr lang="es-CO" sz="3200" i="1">
                              <a:solidFill>
                                <a:prstClr val="black"/>
                              </a:solidFill>
                              <a:latin typeface="Cambria Math" panose="02040503050406030204" pitchFamily="18" charset="0"/>
                            </a:rPr>
                          </m:ctrlPr>
                        </m:fPr>
                        <m:num>
                          <m:sSup>
                            <m:sSupPr>
                              <m:ctrlPr>
                                <a:rPr lang="es-CO" sz="3200" i="1">
                                  <a:solidFill>
                                    <a:prstClr val="black"/>
                                  </a:solidFill>
                                  <a:latin typeface="Cambria Math" panose="02040503050406030204" pitchFamily="18" charset="0"/>
                                </a:rPr>
                              </m:ctrlPr>
                            </m:sSupPr>
                            <m:e>
                              <m:r>
                                <a:rPr lang="es-CO" sz="3200" i="1">
                                  <a:solidFill>
                                    <a:prstClr val="black"/>
                                  </a:solidFill>
                                  <a:latin typeface="Cambria Math"/>
                                </a:rPr>
                                <m:t>𝑍</m:t>
                              </m:r>
                            </m:e>
                            <m:sup>
                              <m:r>
                                <a:rPr lang="es-CO" sz="3200" i="1">
                                  <a:solidFill>
                                    <a:prstClr val="black"/>
                                  </a:solidFill>
                                  <a:latin typeface="Cambria Math"/>
                                </a:rPr>
                                <m:t>2</m:t>
                              </m:r>
                            </m:sup>
                          </m:sSup>
                          <m:r>
                            <a:rPr lang="es-CO" sz="3200" i="1">
                              <a:solidFill>
                                <a:prstClr val="black"/>
                              </a:solidFill>
                              <a:latin typeface="Cambria Math"/>
                            </a:rPr>
                            <m:t>𝑝𝑞</m:t>
                          </m:r>
                        </m:num>
                        <m:den>
                          <m:sSup>
                            <m:sSupPr>
                              <m:ctrlPr>
                                <a:rPr lang="es-CO" sz="3200" i="1">
                                  <a:solidFill>
                                    <a:prstClr val="black"/>
                                  </a:solidFill>
                                  <a:latin typeface="Cambria Math" panose="02040503050406030204" pitchFamily="18" charset="0"/>
                                </a:rPr>
                              </m:ctrlPr>
                            </m:sSupPr>
                            <m:e>
                              <m:r>
                                <a:rPr lang="es-CO" sz="3200" i="1">
                                  <a:solidFill>
                                    <a:prstClr val="black"/>
                                  </a:solidFill>
                                  <a:latin typeface="Cambria Math"/>
                                </a:rPr>
                                <m:t>𝑒</m:t>
                              </m:r>
                            </m:e>
                            <m:sup>
                              <m:r>
                                <a:rPr lang="es-CO" sz="3200" i="1">
                                  <a:solidFill>
                                    <a:prstClr val="black"/>
                                  </a:solidFill>
                                  <a:latin typeface="Cambria Math"/>
                                </a:rPr>
                                <m:t>2</m:t>
                              </m:r>
                            </m:sup>
                          </m:sSup>
                        </m:den>
                      </m:f>
                    </m:oMath>
                  </m:oMathPara>
                </a14:m>
                <a:endParaRPr lang="es-CO" sz="3200" dirty="0">
                  <a:solidFill>
                    <a:prstClr val="black"/>
                  </a:solidFill>
                </a:endParaRPr>
              </a:p>
              <a:p>
                <a:endParaRPr lang="es-CO" sz="3200" dirty="0"/>
              </a:p>
              <a:p>
                <a:pPr/>
                <a14:m>
                  <m:oMathPara xmlns:m="http://schemas.openxmlformats.org/officeDocument/2006/math">
                    <m:oMathParaPr>
                      <m:jc m:val="centerGroup"/>
                    </m:oMathParaPr>
                    <m:oMath xmlns:m="http://schemas.openxmlformats.org/officeDocument/2006/math">
                      <m:r>
                        <a:rPr lang="es-CO" sz="3200" i="1" smtClean="0">
                          <a:latin typeface="Cambria Math"/>
                        </a:rPr>
                        <m:t>𝑛</m:t>
                      </m:r>
                      <m:r>
                        <a:rPr lang="es-CO" sz="3200" i="1" smtClean="0">
                          <a:latin typeface="Cambria Math"/>
                        </a:rPr>
                        <m:t>=</m:t>
                      </m:r>
                      <m:f>
                        <m:fPr>
                          <m:ctrlPr>
                            <a:rPr lang="es-CO" sz="3200" i="1">
                              <a:latin typeface="Cambria Math" panose="02040503050406030204" pitchFamily="18" charset="0"/>
                            </a:rPr>
                          </m:ctrlPr>
                        </m:fPr>
                        <m:num>
                          <m:sSup>
                            <m:sSupPr>
                              <m:ctrlPr>
                                <a:rPr lang="es-CO" sz="3200" i="1">
                                  <a:latin typeface="Cambria Math" panose="02040503050406030204" pitchFamily="18" charset="0"/>
                                </a:rPr>
                              </m:ctrlPr>
                            </m:sSupPr>
                            <m:e>
                              <m:r>
                                <a:rPr lang="es-CO" sz="3200" b="0" i="1" smtClean="0">
                                  <a:latin typeface="Cambria Math"/>
                                </a:rPr>
                                <m:t>2.17</m:t>
                              </m:r>
                            </m:e>
                            <m:sup>
                              <m:r>
                                <a:rPr lang="es-CO" sz="3200" i="1">
                                  <a:latin typeface="Cambria Math"/>
                                </a:rPr>
                                <m:t>2</m:t>
                              </m:r>
                            </m:sup>
                          </m:sSup>
                          <m:r>
                            <a:rPr lang="es-CO" sz="3200" b="0" i="1" smtClean="0">
                              <a:latin typeface="Cambria Math"/>
                            </a:rPr>
                            <m:t>∗0.8∗0.2</m:t>
                          </m:r>
                        </m:num>
                        <m:den>
                          <m:sSup>
                            <m:sSupPr>
                              <m:ctrlPr>
                                <a:rPr lang="es-CO" sz="3200" i="1">
                                  <a:latin typeface="Cambria Math" panose="02040503050406030204" pitchFamily="18" charset="0"/>
                                </a:rPr>
                              </m:ctrlPr>
                            </m:sSupPr>
                            <m:e>
                              <m:r>
                                <a:rPr lang="es-CO" sz="3200" b="0" i="1" smtClean="0">
                                  <a:latin typeface="Cambria Math"/>
                                </a:rPr>
                                <m:t>0.06</m:t>
                              </m:r>
                            </m:e>
                            <m:sup>
                              <m:r>
                                <a:rPr lang="es-CO" sz="3200" i="1">
                                  <a:latin typeface="Cambria Math"/>
                                </a:rPr>
                                <m:t>2</m:t>
                              </m:r>
                            </m:sup>
                          </m:sSup>
                        </m:den>
                      </m:f>
                    </m:oMath>
                  </m:oMathPara>
                </a14:m>
                <a:endParaRPr lang="es-CO" sz="3200" dirty="0"/>
              </a:p>
              <a:p>
                <a:endParaRPr lang="es-CO" sz="3200" dirty="0"/>
              </a:p>
              <a:p>
                <a:pPr/>
                <a14:m>
                  <m:oMathPara xmlns:m="http://schemas.openxmlformats.org/officeDocument/2006/math">
                    <m:oMathParaPr>
                      <m:jc m:val="centerGroup"/>
                    </m:oMathParaPr>
                    <m:oMath xmlns:m="http://schemas.openxmlformats.org/officeDocument/2006/math">
                      <m:r>
                        <a:rPr lang="es-CO" sz="3200" i="1" smtClean="0">
                          <a:latin typeface="Cambria Math"/>
                        </a:rPr>
                        <m:t>𝑛</m:t>
                      </m:r>
                      <m:r>
                        <a:rPr lang="es-CO" sz="3200" i="1" smtClean="0">
                          <a:latin typeface="Cambria Math"/>
                        </a:rPr>
                        <m:t>≈210</m:t>
                      </m:r>
                    </m:oMath>
                  </m:oMathPara>
                </a14:m>
                <a:endParaRPr lang="es-CO" sz="3200" dirty="0"/>
              </a:p>
            </p:txBody>
          </p:sp>
        </mc:Choice>
        <mc:Fallback xmlns="">
          <p:sp>
            <p:nvSpPr>
              <p:cNvPr id="5" name="4 Rectángulo"/>
              <p:cNvSpPr>
                <a:spLocks noRot="1" noChangeAspect="1" noMove="1" noResize="1" noEditPoints="1" noAdjustHandles="1" noChangeArrowheads="1" noChangeShapeType="1" noTextEdit="1"/>
              </p:cNvSpPr>
              <p:nvPr/>
            </p:nvSpPr>
            <p:spPr>
              <a:xfrm>
                <a:off x="4211960" y="2204864"/>
                <a:ext cx="4392488" cy="3545971"/>
              </a:xfrm>
              <a:prstGeom prst="rect">
                <a:avLst/>
              </a:prstGeom>
              <a:blipFill rotWithShape="1">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165198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D565D-F028-4658-9474-9A4E70366400}"/>
              </a:ext>
            </a:extLst>
          </p:cNvPr>
          <p:cNvSpPr>
            <a:spLocks noGrp="1"/>
          </p:cNvSpPr>
          <p:nvPr>
            <p:ph type="title"/>
          </p:nvPr>
        </p:nvSpPr>
        <p:spPr/>
        <p:txBody>
          <a:bodyPr/>
          <a:lstStyle/>
          <a:p>
            <a:r>
              <a:rPr lang="es-MX" b="1" dirty="0">
                <a:solidFill>
                  <a:srgbClr val="0070C0"/>
                </a:solidFill>
              </a:rPr>
              <a:t>Sesgo de medición </a:t>
            </a:r>
            <a:endParaRPr lang="es-CO" b="1" dirty="0">
              <a:solidFill>
                <a:srgbClr val="0070C0"/>
              </a:solidFill>
            </a:endParaRPr>
          </a:p>
        </p:txBody>
      </p:sp>
      <p:sp>
        <p:nvSpPr>
          <p:cNvPr id="3" name="Marcador de contenido 2">
            <a:extLst>
              <a:ext uri="{FF2B5EF4-FFF2-40B4-BE49-F238E27FC236}">
                <a16:creationId xmlns:a16="http://schemas.microsoft.com/office/drawing/2014/main" id="{35488322-237E-4B71-B40F-C4FA2A7D4FA4}"/>
              </a:ext>
            </a:extLst>
          </p:cNvPr>
          <p:cNvSpPr>
            <a:spLocks noGrp="1"/>
          </p:cNvSpPr>
          <p:nvPr>
            <p:ph idx="1"/>
          </p:nvPr>
        </p:nvSpPr>
        <p:spPr/>
        <p:txBody>
          <a:bodyPr/>
          <a:lstStyle/>
          <a:p>
            <a:r>
              <a:rPr lang="es-MX" dirty="0"/>
              <a:t>Ocurre cuando el instrumento con el que se mide tiene una tendencia a diferir del valor verdadero en alguna dirección.</a:t>
            </a:r>
            <a:endParaRPr lang="es-CO" dirty="0"/>
          </a:p>
        </p:txBody>
      </p:sp>
    </p:spTree>
    <p:extLst>
      <p:ext uri="{BB962C8B-B14F-4D97-AF65-F5344CB8AC3E}">
        <p14:creationId xmlns:p14="http://schemas.microsoft.com/office/powerpoint/2010/main" val="1793996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Técnicas de Muestreo </a:t>
            </a:r>
          </a:p>
        </p:txBody>
      </p:sp>
      <p:sp>
        <p:nvSpPr>
          <p:cNvPr id="3" name="2 Marcador de contenido"/>
          <p:cNvSpPr>
            <a:spLocks noGrp="1"/>
          </p:cNvSpPr>
          <p:nvPr>
            <p:ph idx="1"/>
          </p:nvPr>
        </p:nvSpPr>
        <p:spPr/>
        <p:txBody>
          <a:bodyPr>
            <a:normAutofit lnSpcReduction="10000"/>
          </a:bodyPr>
          <a:lstStyle/>
          <a:p>
            <a:r>
              <a:rPr lang="es-CO" dirty="0"/>
              <a:t>Muestreo No-Aleatorizado (o No-Probabilista) </a:t>
            </a:r>
          </a:p>
          <a:p>
            <a:pPr marL="1371600" lvl="2" indent="-571500">
              <a:buFont typeface="+mj-lt"/>
              <a:buAutoNum type="romanLcPeriod"/>
            </a:pPr>
            <a:r>
              <a:rPr lang="es-CO" dirty="0"/>
              <a:t>   Se basa en el juicio personal del investigador. </a:t>
            </a:r>
          </a:p>
          <a:p>
            <a:pPr marL="1371600" lvl="2" indent="-571500">
              <a:buFont typeface="+mj-lt"/>
              <a:buAutoNum type="romanLcPeriod"/>
            </a:pPr>
            <a:r>
              <a:rPr lang="es-CO" dirty="0"/>
              <a:t>   Puede generar buenas muestras pero no permite    </a:t>
            </a:r>
          </a:p>
          <a:p>
            <a:pPr marL="800100" lvl="2" indent="0">
              <a:buNone/>
            </a:pPr>
            <a:r>
              <a:rPr lang="es-CO" dirty="0"/>
              <a:t>           una evaluación estadística de confianza. </a:t>
            </a:r>
          </a:p>
          <a:p>
            <a:pPr marL="800100" lvl="2" indent="0">
              <a:buNone/>
            </a:pPr>
            <a:r>
              <a:rPr lang="es-CO" dirty="0"/>
              <a:t>iii.        Frecuentemente usado como primera aproximación </a:t>
            </a:r>
          </a:p>
          <a:p>
            <a:r>
              <a:rPr lang="es-CO" dirty="0"/>
              <a:t>Muestreo Aleatorizado (o Probabilista ) </a:t>
            </a:r>
          </a:p>
          <a:p>
            <a:pPr marL="1371600" lvl="2" indent="-571500">
              <a:buFont typeface="+mj-lt"/>
              <a:buAutoNum type="romanLcPeriod"/>
            </a:pPr>
            <a:r>
              <a:rPr lang="es-CO" dirty="0"/>
              <a:t>Se controla la probabilidad de seleccionar un determinado individuo </a:t>
            </a:r>
          </a:p>
          <a:p>
            <a:pPr marL="1371600" lvl="2" indent="-571500">
              <a:buFont typeface="+mj-lt"/>
              <a:buAutoNum type="romanLcPeriod"/>
            </a:pPr>
            <a:r>
              <a:rPr lang="es-CO" dirty="0"/>
              <a:t>Permite estudiar objetivamente la confianza de las generalizaciones hacia la población objetivo. </a:t>
            </a:r>
          </a:p>
        </p:txBody>
      </p:sp>
    </p:spTree>
    <p:extLst>
      <p:ext uri="{BB962C8B-B14F-4D97-AF65-F5344CB8AC3E}">
        <p14:creationId xmlns:p14="http://schemas.microsoft.com/office/powerpoint/2010/main" val="3428098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77500" lnSpcReduction="20000"/>
          </a:bodyPr>
          <a:lstStyle/>
          <a:p>
            <a:pPr marL="0" indent="0" algn="ctr">
              <a:spcBef>
                <a:spcPct val="0"/>
              </a:spcBef>
              <a:buNone/>
            </a:pPr>
            <a:r>
              <a:rPr lang="es-CO" sz="4100" b="1" dirty="0">
                <a:solidFill>
                  <a:srgbClr val="0070C0"/>
                </a:solidFill>
                <a:latin typeface="+mj-lt"/>
                <a:ea typeface="+mj-ea"/>
                <a:cs typeface="+mj-cs"/>
              </a:rPr>
              <a:t>Muestreo no-Aleatorizado o no-Probabilístico </a:t>
            </a:r>
          </a:p>
          <a:p>
            <a:r>
              <a:rPr lang="es-CO" dirty="0"/>
              <a:t> Muestreo por </a:t>
            </a:r>
            <a:r>
              <a:rPr lang="es-CO" dirty="0" err="1"/>
              <a:t>convenciencia</a:t>
            </a:r>
            <a:r>
              <a:rPr lang="es-CO" dirty="0"/>
              <a:t>  </a:t>
            </a:r>
          </a:p>
          <a:p>
            <a:r>
              <a:rPr lang="es-CO" dirty="0"/>
              <a:t> Muestreo por juicio </a:t>
            </a:r>
          </a:p>
          <a:p>
            <a:r>
              <a:rPr lang="es-CO" dirty="0"/>
              <a:t> Muestreo por cuota </a:t>
            </a:r>
          </a:p>
          <a:p>
            <a:r>
              <a:rPr lang="es-CO" dirty="0"/>
              <a:t> Muestreo tipo “bola de nieve” (</a:t>
            </a:r>
            <a:r>
              <a:rPr lang="es-CO" dirty="0" err="1"/>
              <a:t>snowball</a:t>
            </a:r>
            <a:r>
              <a:rPr lang="es-CO" dirty="0"/>
              <a:t>) </a:t>
            </a:r>
          </a:p>
          <a:p>
            <a:pPr marL="0" indent="0">
              <a:buNone/>
            </a:pPr>
            <a:endParaRPr lang="es-CO" sz="4100" b="1" dirty="0">
              <a:solidFill>
                <a:srgbClr val="0070C0"/>
              </a:solidFill>
              <a:latin typeface="+mj-lt"/>
              <a:ea typeface="+mj-ea"/>
              <a:cs typeface="+mj-cs"/>
            </a:endParaRPr>
          </a:p>
          <a:p>
            <a:pPr marL="0" indent="0">
              <a:spcBef>
                <a:spcPct val="0"/>
              </a:spcBef>
              <a:buNone/>
            </a:pPr>
            <a:r>
              <a:rPr lang="es-CO" sz="4100" b="1" dirty="0">
                <a:solidFill>
                  <a:srgbClr val="0070C0"/>
                </a:solidFill>
                <a:latin typeface="+mj-lt"/>
                <a:ea typeface="+mj-ea"/>
                <a:cs typeface="+mj-cs"/>
              </a:rPr>
              <a:t>Muestreo Aleatorizado o Probabilístico: </a:t>
            </a:r>
          </a:p>
          <a:p>
            <a:r>
              <a:rPr lang="es-CO" dirty="0"/>
              <a:t>Muestreo aleatorio simple </a:t>
            </a:r>
          </a:p>
          <a:p>
            <a:r>
              <a:rPr lang="es-CO" dirty="0"/>
              <a:t>Muestreo sistemático </a:t>
            </a:r>
          </a:p>
          <a:p>
            <a:r>
              <a:rPr lang="es-CO" dirty="0"/>
              <a:t>Muestreo estratificado </a:t>
            </a:r>
          </a:p>
          <a:p>
            <a:r>
              <a:rPr lang="es-CO" dirty="0"/>
              <a:t>Muestreo por grupos</a:t>
            </a:r>
          </a:p>
        </p:txBody>
      </p:sp>
      <p:sp>
        <p:nvSpPr>
          <p:cNvPr id="4" name="1 Título"/>
          <p:cNvSpPr>
            <a:spLocks noGrp="1"/>
          </p:cNvSpPr>
          <p:nvPr>
            <p:ph type="title"/>
          </p:nvPr>
        </p:nvSpPr>
        <p:spPr/>
        <p:txBody>
          <a:bodyPr>
            <a:normAutofit/>
          </a:bodyPr>
          <a:lstStyle/>
          <a:p>
            <a:r>
              <a:rPr lang="es-CO" b="1" dirty="0">
                <a:solidFill>
                  <a:srgbClr val="0070C0"/>
                </a:solidFill>
              </a:rPr>
              <a:t>Técnicas de Muestreo </a:t>
            </a:r>
          </a:p>
        </p:txBody>
      </p:sp>
    </p:spTree>
    <p:extLst>
      <p:ext uri="{BB962C8B-B14F-4D97-AF65-F5344CB8AC3E}">
        <p14:creationId xmlns:p14="http://schemas.microsoft.com/office/powerpoint/2010/main" val="2591280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5894" y="1383867"/>
            <a:ext cx="8272212" cy="608501"/>
          </a:xfrm>
        </p:spPr>
        <p:txBody>
          <a:bodyPr>
            <a:normAutofit fontScale="90000"/>
          </a:bodyPr>
          <a:lstStyle/>
          <a:p>
            <a:pPr algn="ctr"/>
            <a:r>
              <a:rPr lang="es-CO" b="1" dirty="0"/>
              <a:t>Parámetros de la distribución</a:t>
            </a:r>
          </a:p>
        </p:txBody>
      </p:sp>
      <p:sp>
        <p:nvSpPr>
          <p:cNvPr id="3" name="Marcador de contenido 2"/>
          <p:cNvSpPr>
            <a:spLocks noGrp="1"/>
          </p:cNvSpPr>
          <p:nvPr>
            <p:ph idx="1"/>
          </p:nvPr>
        </p:nvSpPr>
        <p:spPr>
          <a:xfrm>
            <a:off x="435895" y="2492623"/>
            <a:ext cx="8272211" cy="1454669"/>
          </a:xfrm>
        </p:spPr>
        <p:txBody>
          <a:bodyPr>
            <a:normAutofit fontScale="92500" lnSpcReduction="10000"/>
          </a:bodyPr>
          <a:lstStyle/>
          <a:p>
            <a:pPr marL="0" indent="0" algn="just">
              <a:buNone/>
            </a:pPr>
            <a:r>
              <a:rPr lang="es-CO" sz="3300" dirty="0"/>
              <a:t>Esta distribución depende de los parámetros de localización y escala, determinados por la media (</a:t>
            </a:r>
            <a:r>
              <a:rPr lang="el-GR" sz="3300" dirty="0"/>
              <a:t>μ</a:t>
            </a:r>
            <a:r>
              <a:rPr lang="es-CO" sz="3300" dirty="0"/>
              <a:t>) y la desviación estándar (</a:t>
            </a:r>
            <a:r>
              <a:rPr lang="el-GR" sz="3300" dirty="0"/>
              <a:t>σ</a:t>
            </a:r>
            <a:r>
              <a:rPr lang="es-CO" sz="3300" dirty="0"/>
              <a:t>).</a:t>
            </a:r>
          </a:p>
          <a:p>
            <a:endParaRPr lang="es-CO" dirty="0"/>
          </a:p>
        </p:txBody>
      </p:sp>
      <p:pic>
        <p:nvPicPr>
          <p:cNvPr id="5" name="Imagen 4"/>
          <p:cNvPicPr>
            <a:picLocks noChangeAspect="1"/>
          </p:cNvPicPr>
          <p:nvPr/>
        </p:nvPicPr>
        <p:blipFill>
          <a:blip r:embed="rId2"/>
          <a:stretch>
            <a:fillRect/>
          </a:stretch>
        </p:blipFill>
        <p:spPr>
          <a:xfrm>
            <a:off x="1921066" y="4214581"/>
            <a:ext cx="4876200" cy="1472460"/>
          </a:xfrm>
          <a:prstGeom prst="rect">
            <a:avLst/>
          </a:prstGeom>
        </p:spPr>
      </p:pic>
    </p:spTree>
    <p:extLst>
      <p:ext uri="{BB962C8B-B14F-4D97-AF65-F5344CB8AC3E}">
        <p14:creationId xmlns:p14="http://schemas.microsoft.com/office/powerpoint/2010/main" val="3646154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332656"/>
            <a:ext cx="7776864" cy="6126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284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b="1" dirty="0">
                <a:solidFill>
                  <a:srgbClr val="0070C0"/>
                </a:solidFill>
              </a:rPr>
              <a:t>Muestreo no probabilista</a:t>
            </a:r>
            <a:br>
              <a:rPr lang="es-CO" b="1" dirty="0">
                <a:solidFill>
                  <a:srgbClr val="0070C0"/>
                </a:solidFill>
              </a:rPr>
            </a:br>
            <a:r>
              <a:rPr lang="es-CO" b="1" dirty="0">
                <a:solidFill>
                  <a:srgbClr val="0070C0"/>
                </a:solidFill>
              </a:rPr>
              <a:t>Muestreo por Conveniencia </a:t>
            </a:r>
          </a:p>
        </p:txBody>
      </p:sp>
      <p:sp>
        <p:nvSpPr>
          <p:cNvPr id="3" name="2 Marcador de contenido"/>
          <p:cNvSpPr>
            <a:spLocks noGrp="1"/>
          </p:cNvSpPr>
          <p:nvPr>
            <p:ph idx="1"/>
          </p:nvPr>
        </p:nvSpPr>
        <p:spPr>
          <a:xfrm>
            <a:off x="457200" y="1600200"/>
            <a:ext cx="8132416" cy="4525963"/>
          </a:xfrm>
        </p:spPr>
        <p:txBody>
          <a:bodyPr>
            <a:normAutofit fontScale="92500" lnSpcReduction="20000"/>
          </a:bodyPr>
          <a:lstStyle/>
          <a:p>
            <a:r>
              <a:rPr lang="es-CO" dirty="0"/>
              <a:t> Los elementos de la muestra se eligen por estar en el lugar o en el momento adecuado para la investigación. </a:t>
            </a:r>
          </a:p>
          <a:p>
            <a:r>
              <a:rPr lang="es-CO" dirty="0"/>
              <a:t> El criterio de selección (lugar, tiempo y demás) es completamente dependiente del investigador, sin reglas predeterminadas. </a:t>
            </a:r>
          </a:p>
          <a:p>
            <a:r>
              <a:rPr lang="es-CO" b="1" dirty="0">
                <a:solidFill>
                  <a:schemeClr val="accent1">
                    <a:lumMod val="75000"/>
                  </a:schemeClr>
                </a:solidFill>
              </a:rPr>
              <a:t>Ejemplos: </a:t>
            </a:r>
          </a:p>
          <a:p>
            <a:pPr marL="0" indent="0">
              <a:buNone/>
            </a:pPr>
            <a:r>
              <a:rPr lang="es-CO" dirty="0"/>
              <a:t> encuestas en la calle</a:t>
            </a:r>
          </a:p>
          <a:p>
            <a:pPr marL="0" indent="0">
              <a:buNone/>
            </a:pPr>
            <a:r>
              <a:rPr lang="es-CO" dirty="0"/>
              <a:t> encuestas a estudiantes </a:t>
            </a:r>
          </a:p>
          <a:p>
            <a:pPr marL="0" indent="0">
              <a:buNone/>
            </a:pPr>
            <a:r>
              <a:rPr lang="es-CO" dirty="0"/>
              <a:t> encuestas web</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581128"/>
            <a:ext cx="185737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2853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Muestreo por Juicio </a:t>
            </a:r>
          </a:p>
        </p:txBody>
      </p:sp>
      <p:sp>
        <p:nvSpPr>
          <p:cNvPr id="3" name="2 Marcador de contenido"/>
          <p:cNvSpPr>
            <a:spLocks noGrp="1"/>
          </p:cNvSpPr>
          <p:nvPr>
            <p:ph idx="1"/>
          </p:nvPr>
        </p:nvSpPr>
        <p:spPr>
          <a:xfrm>
            <a:off x="457200" y="1600201"/>
            <a:ext cx="8229600" cy="2044824"/>
          </a:xfrm>
        </p:spPr>
        <p:txBody>
          <a:bodyPr>
            <a:normAutofit fontScale="70000" lnSpcReduction="20000"/>
          </a:bodyPr>
          <a:lstStyle/>
          <a:p>
            <a:r>
              <a:rPr lang="es-CO" dirty="0"/>
              <a:t>Se selecciona de acuerdo a alguna característica especifica del encuestado juzgada por el encuestador</a:t>
            </a:r>
          </a:p>
          <a:p>
            <a:r>
              <a:rPr lang="es-CO" dirty="0"/>
              <a:t>Muestreo por conveniencia </a:t>
            </a:r>
          </a:p>
          <a:p>
            <a:r>
              <a:rPr lang="es-CO" dirty="0"/>
              <a:t>Clientes / Consumidores de un cierto tipo</a:t>
            </a:r>
          </a:p>
          <a:p>
            <a:r>
              <a:rPr lang="es-CO" dirty="0"/>
              <a:t>Expertos en un tema o aspecto de la organización </a:t>
            </a:r>
          </a:p>
          <a:p>
            <a:r>
              <a:rPr lang="es-CO" dirty="0"/>
              <a:t>Personajes “líderes de opinión”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524267"/>
            <a:ext cx="481965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8502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Muestreo por Cuota </a:t>
            </a:r>
          </a:p>
        </p:txBody>
      </p:sp>
      <p:sp>
        <p:nvSpPr>
          <p:cNvPr id="3" name="2 Marcador de contenido"/>
          <p:cNvSpPr>
            <a:spLocks noGrp="1"/>
          </p:cNvSpPr>
          <p:nvPr>
            <p:ph idx="1"/>
          </p:nvPr>
        </p:nvSpPr>
        <p:spPr>
          <a:xfrm>
            <a:off x="457200" y="1600201"/>
            <a:ext cx="4402832" cy="4565103"/>
          </a:xfrm>
        </p:spPr>
        <p:txBody>
          <a:bodyPr>
            <a:normAutofit fontScale="77500" lnSpcReduction="20000"/>
          </a:bodyPr>
          <a:lstStyle/>
          <a:p>
            <a:pPr algn="just"/>
            <a:r>
              <a:rPr lang="es-CO" dirty="0"/>
              <a:t>Separa la población de acuerdo a variables de control: edad, sexo, raza, nivel socio-económico </a:t>
            </a:r>
          </a:p>
          <a:p>
            <a:pPr algn="just"/>
            <a:r>
              <a:rPr lang="es-CO" dirty="0"/>
              <a:t>A cada subgrupo se le asigna una proporción de muestreo, típicamente un % de la población</a:t>
            </a:r>
          </a:p>
          <a:p>
            <a:pPr algn="just"/>
            <a:r>
              <a:rPr lang="es-MX" dirty="0"/>
              <a:t>La elección de la unidad en la muestra esta basada en el criterio del investigador de modo que se elige una muestra de conveniencia dentro de cada subpoblación</a:t>
            </a:r>
            <a:endParaRPr lang="es-CO"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2129" y="2229440"/>
            <a:ext cx="3624671" cy="2399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1312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Muestreo tipo bola de nieve </a:t>
            </a:r>
          </a:p>
        </p:txBody>
      </p:sp>
      <p:sp>
        <p:nvSpPr>
          <p:cNvPr id="3" name="2 Marcador de contenido"/>
          <p:cNvSpPr>
            <a:spLocks noGrp="1"/>
          </p:cNvSpPr>
          <p:nvPr>
            <p:ph idx="1"/>
          </p:nvPr>
        </p:nvSpPr>
        <p:spPr>
          <a:xfrm>
            <a:off x="467544" y="1317989"/>
            <a:ext cx="8229600" cy="2116832"/>
          </a:xfrm>
        </p:spPr>
        <p:txBody>
          <a:bodyPr>
            <a:normAutofit fontScale="70000" lnSpcReduction="20000"/>
          </a:bodyPr>
          <a:lstStyle/>
          <a:p>
            <a:r>
              <a:rPr lang="es-CO" dirty="0"/>
              <a:t>Se selecciona un grupo inicial</a:t>
            </a:r>
          </a:p>
          <a:p>
            <a:r>
              <a:rPr lang="es-CO" dirty="0"/>
              <a:t>Los nuevos encuestados se seleccionan en base a las referencias de los encuestados anteriores, explotando sus “redes sociales” .</a:t>
            </a:r>
          </a:p>
          <a:p>
            <a:r>
              <a:rPr lang="es-CO" dirty="0"/>
              <a:t>Muy utilizado en ciencias sociales, cuando la característica a estudiar es rara o escasa y cuando es difícil conseguir encuestados.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434821"/>
            <a:ext cx="4933950"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5292080" y="3434821"/>
            <a:ext cx="3600400" cy="2862322"/>
          </a:xfrm>
          <a:prstGeom prst="rect">
            <a:avLst/>
          </a:prstGeom>
          <a:noFill/>
        </p:spPr>
        <p:txBody>
          <a:bodyPr wrap="square" rtlCol="0">
            <a:spAutoFit/>
          </a:bodyPr>
          <a:lstStyle/>
          <a:p>
            <a:r>
              <a:rPr lang="es-CO" dirty="0"/>
              <a:t>Un investigador quiere hacer un estudio sobre el comportamiento de los individuos de una secta secreta. </a:t>
            </a:r>
          </a:p>
          <a:p>
            <a:endParaRPr lang="es-CO" dirty="0"/>
          </a:p>
          <a:p>
            <a:r>
              <a:rPr lang="es-CO" dirty="0"/>
              <a:t>Empieza estudiando a tres integrantes de la misma secta que conoce y ellos le van presentando a otros sujetos para incluirlos en su estudio.</a:t>
            </a:r>
          </a:p>
          <a:p>
            <a:endParaRPr lang="es-CO" dirty="0"/>
          </a:p>
        </p:txBody>
      </p:sp>
    </p:spTree>
    <p:extLst>
      <p:ext uri="{BB962C8B-B14F-4D97-AF65-F5344CB8AC3E}">
        <p14:creationId xmlns:p14="http://schemas.microsoft.com/office/powerpoint/2010/main" val="4024474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620688"/>
            <a:ext cx="8229600" cy="1143000"/>
          </a:xfrm>
        </p:spPr>
        <p:txBody>
          <a:bodyPr>
            <a:normAutofit fontScale="90000"/>
          </a:bodyPr>
          <a:lstStyle/>
          <a:p>
            <a:r>
              <a:rPr lang="es-CO" sz="4900" b="1" dirty="0">
                <a:solidFill>
                  <a:srgbClr val="0070C0"/>
                </a:solidFill>
              </a:rPr>
              <a:t>Muestreo probabilístico </a:t>
            </a:r>
            <a:br>
              <a:rPr lang="es-CO" sz="4900" b="1" dirty="0">
                <a:solidFill>
                  <a:srgbClr val="0070C0"/>
                </a:solidFill>
              </a:rPr>
            </a:br>
            <a:r>
              <a:rPr lang="es-CO" sz="4900" b="1" dirty="0">
                <a:solidFill>
                  <a:srgbClr val="0070C0"/>
                </a:solidFill>
              </a:rPr>
              <a:t>Muestreo Aleatorio Simple</a:t>
            </a:r>
            <a:br>
              <a:rPr lang="es-CO" dirty="0"/>
            </a:br>
            <a:endParaRPr lang="es-CO" dirty="0"/>
          </a:p>
        </p:txBody>
      </p:sp>
      <p:sp>
        <p:nvSpPr>
          <p:cNvPr id="3" name="2 Marcador de contenido"/>
          <p:cNvSpPr>
            <a:spLocks noGrp="1"/>
          </p:cNvSpPr>
          <p:nvPr>
            <p:ph idx="1"/>
          </p:nvPr>
        </p:nvSpPr>
        <p:spPr>
          <a:xfrm>
            <a:off x="467544" y="1988840"/>
            <a:ext cx="6131024" cy="4525963"/>
          </a:xfrm>
        </p:spPr>
        <p:txBody>
          <a:bodyPr>
            <a:normAutofit fontScale="77500" lnSpcReduction="20000"/>
          </a:bodyPr>
          <a:lstStyle/>
          <a:p>
            <a:r>
              <a:rPr lang="es-CO" dirty="0"/>
              <a:t>Cada elemento del marco </a:t>
            </a:r>
            <a:r>
              <a:rPr lang="es-CO" dirty="0" err="1"/>
              <a:t>muestral</a:t>
            </a:r>
            <a:r>
              <a:rPr lang="es-CO" dirty="0"/>
              <a:t> tiene la misma probabilidad de ser seleccionado y cada elemento se selecciona de manera independiente de los otros.</a:t>
            </a:r>
          </a:p>
          <a:p>
            <a:r>
              <a:rPr lang="es-CO" dirty="0"/>
              <a:t>Con reemplazo: se pueden repetir elementos</a:t>
            </a:r>
          </a:p>
          <a:p>
            <a:r>
              <a:rPr lang="es-CO" dirty="0"/>
              <a:t>Sin reemplazo: no se pueden repetir elementos</a:t>
            </a:r>
          </a:p>
          <a:p>
            <a:r>
              <a:rPr lang="es-CO" dirty="0"/>
              <a:t>Se indexa a la población y luego se elige un índice de manera aleatoria hasta completar el tamaño deseado de la muestra.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2556867"/>
            <a:ext cx="2247900"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4453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76672"/>
            <a:ext cx="8229600" cy="720080"/>
          </a:xfrm>
        </p:spPr>
        <p:txBody>
          <a:bodyPr>
            <a:noAutofit/>
          </a:bodyPr>
          <a:lstStyle/>
          <a:p>
            <a:r>
              <a:rPr lang="es-CO" b="1" dirty="0">
                <a:solidFill>
                  <a:srgbClr val="0070C0"/>
                </a:solidFill>
              </a:rPr>
              <a:t>Muestreo Aleatorio Estratificado</a:t>
            </a:r>
          </a:p>
        </p:txBody>
      </p:sp>
      <p:sp>
        <p:nvSpPr>
          <p:cNvPr id="3" name="2 Marcador de contenido"/>
          <p:cNvSpPr>
            <a:spLocks noGrp="1"/>
          </p:cNvSpPr>
          <p:nvPr>
            <p:ph idx="1"/>
          </p:nvPr>
        </p:nvSpPr>
        <p:spPr>
          <a:xfrm>
            <a:off x="251520" y="1772816"/>
            <a:ext cx="5400600" cy="4525963"/>
          </a:xfrm>
        </p:spPr>
        <p:txBody>
          <a:bodyPr>
            <a:normAutofit fontScale="85000" lnSpcReduction="20000"/>
          </a:bodyPr>
          <a:lstStyle/>
          <a:p>
            <a:pPr marL="0" indent="0">
              <a:buNone/>
            </a:pPr>
            <a:r>
              <a:rPr lang="es-CO" dirty="0"/>
              <a:t>Antes de seleccionar los elementos, se agrupa la población </a:t>
            </a:r>
            <a:r>
              <a:rPr lang="es-CO" dirty="0" err="1"/>
              <a:t>muestral</a:t>
            </a:r>
            <a:r>
              <a:rPr lang="es-CO" dirty="0"/>
              <a:t> en estratos de acuerdo a una variable importante: edad, género, ocupación.</a:t>
            </a:r>
          </a:p>
          <a:p>
            <a:endParaRPr lang="es-CO" dirty="0"/>
          </a:p>
          <a:p>
            <a:pPr marL="0" indent="0">
              <a:buNone/>
            </a:pPr>
            <a:r>
              <a:rPr lang="es-CO" dirty="0"/>
              <a:t>Objetivo: reducir la variabilidad que se puede observar dentro de cada estrato</a:t>
            </a:r>
          </a:p>
          <a:p>
            <a:pPr marL="0" indent="0">
              <a:buNone/>
            </a:pPr>
            <a:endParaRPr lang="es-CO" dirty="0"/>
          </a:p>
          <a:p>
            <a:pPr marL="0" indent="0">
              <a:buNone/>
            </a:pPr>
            <a:r>
              <a:rPr lang="es-CO" dirty="0"/>
              <a:t>Dentro de cada estrato se puede proceder con muestreo simple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344" y="2132856"/>
            <a:ext cx="363855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002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Muestreo por conglomerados</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3475" y="3782534"/>
            <a:ext cx="4200525"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323528" y="1556792"/>
            <a:ext cx="8280920" cy="1938992"/>
          </a:xfrm>
          <a:prstGeom prst="rect">
            <a:avLst/>
          </a:prstGeom>
        </p:spPr>
        <p:txBody>
          <a:bodyPr wrap="square">
            <a:spAutoFit/>
          </a:bodyPr>
          <a:lstStyle/>
          <a:p>
            <a:pPr algn="just"/>
            <a:r>
              <a:rPr lang="es-CO" sz="2000" dirty="0"/>
              <a:t>El método de muestreo por conglomerados se utiliza cuando la población está agrupada naturalmente.</a:t>
            </a:r>
          </a:p>
          <a:p>
            <a:pPr algn="just"/>
            <a:r>
              <a:rPr lang="es-CO" sz="2000" dirty="0"/>
              <a:t>Si se supone que los conglomerados son muestra significativa de la variable que se está estudiando, se puede seleccionar algunos grupos al azar (todos los conglomerados deben tener las mismas probabilidades de ser seleccionados) y utilizarlos en representación de la población.</a:t>
            </a:r>
          </a:p>
        </p:txBody>
      </p:sp>
      <p:sp>
        <p:nvSpPr>
          <p:cNvPr id="6" name="5 Rectángulo"/>
          <p:cNvSpPr/>
          <p:nvPr/>
        </p:nvSpPr>
        <p:spPr>
          <a:xfrm>
            <a:off x="611560" y="4005064"/>
            <a:ext cx="3852428" cy="2215991"/>
          </a:xfrm>
          <a:prstGeom prst="rect">
            <a:avLst/>
          </a:prstGeom>
        </p:spPr>
        <p:txBody>
          <a:bodyPr wrap="square">
            <a:spAutoFit/>
          </a:bodyPr>
          <a:lstStyle/>
          <a:p>
            <a:pPr algn="just"/>
            <a:endParaRPr lang="es-CO" dirty="0"/>
          </a:p>
          <a:p>
            <a:pPr algn="just"/>
            <a:r>
              <a:rPr lang="es-CO" sz="2000" dirty="0"/>
              <a:t>En la práctica, el conglomerado más utilizado es el geográfico. Si queremos hacer un estudio en un país, podemos dividir el país en conglomerados como las comunidades, provincias, ciudades.</a:t>
            </a:r>
          </a:p>
        </p:txBody>
      </p:sp>
    </p:spTree>
    <p:extLst>
      <p:ext uri="{BB962C8B-B14F-4D97-AF65-F5344CB8AC3E}">
        <p14:creationId xmlns:p14="http://schemas.microsoft.com/office/powerpoint/2010/main" val="41639571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1B129-AAB8-446F-AB33-B3620559F2F9}"/>
              </a:ext>
            </a:extLst>
          </p:cNvPr>
          <p:cNvSpPr>
            <a:spLocks noGrp="1"/>
          </p:cNvSpPr>
          <p:nvPr>
            <p:ph type="title"/>
          </p:nvPr>
        </p:nvSpPr>
        <p:spPr/>
        <p:txBody>
          <a:bodyPr>
            <a:noAutofit/>
          </a:bodyPr>
          <a:lstStyle/>
          <a:p>
            <a:r>
              <a:rPr lang="es-MX" sz="3200" b="1" dirty="0">
                <a:solidFill>
                  <a:srgbClr val="0070C0"/>
                </a:solidFill>
              </a:rPr>
              <a:t>Diferencia entre</a:t>
            </a:r>
            <a:endParaRPr lang="es-CO" sz="3200" b="1" dirty="0">
              <a:solidFill>
                <a:srgbClr val="0070C0"/>
              </a:solidFill>
            </a:endParaRPr>
          </a:p>
        </p:txBody>
      </p:sp>
      <p:sp>
        <p:nvSpPr>
          <p:cNvPr id="3" name="Marcador de contenido 2">
            <a:extLst>
              <a:ext uri="{FF2B5EF4-FFF2-40B4-BE49-F238E27FC236}">
                <a16:creationId xmlns:a16="http://schemas.microsoft.com/office/drawing/2014/main" id="{E43E4BBC-FF75-454B-AF97-AE15B76F8689}"/>
              </a:ext>
            </a:extLst>
          </p:cNvPr>
          <p:cNvSpPr>
            <a:spLocks noGrp="1"/>
          </p:cNvSpPr>
          <p:nvPr>
            <p:ph idx="1"/>
          </p:nvPr>
        </p:nvSpPr>
        <p:spPr>
          <a:xfrm>
            <a:off x="566710" y="1166018"/>
            <a:ext cx="3970784" cy="4525963"/>
          </a:xfrm>
        </p:spPr>
        <p:txBody>
          <a:bodyPr>
            <a:normAutofit/>
          </a:bodyPr>
          <a:lstStyle/>
          <a:p>
            <a:pPr marL="0" indent="0" algn="ctr">
              <a:buNone/>
            </a:pPr>
            <a:r>
              <a:rPr lang="es-MX" sz="2200" b="1" dirty="0"/>
              <a:t>Muestreo por estratos</a:t>
            </a:r>
          </a:p>
          <a:p>
            <a:pPr marL="0" indent="0" algn="ctr">
              <a:buNone/>
            </a:pPr>
            <a:r>
              <a:rPr lang="es-MX" sz="2200" dirty="0"/>
              <a:t>Población de H estratos, el estrato h tiene n elementos</a:t>
            </a:r>
            <a:endParaRPr lang="es-CO" sz="2200" dirty="0"/>
          </a:p>
        </p:txBody>
      </p:sp>
      <p:sp>
        <p:nvSpPr>
          <p:cNvPr id="6" name="Marcador de contenido 2">
            <a:extLst>
              <a:ext uri="{FF2B5EF4-FFF2-40B4-BE49-F238E27FC236}">
                <a16:creationId xmlns:a16="http://schemas.microsoft.com/office/drawing/2014/main" id="{CBEBE64E-D213-4A3D-9D98-B19CDDA9E131}"/>
              </a:ext>
            </a:extLst>
          </p:cNvPr>
          <p:cNvSpPr txBox="1">
            <a:spLocks/>
          </p:cNvSpPr>
          <p:nvPr/>
        </p:nvSpPr>
        <p:spPr>
          <a:xfrm>
            <a:off x="4606506" y="1170055"/>
            <a:ext cx="397078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s-MX" sz="2200" b="1" dirty="0"/>
              <a:t>Muestreo por conglomerados</a:t>
            </a:r>
          </a:p>
          <a:p>
            <a:pPr marL="0" indent="0" algn="ctr">
              <a:buFont typeface="Arial" panose="020B0604020202020204" pitchFamily="34" charset="0"/>
              <a:buNone/>
            </a:pPr>
            <a:r>
              <a:rPr lang="es-MX" sz="2200" dirty="0"/>
              <a:t>Población de N conglomerados</a:t>
            </a:r>
            <a:endParaRPr lang="es-CO" sz="2200" dirty="0"/>
          </a:p>
        </p:txBody>
      </p:sp>
      <p:pic>
        <p:nvPicPr>
          <p:cNvPr id="7" name="Imagen 6">
            <a:extLst>
              <a:ext uri="{FF2B5EF4-FFF2-40B4-BE49-F238E27FC236}">
                <a16:creationId xmlns:a16="http://schemas.microsoft.com/office/drawing/2014/main" id="{1A12D7C1-1A02-4CEF-8684-A37AAEA8B3DB}"/>
              </a:ext>
            </a:extLst>
          </p:cNvPr>
          <p:cNvPicPr>
            <a:picLocks noChangeAspect="1"/>
          </p:cNvPicPr>
          <p:nvPr/>
        </p:nvPicPr>
        <p:blipFill>
          <a:blip r:embed="rId2"/>
          <a:stretch>
            <a:fillRect/>
          </a:stretch>
        </p:blipFill>
        <p:spPr>
          <a:xfrm>
            <a:off x="1089677" y="3077101"/>
            <a:ext cx="2924850" cy="2190400"/>
          </a:xfrm>
          <a:prstGeom prst="rect">
            <a:avLst/>
          </a:prstGeom>
        </p:spPr>
      </p:pic>
      <p:pic>
        <p:nvPicPr>
          <p:cNvPr id="8" name="Imagen 7">
            <a:extLst>
              <a:ext uri="{FF2B5EF4-FFF2-40B4-BE49-F238E27FC236}">
                <a16:creationId xmlns:a16="http://schemas.microsoft.com/office/drawing/2014/main" id="{B3A72B9C-B4AB-4FC9-9677-9EF024DB3FC1}"/>
              </a:ext>
            </a:extLst>
          </p:cNvPr>
          <p:cNvPicPr>
            <a:picLocks noChangeAspect="1"/>
          </p:cNvPicPr>
          <p:nvPr/>
        </p:nvPicPr>
        <p:blipFill>
          <a:blip r:embed="rId2"/>
          <a:stretch>
            <a:fillRect/>
          </a:stretch>
        </p:blipFill>
        <p:spPr>
          <a:xfrm>
            <a:off x="5129473" y="3068960"/>
            <a:ext cx="2924850" cy="2190400"/>
          </a:xfrm>
          <a:prstGeom prst="rect">
            <a:avLst/>
          </a:prstGeom>
        </p:spPr>
      </p:pic>
    </p:spTree>
    <p:extLst>
      <p:ext uri="{BB962C8B-B14F-4D97-AF65-F5344CB8AC3E}">
        <p14:creationId xmlns:p14="http://schemas.microsoft.com/office/powerpoint/2010/main" val="2167680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1B129-AAB8-446F-AB33-B3620559F2F9}"/>
              </a:ext>
            </a:extLst>
          </p:cNvPr>
          <p:cNvSpPr>
            <a:spLocks noGrp="1"/>
          </p:cNvSpPr>
          <p:nvPr>
            <p:ph type="title"/>
          </p:nvPr>
        </p:nvSpPr>
        <p:spPr/>
        <p:txBody>
          <a:bodyPr>
            <a:noAutofit/>
          </a:bodyPr>
          <a:lstStyle/>
          <a:p>
            <a:r>
              <a:rPr lang="es-MX" sz="3200" b="1" dirty="0">
                <a:solidFill>
                  <a:srgbClr val="0070C0"/>
                </a:solidFill>
              </a:rPr>
              <a:t>Diferencia entre</a:t>
            </a:r>
            <a:endParaRPr lang="es-CO" sz="3200" b="1" dirty="0">
              <a:solidFill>
                <a:srgbClr val="0070C0"/>
              </a:solidFill>
            </a:endParaRPr>
          </a:p>
        </p:txBody>
      </p:sp>
      <p:sp>
        <p:nvSpPr>
          <p:cNvPr id="3" name="Marcador de contenido 2">
            <a:extLst>
              <a:ext uri="{FF2B5EF4-FFF2-40B4-BE49-F238E27FC236}">
                <a16:creationId xmlns:a16="http://schemas.microsoft.com/office/drawing/2014/main" id="{E43E4BBC-FF75-454B-AF97-AE15B76F8689}"/>
              </a:ext>
            </a:extLst>
          </p:cNvPr>
          <p:cNvSpPr>
            <a:spLocks noGrp="1"/>
          </p:cNvSpPr>
          <p:nvPr>
            <p:ph idx="1"/>
          </p:nvPr>
        </p:nvSpPr>
        <p:spPr>
          <a:xfrm>
            <a:off x="566710" y="1166018"/>
            <a:ext cx="3812190" cy="4525963"/>
          </a:xfrm>
        </p:spPr>
        <p:txBody>
          <a:bodyPr>
            <a:normAutofit/>
          </a:bodyPr>
          <a:lstStyle/>
          <a:p>
            <a:pPr marL="0" indent="0" algn="ctr">
              <a:buNone/>
            </a:pPr>
            <a:r>
              <a:rPr lang="es-MX" sz="2200" b="1" dirty="0"/>
              <a:t>Muestreo por estratos</a:t>
            </a:r>
          </a:p>
          <a:p>
            <a:pPr marL="0" indent="0" algn="ctr">
              <a:buNone/>
            </a:pPr>
            <a:r>
              <a:rPr lang="es-MX" sz="2200" dirty="0"/>
              <a:t>Se extrae una muestra aleatoria simple de cada estrato</a:t>
            </a:r>
            <a:endParaRPr lang="es-CO" sz="2200" dirty="0"/>
          </a:p>
        </p:txBody>
      </p:sp>
      <p:sp>
        <p:nvSpPr>
          <p:cNvPr id="6" name="Marcador de contenido 2">
            <a:extLst>
              <a:ext uri="{FF2B5EF4-FFF2-40B4-BE49-F238E27FC236}">
                <a16:creationId xmlns:a16="http://schemas.microsoft.com/office/drawing/2014/main" id="{CBEBE64E-D213-4A3D-9D98-B19CDDA9E131}"/>
              </a:ext>
            </a:extLst>
          </p:cNvPr>
          <p:cNvSpPr txBox="1">
            <a:spLocks/>
          </p:cNvSpPr>
          <p:nvPr/>
        </p:nvSpPr>
        <p:spPr>
          <a:xfrm>
            <a:off x="4606506" y="1170055"/>
            <a:ext cx="397078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s-MX" sz="2200" b="1" dirty="0"/>
              <a:t>Muestreo por conglomerados</a:t>
            </a:r>
          </a:p>
          <a:p>
            <a:pPr marL="0" indent="0" algn="ctr">
              <a:buNone/>
            </a:pPr>
            <a:r>
              <a:rPr lang="es-MX" sz="2200" dirty="0"/>
              <a:t>Se extrae una muestra aleatoria simple de conglomerados, observe que todos los elementos están en la muestra</a:t>
            </a:r>
            <a:endParaRPr lang="es-CO" sz="2200" dirty="0"/>
          </a:p>
          <a:p>
            <a:pPr marL="0" indent="0">
              <a:buFont typeface="Arial" panose="020B0604020202020204" pitchFamily="34" charset="0"/>
              <a:buNone/>
            </a:pPr>
            <a:endParaRPr lang="es-CO" sz="2200" dirty="0"/>
          </a:p>
        </p:txBody>
      </p:sp>
      <p:pic>
        <p:nvPicPr>
          <p:cNvPr id="4" name="Imagen 3">
            <a:extLst>
              <a:ext uri="{FF2B5EF4-FFF2-40B4-BE49-F238E27FC236}">
                <a16:creationId xmlns:a16="http://schemas.microsoft.com/office/drawing/2014/main" id="{A892AE6B-4403-4CE0-AD7B-D9F3A99A0843}"/>
              </a:ext>
            </a:extLst>
          </p:cNvPr>
          <p:cNvPicPr>
            <a:picLocks noChangeAspect="1"/>
          </p:cNvPicPr>
          <p:nvPr/>
        </p:nvPicPr>
        <p:blipFill>
          <a:blip r:embed="rId2"/>
          <a:stretch>
            <a:fillRect/>
          </a:stretch>
        </p:blipFill>
        <p:spPr>
          <a:xfrm>
            <a:off x="1050152" y="3550914"/>
            <a:ext cx="3003900" cy="2141067"/>
          </a:xfrm>
          <a:prstGeom prst="rect">
            <a:avLst/>
          </a:prstGeom>
        </p:spPr>
      </p:pic>
      <p:pic>
        <p:nvPicPr>
          <p:cNvPr id="9" name="Imagen 8">
            <a:extLst>
              <a:ext uri="{FF2B5EF4-FFF2-40B4-BE49-F238E27FC236}">
                <a16:creationId xmlns:a16="http://schemas.microsoft.com/office/drawing/2014/main" id="{E307A4C3-3D94-4E96-ACAA-BBFB16CE4B1A}"/>
              </a:ext>
            </a:extLst>
          </p:cNvPr>
          <p:cNvPicPr>
            <a:picLocks noChangeAspect="1"/>
          </p:cNvPicPr>
          <p:nvPr/>
        </p:nvPicPr>
        <p:blipFill>
          <a:blip r:embed="rId3"/>
          <a:stretch>
            <a:fillRect/>
          </a:stretch>
        </p:blipFill>
        <p:spPr>
          <a:xfrm>
            <a:off x="5015670" y="3550914"/>
            <a:ext cx="2924850" cy="2160800"/>
          </a:xfrm>
          <a:prstGeom prst="rect">
            <a:avLst/>
          </a:prstGeom>
        </p:spPr>
      </p:pic>
    </p:spTree>
    <p:extLst>
      <p:ext uri="{BB962C8B-B14F-4D97-AF65-F5344CB8AC3E}">
        <p14:creationId xmlns:p14="http://schemas.microsoft.com/office/powerpoint/2010/main" val="391221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es-CO" sz="3000" b="1" dirty="0"/>
              <a:t>Función de distribución de probabilidad normal</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92500"/>
              </a:bodyPr>
              <a:lstStyle/>
              <a:p>
                <a:pPr marL="0" indent="0">
                  <a:buNone/>
                </a:pPr>
                <a:r>
                  <a:rPr lang="es-CO" dirty="0"/>
                  <a:t>Una variable aleatoria x con </a:t>
                </a:r>
                <a:r>
                  <a:rPr lang="es-CO" dirty="0" err="1"/>
                  <a:t>pdf</a:t>
                </a:r>
                <a:r>
                  <a:rPr lang="es-CO" dirty="0"/>
                  <a:t> </a:t>
                </a:r>
              </a:p>
              <a:p>
                <a:pPr marL="0" indent="0">
                  <a:buNone/>
                </a:pPr>
                <a:endParaRPr lang="es-CO" dirty="0"/>
              </a:p>
              <a:p>
                <a:pPr marL="0" indent="0">
                  <a:buNone/>
                </a:pPr>
                <a:endParaRPr lang="es-CO" dirty="0"/>
              </a:p>
              <a:p>
                <a:pPr marL="0" indent="0">
                  <a:buNone/>
                </a:pPr>
                <a:endParaRPr lang="es-CO" dirty="0"/>
              </a:p>
              <a:p>
                <a:pPr marL="0" indent="0">
                  <a:buNone/>
                </a:pPr>
                <a:endParaRPr lang="es-CO" dirty="0"/>
              </a:p>
              <a:p>
                <a:pPr marL="0" indent="0">
                  <a:buNone/>
                </a:pPr>
                <a:r>
                  <a:rPr lang="es-CO" sz="3000" dirty="0"/>
                  <a:t>es una variable aleatoria con parámetros </a:t>
                </a:r>
                <a:r>
                  <a:rPr lang="el-GR" sz="3000" dirty="0"/>
                  <a:t>μ</a:t>
                </a:r>
                <a:r>
                  <a:rPr lang="es-CO" sz="3000" dirty="0"/>
                  <a:t> </a:t>
                </a:r>
                <a:r>
                  <a:rPr lang="az-Cyrl-AZ" sz="3000" dirty="0"/>
                  <a:t>Є</a:t>
                </a:r>
                <a:r>
                  <a:rPr lang="es-CO" sz="3000" dirty="0"/>
                  <a:t> R y </a:t>
                </a:r>
                <a:r>
                  <a:rPr lang="el-GR" sz="3000" dirty="0"/>
                  <a:t>σ</a:t>
                </a:r>
                <a:r>
                  <a:rPr lang="es-CO" sz="3000" dirty="0"/>
                  <a:t>&gt;0.</a:t>
                </a:r>
              </a:p>
              <a:p>
                <a:pPr marL="0" indent="0" algn="ctr">
                  <a:buNone/>
                </a:pPr>
                <a:r>
                  <a:rPr lang="es-CO" dirty="0"/>
                  <a:t>La variable  aleatoria se denota de la forma </a:t>
                </a:r>
                <a14:m>
                  <m:oMath xmlns:m="http://schemas.openxmlformats.org/officeDocument/2006/math">
                    <m:r>
                      <a:rPr lang="es-CO" b="0" i="1" smtClean="0">
                        <a:latin typeface="Cambria Math" panose="02040503050406030204" pitchFamily="18" charset="0"/>
                      </a:rPr>
                      <m:t> </m:t>
                    </m:r>
                    <m:r>
                      <a:rPr lang="es-CO" b="0" i="1" smtClean="0">
                        <a:latin typeface="Cambria Math" panose="02040503050406030204" pitchFamily="18" charset="0"/>
                      </a:rPr>
                      <m:t>𝑥</m:t>
                    </m:r>
                    <m:r>
                      <a:rPr lang="es-CO" b="0" i="1" smtClean="0">
                        <a:latin typeface="Cambria Math" panose="02040503050406030204" pitchFamily="18" charset="0"/>
                      </a:rPr>
                      <m:t>~</m:t>
                    </m:r>
                    <m:r>
                      <a:rPr lang="es-CO" b="0" i="1" smtClean="0">
                        <a:latin typeface="Cambria Math" panose="02040503050406030204" pitchFamily="18" charset="0"/>
                      </a:rPr>
                      <m:t>𝑁</m:t>
                    </m:r>
                    <m:r>
                      <a:rPr lang="es-CO" b="0" i="1" smtClean="0">
                        <a:latin typeface="Cambria Math" panose="02040503050406030204" pitchFamily="18" charset="0"/>
                      </a:rPr>
                      <m:t>(</m:t>
                    </m:r>
                    <m:r>
                      <a:rPr lang="es-CO" b="0" i="1" smtClean="0">
                        <a:latin typeface="Cambria Math" panose="02040503050406030204" pitchFamily="18" charset="0"/>
                        <a:ea typeface="Cambria Math" panose="02040503050406030204" pitchFamily="18" charset="0"/>
                      </a:rPr>
                      <m:t>𝜇</m:t>
                    </m:r>
                    <m:r>
                      <a:rPr lang="es-CO" b="0" i="1" smtClean="0">
                        <a:latin typeface="Cambria Math" panose="02040503050406030204" pitchFamily="18" charset="0"/>
                        <a:ea typeface="Cambria Math" panose="02040503050406030204" pitchFamily="18" charset="0"/>
                      </a:rPr>
                      <m:t>,</m:t>
                    </m:r>
                    <m:sSup>
                      <m:sSupPr>
                        <m:ctrlPr>
                          <a:rPr lang="es-CO" b="0" i="1" smtClean="0">
                            <a:latin typeface="Cambria Math" panose="02040503050406030204" pitchFamily="18" charset="0"/>
                            <a:ea typeface="Cambria Math" panose="02040503050406030204" pitchFamily="18" charset="0"/>
                          </a:rPr>
                        </m:ctrlPr>
                      </m:sSupPr>
                      <m:e>
                        <m:r>
                          <a:rPr lang="es-CO" b="0" i="1" smtClean="0">
                            <a:latin typeface="Cambria Math" panose="02040503050406030204" pitchFamily="18" charset="0"/>
                            <a:ea typeface="Cambria Math" panose="02040503050406030204" pitchFamily="18" charset="0"/>
                          </a:rPr>
                          <m:t>𝜎</m:t>
                        </m:r>
                      </m:e>
                      <m:sup>
                        <m:r>
                          <a:rPr lang="es-CO" b="0" i="1" smtClean="0">
                            <a:latin typeface="Cambria Math" panose="02040503050406030204" pitchFamily="18" charset="0"/>
                            <a:ea typeface="Cambria Math" panose="02040503050406030204" pitchFamily="18" charset="0"/>
                          </a:rPr>
                          <m:t>2</m:t>
                        </m:r>
                      </m:sup>
                    </m:sSup>
                    <m:r>
                      <a:rPr lang="es-CO" b="0" i="1" smtClean="0">
                        <a:latin typeface="Cambria Math" panose="02040503050406030204" pitchFamily="18" charset="0"/>
                        <a:ea typeface="Cambria Math" panose="02040503050406030204" pitchFamily="18" charset="0"/>
                      </a:rPr>
                      <m:t>)</m:t>
                    </m:r>
                  </m:oMath>
                </a14:m>
                <a:endParaRPr lang="es-CO"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704" t="-1617"/>
                </a:stretch>
              </a:blipFill>
            </p:spPr>
            <p:txBody>
              <a:bodyPr/>
              <a:lstStyle/>
              <a:p>
                <a:r>
                  <a:rPr lang="es-CO">
                    <a:noFill/>
                  </a:rPr>
                  <a:t> </a:t>
                </a:r>
              </a:p>
            </p:txBody>
          </p:sp>
        </mc:Fallback>
      </mc:AlternateContent>
      <p:pic>
        <p:nvPicPr>
          <p:cNvPr id="4" name="Imagen 3"/>
          <p:cNvPicPr>
            <a:picLocks noChangeAspect="1"/>
          </p:cNvPicPr>
          <p:nvPr/>
        </p:nvPicPr>
        <p:blipFill>
          <a:blip r:embed="rId3"/>
          <a:stretch>
            <a:fillRect/>
          </a:stretch>
        </p:blipFill>
        <p:spPr>
          <a:xfrm>
            <a:off x="2498851" y="2814637"/>
            <a:ext cx="3654742" cy="1040558"/>
          </a:xfrm>
          <a:prstGeom prst="rect">
            <a:avLst/>
          </a:prstGeom>
        </p:spPr>
      </p:pic>
    </p:spTree>
    <p:extLst>
      <p:ext uri="{BB962C8B-B14F-4D97-AF65-F5344CB8AC3E}">
        <p14:creationId xmlns:p14="http://schemas.microsoft.com/office/powerpoint/2010/main" val="10729483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Muestreo sistemático</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5661248"/>
            <a:ext cx="54768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827584" y="1124744"/>
            <a:ext cx="7776864" cy="4062651"/>
          </a:xfrm>
          <a:prstGeom prst="rect">
            <a:avLst/>
          </a:prstGeom>
        </p:spPr>
        <p:txBody>
          <a:bodyPr wrap="square">
            <a:spAutoFit/>
          </a:bodyPr>
          <a:lstStyle/>
          <a:p>
            <a:pPr marL="285750" indent="-285750" fontAlgn="base">
              <a:buFont typeface="Arial" panose="020B0604020202020204" pitchFamily="34" charset="0"/>
              <a:buChar char="•"/>
            </a:pPr>
            <a:r>
              <a:rPr lang="es-CO" sz="2400" dirty="0"/>
              <a:t>Se utiliza en muestras ordenadas del 1 al </a:t>
            </a:r>
            <a:r>
              <a:rPr lang="es-CO" sz="2400" i="1" dirty="0"/>
              <a:t>N</a:t>
            </a:r>
            <a:r>
              <a:rPr lang="es-CO" sz="2400" dirty="0"/>
              <a:t>.</a:t>
            </a:r>
          </a:p>
          <a:p>
            <a:pPr marL="285750" indent="-285750" fontAlgn="base">
              <a:buFont typeface="Arial" panose="020B0604020202020204" pitchFamily="34" charset="0"/>
              <a:buChar char="•"/>
            </a:pPr>
            <a:r>
              <a:rPr lang="es-CO" sz="2400" dirty="0"/>
              <a:t>Supongamos que tenemos una población de </a:t>
            </a:r>
            <a:r>
              <a:rPr lang="es-CO" sz="2400" i="1" dirty="0"/>
              <a:t>N</a:t>
            </a:r>
            <a:r>
              <a:rPr lang="es-CO" sz="2400" dirty="0"/>
              <a:t> individuos ordenados del 1 al </a:t>
            </a:r>
            <a:r>
              <a:rPr lang="es-CO" sz="2400" i="1" dirty="0"/>
              <a:t>N</a:t>
            </a:r>
            <a:r>
              <a:rPr lang="es-CO" sz="2400" dirty="0"/>
              <a:t>. Queremos seleccionar una muestra de tamaño </a:t>
            </a:r>
            <a:r>
              <a:rPr lang="es-CO" sz="2400" i="1" dirty="0"/>
              <a:t>n</a:t>
            </a:r>
            <a:r>
              <a:rPr lang="es-CO" sz="2400" dirty="0"/>
              <a:t>.</a:t>
            </a:r>
          </a:p>
          <a:p>
            <a:pPr marL="285750" indent="-285750" fontAlgn="base">
              <a:buFont typeface="Arial" panose="020B0604020202020204" pitchFamily="34" charset="0"/>
              <a:buChar char="•"/>
            </a:pPr>
            <a:r>
              <a:rPr lang="es-CO" sz="2400" dirty="0"/>
              <a:t>Sea </a:t>
            </a:r>
            <a:r>
              <a:rPr lang="es-CO" sz="2400" i="1" dirty="0"/>
              <a:t>k</a:t>
            </a:r>
            <a:r>
              <a:rPr lang="es-CO" sz="2400" dirty="0"/>
              <a:t> el entero más próximo a </a:t>
            </a:r>
            <a:r>
              <a:rPr lang="es-CO" sz="2400" i="1" dirty="0"/>
              <a:t>N/n</a:t>
            </a:r>
            <a:r>
              <a:rPr lang="es-CO" sz="2400" dirty="0"/>
              <a:t>.</a:t>
            </a:r>
          </a:p>
          <a:p>
            <a:pPr marL="285750" indent="-285750" fontAlgn="base">
              <a:buFont typeface="Arial" panose="020B0604020202020204" pitchFamily="34" charset="0"/>
              <a:buChar char="•"/>
            </a:pPr>
            <a:r>
              <a:rPr lang="es-CO" sz="2400" dirty="0"/>
              <a:t>Escogemos al azar un número </a:t>
            </a:r>
            <a:r>
              <a:rPr lang="es-CO" sz="2400" i="1" dirty="0"/>
              <a:t>i</a:t>
            </a:r>
            <a:r>
              <a:rPr lang="es-CO" sz="2400" dirty="0"/>
              <a:t> entre 1 y </a:t>
            </a:r>
            <a:r>
              <a:rPr lang="es-CO" sz="2400" i="1" dirty="0"/>
              <a:t>k</a:t>
            </a:r>
            <a:r>
              <a:rPr lang="es-CO" sz="2400" dirty="0"/>
              <a:t> (utilizando los números aleatorios, sacar una bola de un bombo, etc.).</a:t>
            </a:r>
          </a:p>
          <a:p>
            <a:pPr marL="285750" indent="-285750" fontAlgn="base">
              <a:buFont typeface="Arial" panose="020B0604020202020204" pitchFamily="34" charset="0"/>
              <a:buChar char="•"/>
            </a:pPr>
            <a:r>
              <a:rPr lang="es-CO" sz="2400" dirty="0"/>
              <a:t>La muestra será el elemento </a:t>
            </a:r>
            <a:r>
              <a:rPr lang="es-CO" sz="2400" i="1" dirty="0"/>
              <a:t>i</a:t>
            </a:r>
            <a:r>
              <a:rPr lang="es-CO" sz="2400" dirty="0"/>
              <a:t> y los elementos </a:t>
            </a:r>
            <a:r>
              <a:rPr lang="es-CO" sz="2400" i="1" dirty="0" err="1"/>
              <a:t>i+k</a:t>
            </a:r>
            <a:r>
              <a:rPr lang="es-CO" sz="2400" dirty="0"/>
              <a:t>, </a:t>
            </a:r>
            <a:r>
              <a:rPr lang="es-CO" sz="2400" i="1" dirty="0"/>
              <a:t>i+2k</a:t>
            </a:r>
            <a:r>
              <a:rPr lang="es-CO" sz="2400" dirty="0"/>
              <a:t>, etc. Es decir, el elemento </a:t>
            </a:r>
            <a:r>
              <a:rPr lang="es-CO" sz="2400" i="1" dirty="0"/>
              <a:t>k</a:t>
            </a:r>
            <a:r>
              <a:rPr lang="es-CO" sz="2400" dirty="0"/>
              <a:t> y los elementos a intervalos fijos </a:t>
            </a:r>
            <a:r>
              <a:rPr lang="es-CO" sz="2400" i="1" dirty="0"/>
              <a:t>k</a:t>
            </a:r>
            <a:r>
              <a:rPr lang="es-CO" sz="2400" dirty="0"/>
              <a:t> hasta conseguir los </a:t>
            </a:r>
            <a:r>
              <a:rPr lang="es-CO" sz="2400" i="1" dirty="0"/>
              <a:t>n</a:t>
            </a:r>
            <a:r>
              <a:rPr lang="es-CO" sz="2400" dirty="0"/>
              <a:t> sujetos:</a:t>
            </a:r>
          </a:p>
          <a:p>
            <a:pPr fontAlgn="base"/>
            <a:endParaRPr lang="es-CO"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207" y="4941168"/>
            <a:ext cx="406717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5159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EJEMPLO</a:t>
            </a:r>
          </a:p>
        </p:txBody>
      </p:sp>
      <p:sp>
        <p:nvSpPr>
          <p:cNvPr id="3" name="2 Marcador de contenido"/>
          <p:cNvSpPr>
            <a:spLocks noGrp="1"/>
          </p:cNvSpPr>
          <p:nvPr>
            <p:ph idx="1"/>
          </p:nvPr>
        </p:nvSpPr>
        <p:spPr>
          <a:xfrm>
            <a:off x="467544" y="1196752"/>
            <a:ext cx="8229600" cy="1828800"/>
          </a:xfrm>
        </p:spPr>
        <p:txBody>
          <a:bodyPr>
            <a:normAutofit fontScale="77500" lnSpcReduction="20000"/>
          </a:bodyPr>
          <a:lstStyle/>
          <a:p>
            <a:pPr fontAlgn="base"/>
            <a:r>
              <a:rPr lang="es-CO" dirty="0"/>
              <a:t>Se quiere saber la opinión sobre un profesor de una clase de 60 personas. Dichas personas están ordenadas por orden alfabético en la lista de alumnos de clase. Para realizar la encuesta, seleccionamos a 12 personas. Por lo tanto, </a:t>
            </a:r>
            <a:r>
              <a:rPr lang="es-CO" i="1" dirty="0"/>
              <a:t>N</a:t>
            </a:r>
            <a:r>
              <a:rPr lang="es-CO" dirty="0"/>
              <a:t>=60 y </a:t>
            </a:r>
            <a:r>
              <a:rPr lang="es-CO" i="1" dirty="0"/>
              <a:t>n</a:t>
            </a:r>
            <a:r>
              <a:rPr lang="es-CO" dirty="0"/>
              <a:t>=12. El intervalo fijo entre sujetos es: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998948"/>
            <a:ext cx="3250658" cy="5267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Rectángulo"/>
          <p:cNvSpPr/>
          <p:nvPr/>
        </p:nvSpPr>
        <p:spPr>
          <a:xfrm>
            <a:off x="539552" y="3556273"/>
            <a:ext cx="8352928" cy="1246495"/>
          </a:xfrm>
          <a:prstGeom prst="rect">
            <a:avLst/>
          </a:prstGeom>
        </p:spPr>
        <p:txBody>
          <a:bodyPr wrap="square">
            <a:spAutoFit/>
          </a:bodyPr>
          <a:lstStyle/>
          <a:p>
            <a:r>
              <a:rPr lang="es-CO" sz="2500" dirty="0"/>
              <a:t>Ahora elegimos al azar un número entre 1 y k=5. Suponemos que nos sale i=2. La muestra resultado mediante el muestreo sistemático será:</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509120"/>
            <a:ext cx="4524375" cy="185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6904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O" b="1" dirty="0">
                <a:solidFill>
                  <a:srgbClr val="0070C0"/>
                </a:solidFill>
              </a:rPr>
              <a:t>EJEMPLO  DE UNA MUESTRA</a:t>
            </a:r>
          </a:p>
        </p:txBody>
      </p:sp>
      <p:sp>
        <p:nvSpPr>
          <p:cNvPr id="3" name="2 Marcador de contenido"/>
          <p:cNvSpPr>
            <a:spLocks noGrp="1"/>
          </p:cNvSpPr>
          <p:nvPr>
            <p:ph idx="1"/>
          </p:nvPr>
        </p:nvSpPr>
        <p:spPr>
          <a:xfrm>
            <a:off x="467544" y="1196753"/>
            <a:ext cx="8229600" cy="1224135"/>
          </a:xfrm>
        </p:spPr>
        <p:txBody>
          <a:bodyPr>
            <a:normAutofit fontScale="92500"/>
          </a:bodyPr>
          <a:lstStyle/>
          <a:p>
            <a:pPr marL="0" indent="0">
              <a:buNone/>
            </a:pPr>
            <a:r>
              <a:rPr lang="es-CO" dirty="0"/>
              <a:t>Encuestas acerca de la preferencia de un candidato presidencial, las cuales se hacen sobre una muestra.</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564904"/>
            <a:ext cx="7855418"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66627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821702"/>
            <a:ext cx="7848872" cy="527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3203848" y="2276872"/>
            <a:ext cx="5184576" cy="576064"/>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ln w="57150">
                <a:solidFill>
                  <a:schemeClr val="tx1"/>
                </a:solidFill>
              </a:ln>
            </a:endParaRPr>
          </a:p>
        </p:txBody>
      </p:sp>
    </p:spTree>
    <p:extLst>
      <p:ext uri="{BB962C8B-B14F-4D97-AF65-F5344CB8AC3E}">
        <p14:creationId xmlns:p14="http://schemas.microsoft.com/office/powerpoint/2010/main" val="375075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a:t>REGLA EMPIRICA</a:t>
            </a:r>
          </a:p>
        </p:txBody>
      </p:sp>
      <p:pic>
        <p:nvPicPr>
          <p:cNvPr id="4" name="Marcador de contenido 3"/>
          <p:cNvPicPr>
            <a:picLocks noGrp="1" noChangeAspect="1"/>
          </p:cNvPicPr>
          <p:nvPr>
            <p:ph idx="1"/>
          </p:nvPr>
        </p:nvPicPr>
        <p:blipFill>
          <a:blip r:embed="rId2"/>
          <a:stretch>
            <a:fillRect/>
          </a:stretch>
        </p:blipFill>
        <p:spPr>
          <a:xfrm>
            <a:off x="1256693" y="1772816"/>
            <a:ext cx="6630613" cy="4248472"/>
          </a:xfrm>
          <a:prstGeom prst="rect">
            <a:avLst/>
          </a:prstGeom>
        </p:spPr>
      </p:pic>
    </p:spTree>
    <p:extLst>
      <p:ext uri="{BB962C8B-B14F-4D97-AF65-F5344CB8AC3E}">
        <p14:creationId xmlns:p14="http://schemas.microsoft.com/office/powerpoint/2010/main" val="215061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480" y="1186798"/>
            <a:ext cx="8272212" cy="760350"/>
          </a:xfrm>
        </p:spPr>
        <p:txBody>
          <a:bodyPr>
            <a:normAutofit fontScale="90000"/>
          </a:bodyPr>
          <a:lstStyle/>
          <a:p>
            <a:pPr algn="ctr"/>
            <a:r>
              <a:rPr lang="es-CO" b="1" dirty="0"/>
              <a:t>DISTRIBUCIÓN NORMAL ESTÁNDAR</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a:xfrm>
                <a:off x="628650" y="2226469"/>
                <a:ext cx="3814763" cy="3263504"/>
              </a:xfrm>
            </p:spPr>
            <p:txBody>
              <a:bodyPr>
                <a:normAutofit/>
              </a:bodyPr>
              <a:lstStyle/>
              <a:p>
                <a:pPr marL="0" indent="0" algn="just">
                  <a:buNone/>
                </a:pPr>
                <a:endParaRPr lang="es-CO" sz="2250" dirty="0"/>
              </a:p>
              <a:p>
                <a:pPr marL="0" indent="0" algn="just">
                  <a:buNone/>
                </a:pPr>
                <a:r>
                  <a:rPr lang="es-CO" sz="2250" dirty="0"/>
                  <a:t>Una variable aleatoria normal con </a:t>
                </a:r>
                <a14:m>
                  <m:oMath xmlns:m="http://schemas.openxmlformats.org/officeDocument/2006/math">
                    <m:r>
                      <a:rPr lang="es-CO" sz="2250" i="1">
                        <a:latin typeface="Cambria Math" panose="02040503050406030204" pitchFamily="18" charset="0"/>
                        <a:ea typeface="Cambria Math" panose="02040503050406030204" pitchFamily="18" charset="0"/>
                      </a:rPr>
                      <m:t>𝜇</m:t>
                    </m:r>
                    <m:r>
                      <a:rPr lang="es-CO" sz="2250" i="1">
                        <a:latin typeface="Cambria Math" panose="02040503050406030204" pitchFamily="18" charset="0"/>
                        <a:ea typeface="Cambria Math" panose="02040503050406030204" pitchFamily="18" charset="0"/>
                      </a:rPr>
                      <m:t>=0 </m:t>
                    </m:r>
                    <m:r>
                      <a:rPr lang="es-CO" sz="2250" i="1">
                        <a:latin typeface="Cambria Math" panose="02040503050406030204" pitchFamily="18" charset="0"/>
                        <a:ea typeface="Cambria Math" panose="02040503050406030204" pitchFamily="18" charset="0"/>
                      </a:rPr>
                      <m:t>𝑦</m:t>
                    </m:r>
                    <m:r>
                      <a:rPr lang="es-CO" sz="2250" i="1">
                        <a:latin typeface="Cambria Math" panose="02040503050406030204" pitchFamily="18" charset="0"/>
                        <a:ea typeface="Cambria Math" panose="02040503050406030204" pitchFamily="18" charset="0"/>
                      </a:rPr>
                      <m:t> </m:t>
                    </m:r>
                    <m:r>
                      <a:rPr lang="es-CO" sz="2250" i="1">
                        <a:latin typeface="Cambria Math" panose="02040503050406030204" pitchFamily="18" charset="0"/>
                        <a:ea typeface="Cambria Math" panose="02040503050406030204" pitchFamily="18" charset="0"/>
                      </a:rPr>
                      <m:t>𝜎</m:t>
                    </m:r>
                    <m:r>
                      <a:rPr lang="es-CO" sz="2250" i="1">
                        <a:latin typeface="Cambria Math" panose="02040503050406030204" pitchFamily="18" charset="0"/>
                        <a:ea typeface="Cambria Math" panose="02040503050406030204" pitchFamily="18" charset="0"/>
                      </a:rPr>
                      <m:t>=1, </m:t>
                    </m:r>
                    <m:r>
                      <m:rPr>
                        <m:sty m:val="p"/>
                      </m:rPr>
                      <a:rPr lang="es-CO" sz="2250">
                        <a:latin typeface="Cambria Math" panose="02040503050406030204" pitchFamily="18" charset="0"/>
                        <a:ea typeface="Cambria Math" panose="02040503050406030204" pitchFamily="18" charset="0"/>
                      </a:rPr>
                      <m:t>e</m:t>
                    </m:r>
                  </m:oMath>
                </a14:m>
                <a:r>
                  <a:rPr lang="es-CO" sz="2250" dirty="0"/>
                  <a:t>s llamada una variable aleatoria normal estándar y se denota como z</a:t>
                </a:r>
              </a:p>
              <a:p>
                <a:pPr marL="0" indent="0" algn="just">
                  <a:buNone/>
                </a:pPr>
                <a:endParaRPr lang="es-CO" sz="2400" dirty="0"/>
              </a:p>
              <a:p>
                <a:pPr marL="0" indent="0" algn="just">
                  <a:buNone/>
                </a:pPr>
                <a14:m>
                  <m:oMathPara xmlns:m="http://schemas.openxmlformats.org/officeDocument/2006/math">
                    <m:oMathParaPr>
                      <m:jc m:val="centerGroup"/>
                    </m:oMathParaPr>
                    <m:oMath xmlns:m="http://schemas.openxmlformats.org/officeDocument/2006/math">
                      <m:r>
                        <a:rPr lang="es-CO" sz="2400" i="1">
                          <a:latin typeface="Cambria Math" panose="02040503050406030204" pitchFamily="18" charset="0"/>
                        </a:rPr>
                        <m:t>𝑧</m:t>
                      </m:r>
                      <m:r>
                        <a:rPr lang="es-CO" sz="2400" i="1">
                          <a:latin typeface="Cambria Math" panose="02040503050406030204" pitchFamily="18" charset="0"/>
                        </a:rPr>
                        <m:t>~</m:t>
                      </m:r>
                      <m:r>
                        <a:rPr lang="es-CO" sz="2400" i="1">
                          <a:latin typeface="Cambria Math" panose="02040503050406030204" pitchFamily="18" charset="0"/>
                        </a:rPr>
                        <m:t>𝑁</m:t>
                      </m:r>
                      <m:r>
                        <a:rPr lang="es-CO" sz="2400" i="1">
                          <a:latin typeface="Cambria Math" panose="02040503050406030204" pitchFamily="18" charset="0"/>
                        </a:rPr>
                        <m:t>(0,1)</m:t>
                      </m:r>
                    </m:oMath>
                  </m:oMathPara>
                </a14:m>
                <a:endParaRPr lang="es-CO" sz="2400"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xfrm>
                <a:off x="628650" y="2226469"/>
                <a:ext cx="3814763" cy="3263504"/>
              </a:xfrm>
              <a:blipFill>
                <a:blip r:embed="rId2"/>
                <a:stretch>
                  <a:fillRect l="-2077" r="-2236"/>
                </a:stretch>
              </a:blipFill>
            </p:spPr>
            <p:txBody>
              <a:bodyPr/>
              <a:lstStyle/>
              <a:p>
                <a:r>
                  <a:rPr lang="es-CO">
                    <a:noFill/>
                  </a:rPr>
                  <a:t> </a:t>
                </a:r>
              </a:p>
            </p:txBody>
          </p:sp>
        </mc:Fallback>
      </mc:AlternateContent>
      <p:pic>
        <p:nvPicPr>
          <p:cNvPr id="4" name="Imagen 3"/>
          <p:cNvPicPr>
            <a:picLocks noChangeAspect="1"/>
          </p:cNvPicPr>
          <p:nvPr/>
        </p:nvPicPr>
        <p:blipFill>
          <a:blip r:embed="rId3"/>
          <a:stretch>
            <a:fillRect/>
          </a:stretch>
        </p:blipFill>
        <p:spPr>
          <a:xfrm>
            <a:off x="5463090" y="2593593"/>
            <a:ext cx="3052260" cy="2248745"/>
          </a:xfrm>
          <a:prstGeom prst="rect">
            <a:avLst/>
          </a:prstGeom>
        </p:spPr>
      </p:pic>
    </p:spTree>
    <p:extLst>
      <p:ext uri="{BB962C8B-B14F-4D97-AF65-F5344CB8AC3E}">
        <p14:creationId xmlns:p14="http://schemas.microsoft.com/office/powerpoint/2010/main" val="189159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87232" y="1234095"/>
            <a:ext cx="8272212" cy="760350"/>
          </a:xfrm>
        </p:spPr>
        <p:txBody>
          <a:bodyPr>
            <a:normAutofit fontScale="90000"/>
          </a:bodyPr>
          <a:lstStyle/>
          <a:p>
            <a:r>
              <a:rPr lang="es-CO" b="1" dirty="0"/>
              <a:t>FUNCIÓN DE DISTRIBUCIÓN ACUMULADA</a:t>
            </a:r>
          </a:p>
        </p:txBody>
      </p:sp>
      <p:sp>
        <p:nvSpPr>
          <p:cNvPr id="3" name="Marcador de contenido 2"/>
          <p:cNvSpPr>
            <a:spLocks noGrp="1"/>
          </p:cNvSpPr>
          <p:nvPr>
            <p:ph idx="1"/>
          </p:nvPr>
        </p:nvSpPr>
        <p:spPr>
          <a:xfrm>
            <a:off x="435895" y="2492623"/>
            <a:ext cx="8272211" cy="729455"/>
          </a:xfrm>
        </p:spPr>
        <p:txBody>
          <a:bodyPr>
            <a:normAutofit fontScale="85000" lnSpcReduction="10000"/>
          </a:bodyPr>
          <a:lstStyle/>
          <a:p>
            <a:pPr marL="0" indent="0">
              <a:buNone/>
            </a:pPr>
            <a:r>
              <a:rPr lang="es-CO" dirty="0"/>
              <a:t>La función de distribución acumulada se denota como </a:t>
            </a:r>
          </a:p>
          <a:p>
            <a:endParaRPr lang="es-CO" dirty="0"/>
          </a:p>
        </p:txBody>
      </p:sp>
      <p:pic>
        <p:nvPicPr>
          <p:cNvPr id="4" name="Imagen 3"/>
          <p:cNvPicPr>
            <a:picLocks noChangeAspect="1"/>
          </p:cNvPicPr>
          <p:nvPr/>
        </p:nvPicPr>
        <p:blipFill>
          <a:blip r:embed="rId2"/>
          <a:stretch>
            <a:fillRect/>
          </a:stretch>
        </p:blipFill>
        <p:spPr>
          <a:xfrm>
            <a:off x="2507554" y="2996380"/>
            <a:ext cx="4128892" cy="2493593"/>
          </a:xfrm>
          <a:prstGeom prst="rect">
            <a:avLst/>
          </a:prstGeom>
        </p:spPr>
      </p:pic>
    </p:spTree>
    <p:extLst>
      <p:ext uri="{BB962C8B-B14F-4D97-AF65-F5344CB8AC3E}">
        <p14:creationId xmlns:p14="http://schemas.microsoft.com/office/powerpoint/2010/main" val="4093193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5894" y="1383867"/>
            <a:ext cx="8272212" cy="569087"/>
          </a:xfrm>
        </p:spPr>
        <p:txBody>
          <a:bodyPr>
            <a:normAutofit fontScale="90000"/>
          </a:bodyPr>
          <a:lstStyle/>
          <a:p>
            <a:pPr algn="ctr"/>
            <a:r>
              <a:rPr lang="es-CO" b="1" dirty="0"/>
              <a:t>Estructura de la tabla normal</a:t>
            </a:r>
          </a:p>
        </p:txBody>
      </p:sp>
      <p:pic>
        <p:nvPicPr>
          <p:cNvPr id="4" name="Marcador de contenido 3"/>
          <p:cNvPicPr>
            <a:picLocks noGrp="1" noChangeAspect="1"/>
          </p:cNvPicPr>
          <p:nvPr>
            <p:ph idx="1"/>
          </p:nvPr>
        </p:nvPicPr>
        <p:blipFill>
          <a:blip r:embed="rId2"/>
          <a:stretch>
            <a:fillRect/>
          </a:stretch>
        </p:blipFill>
        <p:spPr>
          <a:xfrm>
            <a:off x="1825121" y="2297638"/>
            <a:ext cx="5493758" cy="3433412"/>
          </a:xfrm>
          <a:prstGeom prst="rect">
            <a:avLst/>
          </a:prstGeom>
        </p:spPr>
      </p:pic>
    </p:spTree>
    <p:extLst>
      <p:ext uri="{BB962C8B-B14F-4D97-AF65-F5344CB8AC3E}">
        <p14:creationId xmlns:p14="http://schemas.microsoft.com/office/powerpoint/2010/main" val="167994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35894" y="1383868"/>
            <a:ext cx="8272212" cy="506024"/>
          </a:xfrm>
        </p:spPr>
        <p:txBody>
          <a:bodyPr>
            <a:normAutofit fontScale="90000"/>
          </a:bodyPr>
          <a:lstStyle/>
          <a:p>
            <a:pPr algn="ctr"/>
            <a:r>
              <a:rPr lang="es-CO" b="1" dirty="0"/>
              <a:t>EJEMPLOS</a:t>
            </a:r>
          </a:p>
        </p:txBody>
      </p:sp>
      <p:pic>
        <p:nvPicPr>
          <p:cNvPr id="4" name="Marcador de contenido 3"/>
          <p:cNvPicPr>
            <a:picLocks noGrp="1" noChangeAspect="1"/>
          </p:cNvPicPr>
          <p:nvPr>
            <p:ph idx="1"/>
          </p:nvPr>
        </p:nvPicPr>
        <p:blipFill>
          <a:blip r:embed="rId2"/>
          <a:stretch>
            <a:fillRect/>
          </a:stretch>
        </p:blipFill>
        <p:spPr>
          <a:xfrm>
            <a:off x="802131" y="2241851"/>
            <a:ext cx="7539738" cy="3468222"/>
          </a:xfrm>
          <a:prstGeom prst="rect">
            <a:avLst/>
          </a:prstGeom>
        </p:spPr>
      </p:pic>
    </p:spTree>
    <p:extLst>
      <p:ext uri="{BB962C8B-B14F-4D97-AF65-F5344CB8AC3E}">
        <p14:creationId xmlns:p14="http://schemas.microsoft.com/office/powerpoint/2010/main" val="33655822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1565</Words>
  <Application>Microsoft Office PowerPoint</Application>
  <PresentationFormat>Presentación en pantalla (4:3)</PresentationFormat>
  <Paragraphs>200</Paragraphs>
  <Slides>43</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43</vt:i4>
      </vt:variant>
    </vt:vector>
  </HeadingPairs>
  <TitlesOfParts>
    <vt:vector size="47" baseType="lpstr">
      <vt:lpstr>Arial</vt:lpstr>
      <vt:lpstr>Calibri</vt:lpstr>
      <vt:lpstr>Cambria Math</vt:lpstr>
      <vt:lpstr>Tema de Office</vt:lpstr>
      <vt:lpstr>Tamaños de muestra</vt:lpstr>
      <vt:lpstr>DISTRIBUCIÓN NORMAL</vt:lpstr>
      <vt:lpstr>Parámetros de la distribución</vt:lpstr>
      <vt:lpstr>Función de distribución de probabilidad normal</vt:lpstr>
      <vt:lpstr>REGLA EMPIRICA</vt:lpstr>
      <vt:lpstr>DISTRIBUCIÓN NORMAL ESTÁNDAR</vt:lpstr>
      <vt:lpstr>FUNCIÓN DE DISTRIBUCIÓN ACUMULADA</vt:lpstr>
      <vt:lpstr>Estructura de la tabla normal</vt:lpstr>
      <vt:lpstr>EJEMPLOS</vt:lpstr>
      <vt:lpstr>Presentación de PowerPoint</vt:lpstr>
      <vt:lpstr>Presentación de PowerPoint</vt:lpstr>
      <vt:lpstr>Presentación de PowerPoint</vt:lpstr>
      <vt:lpstr> Estadística  Dos conceptos fundamentales: muestra y población   </vt:lpstr>
      <vt:lpstr>¿Porqué una muestra?</vt:lpstr>
      <vt:lpstr>Herramientas con dos  Objetivos Básicos </vt:lpstr>
      <vt:lpstr>Definiciones </vt:lpstr>
      <vt:lpstr>¿Cómo elegir el tamaño de la Muestra (n) ?</vt:lpstr>
      <vt:lpstr>Presentación de PowerPoint</vt:lpstr>
      <vt:lpstr>Teorema del Límite central</vt:lpstr>
      <vt:lpstr>Tamaño de muestra para µ</vt:lpstr>
      <vt:lpstr>¿Qué se necesita?</vt:lpstr>
      <vt:lpstr>Presentación de PowerPoint</vt:lpstr>
      <vt:lpstr>Tamaño de muestra para estimar p</vt:lpstr>
      <vt:lpstr>¿Qué se necesita?</vt:lpstr>
      <vt:lpstr>Presentación de PowerPoint</vt:lpstr>
      <vt:lpstr>Presentación de PowerPoint</vt:lpstr>
      <vt:lpstr>Sesgo de medición </vt:lpstr>
      <vt:lpstr>Técnicas de Muestreo </vt:lpstr>
      <vt:lpstr>Técnicas de Muestreo </vt:lpstr>
      <vt:lpstr>Presentación de PowerPoint</vt:lpstr>
      <vt:lpstr>Muestreo no probabilista Muestreo por Conveniencia </vt:lpstr>
      <vt:lpstr>Muestreo por Juicio </vt:lpstr>
      <vt:lpstr>Muestreo por Cuota </vt:lpstr>
      <vt:lpstr>Muestreo tipo bola de nieve </vt:lpstr>
      <vt:lpstr>Muestreo probabilístico  Muestreo Aleatorio Simple </vt:lpstr>
      <vt:lpstr>Muestreo Aleatorio Estratificado</vt:lpstr>
      <vt:lpstr>Muestreo por conglomerados</vt:lpstr>
      <vt:lpstr>Diferencia entre</vt:lpstr>
      <vt:lpstr>Diferencia entre</vt:lpstr>
      <vt:lpstr>Muestreo sistemático</vt:lpstr>
      <vt:lpstr>EJEMPLO</vt:lpstr>
      <vt:lpstr>EJEMPLO  DE UNA MUESTRA</vt:lpstr>
      <vt:lpstr>Presentación de PowerPoint</vt:lpstr>
    </vt:vector>
  </TitlesOfParts>
  <Company>GP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Tamaños de muestra</dc:title>
  <dc:creator>Joha</dc:creator>
  <cp:lastModifiedBy>Johana Tróchez González</cp:lastModifiedBy>
  <cp:revision>118</cp:revision>
  <dcterms:created xsi:type="dcterms:W3CDTF">2016-10-28T21:42:11Z</dcterms:created>
  <dcterms:modified xsi:type="dcterms:W3CDTF">2019-02-17T23:27:41Z</dcterms:modified>
</cp:coreProperties>
</file>