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20" r:id="rId9"/>
    <p:sldId id="316" r:id="rId10"/>
    <p:sldId id="317" r:id="rId11"/>
    <p:sldId id="318" r:id="rId12"/>
    <p:sldId id="329" r:id="rId13"/>
    <p:sldId id="330" r:id="rId14"/>
    <p:sldId id="319" r:id="rId15"/>
    <p:sldId id="321" r:id="rId16"/>
    <p:sldId id="322" r:id="rId17"/>
    <p:sldId id="323" r:id="rId18"/>
    <p:sldId id="324" r:id="rId19"/>
    <p:sldId id="325" r:id="rId20"/>
    <p:sldId id="273" r:id="rId21"/>
    <p:sldId id="274" r:id="rId22"/>
    <p:sldId id="275" r:id="rId23"/>
    <p:sldId id="276" r:id="rId24"/>
    <p:sldId id="277" r:id="rId25"/>
    <p:sldId id="326" r:id="rId26"/>
    <p:sldId id="327" r:id="rId27"/>
    <p:sldId id="279" r:id="rId28"/>
    <p:sldId id="286" r:id="rId29"/>
    <p:sldId id="287" r:id="rId30"/>
    <p:sldId id="280" r:id="rId31"/>
    <p:sldId id="281" r:id="rId32"/>
    <p:sldId id="282" r:id="rId33"/>
    <p:sldId id="288" r:id="rId34"/>
    <p:sldId id="331" r:id="rId35"/>
    <p:sldId id="332" r:id="rId36"/>
    <p:sldId id="289" r:id="rId37"/>
    <p:sldId id="290" r:id="rId38"/>
    <p:sldId id="333" r:id="rId39"/>
    <p:sldId id="291" r:id="rId40"/>
    <p:sldId id="302" r:id="rId41"/>
    <p:sldId id="303" r:id="rId42"/>
    <p:sldId id="304" r:id="rId43"/>
    <p:sldId id="305" r:id="rId44"/>
    <p:sldId id="334" r:id="rId45"/>
    <p:sldId id="306" r:id="rId46"/>
    <p:sldId id="300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269" r:id="rId55"/>
    <p:sldId id="266" r:id="rId56"/>
    <p:sldId id="307" r:id="rId57"/>
    <p:sldId id="270" r:id="rId58"/>
    <p:sldId id="271" r:id="rId59"/>
    <p:sldId id="308" r:id="rId60"/>
    <p:sldId id="272" r:id="rId61"/>
    <p:sldId id="309" r:id="rId62"/>
  </p:sldIdLst>
  <p:sldSz cx="12188825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60" d="100"/>
          <a:sy n="60" d="100"/>
        </p:scale>
        <p:origin x="96" y="12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03/03/2019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D6C0-EE4D-4A87-9829-7A2E5A158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D3DC9-B53E-4D3E-8136-69010972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3F6AD-A566-40BB-BD4A-A762F2C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6E6084-0988-49B4-BD4E-1264194D9864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B28AD-1D0C-4900-B131-522F2A1C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494F2-46DF-4885-B9EE-87FBE2A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57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1BC9-ED80-4691-A38F-3F4683AB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5474C-51DA-4896-96A6-DF65BB8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EE93-CFBD-4154-AA53-1ABE3E8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EEB305-4E92-401E-9FCA-996DF9FD55B6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768DA-15C1-4126-934A-ADA3225E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E9B62-F917-4753-9355-8C78F4C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9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0EF64-E24B-4E07-A8BA-CFE6F0267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E442B2-2403-4D55-BFA2-770B227B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CB3A8-D0C8-48C7-87A5-0C12FAF2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E901BA-1555-4CE1-92B2-39682A57B7CA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24F61-F00C-4A3E-A53B-4931475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CE6AE-0845-4A15-8326-58E5294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7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B0ADD-4292-4E0C-96A2-725724C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71434-91BD-409B-B161-AABBC54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4D6BF-98F6-4D47-8A71-F7E053B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5BB7D-7D62-49EE-9297-BB738B43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43892-23E7-4697-A873-2761392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5313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7807-8BD7-4CCD-A977-44761C0F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F7C9A-80E7-4DB0-A2A9-421C8475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D40F8-8D6F-4134-AD41-784CEBAF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07FB1B-461B-4D1D-952B-7FEEFF2CFA29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1A425-71C4-4952-BA10-2B17240D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31B7A-55CF-4060-B2A3-BC803C71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9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19F7-F6C2-4627-B1D4-526B5D24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D9E99-2ADD-46BE-82CA-43D0DCA08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39417-FA6A-4DBF-947F-C3C701D8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9B417-D024-4FD6-BDA0-EAA50B11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C9D876-84BE-45D9-9418-9FF24663C364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FE5F9-9D14-4E7A-8D7D-AB75550C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547E9-2E94-4B80-B6E3-A2243539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29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3893-37C8-49EF-8DFD-B2A47ED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0CA06-1FBA-4231-A5DA-D3A4340B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347A4-B6BB-4944-B858-14F67DBA5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421DF7-09B0-4273-8322-4F311747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E01A44-99E0-429C-8378-90DBC21B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FF36D7-C2FE-42D1-8A37-BDF0933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CDF9AA-CFE1-4BA9-8C5D-54C264D423B8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A1D5B6-1010-4ABE-B250-D1366786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649FB-A528-47AA-9857-C75CB223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7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4A8D-0318-4464-8D38-D61B59C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49B644-8ABF-4E55-9AD8-B65B44BB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A51D7A-9E1F-4C6F-8B86-F39A8650CB7A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B62C48-2EBB-4DB3-870D-6109983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431611-DB7E-4F60-9700-3A96B2E2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46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4B3743-0F6B-417F-A31B-28C9858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A1E9FB-24DE-4A64-B35D-DF3FF6E51288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2C4DA8-BD1A-4945-8BDB-7D1B3E4A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6BBF1-C588-4B82-BBDC-923315D4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36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EC49D-10DA-44E8-B0CB-EAA21AC8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E14E4-927E-4FB9-8B9F-8B71AEA0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7C966-CEE4-411B-80E9-F789C6AB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E3287-EB2F-49A1-AB65-12A4E6BF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4E0CE1-E989-4D88-BC33-C4B7581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D754EC-CAA5-470C-900A-5AE82E3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74604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715E-8A64-480D-B0E2-24E881B8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6029D8-E0F6-430B-B941-2213BC0A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12114-9967-4829-A352-3DDAE57C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D1C99-50CA-494C-BFAE-DD9E6104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BB1CA-4012-47C6-938D-09CFAA6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A6FDEA-2362-4304-8588-092DD172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0594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9AA6EC-16C9-4685-9C96-E6086DE1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EB022-CC40-45AF-A033-A0562EB9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9D1BF-EDCC-4623-862C-DCCEA150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03/03/2019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0908E-97A3-4606-9733-7BD79A41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F12A3-364B-4E7E-ACEE-BCA14AF2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32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548680"/>
            <a:ext cx="8329031" cy="2680127"/>
          </a:xfrm>
        </p:spPr>
        <p:txBody>
          <a:bodyPr rtlCol="0"/>
          <a:lstStyle/>
          <a:p>
            <a:pPr rtl="0"/>
            <a:r>
              <a:rPr lang="es-ES" sz="6000" b="1" dirty="0">
                <a:solidFill>
                  <a:srgbClr val="0070C0"/>
                </a:solidFill>
              </a:rPr>
              <a:t>Intervalos de confianza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s-ES" b="1" dirty="0"/>
              <a:t>Docente: Johanna Trochez González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98AC-689A-439A-9E6D-6B8B92A9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rgbClr val="0070C0"/>
                </a:solidFill>
              </a:rPr>
              <a:t>Intervalos de confianza más usados</a:t>
            </a:r>
            <a:endParaRPr lang="es-CO" sz="5400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1686D9-EF75-4347-9B19-72EE37B0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787" y="1879960"/>
            <a:ext cx="6719251" cy="4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ACF7-4BE3-4A1F-98EC-0859DDF0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772816"/>
            <a:ext cx="10512862" cy="1325563"/>
          </a:xfrm>
        </p:spPr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Intervalos de confianza para una muestra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C83B-F7CE-4A58-9A95-6466FA7B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34" y="1340768"/>
            <a:ext cx="7128792" cy="3394495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sz="4900" b="1" dirty="0">
                <a:solidFill>
                  <a:srgbClr val="0070C0"/>
                </a:solidFill>
              </a:rPr>
              <a:t>Aspectos relevantes para construir intervalos de confianza para 𝜇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7FA1CCD-36FD-4F6D-86F1-5D1778BD1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426" y="836712"/>
            <a:ext cx="3915218" cy="53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F654BB-39AF-42C6-A187-1662964F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41" y="335391"/>
            <a:ext cx="9734541" cy="61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0051-EA86-4264-A53C-A1BB400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70C0"/>
                </a:solidFill>
              </a:rPr>
              <a:t>Intervalo de confianza para </a:t>
            </a:r>
            <a:r>
              <a:rPr lang="el-GR" b="1" dirty="0">
                <a:solidFill>
                  <a:srgbClr val="0070C0"/>
                </a:solidFill>
              </a:rPr>
              <a:t>μ</a:t>
            </a:r>
            <a:r>
              <a:rPr lang="es-CO" b="1" dirty="0">
                <a:solidFill>
                  <a:srgbClr val="0070C0"/>
                </a:solidFill>
              </a:rPr>
              <a:t> con </a:t>
            </a:r>
            <a:r>
              <a:rPr lang="el-GR" b="1" dirty="0">
                <a:solidFill>
                  <a:srgbClr val="0070C0"/>
                </a:solidFill>
              </a:rPr>
              <a:t>σ</a:t>
            </a:r>
            <a:r>
              <a:rPr lang="es-CO" b="1" dirty="0">
                <a:solidFill>
                  <a:srgbClr val="0070C0"/>
                </a:solidFill>
              </a:rPr>
              <a:t> conocida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3200" dirty="0">
                    <a:latin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3200" dirty="0">
                    <a:latin typeface="Cambria Math" panose="02040503050406030204" pitchFamily="18" charset="0"/>
                  </a:rPr>
                  <a:t> </a:t>
                </a:r>
                <a:r>
                  <a:rPr lang="es-MX" sz="3200" dirty="0">
                    <a:latin typeface="Calibri" panose="020F0502020204030204" pitchFamily="34" charset="0"/>
                  </a:rPr>
                  <a:t>es la media de una muestra aleatoria de tamaño </a:t>
                </a:r>
                <a:r>
                  <a:rPr lang="es-MX" sz="3200" dirty="0">
                    <a:latin typeface="Cambria Math" panose="02040503050406030204" pitchFamily="18" charset="0"/>
                  </a:rPr>
                  <a:t>𝑛 </a:t>
                </a:r>
                <a:r>
                  <a:rPr lang="es-MX" sz="3200" dirty="0">
                    <a:latin typeface="Calibri" panose="020F0502020204030204" pitchFamily="34" charset="0"/>
                  </a:rPr>
                  <a:t>de una población normal con </a:t>
                </a:r>
                <a:r>
                  <a:rPr lang="es-MX" sz="3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3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conocida</a:t>
                </a:r>
                <a:r>
                  <a:rPr lang="es-MX" sz="3200" dirty="0">
                    <a:latin typeface="Calibri" panose="020F0502020204030204" pitchFamily="34" charset="0"/>
                  </a:rPr>
                  <a:t>, un intervalo de confianza del </a:t>
                </a:r>
                <a:r>
                  <a:rPr lang="es-MX" sz="3200" dirty="0">
                    <a:latin typeface="Cambria Math" panose="02040503050406030204" pitchFamily="18" charset="0"/>
                  </a:rPr>
                  <a:t>1 − 𝛼 100% </a:t>
                </a:r>
                <a:r>
                  <a:rPr lang="es-MX" sz="3200" dirty="0">
                    <a:latin typeface="Calibri" panose="020F0502020204030204" pitchFamily="34" charset="0"/>
                  </a:rPr>
                  <a:t>para </a:t>
                </a:r>
                <a:r>
                  <a:rPr lang="es-MX" sz="3200" dirty="0">
                    <a:latin typeface="Cambria Math" panose="02040503050406030204" pitchFamily="18" charset="0"/>
                  </a:rPr>
                  <a:t>𝜇 </a:t>
                </a:r>
                <a:r>
                  <a:rPr lang="es-MX" sz="3200" dirty="0">
                    <a:latin typeface="Calibri" panose="020F0502020204030204" pitchFamily="34" charset="0"/>
                  </a:rPr>
                  <a:t>está dado por </a:t>
                </a:r>
              </a:p>
              <a:p>
                <a:pPr marL="0" indent="0" algn="just">
                  <a:buNone/>
                </a:pPr>
                <a:endParaRPr lang="es-MX" sz="40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32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MX" sz="32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3200" dirty="0">
                    <a:latin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s-MX" sz="3200" dirty="0">
                    <a:latin typeface="Calibri" panose="020F0502020204030204" pitchFamily="34" charset="0"/>
                  </a:rPr>
                  <a:t> es el valor z que deja un área de </a:t>
                </a:r>
                <a:r>
                  <a:rPr lang="es-MX" sz="3200" dirty="0">
                    <a:latin typeface="Cambria Math" panose="02040503050406030204" pitchFamily="18" charset="0"/>
                  </a:rPr>
                  <a:t>𝛼/2 </a:t>
                </a:r>
                <a:r>
                  <a:rPr lang="es-MX" sz="3200" dirty="0">
                    <a:latin typeface="Calibri" panose="020F0502020204030204" pitchFamily="34" charset="0"/>
                  </a:rPr>
                  <a:t>a la derecha.</a:t>
                </a:r>
                <a:endParaRPr lang="es-CO" sz="3200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221" r="-1507" b="-28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8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68F2-FE8F-404E-B3F4-3971396B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CD398E-88E4-4777-96A8-F8BCC97F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7" y="1449199"/>
            <a:ext cx="8558510" cy="50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0051-EA86-4264-A53C-A1BB400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Intervalo de confianza para </a:t>
            </a:r>
            <a:r>
              <a:rPr lang="el-GR" sz="4000" b="1" dirty="0">
                <a:solidFill>
                  <a:srgbClr val="0070C0"/>
                </a:solidFill>
              </a:rPr>
              <a:t>μ</a:t>
            </a:r>
            <a:r>
              <a:rPr lang="es-CO" sz="4000" b="1" dirty="0">
                <a:solidFill>
                  <a:srgbClr val="0070C0"/>
                </a:solidFill>
              </a:rPr>
              <a:t> con </a:t>
            </a:r>
            <a:r>
              <a:rPr lang="el-GR" sz="4000" b="1" dirty="0">
                <a:solidFill>
                  <a:srgbClr val="0070C0"/>
                </a:solidFill>
              </a:rPr>
              <a:t>σ</a:t>
            </a:r>
            <a:r>
              <a:rPr lang="es-CO" sz="4000" b="1" dirty="0">
                <a:solidFill>
                  <a:srgbClr val="0070C0"/>
                </a:solidFill>
              </a:rPr>
              <a:t> desconocida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946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2800" dirty="0">
                    <a:latin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800" dirty="0">
                    <a:latin typeface="Cambria Math" panose="02040503050406030204" pitchFamily="18" charset="0"/>
                  </a:rPr>
                  <a:t> </a:t>
                </a:r>
                <a:r>
                  <a:rPr lang="es-MX" sz="2800" dirty="0">
                    <a:latin typeface="Calibri" panose="020F0502020204030204" pitchFamily="34" charset="0"/>
                  </a:rPr>
                  <a:t>es la media de una muestra aleatoria de tamaño </a:t>
                </a:r>
                <a:r>
                  <a:rPr lang="es-MX" sz="2800" dirty="0">
                    <a:latin typeface="Cambria Math" panose="02040503050406030204" pitchFamily="18" charset="0"/>
                  </a:rPr>
                  <a:t>𝑛 </a:t>
                </a:r>
                <a:r>
                  <a:rPr lang="es-MX" sz="2800" dirty="0">
                    <a:latin typeface="Calibri" panose="020F0502020204030204" pitchFamily="34" charset="0"/>
                  </a:rPr>
                  <a:t>de una población normal con </a:t>
                </a:r>
                <a:r>
                  <a:rPr lang="es-MX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desconocida</a:t>
                </a:r>
                <a:r>
                  <a:rPr lang="es-MX" sz="2800" dirty="0">
                    <a:latin typeface="Calibri" panose="020F0502020204030204" pitchFamily="34" charset="0"/>
                  </a:rPr>
                  <a:t>, un intervalo de confianza del (</a:t>
                </a:r>
                <a:r>
                  <a:rPr lang="es-MX" sz="2800" dirty="0">
                    <a:latin typeface="Cambria Math" panose="02040503050406030204" pitchFamily="18" charset="0"/>
                  </a:rPr>
                  <a:t>1 − 𝛼) 100% </a:t>
                </a:r>
                <a:r>
                  <a:rPr lang="es-MX" sz="2800" dirty="0">
                    <a:latin typeface="Calibri" panose="020F0502020204030204" pitchFamily="34" charset="0"/>
                  </a:rPr>
                  <a:t>para </a:t>
                </a:r>
                <a:r>
                  <a:rPr lang="es-MX" sz="2800" dirty="0">
                    <a:latin typeface="Cambria Math" panose="02040503050406030204" pitchFamily="18" charset="0"/>
                  </a:rPr>
                  <a:t>𝜇 </a:t>
                </a:r>
                <a:r>
                  <a:rPr lang="es-MX" sz="2800" dirty="0">
                    <a:latin typeface="Calibri" panose="020F0502020204030204" pitchFamily="34" charset="0"/>
                  </a:rPr>
                  <a:t>está dado por </a:t>
                </a:r>
              </a:p>
              <a:p>
                <a:pPr marL="0" indent="0" algn="just">
                  <a:buNone/>
                </a:pPr>
                <a:endParaRPr lang="es-MX" sz="36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28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MX" sz="28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2800" dirty="0">
                    <a:latin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>
                    <a:latin typeface="Calibri" panose="020F0502020204030204" pitchFamily="34" charset="0"/>
                  </a:rPr>
                  <a:t>es el valor t que deja un área de </a:t>
                </a:r>
                <a:r>
                  <a:rPr lang="es-MX" sz="2800" dirty="0">
                    <a:latin typeface="Cambria Math" panose="02040503050406030204" pitchFamily="18" charset="0"/>
                  </a:rPr>
                  <a:t>𝛼/2 </a:t>
                </a:r>
                <a:r>
                  <a:rPr lang="es-MX" sz="2800" dirty="0">
                    <a:latin typeface="Calibri" panose="020F0502020204030204" pitchFamily="34" charset="0"/>
                  </a:rPr>
                  <a:t>a la derecha, con n-1 grados de libertad</a:t>
                </a:r>
                <a:endParaRPr lang="es-CO" sz="2800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946" y="1690689"/>
                <a:ext cx="10512862" cy="4351338"/>
              </a:xfrm>
              <a:blipFill>
                <a:blip r:embed="rId2"/>
                <a:stretch>
                  <a:fillRect l="-1218" t="-2661" r="-1682" b="-420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3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EBC60-BEC8-4338-8D6F-21E6683D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B4D9CE-DB0D-461B-B331-EA18426B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410471"/>
            <a:ext cx="9793088" cy="50824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B9ACF4-C301-457E-ABB6-560DD0CF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04" y="5157192"/>
            <a:ext cx="4089740" cy="10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DCFB-215D-4B38-8B70-7D4FF6E8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rgbClr val="0070C0"/>
                </a:solidFill>
              </a:rPr>
              <a:t>Intervalo de confianza para la proporción 𝑝 </a:t>
            </a:r>
            <a:endParaRPr lang="es-CO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49BFA6-602B-4AB1-8E4E-B27D103A0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s-MX" sz="3200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s-MX" sz="3200" dirty="0"/>
                  <a:t> es la proporción de éxitos en una muestra aleatoria de tamaño 𝑛, un intervalo de confianza aproximado de (1 − 𝛼) 100% para 𝑝 está dado por </a:t>
                </a:r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s-MX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sz="3200" dirty="0"/>
              </a:p>
              <a:p>
                <a:pPr marL="0" indent="0" algn="just">
                  <a:buNone/>
                </a:pPr>
                <a:endParaRPr lang="es-MX" sz="3200" dirty="0"/>
              </a:p>
              <a:p>
                <a:pPr marL="0" indent="0" algn="just">
                  <a:buNone/>
                </a:pPr>
                <a:r>
                  <a:rPr lang="es-MX" sz="32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3200" dirty="0"/>
                  <a:t>es el valor z que deja un área de 𝛼/2 a la derecha. </a:t>
                </a:r>
              </a:p>
              <a:p>
                <a:pPr marL="0" indent="0" algn="just">
                  <a:buNone/>
                </a:pPr>
                <a:r>
                  <a:rPr lang="es-MX" sz="3200" dirty="0"/>
                  <a:t>Nota: usar solo cuando 𝑛𝑝 ≥ 50 y 𝑛(1 − 𝑝 ) ≥ 50</a:t>
                </a:r>
                <a:endParaRPr lang="es-CO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49BFA6-602B-4AB1-8E4E-B27D103A0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482" r="-1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1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6466-4D8A-415B-B11E-068DC2D4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0" y="205794"/>
            <a:ext cx="10512862" cy="1325563"/>
          </a:xfrm>
        </p:spPr>
        <p:txBody>
          <a:bodyPr/>
          <a:lstStyle/>
          <a:p>
            <a:pPr algn="ctr"/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D9205F-B9B8-41AF-A102-935A5505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7" y="1314686"/>
            <a:ext cx="9654429" cy="5373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B3183B-1493-4FFE-AEE5-32A27F6E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6019520"/>
            <a:ext cx="8512900" cy="6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4027F-99AD-48A0-BCF0-275955E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DB6FA-F2B1-45A5-976E-E086C64B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EC081-8269-454C-8405-40DB5FB3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22333"/>
            <a:ext cx="10592701" cy="64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muestral</a:t>
            </a:r>
            <a:r>
              <a:rPr lang="es-CO" sz="4000" b="1" dirty="0">
                <a:solidFill>
                  <a:srgbClr val="0070C0"/>
                </a:solidFill>
              </a:rPr>
              <a:t> para la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dirty="0"/>
                  <a:t>Estimar la </a:t>
                </a:r>
                <a:r>
                  <a:rPr lang="es-CO" sz="3100" b="1" u="sng" dirty="0">
                    <a:solidFill>
                      <a:srgbClr val="0070C0"/>
                    </a:solidFill>
                  </a:rPr>
                  <a:t>variabilidad</a:t>
                </a:r>
                <a:r>
                  <a:rPr lang="es-CO" dirty="0"/>
                  <a:t> en los diámetros de tuercas de cierto tipo. </a:t>
                </a:r>
              </a:p>
              <a:p>
                <a:pPr marL="0" indent="0" algn="just">
                  <a:buNone/>
                </a:pPr>
                <a:r>
                  <a:rPr lang="es-CO" dirty="0"/>
                  <a:t>La distribución de muestreo es: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−1)</m:t>
                          </m:r>
                        </m:sub>
                        <m:sup/>
                      </m:sSubSup>
                      <m:r>
                        <a:rPr lang="es-CO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chi</a:t>
            </a:r>
            <a:r>
              <a:rPr lang="es-CO" sz="4000" b="1" dirty="0">
                <a:solidFill>
                  <a:srgbClr val="0070C0"/>
                </a:solidFill>
              </a:rPr>
              <a:t>-cuadrado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556793"/>
            <a:ext cx="8229600" cy="428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4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Tabla de la distribución </a:t>
            </a:r>
            <a:r>
              <a:rPr lang="es-CO" sz="4000" b="1" dirty="0" err="1">
                <a:solidFill>
                  <a:srgbClr val="0070C0"/>
                </a:solidFill>
              </a:rPr>
              <a:t>chi</a:t>
            </a:r>
            <a:r>
              <a:rPr lang="es-CO" sz="4000" b="1" dirty="0">
                <a:solidFill>
                  <a:srgbClr val="0070C0"/>
                </a:solidFill>
              </a:rPr>
              <a:t>-cuadrado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1" y="1340769"/>
            <a:ext cx="7479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9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340768"/>
            <a:ext cx="79596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5" y="980728"/>
            <a:ext cx="80016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A2B277-1175-4DFF-A757-3F2186B84C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4800" b="1" dirty="0">
                    <a:solidFill>
                      <a:srgbClr val="0070C0"/>
                    </a:solidFill>
                  </a:rPr>
                  <a:t>Intervalo de confianza para la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800" b="1">
                            <a:solidFill>
                              <a:srgbClr val="0070C0"/>
                            </a:solidFill>
                          </a:rPr>
                        </m:ctrlPr>
                      </m:sSupPr>
                      <m:e>
                        <m:r>
                          <a:rPr lang="es-CO" sz="4800" b="1">
                            <a:solidFill>
                              <a:srgbClr val="0070C0"/>
                            </a:solidFill>
                          </a:rPr>
                          <m:t>𝜎</m:t>
                        </m:r>
                      </m:e>
                      <m:sup>
                        <m:r>
                          <a:rPr lang="es-CO" sz="4800" b="1">
                            <a:solidFill>
                              <a:srgbClr val="0070C0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endParaRPr lang="es-CO" sz="4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A2B277-1175-4DFF-A757-3F2186B84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9" b="-41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FA4E73-C525-49B9-BE3B-1EBE49745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MX" sz="26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600"/>
                        </m:ctrlPr>
                      </m:sSupPr>
                      <m:e>
                        <m:r>
                          <a:rPr lang="es-CO" sz="2600" b="0" i="1"/>
                          <m:t>𝑠</m:t>
                        </m:r>
                      </m:e>
                      <m:sup>
                        <m:r>
                          <a:rPr lang="es-CO" sz="2600" b="0" i="1"/>
                          <m:t>2</m:t>
                        </m:r>
                      </m:sup>
                    </m:sSup>
                  </m:oMath>
                </a14:m>
                <a:r>
                  <a:rPr lang="es-MX" sz="2600" dirty="0"/>
                  <a:t> es la varianza de una muestra aleatoria de tamaño 𝑛 de una población normal, un intervalo de confianza aproximado de (1 − 𝛼) 100%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600"/>
                        </m:ctrlPr>
                      </m:sSupPr>
                      <m:e>
                        <m:r>
                          <a:rPr lang="es-CO" sz="2600"/>
                          <m:t>𝜎</m:t>
                        </m:r>
                      </m:e>
                      <m:sup>
                        <m:r>
                          <a:rPr lang="es-CO" sz="2600"/>
                          <m:t>2</m:t>
                        </m:r>
                      </m:sup>
                    </m:sSup>
                  </m:oMath>
                </a14:m>
                <a:r>
                  <a:rPr lang="es-MX" sz="2600" dirty="0"/>
                  <a:t> está dado por </a:t>
                </a:r>
              </a:p>
              <a:p>
                <a:pPr marL="0" indent="0">
                  <a:buNone/>
                </a:pPr>
                <a:endParaRPr lang="es-CO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6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CO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sz="2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sz="2600" dirty="0"/>
              </a:p>
              <a:p>
                <a:endParaRPr lang="es-CO" sz="2600" dirty="0"/>
              </a:p>
              <a:p>
                <a:pPr marL="0" indent="0">
                  <a:buNone/>
                </a:pPr>
                <a:r>
                  <a:rPr lang="es-MX" sz="2600" dirty="0"/>
                  <a:t>donde los denominadores son obtenidos de una chi-cuadrada. </a:t>
                </a:r>
              </a:p>
              <a:p>
                <a:pPr marL="0" indent="0">
                  <a:buNone/>
                </a:pPr>
                <a:r>
                  <a:rPr lang="es-MX" sz="2600" dirty="0"/>
                  <a:t>Nota: un intervalo de confianza para 𝜎 se puede obtener tomando a los límites del intervalo anterior.</a:t>
                </a:r>
                <a:endParaRPr lang="es-CO" sz="26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FA4E73-C525-49B9-BE3B-1EBE49745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64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43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E7FC-C924-4C36-B7D1-8F999143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BE602F-CB66-454C-ADC4-F40350BA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0" y="1340768"/>
            <a:ext cx="8568424" cy="48782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BABBB6-334A-402C-85E9-163A893D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5354432"/>
            <a:ext cx="6567250" cy="4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9956" y="476672"/>
            <a:ext cx="9782801" cy="64807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Intervalos de confianza para dos muestras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31" y="1398084"/>
            <a:ext cx="7306561" cy="49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muestral</a:t>
            </a:r>
            <a:r>
              <a:rPr lang="es-CO" sz="4000" b="1" dirty="0">
                <a:solidFill>
                  <a:srgbClr val="0070C0"/>
                </a:solidFill>
              </a:rPr>
              <a:t> para la diferencia de medias</a:t>
            </a:r>
            <a:endParaRPr lang="es-CO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3100" b="1" i="1" dirty="0"/>
              <a:t>Medicina</a:t>
            </a:r>
            <a:r>
              <a:rPr lang="es-CO" sz="3100" b="1" dirty="0"/>
              <a:t>.-</a:t>
            </a:r>
            <a:r>
              <a:rPr lang="es-CO" sz="3100" dirty="0"/>
              <a:t> Poner aprueba los efectos de una dieta mediante las medidas del peso en la misma persona antes y después de aplicar una dieta.</a:t>
            </a:r>
          </a:p>
          <a:p>
            <a:endParaRPr lang="es-CO" dirty="0"/>
          </a:p>
          <a:p>
            <a:pPr algn="just"/>
            <a:r>
              <a:rPr lang="es-CO" b="1" i="1" dirty="0"/>
              <a:t>Agricultura.</a:t>
            </a:r>
            <a:r>
              <a:rPr lang="es-CO" dirty="0"/>
              <a:t>- Poner a prueba los efectos de dos fertilizantes en la producción granos comparando la producción de parcelas similares en las mismas condiciones.</a:t>
            </a:r>
          </a:p>
          <a:p>
            <a:endParaRPr lang="es-CO" b="1" i="1" dirty="0"/>
          </a:p>
          <a:p>
            <a:r>
              <a:rPr lang="es-CO" b="1" i="1" dirty="0"/>
              <a:t>Industria: </a:t>
            </a:r>
            <a:r>
              <a:rPr lang="es-CO" dirty="0"/>
              <a:t>Poner a prueba dos marcas de llantas en cuanto al desgaste del piso. </a:t>
            </a:r>
          </a:p>
        </p:txBody>
      </p:sp>
    </p:spTree>
    <p:extLst>
      <p:ext uri="{BB962C8B-B14F-4D97-AF65-F5344CB8AC3E}">
        <p14:creationId xmlns:p14="http://schemas.microsoft.com/office/powerpoint/2010/main" val="5801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3200" b="1" dirty="0">
                <a:solidFill>
                  <a:srgbClr val="0070C0"/>
                </a:solidFill>
              </a:rPr>
              <a:t>Distribución </a:t>
            </a:r>
            <a:r>
              <a:rPr lang="es-CO" sz="3200" b="1" dirty="0" err="1">
                <a:solidFill>
                  <a:srgbClr val="0070C0"/>
                </a:solidFill>
              </a:rPr>
              <a:t>muestral</a:t>
            </a:r>
            <a:r>
              <a:rPr lang="es-CO" sz="3200" b="1" dirty="0">
                <a:solidFill>
                  <a:srgbClr val="0070C0"/>
                </a:solidFill>
              </a:rPr>
              <a:t> para la diferencia </a:t>
            </a:r>
            <a:br>
              <a:rPr lang="es-CO" sz="3200" b="1" dirty="0">
                <a:solidFill>
                  <a:srgbClr val="0070C0"/>
                </a:solidFill>
              </a:rPr>
            </a:br>
            <a:r>
              <a:rPr lang="es-CO" sz="3200" b="1" dirty="0">
                <a:solidFill>
                  <a:srgbClr val="0070C0"/>
                </a:solidFill>
              </a:rPr>
              <a:t>de medias con </a:t>
            </a:r>
            <a:r>
              <a:rPr lang="el-GR" sz="3200" b="1" dirty="0">
                <a:solidFill>
                  <a:srgbClr val="0070C0"/>
                </a:solidFill>
              </a:rPr>
              <a:t>σ</a:t>
            </a:r>
            <a:r>
              <a:rPr lang="es-CO" sz="3200" b="1" dirty="0">
                <a:solidFill>
                  <a:srgbClr val="0070C0"/>
                </a:solidFill>
              </a:rPr>
              <a:t> conocida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00808"/>
                <a:ext cx="9782801" cy="4572000"/>
              </a:xfrm>
            </p:spPr>
            <p:txBody>
              <a:bodyPr numCol="3"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CO" sz="7200" dirty="0"/>
                  <a:t>Sean dos muestras aleatorias independientes de tamaños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O" sz="720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s-CO" sz="7200">
                        <a:latin typeface="Cambria Math"/>
                      </a:rPr>
                      <m:t>de</m:t>
                    </m:r>
                    <m:r>
                      <a:rPr lang="es-CO" sz="7200">
                        <a:latin typeface="Cambria Math"/>
                      </a:rPr>
                      <m:t> </m:t>
                    </m:r>
                  </m:oMath>
                </a14:m>
                <a:r>
                  <a:rPr lang="es-CO" sz="7200" dirty="0"/>
                  <a:t>dos poblaciones discretas o continuas, con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y varianzas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 respectivamente.</a:t>
                </a:r>
              </a:p>
              <a:p>
                <a:pPr marL="0" indent="0" algn="just">
                  <a:buNone/>
                </a:pPr>
                <a:endParaRPr lang="es-CO" sz="7200" dirty="0"/>
              </a:p>
              <a:p>
                <a:pPr marL="0" indent="0" algn="just">
                  <a:buNone/>
                </a:pPr>
                <a:r>
                  <a:rPr lang="es-CO" sz="7200" dirty="0"/>
                  <a:t>La distribución </a:t>
                </a:r>
                <a:r>
                  <a:rPr lang="es-CO" sz="7200" dirty="0" err="1"/>
                  <a:t>muestral</a:t>
                </a:r>
                <a:r>
                  <a:rPr lang="es-CO" sz="7200" dirty="0"/>
                  <a:t> para la diferencias de las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O" sz="7200">
                        <a:latin typeface="Cambria Math"/>
                      </a:rPr>
                      <m:t> </m:t>
                    </m:r>
                  </m:oMath>
                </a14:m>
                <a:r>
                  <a:rPr lang="es-CO" sz="7200" dirty="0"/>
                  <a:t>está distribuida de manera aproximadamente normal con media y varianzas dadas por:</a:t>
                </a:r>
              </a:p>
              <a:p>
                <a:pPr algn="just"/>
                <a:endParaRPr lang="es-CO" sz="7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sz="7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7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7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7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7200" i="1">
                          <a:latin typeface="Cambria Math"/>
                        </a:rPr>
                        <m:t>                                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sz="7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7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sz="7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s-CO" sz="7200" i="1">
                          <a:latin typeface="Cambria Math"/>
                        </a:rPr>
                        <m:t>𝑍</m:t>
                      </m:r>
                      <m:r>
                        <a:rPr lang="es-CO" sz="7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7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s-CO" sz="7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CO" sz="72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7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s-CO" sz="72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O" sz="7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7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s-CO" sz="7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CO" sz="72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7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CO" sz="7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medias poblacionales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       </m:t>
                    </m:r>
                  </m:oMath>
                </a14:m>
                <a:endParaRPr lang="es-CO" sz="7200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varianzas poblacionales conocidas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     </m:t>
                    </m:r>
                  </m:oMath>
                </a14:m>
                <a:endParaRPr lang="es-CO" sz="7200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medias </a:t>
                </a:r>
                <a:r>
                  <a:rPr lang="es-CO" sz="7200" dirty="0" err="1"/>
                  <a:t>muestrales</a:t>
                </a:r>
                <a:endParaRPr lang="es-CO" sz="72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dirty="0"/>
              </a:p>
              <a:p>
                <a:pPr algn="just"/>
                <a:endParaRPr lang="es-CO" dirty="0"/>
              </a:p>
              <a:p>
                <a:pPr algn="just"/>
                <a:endParaRPr lang="es-CO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00808"/>
                <a:ext cx="9782801" cy="4572000"/>
              </a:xfrm>
              <a:blipFill>
                <a:blip r:embed="rId2"/>
                <a:stretch>
                  <a:fillRect l="-498" t="-2133" r="-5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CB66-0DAE-45FB-ACD8-ED2D6E7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Métodos de inferencia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DC620-0206-4FC5-83EC-7A80EA41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B2469C-B414-4707-AF37-892B719B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56"/>
          <a:stretch/>
        </p:blipFill>
        <p:spPr>
          <a:xfrm>
            <a:off x="1989956" y="1916832"/>
            <a:ext cx="7632175" cy="48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50D65B-203B-4662-92C1-3993594CB19A}"/>
              </a:ext>
            </a:extLst>
          </p:cNvPr>
          <p:cNvSpPr txBox="1"/>
          <p:nvPr/>
        </p:nvSpPr>
        <p:spPr>
          <a:xfrm>
            <a:off x="915900" y="554694"/>
            <a:ext cx="10009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</a:rPr>
              <a:t>Intervalo </a:t>
            </a:r>
            <a:r>
              <a:rPr lang="es-MX" sz="3800" b="1" dirty="0">
                <a:solidFill>
                  <a:srgbClr val="0070C0"/>
                </a:solidFill>
              </a:rPr>
              <a:t>de</a:t>
            </a:r>
            <a:r>
              <a:rPr lang="es-MX" sz="3200" b="1" dirty="0">
                <a:solidFill>
                  <a:srgbClr val="0070C0"/>
                </a:solidFill>
              </a:rPr>
              <a:t> confianza para la diferencia entre dos medias</a:t>
            </a:r>
            <a:endParaRPr lang="es-CO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12F1290-214E-4D60-A1FA-C9E9A90AF2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7982" y="1825625"/>
                <a:ext cx="9864942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conocidas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dirty="0"/>
                  <a:t>, respectivamente, un intervalo de confianza de (1 − 𝛼) 100% para 𝜇1 − 𝜇2 está dado por </a:t>
                </a: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3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3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3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MX" sz="23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12F1290-214E-4D60-A1FA-C9E9A90AF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7982" y="1825625"/>
                <a:ext cx="9864942" cy="4351338"/>
              </a:xfrm>
              <a:blipFill>
                <a:blip r:embed="rId2"/>
                <a:stretch>
                  <a:fillRect l="-1235" t="-2241" r="-1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7298"/>
          <a:stretch/>
        </p:blipFill>
        <p:spPr>
          <a:xfrm>
            <a:off x="1586819" y="999674"/>
            <a:ext cx="9015185" cy="55256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012EE7-AACF-4361-9C7F-F2710B11EC0E}"/>
              </a:ext>
            </a:extLst>
          </p:cNvPr>
          <p:cNvSpPr txBox="1"/>
          <p:nvPr/>
        </p:nvSpPr>
        <p:spPr>
          <a:xfrm>
            <a:off x="2241984" y="3326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0070C0"/>
                </a:solidFill>
              </a:rPr>
              <a:t>EJEMPLO</a:t>
            </a:r>
            <a:endParaRPr lang="es-CO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3424"/>
          <a:stretch/>
        </p:blipFill>
        <p:spPr>
          <a:xfrm>
            <a:off x="1557908" y="2328572"/>
            <a:ext cx="9577064" cy="22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628" y="274638"/>
            <a:ext cx="9227368" cy="1143000"/>
          </a:xfrm>
        </p:spPr>
        <p:txBody>
          <a:bodyPr>
            <a:no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</a:t>
            </a:r>
            <a:r>
              <a:rPr lang="es-CO" b="1" dirty="0" err="1">
                <a:solidFill>
                  <a:srgbClr val="0070C0"/>
                </a:solidFill>
              </a:rPr>
              <a:t>muestral</a:t>
            </a:r>
            <a:r>
              <a:rPr lang="es-CO" b="1" dirty="0">
                <a:solidFill>
                  <a:srgbClr val="0070C0"/>
                </a:solidFill>
              </a:rPr>
              <a:t> para la diferencia de medias con </a:t>
            </a:r>
            <a:r>
              <a:rPr lang="el-GR" b="1" dirty="0">
                <a:solidFill>
                  <a:srgbClr val="0070C0"/>
                </a:solidFill>
              </a:rPr>
              <a:t>σ</a:t>
            </a:r>
            <a:r>
              <a:rPr lang="es-CO" b="1" dirty="0">
                <a:solidFill>
                  <a:srgbClr val="0070C0"/>
                </a:solidFill>
              </a:rPr>
              <a:t> desconocida</a:t>
            </a:r>
            <a:endParaRPr lang="es-CO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56793"/>
                <a:ext cx="972108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s-CO" sz="4000" dirty="0"/>
                  <a:t>Para que la distribución este asociada a una distribución t de </a:t>
                </a:r>
                <a:r>
                  <a:rPr lang="es-CO" sz="4000" dirty="0" err="1"/>
                  <a:t>student</a:t>
                </a:r>
                <a:r>
                  <a:rPr lang="es-CO" sz="4000" dirty="0"/>
                  <a:t>  n &lt; 30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40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4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O" sz="4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4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CO" sz="4000" dirty="0"/>
              </a:p>
              <a:p>
                <a:pPr algn="just"/>
                <a:endParaRPr lang="es-CO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sz="4000" dirty="0"/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/>
                            </a:rPr>
                            <m:t>−2)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56793"/>
                <a:ext cx="9721080" cy="4525963"/>
              </a:xfrm>
              <a:blipFill>
                <a:blip r:embed="rId2"/>
                <a:stretch>
                  <a:fillRect l="-1254" t="-3634" r="-13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3940-B4E3-47CA-9F9E-5D8DAD57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Intervalo de confianza para la diferencia entre dos medias con varianzas poblacionales desconocidas </a:t>
            </a:r>
            <a:endParaRPr lang="es-CO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5D986C-61A6-45D4-BFFC-B0FDF63F0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988839"/>
                <a:ext cx="10512862" cy="418812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iguales pero desconocidas</a:t>
                </a:r>
                <a:r>
                  <a:rPr lang="es-MX" dirty="0"/>
                  <a:t>, un intervalo de confianza de (1 − 𝛼) 100% para 𝜇1 − 𝜇2 está dado por 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𝑣 = 𝑛1 + 𝑛2 − 2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5D986C-61A6-45D4-BFFC-B0FDF63F0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988839"/>
                <a:ext cx="10512862" cy="4188123"/>
              </a:xfrm>
              <a:blipFill>
                <a:blip r:embed="rId2"/>
                <a:stretch>
                  <a:fillRect l="-1159" t="-2329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21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D9B2F-F8F5-452E-A45E-70A7B04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57" y="188640"/>
            <a:ext cx="10512862" cy="1325563"/>
          </a:xfrm>
        </p:spPr>
        <p:txBody>
          <a:bodyPr>
            <a:noAutofit/>
          </a:bodyPr>
          <a:lstStyle/>
          <a:p>
            <a:pPr algn="ctr"/>
            <a:r>
              <a:rPr lang="es-MX" sz="3500" b="1" dirty="0">
                <a:solidFill>
                  <a:srgbClr val="0070C0"/>
                </a:solidFill>
              </a:rPr>
              <a:t>Intervalo de confianza para la diferencia entre dos medias con varianzas poblacionales desconocidas y diferentes</a:t>
            </a:r>
            <a:endParaRPr lang="es-CO" sz="35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AD7B77-3146-45CC-9A37-49B201DB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desconocidas y diferentes</a:t>
                </a:r>
                <a:r>
                  <a:rPr lang="es-MX" dirty="0"/>
                  <a:t>, un intervalo de confianza de (1 − 𝛼) 100% para 𝜇1 − 𝜇2 está dado por 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s-CO" sz="2800" i="1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AD7B77-3146-45CC-9A37-49B201DB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661" r="-9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36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2504" y="692696"/>
            <a:ext cx="9963815" cy="1143000"/>
          </a:xfrm>
        </p:spPr>
        <p:txBody>
          <a:bodyPr>
            <a:noAutofit/>
          </a:bodyPr>
          <a:lstStyle/>
          <a:p>
            <a:pPr algn="ctr"/>
            <a:r>
              <a:rPr lang="es-CO" sz="3500" b="1" dirty="0">
                <a:solidFill>
                  <a:srgbClr val="0070C0"/>
                </a:solidFill>
              </a:rPr>
              <a:t>Distribución muestral para  las diferencias pareadas</a:t>
            </a:r>
          </a:p>
        </p:txBody>
      </p:sp>
      <p:pic>
        <p:nvPicPr>
          <p:cNvPr id="1026" name="Picture 2" descr="http://www.itchihuahua.edu.mx/academic/industrial/estadistica1/img/image107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5" y="2492896"/>
            <a:ext cx="587192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CO" dirty="0"/>
                  <a:t>Considera dependencia entre pares, el estadístico es: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</a:rPr>
                            <m:t>𝑛</m:t>
                          </m:r>
                          <m:r>
                            <a:rPr lang="es-CO" i="1">
                              <a:latin typeface="Cambria Math"/>
                            </a:rPr>
                            <m:t>−1)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𝑠𝑑</m:t>
                          </m:r>
                          <m:r>
                            <a:rPr lang="es-CO" i="1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Promedio de las diferencias pareadas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Promedio esperado para las diferencias pareadas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𝑠𝑑</m:t>
                    </m:r>
                  </m:oMath>
                </a14:m>
                <a:r>
                  <a:rPr lang="es-CO" dirty="0"/>
                  <a:t>: Desviación estándar </a:t>
                </a:r>
                <a:r>
                  <a:rPr lang="es-CO" dirty="0" err="1"/>
                  <a:t>muestral</a:t>
                </a: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Tamaño de la muestra</a:t>
                </a: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2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 txBox="1">
            <a:spLocks/>
          </p:cNvSpPr>
          <p:nvPr/>
        </p:nvSpPr>
        <p:spPr>
          <a:xfrm>
            <a:off x="989805" y="404664"/>
            <a:ext cx="10209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500" b="1" dirty="0">
                <a:solidFill>
                  <a:srgbClr val="0070C0"/>
                </a:solidFill>
              </a:rPr>
              <a:t>Distribución muestral para las diferencias pareadas</a:t>
            </a:r>
          </a:p>
        </p:txBody>
      </p:sp>
    </p:spTree>
    <p:extLst>
      <p:ext uri="{BB962C8B-B14F-4D97-AF65-F5344CB8AC3E}">
        <p14:creationId xmlns:p14="http://schemas.microsoft.com/office/powerpoint/2010/main" val="20932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8F035-2555-42CB-8356-218DC30E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>
                <a:solidFill>
                  <a:srgbClr val="0070C0"/>
                </a:solidFill>
              </a:rPr>
              <a:t>Intervalo de confianza para la diferencia de medias pareadas 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870FA1-9C0E-4A5D-815C-71AB085C2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𝑑 y 𝑠𝑑 son la media y la desviación estándar de las diferencias distribuidas normalmente de 𝑛 pares aleatorios de mediciones, entonces un intervalo de confianza de 1 − 𝛼 100% para 𝜇𝑑 = 𝜇1 − 𝜇2 está dado por</a:t>
                </a: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sz="2800" b="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𝑣 = 𝑛 − 1.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870FA1-9C0E-4A5D-815C-71AB085C2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61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64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-90264"/>
            <a:ext cx="8229600" cy="1143000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9916" y="1052736"/>
            <a:ext cx="8877672" cy="132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000" dirty="0"/>
              <a:t>Se tienen los datos del rendimiento (millas/galón) en carretera y en ciudad para 12 vehículos.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2277988" y="2348881"/>
          <a:ext cx="7212632" cy="3800475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Vehículo/ Rendimiento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Carretera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Ciudad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Diferencia pareada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Desviación </a:t>
                      </a:r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muestral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4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6A18A-F418-4870-8F60-00708A7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Problemas de inferencia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AE94A-5C81-46E1-8BBA-17691ABC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DADED-97D1-4B4F-8AF5-65F56B6F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38"/>
          <a:stretch/>
        </p:blipFill>
        <p:spPr>
          <a:xfrm>
            <a:off x="1269876" y="1984247"/>
            <a:ext cx="8928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Distribución </a:t>
            </a:r>
            <a:r>
              <a:rPr lang="es-CO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muestral</a:t>
            </a:r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para la diferencia de proporciones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2205980" y="1700808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APLICACIONES: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Educación: </a:t>
            </a:r>
            <a:r>
              <a:rPr lang="es-CO" dirty="0"/>
              <a:t>¿Es mayor la proporción de los estudiantes que aprueban matemáticas que las de los que aprueban inglés?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Medicina: </a:t>
            </a:r>
            <a:r>
              <a:rPr lang="es-CO" dirty="0"/>
              <a:t>¿Es menor el porcentaje de los usuarios del medicamento A que presentan una reacción adversa que el de los usuarios del fármaco B que también presentan una reacción de ese tipo?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Administración: </a:t>
            </a:r>
            <a:r>
              <a:rPr lang="es-CO" dirty="0"/>
              <a:t>¿Hay diferencia entre los porcentajes de hombres y mujeres en posiciones gerenciales?.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Ingeniería:</a:t>
            </a:r>
            <a:r>
              <a:rPr lang="es-CO" dirty="0"/>
              <a:t> ¿Existe diferencia entre la proporción de artículos defectuosos que genera la máquina A </a:t>
            </a:r>
            <a:r>
              <a:rPr lang="es-CO" dirty="0" err="1"/>
              <a:t>a</a:t>
            </a:r>
            <a:r>
              <a:rPr lang="es-CO" dirty="0"/>
              <a:t> los que genera la máquina B?</a:t>
            </a:r>
          </a:p>
        </p:txBody>
      </p:sp>
    </p:spTree>
    <p:extLst>
      <p:ext uri="{BB962C8B-B14F-4D97-AF65-F5344CB8AC3E}">
        <p14:creationId xmlns:p14="http://schemas.microsoft.com/office/powerpoint/2010/main" val="20551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muestral para 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la diferencia de proporciones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995698C-604B-46CF-9541-13E9E37CA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MX" sz="3600" dirty="0"/>
                  <a:t>Sean las variables aleatorias X y </a:t>
                </a:r>
                <a:r>
                  <a:rPr lang="es-MX" sz="3600" dirty="0" err="1"/>
                  <a:t>Y</a:t>
                </a:r>
                <a:r>
                  <a:rPr lang="es-MX" sz="3600" dirty="0"/>
                  <a:t> tal que:</a:t>
                </a:r>
              </a:p>
              <a:p>
                <a:pPr marL="0" indent="0">
                  <a:buNone/>
                </a:pPr>
                <a:r>
                  <a:rPr lang="es-MX" sz="3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s-MX" sz="36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s-MX" sz="36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600" b="0" i="0" smtClean="0">
                          <a:latin typeface="Cambria Math" panose="02040503050406030204" pitchFamily="18" charset="0"/>
                        </a:rPr>
                        <m:t>Independientes</m:t>
                      </m:r>
                    </m:oMath>
                  </m:oMathPara>
                </a14:m>
                <a:endParaRPr lang="es-MX" sz="3600" dirty="0"/>
              </a:p>
              <a:p>
                <a:pPr marL="0" indent="0">
                  <a:buNone/>
                </a:pPr>
                <a:endParaRPr lang="es-MX" sz="3600" dirty="0"/>
              </a:p>
              <a:p>
                <a:r>
                  <a:rPr lang="es-MX" sz="3600" dirty="0"/>
                  <a:t>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MX" sz="3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s-MX" sz="3600" dirty="0"/>
                  <a:t>son grandes:</a:t>
                </a:r>
              </a:p>
              <a:p>
                <a:endParaRPr lang="es-MX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995698C-604B-46CF-9541-13E9E37CA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7" y="1340769"/>
            <a:ext cx="74961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7948" y="1124744"/>
            <a:ext cx="8229600" cy="1143000"/>
          </a:xfrm>
        </p:spPr>
        <p:txBody>
          <a:bodyPr/>
          <a:lstStyle/>
          <a:p>
            <a:r>
              <a:rPr lang="es-CO" dirty="0"/>
              <a:t>El estadístico corresponde 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2B6D47E-C642-4D13-A0BC-1280A2B8525B}"/>
                  </a:ext>
                </a:extLst>
              </p:cNvPr>
              <p:cNvSpPr/>
              <p:nvPr/>
            </p:nvSpPr>
            <p:spPr>
              <a:xfrm>
                <a:off x="3633289" y="2852936"/>
                <a:ext cx="4922245" cy="2184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𝑍</m:t>
                      </m:r>
                      <m:r>
                        <a:rPr lang="es-CO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CO" sz="320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sz="3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O" sz="3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O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s-CO" sz="32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2B6D47E-C642-4D13-A0BC-1280A2B8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89" y="2852936"/>
                <a:ext cx="4922245" cy="2184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8EB6-5F73-494D-B32B-4A5294BD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rgbClr val="0070C0"/>
                </a:solidFill>
              </a:rPr>
              <a:t>Intervalo de confianza para la diferencia de proporciones</a:t>
            </a:r>
            <a:endParaRPr lang="es-CO" sz="49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EB41EC-94C1-44A2-86F2-372B87FE8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son las proporciones de éxito de dos muestras aleatorias independientes de tamaño 𝑛1 y 𝑛2 , entonces un intervalo de confianza de (1 − 𝛼)  100% para 𝑝1 − 𝑝2 está dado por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s-CO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MX" sz="2600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EB41EC-94C1-44A2-86F2-372B87FE8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r="-1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0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9265" y="681037"/>
            <a:ext cx="9782801" cy="731837"/>
          </a:xfrm>
        </p:spPr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Ejemplo</a:t>
            </a:r>
            <a:endParaRPr lang="es-CO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Se sabe que en una población el 28% de las mujeres y el 25% de los hombres son fumadores. Se extraen muestras de 42 mujeres y 40 hombres. 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Determinar la probabilidad de que las mujeres fumadoras superen a los hombres fumadores en al menos el 4%.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Se definen las variables: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𝑚𝑢𝑗𝑒𝑟𝑒𝑠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𝑓𝑢𝑚𝑎𝑑𝑜𝑟𝑎𝑠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𝑝𝑜𝑏𝑙𝑎𝑐𝑖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=0.28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h𝑜𝑚𝑏𝑟𝑒𝑠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𝑝𝑜𝑏𝑙𝑎𝑐𝑖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𝑚𝑢𝑗𝑒𝑟𝑒𝑠</m:t>
                      </m:r>
                      <m:r>
                        <a:rPr lang="es-CO" sz="2400" i="1">
                          <a:latin typeface="Cambria Math"/>
                        </a:rPr>
                        <m:t> 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𝑓𝑢𝑚𝑎𝑑𝑜𝑟𝑎𝑠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 </m:t>
                      </m:r>
                      <m:r>
                        <a:rPr lang="es-CO" sz="2400" i="1">
                          <a:latin typeface="Cambria Math"/>
                        </a:rPr>
                        <m:t>𝑚𝑢𝑒𝑠𝑡𝑟𝑎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h𝑜𝑚𝑏𝑟𝑒𝑠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𝑚𝑢𝑒𝑠𝑡𝑟𝑎</m:t>
                      </m:r>
                    </m:oMath>
                  </m:oMathPara>
                </a14:m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253298"/>
            <a:ext cx="8712968" cy="6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</a:t>
            </a:r>
            <a:r>
              <a:rPr lang="es-CO" b="1" dirty="0" err="1">
                <a:solidFill>
                  <a:srgbClr val="0070C0"/>
                </a:solidFill>
              </a:rPr>
              <a:t>muestral</a:t>
            </a:r>
            <a:r>
              <a:rPr lang="es-CO" b="1" dirty="0">
                <a:solidFill>
                  <a:srgbClr val="0070C0"/>
                </a:solidFill>
              </a:rPr>
              <a:t> para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 la razón de varianzas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1864" y="1825625"/>
            <a:ext cx="616509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844824"/>
            <a:ext cx="101063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2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454860"/>
            <a:ext cx="9782801" cy="641851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solidFill>
                  <a:srgbClr val="0070C0"/>
                </a:solidFill>
              </a:rPr>
              <a:t>El estadístico es: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96"/>
          <a:stretch/>
        </p:blipFill>
        <p:spPr bwMode="auto">
          <a:xfrm>
            <a:off x="2161637" y="4441877"/>
            <a:ext cx="6772275" cy="8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62ED669-FEB3-4539-AF7C-F7525ACE7668}"/>
                  </a:ext>
                </a:extLst>
              </p:cNvPr>
              <p:cNvSpPr txBox="1"/>
              <p:nvPr/>
            </p:nvSpPr>
            <p:spPr>
              <a:xfrm>
                <a:off x="1989956" y="2361913"/>
                <a:ext cx="7848872" cy="106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62ED669-FEB3-4539-AF7C-F7525ACE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2361913"/>
                <a:ext cx="7848872" cy="1067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D304D-7E0B-457C-B62F-434735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Estimación puntual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E3434A-E379-4F50-A715-75C950ECF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46" r="356"/>
          <a:stretch/>
        </p:blipFill>
        <p:spPr>
          <a:xfrm>
            <a:off x="1845940" y="1556792"/>
            <a:ext cx="8208912" cy="5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86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659830"/>
            <a:ext cx="8280920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04665"/>
            <a:ext cx="8136904" cy="593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7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7" y="692696"/>
            <a:ext cx="840793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5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5" y="836712"/>
            <a:ext cx="820080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332656"/>
                <a:ext cx="9782801" cy="1239837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s-CO" b="1" dirty="0">
                    <a:solidFill>
                      <a:srgbClr val="0070C0"/>
                    </a:solidFill>
                  </a:rPr>
                  <a:t>Intervalo de confianza para </a:t>
                </a:r>
                <a:br>
                  <a:rPr lang="es-CO" b="1" dirty="0">
                    <a:solidFill>
                      <a:srgbClr val="0070C0"/>
                    </a:solidFill>
                  </a:rPr>
                </a:br>
                <a:r>
                  <a:rPr lang="es-CO" b="1" dirty="0">
                    <a:solidFill>
                      <a:srgbClr val="0070C0"/>
                    </a:solidFill>
                  </a:rPr>
                  <a:t>la razón de varianzas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s-CO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s-CO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332656"/>
                <a:ext cx="9782801" cy="1239837"/>
              </a:xfrm>
              <a:blipFill>
                <a:blip r:embed="rId2"/>
                <a:stretch>
                  <a:fillRect t="-19704" b="-270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2" y="2077245"/>
            <a:ext cx="5524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6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611" y="1412776"/>
            <a:ext cx="9396625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s-CO" sz="4000" dirty="0">
                <a:solidFill>
                  <a:srgbClr val="0070C0"/>
                </a:solidFill>
              </a:rPr>
            </a:br>
            <a:r>
              <a:rPr lang="es-CO" sz="4000" b="1" dirty="0">
                <a:solidFill>
                  <a:srgbClr val="0070C0"/>
                </a:solidFill>
              </a:rPr>
              <a:t>La pregunta de interés consiste en saber si son iguales las varianzas poblacionales?</a:t>
            </a:r>
            <a:br>
              <a:rPr lang="es-CO" sz="4000" b="1" dirty="0">
                <a:solidFill>
                  <a:srgbClr val="0070C0"/>
                </a:solidFill>
              </a:rPr>
            </a:br>
            <a:endParaRPr lang="es-CO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93435" y="2420888"/>
                <a:ext cx="9782801" cy="3319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El intervalo de confianza corresponde a: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sz="3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sz="3600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600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O" sz="3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sz="36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O" sz="36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sz="3600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s-CO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6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3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36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3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36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CO" sz="3600" dirty="0"/>
              </a:p>
              <a:p>
                <a:pPr marL="0" indent="0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s-CO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2420888"/>
                <a:ext cx="9782801" cy="3319264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764704"/>
            <a:ext cx="11305256" cy="1440160"/>
          </a:xfrm>
        </p:spPr>
        <p:txBody>
          <a:bodyPr>
            <a:no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Se observa si el intervalo 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de confianza contiene al 1:</a:t>
            </a:r>
            <a:br>
              <a:rPr lang="es-CO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9916" y="2204483"/>
            <a:ext cx="9937104" cy="3744415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Si lo contiene se dice que hay evidencia de que las varianzas poblacionales son iguales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/>
              <a:t>Si el intervalo es inferior a 1 la varianza de la segunda población es superior a la varianza de la población 1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/>
              <a:t>Si el intervalo es superior a 1 la varianza de la primera población es superior a la varianza de la segunda  población.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2400" dirty="0"/>
              <a:t>Se requiere determinar si dos tipos de motores, uno con gas y el otro con gasolina, tiene la misma variabilidad en millas por galón de gasolina o su equivalente en gas. Se tomaron un conjunto de autos de cada tipo y midió el rendimiento del combustible en un recorrido estándar, dando los siguientes resultados: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Construya un intervalo de confianza del 90% para la razón de varianzas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89886"/>
              </p:ext>
            </p:extLst>
          </p:nvPr>
        </p:nvGraphicFramePr>
        <p:xfrm>
          <a:off x="2422004" y="3789040"/>
          <a:ext cx="799288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9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5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013660" y="1412777"/>
                <a:ext cx="864096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𝑁𝐶</m:t>
                      </m:r>
                      <m:r>
                        <a:rPr lang="es-CO" b="0" i="1" smtClean="0">
                          <a:latin typeface="Cambria Math"/>
                        </a:rPr>
                        <m:t>=0.9      </m:t>
                      </m:r>
                      <m:r>
                        <a:rPr lang="es-CO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=0.1     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O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=0.05</m:t>
                      </m:r>
                    </m:oMath>
                  </m:oMathPara>
                </a14:m>
                <a:endParaRPr lang="es-CO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CO" dirty="0"/>
                  <a:t>Limite inferior: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O" b="0" dirty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0.05</m:t>
                        </m:r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r>
                          <a:rPr lang="es-CO" i="1" smtClean="0">
                            <a:latin typeface="Cambria Math"/>
                          </a:rPr>
                          <m:t> </m:t>
                        </m:r>
                        <m:r>
                          <a:rPr lang="es-CO" b="0" i="1" smtClean="0">
                            <a:latin typeface="Cambria Math"/>
                          </a:rPr>
                          <m:t>1</m:t>
                        </m:r>
                        <m:r>
                          <a:rPr lang="es-CO" i="1">
                            <a:latin typeface="Cambria Math"/>
                          </a:rPr>
                          <m:t>1,</m:t>
                        </m:r>
                        <m:r>
                          <a:rPr lang="es-CO" i="1" smtClean="0">
                            <a:latin typeface="Cambria Math"/>
                          </a:rPr>
                          <m:t> </m:t>
                        </m:r>
                        <m:r>
                          <a:rPr lang="es-CO" i="1">
                            <a:latin typeface="Cambria Math"/>
                          </a:rPr>
                          <m:t>1</m:t>
                        </m:r>
                        <m:r>
                          <a:rPr lang="es-CO" b="0" i="1" smtClean="0">
                            <a:latin typeface="Cambria Math"/>
                          </a:rPr>
                          <m:t>3=2.634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     </m:t>
                    </m:r>
                  </m:oMath>
                </a14:m>
                <a:endParaRPr lang="es-CO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s-CO" dirty="0"/>
                  <a:t>Limite superior: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O" i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0.05, 1</m:t>
                        </m:r>
                        <m:r>
                          <a:rPr lang="es-CO" b="0" i="1" smtClean="0">
                            <a:latin typeface="Cambria Math"/>
                          </a:rPr>
                          <m:t>3</m:t>
                        </m:r>
                        <m:r>
                          <a:rPr lang="es-CO" i="1">
                            <a:latin typeface="Cambria Math"/>
                          </a:rPr>
                          <m:t>, 1</m:t>
                        </m:r>
                        <m:r>
                          <a:rPr lang="es-CO" b="0" i="1" smtClean="0">
                            <a:latin typeface="Cambria Math"/>
                          </a:rPr>
                          <m:t>1</m:t>
                        </m:r>
                        <m:r>
                          <a:rPr lang="es-CO" i="1">
                            <a:latin typeface="Cambria Math"/>
                          </a:rPr>
                          <m:t>=</m:t>
                        </m:r>
                        <m:r>
                          <a:rPr lang="es-CO" b="0" i="1" smtClean="0">
                            <a:latin typeface="Cambria Math"/>
                          </a:rPr>
                          <m:t>2.7614</m:t>
                        </m:r>
                      </m:sub>
                    </m:sSub>
                  </m:oMath>
                </a14:m>
                <a:endParaRPr lang="es-CO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660" y="1412777"/>
                <a:ext cx="8640960" cy="4525963"/>
              </a:xfrm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54260"/>
                  </p:ext>
                </p:extLst>
              </p:nvPr>
            </p:nvGraphicFramePr>
            <p:xfrm>
              <a:off x="4006180" y="4581128"/>
              <a:ext cx="5400600" cy="11341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0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01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CO" sz="2400" u="none" strike="noStrike" dirty="0">
                              <a:effectLst/>
                            </a:rPr>
                            <a:t> 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Gasolina 1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 2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n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12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14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22.24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19.15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54260"/>
                  </p:ext>
                </p:extLst>
              </p:nvPr>
            </p:nvGraphicFramePr>
            <p:xfrm>
              <a:off x="4006180" y="4581128"/>
              <a:ext cx="5400600" cy="11341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0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01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CO" sz="2400" u="none" strike="noStrike" dirty="0">
                              <a:effectLst/>
                            </a:rPr>
                            <a:t> 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Gasolina 1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 2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n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12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14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35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338" t="-217460" r="-200338" b="-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22.24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19.15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996952"/>
            <a:ext cx="4229715" cy="269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Rectángulo"/>
              <p:cNvSpPr/>
              <p:nvPr/>
            </p:nvSpPr>
            <p:spPr>
              <a:xfrm>
                <a:off x="2249998" y="1730250"/>
                <a:ext cx="3556383" cy="1398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b="1" dirty="0"/>
                  <a:t>Limite inferior:</a:t>
                </a:r>
              </a:p>
              <a:p>
                <a:endParaRPr lang="es-CO" dirty="0"/>
              </a:p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,</m:t>
                        </m:r>
                        <m:r>
                          <a:rPr lang="es-CO" sz="2000" i="1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O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  </m:t>
                        </m:r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/>
                          </a:rPr>
                          <m:t>0.05, 11, 13=2.634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98" y="1730250"/>
                <a:ext cx="3556383" cy="1398973"/>
              </a:xfrm>
              <a:prstGeom prst="rect">
                <a:avLst/>
              </a:prstGeom>
              <a:blipFill>
                <a:blip r:embed="rId3"/>
                <a:stretch>
                  <a:fillRect t="-26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852936"/>
            <a:ext cx="383113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Rectángulo"/>
              <p:cNvSpPr/>
              <p:nvPr/>
            </p:nvSpPr>
            <p:spPr>
              <a:xfrm>
                <a:off x="6454452" y="1730182"/>
                <a:ext cx="3744416" cy="1077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b="1" dirty="0"/>
                  <a:t>Limite superior:</a:t>
                </a:r>
              </a:p>
              <a:p>
                <a:endParaRPr lang="es-CO" dirty="0"/>
              </a:p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O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/>
                          </a:rPr>
                          <m:t>0.05, 13, 11=2.7614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1730182"/>
                <a:ext cx="3744416" cy="1077796"/>
              </a:xfrm>
              <a:prstGeom prst="rect">
                <a:avLst/>
              </a:prstGeom>
              <a:blipFill>
                <a:blip r:embed="rId5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D8A3A-033A-40A4-AEEE-3B45250A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Estimación por intervalo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660BC-E3DE-4121-95F9-A3266675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7EF084-0BEB-4E25-986C-C5803340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41" y="1690689"/>
            <a:ext cx="8545742" cy="48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77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620689"/>
                <a:ext cx="8229600" cy="5505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dirty="0"/>
                  <a:t>Reemplazando en la fórmula:</a:t>
                </a:r>
              </a:p>
              <a:p>
                <a:pPr marL="0" indent="0" algn="ctr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O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O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 ∗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CO" dirty="0"/>
              </a:p>
              <a:p>
                <a:pPr marL="0" indent="0" algn="ctr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22.24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19.15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2.634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22.24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19.15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 </m:t>
                    </m:r>
                    <m:r>
                      <a:rPr lang="es-CO" b="0" i="1" smtClean="0">
                        <a:latin typeface="Cambria Math"/>
                      </a:rPr>
                      <m:t>∗2.76</m:t>
                    </m:r>
                  </m:oMath>
                </a14:m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0.45</m:t>
                      </m:r>
                      <m:r>
                        <a:rPr lang="es-CO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CO" i="1" dirty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i="1">
                          <a:latin typeface="Cambria Math"/>
                        </a:rPr>
                        <m:t>&lt;</m:t>
                      </m:r>
                      <m:r>
                        <a:rPr lang="es-CO" b="0" i="1" smtClean="0">
                          <a:latin typeface="Cambria Math"/>
                        </a:rPr>
                        <m:t>3.2</m:t>
                      </m:r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sz="3000" dirty="0"/>
                  <a:t>El intervalo contiene al 1 por lo tanto existe evidencia para afirmar que hay igualdad entre las varianzas.</a:t>
                </a:r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620689"/>
                <a:ext cx="8229600" cy="5505475"/>
              </a:xfrm>
              <a:blipFill>
                <a:blip r:embed="rId2"/>
                <a:stretch>
                  <a:fillRect l="-1778" t="-1883" r="-17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Otro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Un fabricante de automóviles pone a prueba dos nuevos métodos de ensamblaje de motores respecto al tiempo en minutos. Los resultados se muestran en la siguiente tabla</a:t>
            </a:r>
          </a:p>
          <a:p>
            <a:endParaRPr lang="es-CO" dirty="0"/>
          </a:p>
          <a:p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Construya un intervalo de confianza del 90% para la razón de varianzas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30116" y="3140969"/>
              <a:ext cx="5400600" cy="1379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Método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400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s-CO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30116" y="3140969"/>
              <a:ext cx="5400600" cy="1379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Método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38" t="-205195" r="-200338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1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8821-CF91-4F26-88F2-771C8A8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Nivel de confianza y significancia de </a:t>
            </a:r>
            <a:br>
              <a:rPr lang="es-MX" b="1" dirty="0">
                <a:solidFill>
                  <a:srgbClr val="0070C0"/>
                </a:solidFill>
              </a:rPr>
            </a:br>
            <a:r>
              <a:rPr lang="es-MX" b="1" dirty="0">
                <a:solidFill>
                  <a:srgbClr val="0070C0"/>
                </a:solidFill>
              </a:rPr>
              <a:t>una estimación por intervalo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7CB8B4-F0D5-4731-BBAE-5120D389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68" y="2132856"/>
            <a:ext cx="5316288" cy="37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2D678B7-98C2-4779-9AC5-9BAF18CDCA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7982" y="365126"/>
                <a:ext cx="10801046" cy="1325563"/>
              </a:xfrm>
            </p:spPr>
            <p:txBody>
              <a:bodyPr>
                <a:normAutofit fontScale="90000"/>
              </a:bodyPr>
              <a:lstStyle/>
              <a:p>
                <a:br>
                  <a:rPr lang="es-CO" b="1" dirty="0">
                    <a:solidFill>
                      <a:srgbClr val="0070C0"/>
                    </a:solidFill>
                  </a:rPr>
                </a:br>
                <a:r>
                  <a:rPr lang="es-MX" sz="4400" b="1" dirty="0">
                    <a:solidFill>
                      <a:srgbClr val="0070C0"/>
                    </a:solidFill>
                  </a:rPr>
                  <a:t>Valores usuales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400" b="1">
                            <a:solidFill>
                              <a:srgbClr val="0070C0"/>
                            </a:solidFill>
                          </a:rPr>
                        </m:ctrlPr>
                      </m:sSubPr>
                      <m:e>
                        <m:r>
                          <a:rPr lang="es-CO" sz="4400" b="1">
                            <a:solidFill>
                              <a:srgbClr val="0070C0"/>
                            </a:solidFill>
                          </a:rPr>
                          <m:t>𝑍</m:t>
                        </m:r>
                      </m:e>
                      <m:sub>
                        <m:r>
                          <a:rPr lang="es-CO" sz="4400" b="1">
                            <a:solidFill>
                              <a:srgbClr val="0070C0"/>
                            </a:solidFill>
                          </a:rPr>
                          <m:t>𝛼</m:t>
                        </m:r>
                        <m:r>
                          <a:rPr lang="es-CO" sz="4400" b="1">
                            <a:solidFill>
                              <a:srgbClr val="0070C0"/>
                            </a:solidFill>
                          </a:rPr>
                          <m:t>/2</m:t>
                        </m:r>
                      </m:sub>
                    </m:sSub>
                    <m:r>
                      <a:rPr lang="es-CO" sz="4400" b="1">
                        <a:solidFill>
                          <a:srgbClr val="0070C0"/>
                        </a:solidFill>
                      </a:rPr>
                      <m:t> </m:t>
                    </m:r>
                  </m:oMath>
                </a14:m>
                <a:r>
                  <a:rPr lang="es-MX" sz="4400" b="1" dirty="0">
                    <a:solidFill>
                      <a:srgbClr val="0070C0"/>
                    </a:solidFill>
                  </a:rPr>
                  <a:t>para intervalos de confianza</a:t>
                </a:r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2D678B7-98C2-4779-9AC5-9BAF18CDC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982" y="365126"/>
                <a:ext cx="10801046" cy="1325563"/>
              </a:xfrm>
              <a:blipFill>
                <a:blip r:embed="rId2"/>
                <a:stretch>
                  <a:fillRect l="-1975" r="-395" b="-13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AF8318A-FE9A-4EFD-A185-CC56ABE5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33" y="1706931"/>
            <a:ext cx="6722758" cy="45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39D76-6D46-4F99-83D2-13FD691C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Representación del nivel de confianza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AC4C96-D671-4E78-9250-622B3199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168" y="1340768"/>
            <a:ext cx="9220488" cy="51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Personalizado</PresentationFormat>
  <Paragraphs>309</Paragraphs>
  <Slides>61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Euphemia</vt:lpstr>
      <vt:lpstr>Tema de Office</vt:lpstr>
      <vt:lpstr>Intervalos de confianza</vt:lpstr>
      <vt:lpstr>Presentación de PowerPoint</vt:lpstr>
      <vt:lpstr>Métodos de inferencia</vt:lpstr>
      <vt:lpstr>Problemas de inferencia</vt:lpstr>
      <vt:lpstr>Estimación puntual</vt:lpstr>
      <vt:lpstr>Estimación por intervalo</vt:lpstr>
      <vt:lpstr>Nivel de confianza y significancia de  una estimación por intervalo</vt:lpstr>
      <vt:lpstr> Valores usuales de Z_(α/2)  para intervalos de confianza</vt:lpstr>
      <vt:lpstr>Representación del nivel de confianza</vt:lpstr>
      <vt:lpstr>Intervalos de confianza más usados</vt:lpstr>
      <vt:lpstr>Intervalos de confianza para una muestra</vt:lpstr>
      <vt:lpstr> Aspectos relevantes para construir intervalos de confianza para 𝜇</vt:lpstr>
      <vt:lpstr>Presentación de PowerPoint</vt:lpstr>
      <vt:lpstr>Intervalo de confianza para μ con σ conocida</vt:lpstr>
      <vt:lpstr>EJEMPLO</vt:lpstr>
      <vt:lpstr>Intervalo de confianza para μ con σ desconocida</vt:lpstr>
      <vt:lpstr>EJEMPLO</vt:lpstr>
      <vt:lpstr>Intervalo de confianza para la proporción 𝑝 </vt:lpstr>
      <vt:lpstr>EJEMPLO</vt:lpstr>
      <vt:lpstr>Distribución muestral para la varianza</vt:lpstr>
      <vt:lpstr>Distribución chi-cuadrado</vt:lpstr>
      <vt:lpstr>Tabla de la distribución chi-cuadrado</vt:lpstr>
      <vt:lpstr>Presentación de PowerPoint</vt:lpstr>
      <vt:lpstr>Presentación de PowerPoint</vt:lpstr>
      <vt:lpstr>Intervalo de confianza para la varianza σ^2</vt:lpstr>
      <vt:lpstr>EJEMPLO</vt:lpstr>
      <vt:lpstr>Intervalos de confianza para dos muestras</vt:lpstr>
      <vt:lpstr>Distribución muestral para la diferencia de medias</vt:lpstr>
      <vt:lpstr>Distribución muestral para la diferencia  de medias con σ conocida</vt:lpstr>
      <vt:lpstr>Presentación de PowerPoint</vt:lpstr>
      <vt:lpstr>Presentación de PowerPoint</vt:lpstr>
      <vt:lpstr>Presentación de PowerPoint</vt:lpstr>
      <vt:lpstr>Distribución muestral para la diferencia de medias con σ desconocida</vt:lpstr>
      <vt:lpstr>Intervalo de confianza para la diferencia entre dos medias con varianzas poblacionales desconocidas </vt:lpstr>
      <vt:lpstr>Intervalo de confianza para la diferencia entre dos medias con varianzas poblacionales desconocidas y diferentes</vt:lpstr>
      <vt:lpstr>Distribución muestral para  las diferencias pareadas</vt:lpstr>
      <vt:lpstr>Presentación de PowerPoint</vt:lpstr>
      <vt:lpstr>Intervalo de confianza para la diferencia de medias pareadas  </vt:lpstr>
      <vt:lpstr>Ejemplo</vt:lpstr>
      <vt:lpstr>Distribución muestral para la diferencia de proporciones</vt:lpstr>
      <vt:lpstr>Distribución muestral para  la diferencia de proporciones</vt:lpstr>
      <vt:lpstr>Presentación de PowerPoint</vt:lpstr>
      <vt:lpstr>El estadístico corresponde a:</vt:lpstr>
      <vt:lpstr>Intervalo de confianza para la diferencia de proporciones</vt:lpstr>
      <vt:lpstr>Ejemplo</vt:lpstr>
      <vt:lpstr>Presentación de PowerPoint</vt:lpstr>
      <vt:lpstr>Distribución muestral para  la razón de varianzas</vt:lpstr>
      <vt:lpstr>Presentación de PowerPoint</vt:lpstr>
      <vt:lpstr>El estadístico es:</vt:lpstr>
      <vt:lpstr>Presentación de PowerPoint</vt:lpstr>
      <vt:lpstr>Presentación de PowerPoint</vt:lpstr>
      <vt:lpstr>Presentación de PowerPoint</vt:lpstr>
      <vt:lpstr>Presentación de PowerPoint</vt:lpstr>
      <vt:lpstr>Intervalo de confianza para  la razón de varianzas 〖σ_1^ 〗^2/〖σ_2^ 〗^2</vt:lpstr>
      <vt:lpstr> La pregunta de interés consiste en saber si son iguales las varianzas poblacionales? </vt:lpstr>
      <vt:lpstr>Se observa si el intervalo  de confianza contiene al 1: </vt:lpstr>
      <vt:lpstr>EJEMPLO</vt:lpstr>
      <vt:lpstr>Solución</vt:lpstr>
      <vt:lpstr>Presentación de PowerPoint</vt:lpstr>
      <vt:lpstr>Presentación de PowerPoint</vt:lpstr>
      <vt:lpstr>Otro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confianza</dc:title>
  <dc:creator>jhoana trochez</dc:creator>
  <cp:lastModifiedBy>Johana Tróchez González</cp:lastModifiedBy>
  <cp:revision>28</cp:revision>
  <dcterms:created xsi:type="dcterms:W3CDTF">2019-02-27T22:16:31Z</dcterms:created>
  <dcterms:modified xsi:type="dcterms:W3CDTF">2019-03-04T02:31:37Z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