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notesMasterIdLst>
    <p:notesMasterId r:id="rId63"/>
  </p:notesMasterIdLst>
  <p:handoutMasterIdLst>
    <p:handoutMasterId r:id="rId64"/>
  </p:handout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20" r:id="rId9"/>
    <p:sldId id="316" r:id="rId10"/>
    <p:sldId id="317" r:id="rId11"/>
    <p:sldId id="318" r:id="rId12"/>
    <p:sldId id="329" r:id="rId13"/>
    <p:sldId id="330" r:id="rId14"/>
    <p:sldId id="319" r:id="rId15"/>
    <p:sldId id="321" r:id="rId16"/>
    <p:sldId id="322" r:id="rId17"/>
    <p:sldId id="323" r:id="rId18"/>
    <p:sldId id="324" r:id="rId19"/>
    <p:sldId id="325" r:id="rId20"/>
    <p:sldId id="273" r:id="rId21"/>
    <p:sldId id="274" r:id="rId22"/>
    <p:sldId id="275" r:id="rId23"/>
    <p:sldId id="276" r:id="rId24"/>
    <p:sldId id="277" r:id="rId25"/>
    <p:sldId id="326" r:id="rId26"/>
    <p:sldId id="327" r:id="rId27"/>
    <p:sldId id="279" r:id="rId28"/>
    <p:sldId id="286" r:id="rId29"/>
    <p:sldId id="287" r:id="rId30"/>
    <p:sldId id="280" r:id="rId31"/>
    <p:sldId id="281" r:id="rId32"/>
    <p:sldId id="282" r:id="rId33"/>
    <p:sldId id="288" r:id="rId34"/>
    <p:sldId id="331" r:id="rId35"/>
    <p:sldId id="332" r:id="rId36"/>
    <p:sldId id="289" r:id="rId37"/>
    <p:sldId id="290" r:id="rId38"/>
    <p:sldId id="333" r:id="rId39"/>
    <p:sldId id="291" r:id="rId40"/>
    <p:sldId id="302" r:id="rId41"/>
    <p:sldId id="303" r:id="rId42"/>
    <p:sldId id="304" r:id="rId43"/>
    <p:sldId id="305" r:id="rId44"/>
    <p:sldId id="334" r:id="rId45"/>
    <p:sldId id="306" r:id="rId46"/>
    <p:sldId id="300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269" r:id="rId55"/>
    <p:sldId id="266" r:id="rId56"/>
    <p:sldId id="307" r:id="rId57"/>
    <p:sldId id="270" r:id="rId58"/>
    <p:sldId id="271" r:id="rId59"/>
    <p:sldId id="308" r:id="rId60"/>
    <p:sldId id="272" r:id="rId61"/>
    <p:sldId id="309" r:id="rId62"/>
  </p:sldIdLst>
  <p:sldSz cx="12188825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howGuides="1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3108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9BBBD98-8689-4A62-BBFB-92BF328A7966}" type="datetime1">
              <a:rPr lang="es-ES" smtClean="0"/>
              <a:t>04/03/2019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E41AB9B-16BF-4ECF-B92C-3E61E5BECA90}" type="datetime1">
              <a:rPr lang="es-ES" noProof="0" smtClean="0"/>
              <a:t>04/03/2019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es-ES" smtClean="0"/>
              <a:pPr rtl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080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9D6C0-EE4D-4A87-9829-7A2E5A158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6D3DC9-B53E-4D3E-8136-690109727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33F6AD-A566-40BB-BD4A-A762F2CC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66E6084-0988-49B4-BD4E-1264194D9864}" type="datetime1">
              <a:rPr lang="es-ES" noProof="0" smtClean="0"/>
              <a:t>04/03/2019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4B28AD-1D0C-4900-B131-522F2A1C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9494F2-46DF-4885-B9EE-87FBE2A1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8578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E1BC9-ED80-4691-A38F-3F4683AB1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B5474C-51DA-4896-96A6-DF65BB872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4FEE93-CFBD-4154-AA53-1ABE3E8A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5EEB305-4E92-401E-9FCA-996DF9FD55B6}" type="datetime1">
              <a:rPr lang="es-ES" noProof="0" smtClean="0"/>
              <a:t>04/03/2019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B768DA-15C1-4126-934A-ADA3225E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7E9B62-F917-4753-9355-8C78F4C6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5985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E0EF64-E24B-4E07-A8BA-CFE6F0267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E442B2-2403-4D55-BFA2-770B227BB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3CB3A8-D0C8-48C7-87A5-0C12FAF2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7E901BA-1555-4CE1-92B2-39682A57B7CA}" type="datetime1">
              <a:rPr lang="es-ES" noProof="0" smtClean="0"/>
              <a:t>04/03/2019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724F61-F00C-4A3E-A53B-49314750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BCE6AE-0845-4A15-8326-58E5294D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7727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B0ADD-4292-4E0C-96A2-725724C0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671434-91BD-409B-B161-AABBC5451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E4D6BF-98F6-4D47-8A71-F7E053BB9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031EA3-1207-456F-B1A7-F20CDD0C2E7B}" type="datetime1">
              <a:rPr lang="es-ES" noProof="0" smtClean="0"/>
              <a:t>04/03/2019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75BB7D-7D62-49EE-9297-BB738B43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B43892-23E7-4697-A873-2761392D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53137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67807-8BD7-4CCD-A977-44761C0F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CF7C9A-80E7-4DB0-A2A9-421C8475A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8D40F8-8D6F-4134-AD41-784CEBAF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B07FB1B-461B-4D1D-952B-7FEEFF2CFA29}" type="datetime1">
              <a:rPr lang="es-ES" noProof="0" smtClean="0"/>
              <a:t>04/03/2019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81A425-71C4-4952-BA10-2B17240D5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831B7A-55CF-4060-B2A3-BC803C71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3983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319F7-F6C2-4627-B1D4-526B5D24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D9E99-2ADD-46BE-82CA-43D0DCA08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E39417-FA6A-4DBF-947F-C3C701D82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A9B417-D024-4FD6-BDA0-EAA50B11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EC9D876-84BE-45D9-9418-9FF24663C364}" type="datetime1">
              <a:rPr lang="es-ES" noProof="0" smtClean="0"/>
              <a:t>04/03/2019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BFE5F9-9D14-4E7A-8D7D-AB75550C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9547E9-2E94-4B80-B6E3-A2243539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4292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F3893-37C8-49EF-8DFD-B2A47EDA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80CA06-1FBA-4231-A5DA-D3A4340BC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8347A4-B6BB-4944-B858-14F67DBA5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421DF7-09B0-4273-8322-4F3117474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E01A44-99E0-429C-8378-90DBC21B6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FF36D7-C2FE-42D1-8A37-BDF09339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CDF9AA-CFE1-4BA9-8C5D-54C264D423B8}" type="datetime1">
              <a:rPr lang="es-ES" noProof="0" smtClean="0"/>
              <a:t>04/03/2019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A1D5B6-1010-4ABE-B250-D1366786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5649FB-A528-47AA-9857-C75CB223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3174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04A8D-0318-4464-8D38-D61B59C6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F49B644-8ABF-4E55-9AD8-B65B44BB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DA51D7A-9E1F-4C6F-8B86-F39A8650CB7A}" type="datetime1">
              <a:rPr lang="es-ES" noProof="0" smtClean="0"/>
              <a:t>04/03/2019</a:t>
            </a:fld>
            <a:endParaRPr lang="es-ES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B62C48-2EBB-4DB3-870D-61099835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431611-DB7E-4F60-9700-3A96B2E2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32465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D4B3743-0F6B-417F-A31B-28C98585E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A1E9FB-24DE-4A64-B35D-DF3FF6E51288}" type="datetime1">
              <a:rPr lang="es-ES" noProof="0" smtClean="0"/>
              <a:t>04/03/2019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2C4DA8-BD1A-4945-8BDB-7D1B3E4A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16BBF1-C588-4B82-BBDC-923315D4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362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EC49D-10DA-44E8-B0CB-EAA21AC8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7E14E4-927E-4FB9-8B9F-8B71AEA0D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27C966-CEE4-411B-80E9-F789C6ABD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8E3287-EB2F-49A1-AB65-12A4E6BF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031EA3-1207-456F-B1A7-F20CDD0C2E7B}" type="datetime1">
              <a:rPr lang="es-ES" noProof="0" smtClean="0"/>
              <a:t>04/03/2019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4E0CE1-E989-4D88-BC33-C4B75816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D754EC-CAA5-470C-900A-5AE82E3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5746044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6715E-8A64-480D-B0E2-24E881B84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C6029D8-E0F6-430B-B941-2213BC0A9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F12114-9967-4829-A352-3DDAE57C6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4D1C99-50CA-494C-BFAE-DD9E61043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031EA3-1207-456F-B1A7-F20CDD0C2E7B}" type="datetime1">
              <a:rPr lang="es-ES" noProof="0" smtClean="0"/>
              <a:t>04/03/2019</a:t>
            </a:fld>
            <a:endParaRPr lang="es-ES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0BB1CA-4012-47C6-938D-09CFAA6B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A6FDEA-2362-4304-8588-092DD172C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005940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9AA6EC-16C9-4685-9C96-E6086DE1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9EB022-CC40-45AF-A033-A0562EB96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49D1BF-EDCC-4623-862C-DCCEA150F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5031EA3-1207-456F-B1A7-F20CDD0C2E7B}" type="datetime1">
              <a:rPr lang="es-ES" noProof="0" smtClean="0"/>
              <a:t>04/03/2019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90908E-97A3-4606-9733-7BD79A419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5F12A3-364B-4E7E-ACEE-BCA14AF25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DC1BBB0-96F0-4077-A278-0F3FB5C104D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0324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548680"/>
            <a:ext cx="8329031" cy="2680127"/>
          </a:xfrm>
        </p:spPr>
        <p:txBody>
          <a:bodyPr rtlCol="0"/>
          <a:lstStyle/>
          <a:p>
            <a:pPr rtl="0"/>
            <a:r>
              <a:rPr lang="es-ES" sz="6000" b="1" dirty="0">
                <a:solidFill>
                  <a:srgbClr val="0070C0"/>
                </a:solidFill>
              </a:rPr>
              <a:t>Intervalos de confianza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 rtl="0"/>
            <a:r>
              <a:rPr lang="es-ES" b="1" dirty="0"/>
              <a:t>Docente: Johanna Trochez González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C98AC-689A-439A-9E6D-6B8B92A9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5400" b="1" dirty="0">
                <a:solidFill>
                  <a:srgbClr val="0070C0"/>
                </a:solidFill>
              </a:rPr>
              <a:t>Intervalos de confianza más usados</a:t>
            </a:r>
            <a:endParaRPr lang="es-CO" sz="5400" b="1" dirty="0">
              <a:solidFill>
                <a:srgbClr val="0070C0"/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91686D9-EF75-4347-9B19-72EE37B0C5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787" y="1879960"/>
            <a:ext cx="6719251" cy="424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2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1ACF7-4BE3-4A1F-98EC-0859DDF0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1772816"/>
            <a:ext cx="10512862" cy="1325563"/>
          </a:xfrm>
        </p:spPr>
        <p:txBody>
          <a:bodyPr/>
          <a:lstStyle/>
          <a:p>
            <a:r>
              <a:rPr lang="es-MX" b="1" dirty="0">
                <a:solidFill>
                  <a:srgbClr val="0070C0"/>
                </a:solidFill>
              </a:rPr>
              <a:t>Intervalos de confianza para una muestra</a:t>
            </a:r>
            <a:endParaRPr lang="es-CO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35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BC83B-F7CE-4A58-9A95-6466FA7B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34" y="1340768"/>
            <a:ext cx="7128792" cy="3394495"/>
          </a:xfrm>
        </p:spPr>
        <p:txBody>
          <a:bodyPr>
            <a:normAutofit/>
          </a:bodyPr>
          <a:lstStyle/>
          <a:p>
            <a:pPr algn="ctr"/>
            <a:br>
              <a:rPr lang="es-CO" dirty="0"/>
            </a:br>
            <a:r>
              <a:rPr lang="es-CO" sz="4900" b="1" dirty="0">
                <a:solidFill>
                  <a:srgbClr val="0070C0"/>
                </a:solidFill>
              </a:rPr>
              <a:t>Aspectos relevantes para construir intervalos de confianza para 𝜇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7FA1CCD-36FD-4F6D-86F1-5D1778BD1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4426" y="836712"/>
            <a:ext cx="3915218" cy="539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09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0F654BB-39AF-42C6-A187-1662964F7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41" y="335391"/>
            <a:ext cx="9734541" cy="615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55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80051-EA86-4264-A53C-A1BB400B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rgbClr val="0070C0"/>
                </a:solidFill>
              </a:rPr>
              <a:t>Intervalo de confianza para </a:t>
            </a:r>
            <a:r>
              <a:rPr lang="el-GR" b="1" dirty="0">
                <a:solidFill>
                  <a:srgbClr val="0070C0"/>
                </a:solidFill>
              </a:rPr>
              <a:t>μ</a:t>
            </a:r>
            <a:r>
              <a:rPr lang="es-CO" b="1" dirty="0">
                <a:solidFill>
                  <a:srgbClr val="0070C0"/>
                </a:solidFill>
              </a:rPr>
              <a:t> con </a:t>
            </a:r>
            <a:r>
              <a:rPr lang="el-GR" b="1" dirty="0">
                <a:solidFill>
                  <a:srgbClr val="0070C0"/>
                </a:solidFill>
              </a:rPr>
              <a:t>σ</a:t>
            </a:r>
            <a:r>
              <a:rPr lang="es-CO" b="1" dirty="0">
                <a:solidFill>
                  <a:srgbClr val="0070C0"/>
                </a:solidFill>
              </a:rPr>
              <a:t> conocida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5602E0D8-5FEB-40D8-8B11-BC40DCEB2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s-MX" sz="3200" dirty="0">
                    <a:latin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MX" sz="3200" dirty="0">
                    <a:latin typeface="Cambria Math" panose="02040503050406030204" pitchFamily="18" charset="0"/>
                  </a:rPr>
                  <a:t> </a:t>
                </a:r>
                <a:r>
                  <a:rPr lang="es-MX" sz="3200" dirty="0">
                    <a:latin typeface="Calibri" panose="020F0502020204030204" pitchFamily="34" charset="0"/>
                  </a:rPr>
                  <a:t>es la media de una muestra aleatoria de tamaño </a:t>
                </a:r>
                <a:r>
                  <a:rPr lang="es-MX" sz="3200" dirty="0">
                    <a:latin typeface="Cambria Math" panose="02040503050406030204" pitchFamily="18" charset="0"/>
                  </a:rPr>
                  <a:t>𝑛 </a:t>
                </a:r>
                <a:r>
                  <a:rPr lang="es-MX" sz="3200" dirty="0">
                    <a:latin typeface="Calibri" panose="020F0502020204030204" pitchFamily="34" charset="0"/>
                  </a:rPr>
                  <a:t>de una población normal con </a:t>
                </a:r>
                <a:r>
                  <a:rPr lang="es-MX" sz="32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varianza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CO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32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conocida</a:t>
                </a:r>
                <a:r>
                  <a:rPr lang="es-MX" sz="3200" dirty="0">
                    <a:latin typeface="Calibri" panose="020F0502020204030204" pitchFamily="34" charset="0"/>
                  </a:rPr>
                  <a:t>, un intervalo de confianza del </a:t>
                </a:r>
                <a:r>
                  <a:rPr lang="es-MX" sz="3200" dirty="0">
                    <a:latin typeface="Cambria Math" panose="02040503050406030204" pitchFamily="18" charset="0"/>
                  </a:rPr>
                  <a:t>1 − 𝛼 100% </a:t>
                </a:r>
                <a:r>
                  <a:rPr lang="es-MX" sz="3200" dirty="0">
                    <a:latin typeface="Calibri" panose="020F0502020204030204" pitchFamily="34" charset="0"/>
                  </a:rPr>
                  <a:t>para </a:t>
                </a:r>
                <a:r>
                  <a:rPr lang="es-MX" sz="3200" dirty="0">
                    <a:latin typeface="Cambria Math" panose="02040503050406030204" pitchFamily="18" charset="0"/>
                  </a:rPr>
                  <a:t>𝜇 </a:t>
                </a:r>
                <a:r>
                  <a:rPr lang="es-MX" sz="3200" dirty="0">
                    <a:latin typeface="Calibri" panose="020F0502020204030204" pitchFamily="34" charset="0"/>
                  </a:rPr>
                  <a:t>está dado por </a:t>
                </a:r>
              </a:p>
              <a:p>
                <a:pPr marL="0" indent="0" algn="just">
                  <a:buNone/>
                </a:pPr>
                <a:endParaRPr lang="es-MX" sz="4000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4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CO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s-CO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f>
                        <m:fPr>
                          <m:ctrlPr>
                            <a:rPr lang="es-CO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CO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O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s-CO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CO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CO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̅"/>
                          <m:ctrlPr>
                            <a:rPr lang="es-MX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CO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4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CO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s-CO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f>
                        <m:fPr>
                          <m:ctrlPr>
                            <a:rPr lang="es-CO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CO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O" sz="4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MX" sz="3200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MX" sz="3200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MX" sz="3200" dirty="0">
                    <a:latin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CO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s-CO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s-MX" sz="3200" dirty="0">
                    <a:latin typeface="Calibri" panose="020F0502020204030204" pitchFamily="34" charset="0"/>
                  </a:rPr>
                  <a:t> es el valor z que deja un área de </a:t>
                </a:r>
                <a:r>
                  <a:rPr lang="es-MX" sz="3200" dirty="0">
                    <a:latin typeface="Cambria Math" panose="02040503050406030204" pitchFamily="18" charset="0"/>
                  </a:rPr>
                  <a:t>𝛼/2 </a:t>
                </a:r>
                <a:r>
                  <a:rPr lang="es-MX" sz="3200" dirty="0">
                    <a:latin typeface="Calibri" panose="020F0502020204030204" pitchFamily="34" charset="0"/>
                  </a:rPr>
                  <a:t>a la derecha.</a:t>
                </a:r>
                <a:endParaRPr lang="es-CO" sz="3200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5602E0D8-5FEB-40D8-8B11-BC40DCEB2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9" t="-3221" r="-1507" b="-280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18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568F2-FE8F-404E-B3F4-3971396B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4CD398E-88E4-4777-96A8-F8BCC97FC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57" y="1449199"/>
            <a:ext cx="8558510" cy="504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88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80051-EA86-4264-A53C-A1BB400B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b="1" dirty="0">
                <a:solidFill>
                  <a:srgbClr val="0070C0"/>
                </a:solidFill>
              </a:rPr>
              <a:t>Intervalo de confianza para </a:t>
            </a:r>
            <a:r>
              <a:rPr lang="el-GR" sz="4000" b="1" dirty="0">
                <a:solidFill>
                  <a:srgbClr val="0070C0"/>
                </a:solidFill>
              </a:rPr>
              <a:t>μ</a:t>
            </a:r>
            <a:r>
              <a:rPr lang="es-CO" sz="4000" b="1" dirty="0">
                <a:solidFill>
                  <a:srgbClr val="0070C0"/>
                </a:solidFill>
              </a:rPr>
              <a:t> con </a:t>
            </a:r>
            <a:r>
              <a:rPr lang="el-GR" sz="4000" b="1" dirty="0">
                <a:solidFill>
                  <a:srgbClr val="0070C0"/>
                </a:solidFill>
              </a:rPr>
              <a:t>σ</a:t>
            </a:r>
            <a:r>
              <a:rPr lang="es-CO" sz="4000" b="1" dirty="0">
                <a:solidFill>
                  <a:srgbClr val="0070C0"/>
                </a:solidFill>
              </a:rPr>
              <a:t> desconocida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5602E0D8-5FEB-40D8-8B11-BC40DCEB2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3946" y="1690689"/>
                <a:ext cx="10512862" cy="435133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s-MX" sz="2800" dirty="0">
                    <a:latin typeface="Calibri" panose="020F0502020204030204" pitchFamily="34" charset="0"/>
                  </a:rPr>
                  <a:t>Si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s-MX" sz="2800" dirty="0">
                    <a:latin typeface="Cambria Math" panose="02040503050406030204" pitchFamily="18" charset="0"/>
                  </a:rPr>
                  <a:t> </a:t>
                </a:r>
                <a:r>
                  <a:rPr lang="es-MX" sz="2800" dirty="0">
                    <a:latin typeface="Calibri" panose="020F0502020204030204" pitchFamily="34" charset="0"/>
                  </a:rPr>
                  <a:t>es la media de una muestra aleatoria de tamaño </a:t>
                </a:r>
                <a:r>
                  <a:rPr lang="es-MX" sz="2800" dirty="0">
                    <a:latin typeface="Cambria Math" panose="02040503050406030204" pitchFamily="18" charset="0"/>
                  </a:rPr>
                  <a:t>𝑛 </a:t>
                </a:r>
                <a:r>
                  <a:rPr lang="es-MX" sz="2800" dirty="0">
                    <a:latin typeface="Calibri" panose="020F0502020204030204" pitchFamily="34" charset="0"/>
                  </a:rPr>
                  <a:t>de una población normal con </a:t>
                </a:r>
                <a:r>
                  <a:rPr lang="es-MX" sz="28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varianza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CO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28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desconocida</a:t>
                </a:r>
                <a:r>
                  <a:rPr lang="es-MX" sz="2800" dirty="0">
                    <a:latin typeface="Calibri" panose="020F0502020204030204" pitchFamily="34" charset="0"/>
                  </a:rPr>
                  <a:t>, un intervalo de confianza del (</a:t>
                </a:r>
                <a:r>
                  <a:rPr lang="es-MX" sz="2800" dirty="0">
                    <a:latin typeface="Cambria Math" panose="02040503050406030204" pitchFamily="18" charset="0"/>
                  </a:rPr>
                  <a:t>1 − 𝛼) 100% </a:t>
                </a:r>
                <a:r>
                  <a:rPr lang="es-MX" sz="2800" dirty="0">
                    <a:latin typeface="Calibri" panose="020F0502020204030204" pitchFamily="34" charset="0"/>
                  </a:rPr>
                  <a:t>para </a:t>
                </a:r>
                <a:r>
                  <a:rPr lang="es-MX" sz="2800" dirty="0">
                    <a:latin typeface="Cambria Math" panose="02040503050406030204" pitchFamily="18" charset="0"/>
                  </a:rPr>
                  <a:t>𝜇 </a:t>
                </a:r>
                <a:r>
                  <a:rPr lang="es-MX" sz="2800" dirty="0">
                    <a:latin typeface="Calibri" panose="020F0502020204030204" pitchFamily="34" charset="0"/>
                  </a:rPr>
                  <a:t>está dado por </a:t>
                </a:r>
              </a:p>
              <a:p>
                <a:pPr marL="0" indent="0" algn="just">
                  <a:buNone/>
                </a:pPr>
                <a:endParaRPr lang="es-MX" sz="3600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̅"/>
                          <m:ctrlPr>
                            <a:rPr lang="es-MX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 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es-CO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O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MX" sz="2800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s-MX" sz="2800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s-MX" sz="2800" dirty="0">
                    <a:latin typeface="Calibri" panose="020F0502020204030204" pitchFamily="34" charset="0"/>
                  </a:rPr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s-C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s-CO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s-C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s-C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s-CO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s-C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2800" dirty="0">
                    <a:latin typeface="Calibri" panose="020F0502020204030204" pitchFamily="34" charset="0"/>
                  </a:rPr>
                  <a:t>es el valor t que deja un área de </a:t>
                </a:r>
                <a:r>
                  <a:rPr lang="es-MX" sz="2800" dirty="0">
                    <a:latin typeface="Cambria Math" panose="02040503050406030204" pitchFamily="18" charset="0"/>
                  </a:rPr>
                  <a:t>𝛼/2 </a:t>
                </a:r>
                <a:r>
                  <a:rPr lang="es-MX" sz="2800" dirty="0">
                    <a:latin typeface="Calibri" panose="020F0502020204030204" pitchFamily="34" charset="0"/>
                  </a:rPr>
                  <a:t>a la derecha, con n-1 grados de libertad</a:t>
                </a:r>
                <a:endParaRPr lang="es-CO" sz="2800" dirty="0"/>
              </a:p>
            </p:txBody>
          </p:sp>
        </mc:Choice>
        <mc:Fallback xmlns="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5602E0D8-5FEB-40D8-8B11-BC40DCEB2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3946" y="1690689"/>
                <a:ext cx="10512862" cy="4351338"/>
              </a:xfrm>
              <a:blipFill>
                <a:blip r:embed="rId2"/>
                <a:stretch>
                  <a:fillRect l="-1218" t="-2661" r="-1682" b="-420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830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EBC60-BEC8-4338-8D6F-21E6683D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000" b="1" dirty="0">
                <a:solidFill>
                  <a:srgbClr val="0070C0"/>
                </a:solidFill>
              </a:rPr>
              <a:t>EJEMPLO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2B4D9CE-DB0D-461B-B331-EA18426B1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7868" y="1410471"/>
            <a:ext cx="9793088" cy="508240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9B9ACF4-C301-457E-ABB6-560DD0CF2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104" y="5157192"/>
            <a:ext cx="4089740" cy="1003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53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BDCFB-215D-4B38-8B70-7D4FF6E8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b="1" dirty="0">
                <a:solidFill>
                  <a:srgbClr val="0070C0"/>
                </a:solidFill>
              </a:rPr>
              <a:t>Intervalo de confianza para la proporción 𝑝 </a:t>
            </a:r>
            <a:endParaRPr lang="es-CO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949BFA6-602B-4AB1-8E4E-B27D103A0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es-MX" sz="3200" dirty="0"/>
                  <a:t>Si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32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sz="3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s-MX" sz="3200" dirty="0"/>
                  <a:t> es la proporción de éxitos en una muestra aleatoria de tamaño 𝑛, un intervalo de confianza aproximado de (1 − 𝛼) 100% para 𝑝 está dado por </a:t>
                </a:r>
              </a:p>
              <a:p>
                <a:pPr marL="0" indent="0">
                  <a:buNone/>
                </a:pPr>
                <a:endParaRPr lang="es-MX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MX" sz="3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3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s-MX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32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s-CO" sz="3200" b="0" i="1" dirty="0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̂"/>
                                  <m:ctrlPr>
                                    <a:rPr lang="es-MX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32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s-CO" sz="32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̂"/>
                          <m:ctrlPr>
                            <a:rPr lang="es-MX" sz="3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3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̂"/>
                                  <m:ctrlPr>
                                    <a:rPr lang="es-MX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32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s-CO" sz="3200" b="0" i="1" dirty="0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̂"/>
                                  <m:ctrlPr>
                                    <a:rPr lang="es-MX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32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s-CO" sz="32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MX" sz="3200" dirty="0"/>
              </a:p>
              <a:p>
                <a:pPr marL="0" indent="0" algn="just">
                  <a:buNone/>
                </a:pPr>
                <a:endParaRPr lang="es-MX" sz="3200" dirty="0"/>
              </a:p>
              <a:p>
                <a:pPr marL="0" indent="0" algn="just">
                  <a:buNone/>
                </a:pPr>
                <a:r>
                  <a:rPr lang="es-MX" sz="3200" dirty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CO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s-CO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s-CO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3200" dirty="0"/>
                  <a:t>es el valor z que deja un área de 𝛼/2 a la derecha. </a:t>
                </a:r>
              </a:p>
              <a:p>
                <a:pPr marL="0" indent="0" algn="just">
                  <a:buNone/>
                </a:pPr>
                <a:r>
                  <a:rPr lang="es-MX" sz="3200" dirty="0"/>
                  <a:t>Nota: usar solo cuando 𝑛𝑝 ≥ 50 y 𝑛(1 − 𝑝 ) ≥ 50</a:t>
                </a:r>
                <a:endParaRPr lang="es-CO" sz="32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C949BFA6-602B-4AB1-8E4E-B27D103A0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4482" r="-139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212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56466-4D8A-415B-B11E-068DC2D4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0" y="205794"/>
            <a:ext cx="10512862" cy="1325563"/>
          </a:xfrm>
        </p:spPr>
        <p:txBody>
          <a:bodyPr/>
          <a:lstStyle/>
          <a:p>
            <a:pPr algn="ctr"/>
            <a:r>
              <a:rPr lang="es-CO" sz="4000" b="1" dirty="0">
                <a:solidFill>
                  <a:srgbClr val="0070C0"/>
                </a:solidFill>
              </a:rPr>
              <a:t>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D9205F-B9B8-41AF-A102-935A5505E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197" y="1314686"/>
            <a:ext cx="9654429" cy="537321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B3183B-1493-4FFE-AEE5-32A27F6E9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24" y="6019520"/>
            <a:ext cx="8512900" cy="6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6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4027F-99AD-48A0-BCF0-275955E9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CDB6FA-F2B1-45A5-976E-E086C64B5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8EC081-8269-454C-8405-40DB5FB3A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81" y="222333"/>
            <a:ext cx="10592701" cy="641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463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b="1" dirty="0">
                <a:solidFill>
                  <a:srgbClr val="0070C0"/>
                </a:solidFill>
              </a:rPr>
              <a:t>Distribución </a:t>
            </a:r>
            <a:r>
              <a:rPr lang="es-CO" sz="4000" b="1" dirty="0" err="1">
                <a:solidFill>
                  <a:srgbClr val="0070C0"/>
                </a:solidFill>
              </a:rPr>
              <a:t>muestral</a:t>
            </a:r>
            <a:r>
              <a:rPr lang="es-CO" sz="4000" b="1" dirty="0">
                <a:solidFill>
                  <a:srgbClr val="0070C0"/>
                </a:solidFill>
              </a:rPr>
              <a:t> para la varianza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CO" dirty="0"/>
                  <a:t>Estimar la </a:t>
                </a:r>
                <a:r>
                  <a:rPr lang="es-CO" sz="3100" b="1" u="sng" dirty="0">
                    <a:solidFill>
                      <a:srgbClr val="0070C0"/>
                    </a:solidFill>
                  </a:rPr>
                  <a:t>variabilidad</a:t>
                </a:r>
                <a:r>
                  <a:rPr lang="es-CO" dirty="0"/>
                  <a:t> en los diámetros de tuercas de cierto tipo. </a:t>
                </a:r>
              </a:p>
              <a:p>
                <a:pPr marL="0" indent="0" algn="just">
                  <a:buNone/>
                </a:pPr>
                <a:r>
                  <a:rPr lang="es-CO" dirty="0"/>
                  <a:t>La distribución de muestreo es:</a:t>
                </a:r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 smtClean="0">
                                  <a:latin typeface="Cambria Math"/>
                                  <a:ea typeface="Cambria Math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es-CO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s-CO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−1)</m:t>
                          </m:r>
                        </m:sub>
                        <m:sup/>
                      </m:sSubSup>
                      <m:r>
                        <a:rPr lang="es-CO" b="0" i="1" smtClean="0">
                          <a:latin typeface="Cambria Math"/>
                        </a:rPr>
                        <m:t>~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s-CO" b="0" i="1" smtClean="0">
                              <a:latin typeface="Cambria Math"/>
                            </a:rPr>
                            <m:t>−1)</m:t>
                          </m:r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185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008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b="1" dirty="0">
                <a:solidFill>
                  <a:srgbClr val="0070C0"/>
                </a:solidFill>
              </a:rPr>
              <a:t>Distribución </a:t>
            </a:r>
            <a:r>
              <a:rPr lang="es-CO" sz="4000" b="1" dirty="0" err="1">
                <a:solidFill>
                  <a:srgbClr val="0070C0"/>
                </a:solidFill>
              </a:rPr>
              <a:t>chi</a:t>
            </a:r>
            <a:r>
              <a:rPr lang="es-CO" sz="4000" b="1" dirty="0">
                <a:solidFill>
                  <a:srgbClr val="0070C0"/>
                </a:solidFill>
              </a:rPr>
              <a:t>-cuadrado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940" y="1556793"/>
            <a:ext cx="8229600" cy="4286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49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b="1" dirty="0">
                <a:solidFill>
                  <a:srgbClr val="0070C0"/>
                </a:solidFill>
              </a:rPr>
              <a:t>Tabla de la distribución </a:t>
            </a:r>
            <a:r>
              <a:rPr lang="es-CO" sz="4000" b="1" dirty="0" err="1">
                <a:solidFill>
                  <a:srgbClr val="0070C0"/>
                </a:solidFill>
              </a:rPr>
              <a:t>chi</a:t>
            </a:r>
            <a:r>
              <a:rPr lang="es-CO" sz="4000" b="1" dirty="0">
                <a:solidFill>
                  <a:srgbClr val="0070C0"/>
                </a:solidFill>
              </a:rPr>
              <a:t>-cuadrado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981" y="1340769"/>
            <a:ext cx="747907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894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1340768"/>
            <a:ext cx="7959612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03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65" y="980728"/>
            <a:ext cx="8001619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68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35A2B277-1175-4DFF-A757-3F2186B84C3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s-CO" sz="4800" b="1" dirty="0">
                    <a:solidFill>
                      <a:srgbClr val="0070C0"/>
                    </a:solidFill>
                  </a:rPr>
                  <a:t>Intervalo de confianza para la varianza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4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48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CO" sz="48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CO" sz="4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35A2B277-1175-4DFF-A757-3F2186B84C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09" b="-414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4FA4E73-C525-49B9-BE3B-1EBE49745D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MX" sz="2600" dirty="0"/>
                  <a:t>Si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600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s-CO" sz="26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2600" dirty="0"/>
                  <a:t> es la varianza de una muestra aleatoria de tamaño 𝑛 de una población normal, un intervalo de confianza aproximado de (1 − 𝛼) 100%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6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CO" sz="26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MX" sz="2600" dirty="0"/>
                  <a:t> está dado por </a:t>
                </a:r>
              </a:p>
              <a:p>
                <a:pPr marL="0" indent="0">
                  <a:buNone/>
                </a:pPr>
                <a:endParaRPr lang="es-CO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sz="2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CO" sz="2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s-CO" sz="2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s-CO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CO" sz="2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s-CO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s-CO" sz="2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CO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CO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O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s-CO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s-CO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s-CO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2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CO" sz="2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O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s-CO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sz="2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CO" sz="2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  <m:r>
                                    <a:rPr lang="es-CO" sz="2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s-CO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CO" sz="2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s-CO" sz="2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 </m:t>
                              </m:r>
                              <m:f>
                                <m:fPr>
                                  <m:ctrlPr>
                                    <a:rPr lang="es-CO" sz="2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s-CO" sz="2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s-CO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CO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s-CO" sz="2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CO" sz="2600" dirty="0"/>
              </a:p>
              <a:p>
                <a:endParaRPr lang="es-CO" sz="2600" dirty="0"/>
              </a:p>
              <a:p>
                <a:pPr marL="0" indent="0">
                  <a:buNone/>
                </a:pPr>
                <a:r>
                  <a:rPr lang="es-MX" sz="2600" dirty="0"/>
                  <a:t>donde los denominadores son obtenidos de una chi-cuadrada. </a:t>
                </a:r>
              </a:p>
              <a:p>
                <a:pPr marL="0" indent="0">
                  <a:buNone/>
                </a:pPr>
                <a:r>
                  <a:rPr lang="es-MX" sz="2600" dirty="0"/>
                  <a:t>Nota: un intervalo de confianza para 𝜎 se puede obtener tomando a los límites del intervalo anterior.</a:t>
                </a:r>
                <a:endParaRPr lang="es-CO" sz="26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4FA4E73-C525-49B9-BE3B-1EBE49745D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b="-644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433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E7FC-C924-4C36-B7D1-8F9991433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4000" b="1" dirty="0">
                <a:solidFill>
                  <a:srgbClr val="0070C0"/>
                </a:solidFill>
              </a:rPr>
              <a:t>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BE602F-CB66-454C-ADC4-F40350BAA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00" y="1340768"/>
            <a:ext cx="8568424" cy="487829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6BABBB6-334A-402C-85E9-163A893DA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276" y="5354432"/>
            <a:ext cx="6567250" cy="4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11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9956" y="476672"/>
            <a:ext cx="9782801" cy="648072"/>
          </a:xfrm>
        </p:spPr>
        <p:txBody>
          <a:bodyPr>
            <a:normAutofit fontScale="90000"/>
          </a:bodyPr>
          <a:lstStyle/>
          <a:p>
            <a:r>
              <a:rPr lang="es-CO" b="1" dirty="0">
                <a:solidFill>
                  <a:srgbClr val="0070C0"/>
                </a:solidFill>
              </a:rPr>
              <a:t>Intervalos de confianza para dos muestras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131" y="1398084"/>
            <a:ext cx="7306561" cy="497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5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000" b="1" dirty="0">
                <a:solidFill>
                  <a:srgbClr val="0070C0"/>
                </a:solidFill>
              </a:rPr>
              <a:t>Distribución </a:t>
            </a:r>
            <a:r>
              <a:rPr lang="es-CO" sz="4000" b="1" dirty="0" err="1">
                <a:solidFill>
                  <a:srgbClr val="0070C0"/>
                </a:solidFill>
              </a:rPr>
              <a:t>muestral</a:t>
            </a:r>
            <a:r>
              <a:rPr lang="es-CO" sz="4000" b="1" dirty="0">
                <a:solidFill>
                  <a:srgbClr val="0070C0"/>
                </a:solidFill>
              </a:rPr>
              <a:t> para la diferencia de medias</a:t>
            </a:r>
            <a:endParaRPr lang="es-CO" sz="4000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CO" sz="3100" b="1" i="1" dirty="0"/>
              <a:t>Medicina</a:t>
            </a:r>
            <a:r>
              <a:rPr lang="es-CO" sz="3100" b="1" dirty="0"/>
              <a:t>.-</a:t>
            </a:r>
            <a:r>
              <a:rPr lang="es-CO" sz="3100" dirty="0"/>
              <a:t> Poner aprueba los efectos de una dieta mediante las medidas del peso en la misma persona antes y después de aplicar una dieta.</a:t>
            </a:r>
          </a:p>
          <a:p>
            <a:endParaRPr lang="es-CO" dirty="0"/>
          </a:p>
          <a:p>
            <a:pPr algn="just"/>
            <a:r>
              <a:rPr lang="es-CO" b="1" i="1" dirty="0"/>
              <a:t>Agricultura.</a:t>
            </a:r>
            <a:r>
              <a:rPr lang="es-CO" dirty="0"/>
              <a:t>- Poner a prueba los efectos de dos fertilizantes en la producción granos comparando la producción de parcelas similares en las mismas condiciones.</a:t>
            </a:r>
          </a:p>
          <a:p>
            <a:endParaRPr lang="es-CO" b="1" i="1" dirty="0"/>
          </a:p>
          <a:p>
            <a:r>
              <a:rPr lang="es-CO" b="1" i="1" dirty="0"/>
              <a:t>Industria: </a:t>
            </a:r>
            <a:r>
              <a:rPr lang="es-CO" dirty="0"/>
              <a:t>Poner a prueba dos marcas de llantas en cuanto al desgaste del piso. </a:t>
            </a:r>
          </a:p>
        </p:txBody>
      </p:sp>
    </p:spTree>
    <p:extLst>
      <p:ext uri="{BB962C8B-B14F-4D97-AF65-F5344CB8AC3E}">
        <p14:creationId xmlns:p14="http://schemas.microsoft.com/office/powerpoint/2010/main" val="58013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O" sz="3200" b="1" dirty="0">
                <a:solidFill>
                  <a:srgbClr val="0070C0"/>
                </a:solidFill>
              </a:rPr>
              <a:t>Distribución </a:t>
            </a:r>
            <a:r>
              <a:rPr lang="es-CO" sz="3200" b="1" dirty="0" err="1">
                <a:solidFill>
                  <a:srgbClr val="0070C0"/>
                </a:solidFill>
              </a:rPr>
              <a:t>muestral</a:t>
            </a:r>
            <a:r>
              <a:rPr lang="es-CO" sz="3200" b="1" dirty="0">
                <a:solidFill>
                  <a:srgbClr val="0070C0"/>
                </a:solidFill>
              </a:rPr>
              <a:t> para la diferencia </a:t>
            </a:r>
            <a:br>
              <a:rPr lang="es-CO" sz="3200" b="1" dirty="0">
                <a:solidFill>
                  <a:srgbClr val="0070C0"/>
                </a:solidFill>
              </a:rPr>
            </a:br>
            <a:r>
              <a:rPr lang="es-CO" sz="3200" b="1" dirty="0">
                <a:solidFill>
                  <a:srgbClr val="0070C0"/>
                </a:solidFill>
              </a:rPr>
              <a:t>de medias con </a:t>
            </a:r>
            <a:r>
              <a:rPr lang="el-GR" sz="3200" b="1" dirty="0">
                <a:solidFill>
                  <a:srgbClr val="0070C0"/>
                </a:solidFill>
              </a:rPr>
              <a:t>σ</a:t>
            </a:r>
            <a:r>
              <a:rPr lang="es-CO" sz="3200" b="1" dirty="0">
                <a:solidFill>
                  <a:srgbClr val="0070C0"/>
                </a:solidFill>
              </a:rPr>
              <a:t> conocida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593436" y="1700808"/>
                <a:ext cx="9782801" cy="4572000"/>
              </a:xfrm>
            </p:spPr>
            <p:txBody>
              <a:bodyPr numCol="3">
                <a:normAutofit fontScale="25000" lnSpcReduction="20000"/>
              </a:bodyPr>
              <a:lstStyle/>
              <a:p>
                <a:pPr marL="0" indent="0" algn="just">
                  <a:buNone/>
                </a:pPr>
                <a:r>
                  <a:rPr lang="es-CO" sz="7200" dirty="0"/>
                  <a:t>Sean dos muestras aleatorias independientes de tamaños</a:t>
                </a:r>
                <a14:m>
                  <m:oMath xmlns:m="http://schemas.openxmlformats.org/officeDocument/2006/math">
                    <m:r>
                      <a:rPr lang="es-CO" sz="720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CO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72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s-CO" sz="7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CO" sz="7200" i="1">
                        <a:latin typeface="Cambria Math"/>
                      </a:rPr>
                      <m:t> </m:t>
                    </m:r>
                    <m:r>
                      <a:rPr lang="es-CO" sz="7200" i="1">
                        <a:latin typeface="Cambria Math"/>
                      </a:rPr>
                      <m:t>𝑦</m:t>
                    </m:r>
                    <m:r>
                      <a:rPr lang="es-CO" sz="72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CO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72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s-CO" sz="7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CO" sz="7200">
                        <a:latin typeface="Cambria Math"/>
                      </a:rPr>
                      <m:t>,  </m:t>
                    </m:r>
                    <m:r>
                      <m:rPr>
                        <m:sty m:val="p"/>
                      </m:rPr>
                      <a:rPr lang="es-CO" sz="7200">
                        <a:latin typeface="Cambria Math"/>
                      </a:rPr>
                      <m:t>de</m:t>
                    </m:r>
                    <m:r>
                      <a:rPr lang="es-CO" sz="7200">
                        <a:latin typeface="Cambria Math"/>
                      </a:rPr>
                      <m:t> </m:t>
                    </m:r>
                  </m:oMath>
                </a14:m>
                <a:r>
                  <a:rPr lang="es-CO" sz="7200" dirty="0"/>
                  <a:t>dos poblaciones discretas o continuas, con medias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72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s-CO" sz="7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CO" sz="7200" i="1">
                        <a:latin typeface="Cambria Math"/>
                      </a:rPr>
                      <m:t> </m:t>
                    </m:r>
                    <m:r>
                      <a:rPr lang="es-CO" sz="7200" i="1">
                        <a:latin typeface="Cambria Math"/>
                      </a:rPr>
                      <m:t>𝑦</m:t>
                    </m:r>
                    <m:r>
                      <a:rPr lang="es-CO" sz="72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CO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72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s-CO" sz="7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sz="7200" dirty="0"/>
                  <a:t> y varianzas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7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7200" i="1">
                            <a:latin typeface="Cambria Math"/>
                          </a:rPr>
                          <m:t>  </m:t>
                        </m:r>
                        <m:sSubSup>
                          <m:sSubSupPr>
                            <m:ctrlPr>
                              <a:rPr lang="es-CO" sz="7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sz="7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s-CO" sz="7200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</m:e>
                      <m:sup>
                        <m:r>
                          <a:rPr lang="es-CO" sz="72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s-CO" sz="7200" i="1">
                        <a:latin typeface="Cambria Math"/>
                      </a:rPr>
                      <m:t> </m:t>
                    </m:r>
                    <m:r>
                      <a:rPr lang="es-CO" sz="7200" i="1">
                        <a:latin typeface="Cambria Math"/>
                      </a:rPr>
                      <m:t>𝑦</m:t>
                    </m:r>
                    <m:r>
                      <a:rPr lang="es-CO" sz="72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s-CO" sz="7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s-CO" sz="7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sz="7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s-CO" sz="7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  <m:sup>
                        <m:r>
                          <a:rPr lang="es-CO" sz="7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O" sz="7200" dirty="0"/>
                  <a:t>  respectivamente.</a:t>
                </a:r>
              </a:p>
              <a:p>
                <a:pPr marL="0" indent="0" algn="just">
                  <a:buNone/>
                </a:pPr>
                <a:endParaRPr lang="es-CO" sz="7200" dirty="0"/>
              </a:p>
              <a:p>
                <a:pPr marL="0" indent="0" algn="just">
                  <a:buNone/>
                </a:pPr>
                <a:r>
                  <a:rPr lang="es-CO" sz="7200" dirty="0"/>
                  <a:t>La distribución </a:t>
                </a:r>
                <a:r>
                  <a:rPr lang="es-CO" sz="7200" dirty="0" err="1"/>
                  <a:t>muestral</a:t>
                </a:r>
                <a:r>
                  <a:rPr lang="es-CO" sz="7200" dirty="0"/>
                  <a:t> para la diferencias de las medias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CO" sz="7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7200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s-CO" sz="7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CO" sz="72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s-CO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CO" sz="7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7200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s-CO" sz="7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s-CO" sz="7200">
                        <a:latin typeface="Cambria Math"/>
                      </a:rPr>
                      <m:t> </m:t>
                    </m:r>
                  </m:oMath>
                </a14:m>
                <a:r>
                  <a:rPr lang="es-CO" sz="7200" dirty="0"/>
                  <a:t>está distribuida de manera aproximadamente normal con media y varianzas dadas por:</a:t>
                </a:r>
              </a:p>
              <a:p>
                <a:pPr algn="just"/>
                <a:endParaRPr lang="es-CO" sz="72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7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72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s-CO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7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72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7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7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7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72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7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s-CO" sz="7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O" sz="7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72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s-CO" sz="72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O" sz="7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O" sz="7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72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s-CO" sz="72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CO" sz="7200" i="1">
                          <a:latin typeface="Cambria Math"/>
                        </a:rPr>
                        <m:t>                                </m:t>
                      </m:r>
                      <m:sSub>
                        <m:sSubPr>
                          <m:ctrlPr>
                            <a:rPr lang="es-CO" sz="7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s-CO" sz="7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7200" i="1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CO" sz="7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sSub>
                            <m:sSubPr>
                              <m:ctrlPr>
                                <a:rPr lang="es-CO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7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72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7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7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7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72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7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s-CO" sz="7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sz="7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7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7200" i="1">
                                  <a:latin typeface="Cambria Math"/>
                                </a:rPr>
                                <m:t> </m:t>
                              </m:r>
                              <m:sSubSup>
                                <m:sSubSupPr>
                                  <m:ctrlPr>
                                    <a:rPr lang="es-CO" sz="7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7200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s-CO" sz="72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s-CO" sz="7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s-CO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72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CO" sz="7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s-CO" sz="72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s-CO" sz="7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7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s-CO" sz="7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sz="7200" i="1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s-CO" sz="72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s-CO" sz="7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s-CO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7200" i="1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CO" sz="7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CO" sz="7200" b="0" i="1" smtClean="0"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s-CO" sz="7200" i="1">
                          <a:latin typeface="Cambria Math"/>
                        </a:rPr>
                        <m:t>𝑍</m:t>
                      </m:r>
                      <m:r>
                        <a:rPr lang="es-CO" sz="7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sz="7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7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72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7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7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7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72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7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7200" i="1">
                              <a:latin typeface="Cambria Math"/>
                            </a:rPr>
                            <m:t>−(</m:t>
                          </m:r>
                          <m:sSub>
                            <m:sSubPr>
                              <m:ctrlPr>
                                <a:rPr lang="es-CO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72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CO" sz="7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7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7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7200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CO" sz="7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sz="7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CO" sz="7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s-CO" sz="7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O" sz="7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s-CO" sz="7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sz="72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s-CO" sz="7200" i="1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s-CO" sz="72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s-CO" sz="7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s-CO" sz="7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72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s-CO" sz="72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s-CO" sz="7200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s-CO" sz="7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O" sz="7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s-CO" sz="7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s-CO" sz="72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s-CO" sz="7200" i="1">
                                              <a:latin typeface="Cambria Math"/>
                                              <a:ea typeface="Cambria Math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s-CO" sz="72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s-CO" sz="72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s-CO" sz="7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72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s-CO" sz="72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s-CO" sz="7200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72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s-CO" sz="7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CO" sz="7200" i="1">
                        <a:latin typeface="Cambria Math"/>
                      </a:rPr>
                      <m:t>  </m:t>
                    </m:r>
                    <m:r>
                      <a:rPr lang="es-CO" sz="7200" i="1">
                        <a:latin typeface="Cambria Math"/>
                      </a:rPr>
                      <m:t>𝑦</m:t>
                    </m:r>
                    <m:r>
                      <a:rPr lang="es-CO" sz="72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CO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72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s-CO" sz="7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sz="7200" dirty="0"/>
                  <a:t> medias poblacionales</a:t>
                </a:r>
                <a14:m>
                  <m:oMath xmlns:m="http://schemas.openxmlformats.org/officeDocument/2006/math">
                    <m:r>
                      <a:rPr lang="es-CO" sz="7200">
                        <a:latin typeface="Cambria Math"/>
                      </a:rPr>
                      <m:t>        </m:t>
                    </m:r>
                  </m:oMath>
                </a14:m>
                <a:endParaRPr lang="es-CO" sz="7200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CO" sz="7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7200" i="1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s-CO" sz="7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sz="7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s-CO" sz="7200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</m:e>
                      <m:sup>
                        <m:r>
                          <a:rPr lang="es-CO" sz="7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O" sz="7200" dirty="0"/>
                  <a:t> 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7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7200" i="1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s-CO" sz="7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sz="72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s-CO" sz="72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  <m:sup>
                        <m:r>
                          <a:rPr lang="es-CO" sz="7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O" sz="7200" dirty="0"/>
                  <a:t> varianzas poblacionales conocidas</a:t>
                </a:r>
                <a14:m>
                  <m:oMath xmlns:m="http://schemas.openxmlformats.org/officeDocument/2006/math">
                    <m:r>
                      <a:rPr lang="es-CO" sz="7200">
                        <a:latin typeface="Cambria Math"/>
                      </a:rPr>
                      <m:t>      </m:t>
                    </m:r>
                  </m:oMath>
                </a14:m>
                <a:endParaRPr lang="es-CO" sz="7200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CO" sz="7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7200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s-CO" sz="7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s-CO" sz="7200" i="1">
                        <a:latin typeface="Cambria Math"/>
                      </a:rPr>
                      <m:t> </m:t>
                    </m:r>
                    <m:r>
                      <a:rPr lang="es-CO" sz="7200" i="1">
                        <a:latin typeface="Cambria Math"/>
                      </a:rPr>
                      <m:t>𝑦</m:t>
                    </m:r>
                    <m:r>
                      <a:rPr lang="es-CO" sz="72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CO" sz="7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CO" sz="7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O" sz="7200" i="1">
                                <a:latin typeface="Cambria Math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s-CO" sz="72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CO" sz="7200" dirty="0"/>
                  <a:t> medias </a:t>
                </a:r>
                <a:r>
                  <a:rPr lang="es-CO" sz="7200" dirty="0" err="1"/>
                  <a:t>muestrales</a:t>
                </a:r>
                <a:endParaRPr lang="es-CO" sz="7200" dirty="0"/>
              </a:p>
              <a:p>
                <a:pPr algn="just"/>
                <a:endParaRPr lang="es-CO" sz="3600" dirty="0"/>
              </a:p>
              <a:p>
                <a:pPr algn="just"/>
                <a:endParaRPr lang="es-CO" sz="3600" dirty="0"/>
              </a:p>
              <a:p>
                <a:pPr algn="just"/>
                <a:endParaRPr lang="es-CO" sz="3600" dirty="0"/>
              </a:p>
              <a:p>
                <a:pPr algn="just"/>
                <a:endParaRPr lang="es-CO" sz="3600" dirty="0"/>
              </a:p>
              <a:p>
                <a:pPr algn="just"/>
                <a:endParaRPr lang="es-CO" dirty="0"/>
              </a:p>
              <a:p>
                <a:pPr algn="just"/>
                <a:endParaRPr lang="es-CO" dirty="0"/>
              </a:p>
              <a:p>
                <a:pPr algn="just"/>
                <a:endParaRPr lang="es-CO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6" y="1700808"/>
                <a:ext cx="9782801" cy="4572000"/>
              </a:xfrm>
              <a:blipFill>
                <a:blip r:embed="rId2"/>
                <a:stretch>
                  <a:fillRect l="-498" t="-2133" r="-56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934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9CCB66-0DAE-45FB-ACD8-ED2D6E78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solidFill>
                  <a:srgbClr val="0070C0"/>
                </a:solidFill>
              </a:rPr>
              <a:t>Métodos de inferencia</a:t>
            </a:r>
            <a:endParaRPr lang="es-CO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7DC620-0206-4FC5-83EC-7A80EA41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B2469C-B414-4707-AF37-892B719BDE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56"/>
          <a:stretch/>
        </p:blipFill>
        <p:spPr>
          <a:xfrm>
            <a:off x="1989956" y="1916832"/>
            <a:ext cx="7632175" cy="489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08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250D65B-203B-4662-92C1-3993594CB19A}"/>
              </a:ext>
            </a:extLst>
          </p:cNvPr>
          <p:cNvSpPr txBox="1"/>
          <p:nvPr/>
        </p:nvSpPr>
        <p:spPr>
          <a:xfrm>
            <a:off x="915900" y="554694"/>
            <a:ext cx="1000911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rgbClr val="0070C0"/>
                </a:solidFill>
              </a:rPr>
              <a:t>Intervalo </a:t>
            </a:r>
            <a:r>
              <a:rPr lang="es-MX" sz="3800" b="1" dirty="0">
                <a:solidFill>
                  <a:srgbClr val="0070C0"/>
                </a:solidFill>
              </a:rPr>
              <a:t>de</a:t>
            </a:r>
            <a:r>
              <a:rPr lang="es-MX" sz="3200" b="1" dirty="0">
                <a:solidFill>
                  <a:srgbClr val="0070C0"/>
                </a:solidFill>
              </a:rPr>
              <a:t> confianza para la diferencia entre dos medias</a:t>
            </a:r>
            <a:endParaRPr lang="es-CO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E12F1290-214E-4D60-A1FA-C9E9A90AF23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7982" y="1825625"/>
                <a:ext cx="9864942" cy="4351338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MX" dirty="0"/>
                  <a:t>Si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s-MX" dirty="0"/>
                  <a:t> son las medias muestrales de muestras aleatorias independientes de tamaño 𝑛1 y 𝑛2 de poblaciones normales con </a:t>
                </a:r>
                <a:r>
                  <a:rPr lang="es-MX" dirty="0">
                    <a:solidFill>
                      <a:srgbClr val="FF0000"/>
                    </a:solidFill>
                  </a:rPr>
                  <a:t>varianzas conocidas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CO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8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s-CO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  <m:sup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sz="2800" b="0" i="1" smtClean="0">
                        <a:latin typeface="Cambria Math" panose="02040503050406030204" pitchFamily="18" charset="0"/>
                      </a:rPr>
                      <m:t>𝑦</m:t>
                    </m:r>
                    <m:sSubSup>
                      <m:sSubSupPr>
                        <m:ctrlPr>
                          <a:rPr lang="es-CO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O" sz="2800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es-CO" sz="2800" b="0" i="1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  <m:sup>
                        <m:r>
                          <a:rPr lang="es-CO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s-MX" dirty="0"/>
                  <a:t>, respectivamente, un intervalo de confianza de (1 − 𝛼) 100% para 𝜇1 − 𝜇2 está dado por </a:t>
                </a:r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sz="2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3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2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3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23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23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2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3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23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CO" sz="23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3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f>
                            <m:fPr>
                              <m:ctrlPr>
                                <a:rPr lang="es-CO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s-CO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s-CO" sz="23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s-CO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s-CO" sz="23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23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CO" sz="2300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s-CO" sz="23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s-CO" sz="2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3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3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CO" sz="23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s-CO" sz="23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s-CO" sz="23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23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CO" sz="2300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s-CO" sz="23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s-CO" sz="2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3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3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  <m:r>
                        <a:rPr lang="es-CO" sz="23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s-CO" sz="2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3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s-CO" sz="23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O" sz="23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O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3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s-CO" sz="23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CO" sz="23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s-CO" sz="23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3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2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3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23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23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2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23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3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23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CO" sz="23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3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f>
                            <m:fPr>
                              <m:ctrlPr>
                                <a:rPr lang="es-CO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s-CO" sz="23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s-CO" sz="23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s-CO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3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s-CO" sz="23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23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CO" sz="2300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s-CO" sz="23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s-CO" sz="2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3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3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CO" sz="23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s-CO" sz="23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3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s-CO" sz="23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23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CO" sz="2300" i="1">
                                          <a:latin typeface="Cambria Math"/>
                                          <a:ea typeface="Cambria Math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s-CO" sz="23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s-CO" sz="23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3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3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s-MX" sz="2300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E12F1290-214E-4D60-A1FA-C9E9A90AF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7982" y="1825625"/>
                <a:ext cx="9864942" cy="4351338"/>
              </a:xfrm>
              <a:blipFill>
                <a:blip r:embed="rId2"/>
                <a:stretch>
                  <a:fillRect l="-1235" t="-2241" r="-123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9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17298"/>
          <a:stretch/>
        </p:blipFill>
        <p:spPr>
          <a:xfrm>
            <a:off x="1586819" y="999674"/>
            <a:ext cx="9015185" cy="552567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9012EE7-AACF-4361-9C7F-F2710B11EC0E}"/>
              </a:ext>
            </a:extLst>
          </p:cNvPr>
          <p:cNvSpPr txBox="1"/>
          <p:nvPr/>
        </p:nvSpPr>
        <p:spPr>
          <a:xfrm>
            <a:off x="2241984" y="332656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b="1" dirty="0">
                <a:solidFill>
                  <a:srgbClr val="0070C0"/>
                </a:solidFill>
              </a:rPr>
              <a:t>EJEMPLO</a:t>
            </a:r>
            <a:endParaRPr lang="es-CO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35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t="63424"/>
          <a:stretch/>
        </p:blipFill>
        <p:spPr>
          <a:xfrm>
            <a:off x="1557908" y="2328572"/>
            <a:ext cx="9577064" cy="220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1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23628" y="274638"/>
            <a:ext cx="9227368" cy="1143000"/>
          </a:xfrm>
        </p:spPr>
        <p:txBody>
          <a:bodyPr>
            <a:noAutofit/>
          </a:bodyPr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Distribución </a:t>
            </a:r>
            <a:r>
              <a:rPr lang="es-CO" b="1" dirty="0" err="1">
                <a:solidFill>
                  <a:srgbClr val="0070C0"/>
                </a:solidFill>
              </a:rPr>
              <a:t>muestral</a:t>
            </a:r>
            <a:r>
              <a:rPr lang="es-CO" b="1" dirty="0">
                <a:solidFill>
                  <a:srgbClr val="0070C0"/>
                </a:solidFill>
              </a:rPr>
              <a:t> para la diferencia de medias con </a:t>
            </a:r>
            <a:r>
              <a:rPr lang="el-GR" b="1" dirty="0">
                <a:solidFill>
                  <a:srgbClr val="0070C0"/>
                </a:solidFill>
              </a:rPr>
              <a:t>σ</a:t>
            </a:r>
            <a:r>
              <a:rPr lang="es-CO" b="1" dirty="0">
                <a:solidFill>
                  <a:srgbClr val="0070C0"/>
                </a:solidFill>
              </a:rPr>
              <a:t> desconocida</a:t>
            </a:r>
            <a:endParaRPr lang="es-CO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629916" y="1556793"/>
                <a:ext cx="9721080" cy="4525963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just">
                  <a:buNone/>
                </a:pPr>
                <a:r>
                  <a:rPr lang="es-CO" sz="4000" dirty="0"/>
                  <a:t>Para que la distribución este asociada a una distribución t de </a:t>
                </a:r>
                <a:r>
                  <a:rPr lang="es-CO" sz="4000" dirty="0" err="1"/>
                  <a:t>student</a:t>
                </a:r>
                <a:r>
                  <a:rPr lang="es-CO" sz="4000" dirty="0"/>
                  <a:t>  n &lt; 30 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4000" i="1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s-CO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sz="40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s-CO" sz="4000" i="1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</m:e>
                      <m:sup>
                        <m:r>
                          <a:rPr lang="es-CO" sz="4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s-CO" sz="4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s-CO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4000" i="1">
                            <a:latin typeface="Cambria Math"/>
                          </a:rPr>
                          <m:t> </m:t>
                        </m:r>
                        <m:sSubSup>
                          <m:sSubSupPr>
                            <m:ctrlPr>
                              <a:rPr lang="es-CO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sz="4000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s-CO" sz="4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  <m:sup/>
                        </m:sSubSup>
                      </m:e>
                      <m:sup>
                        <m:r>
                          <a:rPr lang="es-CO" sz="40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s-CO" sz="4000" dirty="0"/>
              </a:p>
              <a:p>
                <a:pPr algn="just"/>
                <a:endParaRPr lang="es-CO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s-CO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O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s-CO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CO" i="1">
                          <a:latin typeface="Cambria Math"/>
                        </a:rPr>
                        <m:t>   </m:t>
                      </m:r>
                    </m:oMath>
                  </m:oMathPara>
                </a14:m>
                <a:endParaRPr lang="es-CO" i="1" dirty="0">
                  <a:latin typeface="Cambria Math"/>
                </a:endParaRPr>
              </a:p>
              <a:p>
                <a:pPr marL="0" indent="0" algn="just">
                  <a:buNone/>
                </a:pPr>
                <a:endParaRPr lang="es-CO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                       </m:t>
                      </m:r>
                    </m:oMath>
                  </m:oMathPara>
                </a14:m>
                <a:endParaRPr lang="es-CO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s-CO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CO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s-CO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/>
                                </a:rPr>
                                <m:t>−1)</m:t>
                              </m:r>
                              <m:sSup>
                                <m:sSup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i="1">
                                      <a:latin typeface="Cambria Math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  <m:sup/>
                                  </m:sSubSup>
                                </m:e>
                                <m:sup>
                                  <m:r>
                                    <a:rPr lang="es-CO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O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s-CO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/>
                                </a:rPr>
                                <m:t>−1)</m:t>
                              </m:r>
                              <m:sSup>
                                <m:sSup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i="1">
                                      <a:latin typeface="Cambria Math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i="1">
                                          <a:latin typeface="Cambria Math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s-CO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  <m:sup/>
                                  </m:sSubSup>
                                </m:e>
                                <m:sup>
                                  <m:r>
                                    <a:rPr lang="es-CO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O" i="1">
                                  <a:latin typeface="Cambria Math"/>
                                </a:rPr>
                                <m:t>−2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O" sz="4000" dirty="0"/>
              </a:p>
              <a:p>
                <a:pPr marL="0" indent="0" algn="just">
                  <a:buNone/>
                </a:pPr>
                <a:endParaRPr lang="es-CO" i="1" dirty="0">
                  <a:latin typeface="Cambria Math"/>
                </a:endParaRPr>
              </a:p>
              <a:p>
                <a:pPr marL="0" indent="0" algn="just">
                  <a:buNone/>
                </a:pPr>
                <a:endParaRPr lang="es-CO" i="1" dirty="0">
                  <a:latin typeface="Cambria Math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s-CO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CO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b="0" i="1" smtClean="0">
                              <a:latin typeface="Cambria Math"/>
                            </a:rPr>
                            <m:t>−2)</m:t>
                          </m:r>
                        </m:sub>
                      </m:sSub>
                      <m:r>
                        <a:rPr lang="es-CO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i="1">
                              <a:latin typeface="Cambria Math"/>
                            </a:rPr>
                            <m:t>−(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CO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CO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s-CO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s-CO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  <m:sub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O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CO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s-C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O" i="1">
                                              <a:latin typeface="Cambria Math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O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16" y="1556793"/>
                <a:ext cx="9721080" cy="4525963"/>
              </a:xfrm>
              <a:blipFill>
                <a:blip r:embed="rId2"/>
                <a:stretch>
                  <a:fillRect l="-1254" t="-3634" r="-13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86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E3940-B4E3-47CA-9F9E-5D8DAD570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b="1" dirty="0">
                <a:solidFill>
                  <a:srgbClr val="0070C0"/>
                </a:solidFill>
              </a:rPr>
              <a:t>Intervalo de confianza para la diferencia entre dos medias con varianzas poblacionales desconocidas </a:t>
            </a:r>
            <a:endParaRPr lang="es-CO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65D986C-61A6-45D4-BFFC-B0FDF63F03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2" y="1988839"/>
                <a:ext cx="10512862" cy="418812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MX" dirty="0"/>
                  <a:t>Si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s-MX" dirty="0"/>
                  <a:t> son las medias muestrales de muestras aleatorias independientes de tamaño 𝑛1 y 𝑛2 de poblaciones normales con </a:t>
                </a:r>
                <a:r>
                  <a:rPr lang="es-MX" dirty="0">
                    <a:solidFill>
                      <a:srgbClr val="FF0000"/>
                    </a:solidFill>
                  </a:rPr>
                  <a:t>varianzas iguales pero desconocidas</a:t>
                </a:r>
                <a:r>
                  <a:rPr lang="es-MX" dirty="0"/>
                  <a:t>, un intervalo de confianza de (1 − 𝛼) 100% para 𝜇1 − 𝜇2 está dado por </a:t>
                </a:r>
              </a:p>
              <a:p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0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0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CO" sz="20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s-CO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s-CO" sz="20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O" sz="2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O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s-CO" sz="20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0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20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0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20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sSub>
                        <m:sSubPr>
                          <m:ctrlP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s-CO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0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CO" sz="20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s-CO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O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0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s-CO" dirty="0"/>
              </a:p>
              <a:p>
                <a:endParaRPr lang="es-CO" dirty="0"/>
              </a:p>
              <a:p>
                <a:pPr marL="0" indent="0">
                  <a:buNone/>
                </a:pPr>
                <a:r>
                  <a:rPr lang="es-CO" dirty="0"/>
                  <a:t>donde 𝑣 = 𝑛1 + 𝑛2 − 2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65D986C-61A6-45D4-BFFC-B0FDF63F0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2" y="1988839"/>
                <a:ext cx="10512862" cy="4188123"/>
              </a:xfrm>
              <a:blipFill>
                <a:blip r:embed="rId2"/>
                <a:stretch>
                  <a:fillRect l="-1159" t="-2329" r="-1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0218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D9B2F-F8F5-452E-A45E-70A7B040F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57" y="188640"/>
            <a:ext cx="10512862" cy="1325563"/>
          </a:xfrm>
        </p:spPr>
        <p:txBody>
          <a:bodyPr>
            <a:noAutofit/>
          </a:bodyPr>
          <a:lstStyle/>
          <a:p>
            <a:pPr algn="ctr"/>
            <a:r>
              <a:rPr lang="es-MX" sz="3500" b="1" dirty="0">
                <a:solidFill>
                  <a:srgbClr val="0070C0"/>
                </a:solidFill>
              </a:rPr>
              <a:t>Intervalo de confianza para la diferencia entre dos medias con varianzas poblacionales desconocidas y diferentes</a:t>
            </a:r>
            <a:endParaRPr lang="es-CO" sz="35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1AD7B77-3146-45CC-9A37-49B201DB3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 algn="just">
                  <a:buNone/>
                </a:pPr>
                <a:r>
                  <a:rPr lang="es-MX" dirty="0"/>
                  <a:t>Si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s-MX" dirty="0"/>
                  <a:t> son las medias muestrales de muestras aleatorias independientes de tamaño 𝑛1 y 𝑛2 de poblaciones normales con </a:t>
                </a:r>
                <a:r>
                  <a:rPr lang="es-MX" dirty="0">
                    <a:solidFill>
                      <a:srgbClr val="FF0000"/>
                    </a:solidFill>
                  </a:rPr>
                  <a:t>varianzas desconocidas y diferentes</a:t>
                </a:r>
                <a:r>
                  <a:rPr lang="es-MX" dirty="0"/>
                  <a:t>, un intervalo de confianza de (1 − 𝛼) 100% para 𝜇1 − 𝜇2 está dado por </a:t>
                </a:r>
              </a:p>
              <a:p>
                <a:pPr marL="0" indent="0" algn="just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s-CO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CO" sz="24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s-CO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s-CO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s-CO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s-CO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/>
                              <a:ea typeface="Cambria Math"/>
                            </a:rPr>
                            <m:t>𝜇</m:t>
                          </m:r>
                        </m:e>
                        <m:sub>
                          <m:r>
                            <a:rPr lang="es-CO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s-CO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O" sz="24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O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s-CO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s-CO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s-CO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s-CO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4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CO" sz="24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s-CO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s-CO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s-CO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4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4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s-CO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s-CO" sz="2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sz="28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28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  <m:r>
                                    <a:rPr lang="es-CO" sz="2800" i="1">
                                      <a:latin typeface="Cambria Math"/>
                                    </a:rPr>
                                    <m:t>+</m:t>
                                  </m:r>
                                  <m:d>
                                    <m:dPr>
                                      <m:ctrlPr>
                                        <a:rPr lang="es-CO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CO" sz="2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s-CO" sz="2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sz="28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28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CO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s-CO" sz="2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sz="28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28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s-CO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CO" sz="2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CO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CO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s-CO" sz="28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s-CO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s-CO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O" sz="2800" i="1"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O" sz="28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s-CO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s-CO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1AD7B77-3146-45CC-9A37-49B201DB3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2661" r="-92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369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12504" y="692696"/>
            <a:ext cx="9963815" cy="1143000"/>
          </a:xfrm>
        </p:spPr>
        <p:txBody>
          <a:bodyPr>
            <a:noAutofit/>
          </a:bodyPr>
          <a:lstStyle/>
          <a:p>
            <a:pPr algn="ctr"/>
            <a:r>
              <a:rPr lang="es-CO" sz="3500" b="1" dirty="0">
                <a:solidFill>
                  <a:srgbClr val="0070C0"/>
                </a:solidFill>
              </a:rPr>
              <a:t>Distribución muestral para  las diferencias pareadas</a:t>
            </a:r>
          </a:p>
        </p:txBody>
      </p:sp>
      <p:pic>
        <p:nvPicPr>
          <p:cNvPr id="1026" name="Picture 2" descr="http://www.itchihuahua.edu.mx/academic/industrial/estadistica1/img/image107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85" y="2492896"/>
            <a:ext cx="5871923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s-CO" dirty="0"/>
                  <a:t>Considera dependencia entre pares, el estadístico es:</a:t>
                </a:r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s-CO" i="1">
                              <a:latin typeface="Cambria Math"/>
                            </a:rPr>
                            <m:t>(</m:t>
                          </m:r>
                          <m:r>
                            <a:rPr lang="es-CO" i="1">
                              <a:latin typeface="Cambria Math"/>
                            </a:rPr>
                            <m:t>𝑛</m:t>
                          </m:r>
                          <m:r>
                            <a:rPr lang="es-CO" i="1">
                              <a:latin typeface="Cambria Math"/>
                            </a:rPr>
                            <m:t>−1)</m:t>
                          </m:r>
                        </m:sub>
                      </m:sSub>
                      <m:r>
                        <a:rPr lang="es-CO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/>
                                </a:rPr>
                                <m:t>𝑑</m:t>
                              </m:r>
                            </m:e>
                          </m:acc>
                          <m:r>
                            <a:rPr lang="es-CO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i="1">
                                  <a:latin typeface="Cambria Math"/>
                                  <a:ea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CO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s-CO" i="1">
                              <a:latin typeface="Cambria Math"/>
                            </a:rPr>
                            <m:t>𝑠𝑑</m:t>
                          </m:r>
                          <m:r>
                            <a:rPr lang="es-CO" i="1">
                              <a:latin typeface="Cambria Math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O" i="1">
                                  <a:latin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r>
                  <a:rPr lang="es-CO" dirty="0"/>
                  <a:t>Donde: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i="1">
                            <a:latin typeface="Cambria Math"/>
                          </a:rPr>
                          <m:t>𝑑</m:t>
                        </m:r>
                      </m:e>
                    </m:acc>
                    <m:r>
                      <a:rPr lang="es-CO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s-CO" dirty="0"/>
                  <a:t> Promedio de las diferencias pareadas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s-CO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s-CO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s-CO" dirty="0"/>
                  <a:t> Promedio esperado para las diferencias pareadas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s-CO" i="1">
                        <a:latin typeface="Cambria Math"/>
                      </a:rPr>
                      <m:t>𝑠𝑑</m:t>
                    </m:r>
                  </m:oMath>
                </a14:m>
                <a:r>
                  <a:rPr lang="es-CO" dirty="0"/>
                  <a:t>: Desviación estándar </a:t>
                </a:r>
                <a:r>
                  <a:rPr lang="es-CO" dirty="0" err="1"/>
                  <a:t>muestral</a:t>
                </a:r>
                <a:endParaRPr lang="es-CO" dirty="0"/>
              </a:p>
              <a:p>
                <a:pPr marL="0" indent="0">
                  <a:buNone/>
                </a:pPr>
                <a:r>
                  <a:rPr lang="es-CO" dirty="0"/>
                  <a:t>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/>
                      </a:rPr>
                      <m:t>𝑛</m:t>
                    </m:r>
                    <m:r>
                      <a:rPr lang="es-CO" b="0" i="1" smtClean="0">
                        <a:latin typeface="Cambria Math"/>
                      </a:rPr>
                      <m:t>:</m:t>
                    </m:r>
                  </m:oMath>
                </a14:m>
                <a:r>
                  <a:rPr lang="es-CO" dirty="0"/>
                  <a:t> Tamaño de la muestra</a:t>
                </a: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322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1 Título"/>
          <p:cNvSpPr txBox="1">
            <a:spLocks/>
          </p:cNvSpPr>
          <p:nvPr/>
        </p:nvSpPr>
        <p:spPr>
          <a:xfrm>
            <a:off x="989805" y="404664"/>
            <a:ext cx="1020921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500" b="1" dirty="0">
                <a:solidFill>
                  <a:srgbClr val="0070C0"/>
                </a:solidFill>
              </a:rPr>
              <a:t>Distribución muestral para las diferencias pareadas</a:t>
            </a:r>
          </a:p>
        </p:txBody>
      </p:sp>
    </p:spTree>
    <p:extLst>
      <p:ext uri="{BB962C8B-B14F-4D97-AF65-F5344CB8AC3E}">
        <p14:creationId xmlns:p14="http://schemas.microsoft.com/office/powerpoint/2010/main" val="209324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8F035-2555-42CB-8356-218DC30E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600" b="1" dirty="0">
                <a:solidFill>
                  <a:srgbClr val="0070C0"/>
                </a:solidFill>
              </a:rPr>
              <a:t>Intervalo de confianza para la diferencia de medias pareadas </a:t>
            </a:r>
            <a:br>
              <a:rPr lang="es-CO" dirty="0"/>
            </a:b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3870FA1-9C0E-4A5D-815C-71AB085C20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MX" dirty="0"/>
                  <a:t>Si 𝑑 y 𝑠𝑑 son la media y la desviación estándar de las diferencias distribuidas normalmente de 𝑛 pares aleatorios de mediciones, entonces un intervalo de confianza de 1 − 𝛼 100% para 𝜇𝑑 = 𝜇1 − 𝜇2 está dado por</a:t>
                </a:r>
                <a:endParaRPr lang="es-MX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MX" sz="2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acc>
                        <m:accPr>
                          <m:chr m:val="̅"/>
                          <m:ctrlPr>
                            <a:rPr lang="es-MX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acc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f>
                            <m:f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CO" sz="2800" b="0" dirty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r>
                  <a:rPr lang="es-CO" dirty="0"/>
                  <a:t>donde 𝑣 = 𝑛 − 1.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3870FA1-9C0E-4A5D-815C-71AB085C20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2661" r="-12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164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45940" y="-90264"/>
            <a:ext cx="8229600" cy="1143000"/>
          </a:xfrm>
        </p:spPr>
        <p:txBody>
          <a:bodyPr>
            <a:normAutofit/>
          </a:bodyPr>
          <a:lstStyle/>
          <a:p>
            <a:r>
              <a:rPr lang="es-CO" sz="4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29916" y="1052736"/>
            <a:ext cx="8877672" cy="13247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3000" dirty="0"/>
              <a:t>Se tienen los datos del rendimiento (millas/galón) en carretera y en ciudad para 12 vehículos.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/>
          </p:nvPr>
        </p:nvGraphicFramePr>
        <p:xfrm>
          <a:off x="2277988" y="2348881"/>
          <a:ext cx="7212632" cy="3800475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2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1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31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5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Vehículo/ Rendimiento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Carretera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Ciudad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Diferencia pareada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51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51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51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51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51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51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51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51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51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51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51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51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51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Media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27.92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514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Desviación </a:t>
                      </a:r>
                      <a:r>
                        <a:rPr lang="es-CO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muestral</a:t>
                      </a:r>
                      <a:endParaRPr lang="es-CO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45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6A18A-F418-4870-8F60-00708A71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solidFill>
                  <a:srgbClr val="0070C0"/>
                </a:solidFill>
              </a:rPr>
              <a:t>Problemas de inferencia</a:t>
            </a:r>
            <a:endParaRPr lang="es-CO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AAE94A-5C81-46E1-8BBA-17691ABC4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1DADED-97D1-4B4F-8AF5-65F56B6F9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38"/>
          <a:stretch/>
        </p:blipFill>
        <p:spPr>
          <a:xfrm>
            <a:off x="1269876" y="1984247"/>
            <a:ext cx="89289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762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Distribución </a:t>
            </a:r>
            <a:r>
              <a:rPr lang="es-CO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muestral</a:t>
            </a:r>
            <a:r>
              <a:rPr lang="es-CO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para la diferencia de proporciones</a:t>
            </a:r>
            <a:endParaRPr lang="es-CO" dirty="0"/>
          </a:p>
        </p:txBody>
      </p:sp>
      <p:sp>
        <p:nvSpPr>
          <p:cNvPr id="4" name="3 Rectángulo"/>
          <p:cNvSpPr/>
          <p:nvPr/>
        </p:nvSpPr>
        <p:spPr>
          <a:xfrm>
            <a:off x="2205980" y="1700808"/>
            <a:ext cx="784887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b="1" dirty="0"/>
              <a:t>APLICACIONES:</a:t>
            </a:r>
          </a:p>
          <a:p>
            <a:pPr algn="just"/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Educación: </a:t>
            </a:r>
            <a:r>
              <a:rPr lang="es-CO" dirty="0"/>
              <a:t>¿Es mayor la proporción de los estudiantes que aprueban matemáticas que las de los que aprueban inglés?</a:t>
            </a:r>
          </a:p>
          <a:p>
            <a:pPr algn="just"/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Medicina: </a:t>
            </a:r>
            <a:r>
              <a:rPr lang="es-CO" dirty="0"/>
              <a:t>¿Es menor el porcentaje de los usuarios del medicamento A que presentan una reacción adversa que el de los usuarios del fármaco B que también presentan una reacción de ese tipo?</a:t>
            </a:r>
          </a:p>
          <a:p>
            <a:pPr algn="just"/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Administración: </a:t>
            </a:r>
            <a:r>
              <a:rPr lang="es-CO" dirty="0"/>
              <a:t>¿Hay diferencia entre los porcentajes de hombres y mujeres en posiciones gerenciales?.</a:t>
            </a:r>
          </a:p>
          <a:p>
            <a:pPr algn="just"/>
            <a:endParaRPr lang="es-CO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CO" b="1" dirty="0"/>
              <a:t>Ingeniería:</a:t>
            </a:r>
            <a:r>
              <a:rPr lang="es-CO" dirty="0"/>
              <a:t> ¿Existe diferencia entre la proporción de artículos defectuosos que genera la máquina A </a:t>
            </a:r>
            <a:r>
              <a:rPr lang="es-CO" dirty="0" err="1"/>
              <a:t>a</a:t>
            </a:r>
            <a:r>
              <a:rPr lang="es-CO" dirty="0"/>
              <a:t> los que genera la máquina B?</a:t>
            </a:r>
          </a:p>
        </p:txBody>
      </p:sp>
    </p:spTree>
    <p:extLst>
      <p:ext uri="{BB962C8B-B14F-4D97-AF65-F5344CB8AC3E}">
        <p14:creationId xmlns:p14="http://schemas.microsoft.com/office/powerpoint/2010/main" val="205510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Distribución muestral para </a:t>
            </a:r>
            <a:br>
              <a:rPr lang="es-CO" b="1" dirty="0">
                <a:solidFill>
                  <a:srgbClr val="0070C0"/>
                </a:solidFill>
              </a:rPr>
            </a:br>
            <a:r>
              <a:rPr lang="es-CO" b="1" dirty="0">
                <a:solidFill>
                  <a:srgbClr val="0070C0"/>
                </a:solidFill>
              </a:rPr>
              <a:t>la diferencia de proporciones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B995698C-604B-46CF-9541-13E9E37CAD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s-MX" sz="3600" dirty="0"/>
                  <a:t>Sean las variables aleatorias X y </a:t>
                </a:r>
                <a:r>
                  <a:rPr lang="es-MX" sz="3600" dirty="0" err="1"/>
                  <a:t>Y</a:t>
                </a:r>
                <a:r>
                  <a:rPr lang="es-MX" sz="3600" dirty="0"/>
                  <a:t> tal que:</a:t>
                </a:r>
              </a:p>
              <a:p>
                <a:pPr marL="0" indent="0">
                  <a:buNone/>
                </a:pPr>
                <a:r>
                  <a:rPr lang="es-MX" sz="36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s-MX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sz="3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s-MX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s-MX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s-MX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MX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MX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s-MX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MX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MX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s-MX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s-MX" sz="36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s-MX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s-MX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s-MX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s-MX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s-MX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  <m:r>
                                  <a:rPr lang="es-MX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s-MX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s-MX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sub>
                                </m:sSub>
                                <m:r>
                                  <a:rPr lang="es-MX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s-MX" sz="3600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sz="3600" b="0" i="0" smtClean="0">
                          <a:latin typeface="Cambria Math" panose="02040503050406030204" pitchFamily="18" charset="0"/>
                        </a:rPr>
                        <m:t>Independientes</m:t>
                      </m:r>
                    </m:oMath>
                  </m:oMathPara>
                </a14:m>
                <a:endParaRPr lang="es-MX" sz="3600" dirty="0"/>
              </a:p>
              <a:p>
                <a:pPr marL="0" indent="0">
                  <a:buNone/>
                </a:pPr>
                <a:endParaRPr lang="es-MX" sz="3600" dirty="0"/>
              </a:p>
              <a:p>
                <a:r>
                  <a:rPr lang="es-MX" sz="3600" dirty="0"/>
                  <a:t>Cuando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s-MX" sz="3600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MX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s-MX" sz="3600" dirty="0"/>
                  <a:t>son grandes:</a:t>
                </a:r>
              </a:p>
              <a:p>
                <a:endParaRPr lang="es-MX" sz="3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MX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MX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MX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MX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s-MX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3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s-MX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s-MX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MX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sSub>
                        <m:sSubPr>
                          <m:ctrlP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sSub>
                        <m:sSubPr>
                          <m:ctrlP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sSub>
                        <m:sSubPr>
                          <m:ctrlP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s-MX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s-MX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3600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B995698C-604B-46CF-9541-13E9E37CAD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5" t="-476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07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97" y="1340769"/>
            <a:ext cx="749613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67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17948" y="1124744"/>
            <a:ext cx="8229600" cy="1143000"/>
          </a:xfrm>
        </p:spPr>
        <p:txBody>
          <a:bodyPr/>
          <a:lstStyle/>
          <a:p>
            <a:r>
              <a:rPr lang="es-CO" dirty="0"/>
              <a:t>El estadístico corresponde 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62B6D47E-C642-4D13-A0BC-1280A2B8525B}"/>
                  </a:ext>
                </a:extLst>
              </p:cNvPr>
              <p:cNvSpPr/>
              <p:nvPr/>
            </p:nvSpPr>
            <p:spPr>
              <a:xfrm>
                <a:off x="3633289" y="2852936"/>
                <a:ext cx="4922245" cy="21847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i="1" smtClean="0">
                          <a:latin typeface="Cambria Math"/>
                        </a:rPr>
                        <m:t>𝑍</m:t>
                      </m:r>
                      <m:r>
                        <a:rPr lang="es-CO" sz="32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CO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s-CO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CO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s-CO" sz="3200" i="1" smtClean="0"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s-CO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s-CO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CO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s-CO" sz="3200" i="1">
                              <a:latin typeface="Cambria Math"/>
                            </a:rPr>
                            <m:t>−(</m:t>
                          </m:r>
                          <m:sSub>
                            <m:sSubPr>
                              <m:ctrlPr>
                                <a:rPr lang="es-CO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s-CO" sz="32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O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s-CO" sz="32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CO" sz="3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s-CO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O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s-CO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s-CO" sz="32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s-CO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s-CO" sz="3200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s-CO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32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s-CO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s-CO" sz="3200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s-CO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O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s-CO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s-CO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s-CO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s-CO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s-CO" sz="3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O" sz="32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s-CO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62B6D47E-C642-4D13-A0BC-1280A2B85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289" y="2852936"/>
                <a:ext cx="4922245" cy="21847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87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A8EB6-5F73-494D-B32B-4A5294BD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4000" b="1" dirty="0">
                <a:solidFill>
                  <a:srgbClr val="0070C0"/>
                </a:solidFill>
              </a:rPr>
              <a:t>Intervalo de confianza para la diferencia de proporciones</a:t>
            </a:r>
            <a:endParaRPr lang="es-CO" sz="49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7EB41EC-94C1-44A2-86F2-372B87FE8C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̂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CO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acc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son las proporciones de éxito de dos muestras aleatorias independientes de tamaño 𝑛1 y 𝑛2 , entonces un intervalo de confianza de (1 − 𝛼)  100% para 𝑝1 − 𝑝2 está dado por </a:t>
                </a:r>
              </a:p>
              <a:p>
                <a:pPr marL="0" indent="0">
                  <a:buNone/>
                </a:pPr>
                <a:endParaRPr lang="es-MX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CO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CO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CO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  <m:r>
                            <a:rPr lang="es-CO" sz="22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̂"/>
                              <m:ctrlPr>
                                <a:rPr lang="es-CO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CO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CO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s-CO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O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f>
                            <m:fPr>
                              <m:ctrlPr>
                                <a:rPr lang="es-CO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s-CO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s-CO" sz="2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s-CO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O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CO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2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CO" sz="22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s-CO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O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CO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2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  <m:r>
                        <a:rPr lang="es-CO" sz="2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s-CO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CO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es-CO" sz="2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s-CO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CO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𝑦</m:t>
                          </m:r>
                        </m:sub>
                      </m:sSub>
                      <m:r>
                        <a:rPr lang="es-CO" sz="2200" b="0" i="1" smtClean="0"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ctrlPr>
                            <a:rPr lang="es-CO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s-CO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CO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CO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acc>
                          <m:r>
                            <a:rPr lang="es-CO" sz="22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̂"/>
                              <m:ctrlPr>
                                <a:rPr lang="es-CO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s-CO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s-CO" sz="2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s-CO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O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f>
                            <m:fPr>
                              <m:ctrlPr>
                                <a:rPr lang="es-CO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s-CO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  <m:rad>
                        <m:radPr>
                          <m:degHide m:val="on"/>
                          <m:ctrlPr>
                            <a:rPr lang="es-CO" sz="2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s-CO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O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CO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2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s-CO" sz="2200" i="1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s-CO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O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s-CO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CO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O" sz="2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O" sz="2200" i="1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s-CO" sz="2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s-MX" sz="2600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37EB41EC-94C1-44A2-86F2-372B87FE8C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1961" r="-191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6700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99265" y="681037"/>
            <a:ext cx="9782801" cy="731837"/>
          </a:xfrm>
        </p:spPr>
        <p:txBody>
          <a:bodyPr/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Ejemplo</a:t>
            </a:r>
            <a:endParaRPr lang="es-CO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s-CO" sz="2400" dirty="0"/>
                  <a:t>Se sabe que en una población el 28% de las mujeres y el 25% de los hombres son fumadores. Se extraen muestras de 42 mujeres y 40 hombres. </a:t>
                </a:r>
              </a:p>
              <a:p>
                <a:pPr marL="0" indent="0" algn="just">
                  <a:buNone/>
                </a:pPr>
                <a:endParaRPr lang="es-CO" sz="2400" dirty="0"/>
              </a:p>
              <a:p>
                <a:pPr marL="0" indent="0" algn="just">
                  <a:buNone/>
                </a:pPr>
                <a:r>
                  <a:rPr lang="es-CO" sz="2400" dirty="0"/>
                  <a:t>Determinar la probabilidad de que las mujeres fumadoras superen a los hombres fumadores en al menos el 4%.</a:t>
                </a:r>
              </a:p>
              <a:p>
                <a:pPr marL="0" indent="0" algn="just">
                  <a:buNone/>
                </a:pPr>
                <a:endParaRPr lang="es-CO" sz="2400" dirty="0"/>
              </a:p>
              <a:p>
                <a:pPr marL="0" indent="0" algn="just">
                  <a:buNone/>
                </a:pPr>
                <a:r>
                  <a:rPr lang="es-CO" sz="2400" dirty="0"/>
                  <a:t>Se definen las variables:</a:t>
                </a:r>
              </a:p>
              <a:p>
                <a:pPr marL="0" indent="0" algn="just">
                  <a:buNone/>
                </a:pPr>
                <a:endParaRPr lang="es-CO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CO" sz="2400" i="1"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s-CO" sz="2400" i="1">
                          <a:latin typeface="Cambria Math"/>
                        </a:rPr>
                        <m:t>=</m:t>
                      </m:r>
                      <m:r>
                        <a:rPr lang="es-CO" sz="2400" i="1">
                          <a:latin typeface="Cambria Math"/>
                        </a:rPr>
                        <m:t>𝑃𝑟𝑜𝑝𝑜𝑟𝑐𝑖</m:t>
                      </m:r>
                      <m:r>
                        <a:rPr lang="es-CO" sz="2400" i="1">
                          <a:latin typeface="Cambria Math"/>
                        </a:rPr>
                        <m:t>ó</m:t>
                      </m:r>
                      <m:r>
                        <a:rPr lang="es-CO" sz="2400" i="1">
                          <a:latin typeface="Cambria Math"/>
                        </a:rPr>
                        <m:t>𝑛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𝑑𝑒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𝑚𝑢𝑗𝑒𝑟𝑒𝑠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𝑓𝑢𝑚𝑎𝑑𝑜𝑟𝑎𝑠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𝑒𝑛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𝑙𝑎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𝑝𝑜𝑏𝑙𝑎𝑐𝑖</m:t>
                      </m:r>
                      <m:r>
                        <a:rPr lang="es-CO" sz="2400" i="1">
                          <a:latin typeface="Cambria Math"/>
                        </a:rPr>
                        <m:t>ó</m:t>
                      </m:r>
                      <m:r>
                        <a:rPr lang="es-CO" sz="2400" i="1">
                          <a:latin typeface="Cambria Math"/>
                        </a:rPr>
                        <m:t>𝑛</m:t>
                      </m:r>
                      <m:r>
                        <a:rPr lang="es-CO" sz="2400" i="1">
                          <a:latin typeface="Cambria Math"/>
                        </a:rPr>
                        <m:t>=0.28</m:t>
                      </m:r>
                    </m:oMath>
                  </m:oMathPara>
                </a14:m>
                <a:endParaRPr lang="es-CO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400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s-CO" sz="2400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s-CO" sz="2400" i="1">
                          <a:latin typeface="Cambria Math"/>
                        </a:rPr>
                        <m:t>=</m:t>
                      </m:r>
                      <m:r>
                        <a:rPr lang="es-CO" sz="2400" i="1">
                          <a:latin typeface="Cambria Math"/>
                        </a:rPr>
                        <m:t>𝑃𝑟𝑜𝑝𝑜𝑟𝑐𝑖</m:t>
                      </m:r>
                      <m:r>
                        <a:rPr lang="es-CO" sz="2400" i="1">
                          <a:latin typeface="Cambria Math"/>
                        </a:rPr>
                        <m:t>ó</m:t>
                      </m:r>
                      <m:r>
                        <a:rPr lang="es-CO" sz="2400" i="1">
                          <a:latin typeface="Cambria Math"/>
                        </a:rPr>
                        <m:t>𝑛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𝑑𝑒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h𝑜𝑚𝑏𝑟𝑒𝑠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𝑓𝑢𝑚𝑎𝑑𝑜𝑟𝑒𝑠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𝑒𝑛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𝑙𝑎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𝑝𝑜𝑏𝑙𝑎𝑐𝑖</m:t>
                      </m:r>
                      <m:r>
                        <a:rPr lang="es-CO" sz="2400" i="1">
                          <a:latin typeface="Cambria Math"/>
                        </a:rPr>
                        <m:t>ó</m:t>
                      </m:r>
                      <m:r>
                        <a:rPr lang="es-CO" sz="2400" i="1">
                          <a:latin typeface="Cambria Math"/>
                        </a:rPr>
                        <m:t>𝑛</m:t>
                      </m:r>
                      <m:r>
                        <a:rPr lang="es-CO" sz="2400" i="1">
                          <a:latin typeface="Cambria Math"/>
                        </a:rPr>
                        <m:t>=0.25</m:t>
                      </m:r>
                    </m:oMath>
                  </m:oMathPara>
                </a14:m>
                <a:endParaRPr lang="es-CO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acc>
                      <m:r>
                        <a:rPr lang="es-CO" sz="2400" i="1">
                          <a:latin typeface="Cambria Math"/>
                        </a:rPr>
                        <m:t>=</m:t>
                      </m:r>
                      <m:r>
                        <a:rPr lang="es-CO" sz="2400" i="1">
                          <a:latin typeface="Cambria Math"/>
                        </a:rPr>
                        <m:t>𝑃𝑟𝑜𝑝𝑜𝑟𝑐𝑖</m:t>
                      </m:r>
                      <m:r>
                        <a:rPr lang="es-CO" sz="2400" i="1">
                          <a:latin typeface="Cambria Math"/>
                        </a:rPr>
                        <m:t>ó</m:t>
                      </m:r>
                      <m:r>
                        <a:rPr lang="es-CO" sz="2400" i="1">
                          <a:latin typeface="Cambria Math"/>
                        </a:rPr>
                        <m:t>𝑛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𝑑𝑒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𝑚𝑢𝑗𝑒𝑟𝑒𝑠</m:t>
                      </m:r>
                      <m:r>
                        <a:rPr lang="es-CO" sz="2400" i="1">
                          <a:latin typeface="Cambria Math"/>
                        </a:rPr>
                        <m:t>  </m:t>
                      </m:r>
                      <m:r>
                        <a:rPr lang="es-CO" sz="2400" i="1">
                          <a:latin typeface="Cambria Math"/>
                        </a:rPr>
                        <m:t>𝑓𝑢𝑚𝑎𝑑𝑜𝑟𝑎𝑠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𝑒𝑛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𝑙𝑎</m:t>
                      </m:r>
                      <m:r>
                        <a:rPr lang="es-CO" sz="2400" i="1">
                          <a:latin typeface="Cambria Math"/>
                        </a:rPr>
                        <m:t>  </m:t>
                      </m:r>
                      <m:r>
                        <a:rPr lang="es-CO" sz="2400" i="1">
                          <a:latin typeface="Cambria Math"/>
                        </a:rPr>
                        <m:t>𝑚𝑢𝑒𝑠𝑡𝑟𝑎</m:t>
                      </m:r>
                    </m:oMath>
                  </m:oMathPara>
                </a14:m>
                <a:endParaRPr lang="es-CO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CO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CO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4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s-CO" sz="24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acc>
                      <m:r>
                        <a:rPr lang="es-CO" sz="2400" i="1">
                          <a:latin typeface="Cambria Math"/>
                        </a:rPr>
                        <m:t>=</m:t>
                      </m:r>
                      <m:r>
                        <a:rPr lang="es-CO" sz="2400" i="1">
                          <a:latin typeface="Cambria Math"/>
                        </a:rPr>
                        <m:t>𝑃𝑟𝑜𝑝𝑜𝑟𝑐𝑖</m:t>
                      </m:r>
                      <m:r>
                        <a:rPr lang="es-CO" sz="2400" i="1">
                          <a:latin typeface="Cambria Math"/>
                        </a:rPr>
                        <m:t>ó</m:t>
                      </m:r>
                      <m:r>
                        <a:rPr lang="es-CO" sz="2400" i="1">
                          <a:latin typeface="Cambria Math"/>
                        </a:rPr>
                        <m:t>𝑛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𝑑𝑒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h𝑜𝑚𝑏𝑟𝑒𝑠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𝑓𝑢𝑚𝑎𝑑𝑜𝑟𝑒𝑠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𝑒𝑛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𝑙𝑎</m:t>
                      </m:r>
                      <m:r>
                        <a:rPr lang="es-CO" sz="2400" i="1">
                          <a:latin typeface="Cambria Math"/>
                        </a:rPr>
                        <m:t> </m:t>
                      </m:r>
                      <m:r>
                        <a:rPr lang="es-CO" sz="2400" i="1">
                          <a:latin typeface="Cambria Math"/>
                        </a:rPr>
                        <m:t>𝑚𝑢𝑒𝑠𝑡𝑟𝑎</m:t>
                      </m:r>
                    </m:oMath>
                  </m:oMathPara>
                </a14:m>
                <a:endParaRPr lang="es-CO" sz="2400" dirty="0"/>
              </a:p>
              <a:p>
                <a:pPr marL="0" indent="0" algn="just">
                  <a:buNone/>
                </a:pPr>
                <a:endParaRPr lang="es-CO" sz="2400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241" r="-75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40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956" y="253298"/>
            <a:ext cx="8712968" cy="61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7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Distribución </a:t>
            </a:r>
            <a:r>
              <a:rPr lang="es-CO" b="1" dirty="0" err="1">
                <a:solidFill>
                  <a:srgbClr val="0070C0"/>
                </a:solidFill>
              </a:rPr>
              <a:t>muestral</a:t>
            </a:r>
            <a:r>
              <a:rPr lang="es-CO" b="1" dirty="0">
                <a:solidFill>
                  <a:srgbClr val="0070C0"/>
                </a:solidFill>
              </a:rPr>
              <a:t> para</a:t>
            </a:r>
            <a:br>
              <a:rPr lang="es-CO" b="1" dirty="0">
                <a:solidFill>
                  <a:srgbClr val="0070C0"/>
                </a:solidFill>
              </a:rPr>
            </a:br>
            <a:r>
              <a:rPr lang="es-CO" b="1" dirty="0">
                <a:solidFill>
                  <a:srgbClr val="0070C0"/>
                </a:solidFill>
              </a:rPr>
              <a:t> la razón de varianzas</a:t>
            </a:r>
            <a:endParaRPr lang="es-CO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1864" y="1825625"/>
            <a:ext cx="6165097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288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08" y="1844824"/>
            <a:ext cx="10106351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020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85900" y="454860"/>
            <a:ext cx="9782801" cy="641851"/>
          </a:xfrm>
        </p:spPr>
        <p:txBody>
          <a:bodyPr>
            <a:normAutofit fontScale="90000"/>
          </a:bodyPr>
          <a:lstStyle/>
          <a:p>
            <a:pPr algn="l"/>
            <a:r>
              <a:rPr lang="es-CO" b="1" dirty="0">
                <a:solidFill>
                  <a:srgbClr val="0070C0"/>
                </a:solidFill>
              </a:rPr>
              <a:t>El estadístico es: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996"/>
          <a:stretch/>
        </p:blipFill>
        <p:spPr bwMode="auto">
          <a:xfrm>
            <a:off x="2161637" y="4441877"/>
            <a:ext cx="6772275" cy="83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62ED669-FEB3-4539-AF7C-F7525ACE7668}"/>
                  </a:ext>
                </a:extLst>
              </p:cNvPr>
              <p:cNvSpPr txBox="1"/>
              <p:nvPr/>
            </p:nvSpPr>
            <p:spPr>
              <a:xfrm>
                <a:off x="1989956" y="2361913"/>
                <a:ext cx="7848872" cy="10670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62ED669-FEB3-4539-AF7C-F7525ACE7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956" y="2361913"/>
                <a:ext cx="7848872" cy="10670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706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D304D-7E0B-457C-B62F-4347355C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solidFill>
                  <a:srgbClr val="0070C0"/>
                </a:solidFill>
              </a:rPr>
              <a:t>Estimación puntual</a:t>
            </a:r>
            <a:endParaRPr lang="es-CO" b="1" dirty="0">
              <a:solidFill>
                <a:srgbClr val="0070C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DE3434A-E379-4F50-A715-75C950ECFD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46" r="356"/>
          <a:stretch/>
        </p:blipFill>
        <p:spPr>
          <a:xfrm>
            <a:off x="1845940" y="1556792"/>
            <a:ext cx="8208912" cy="500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862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64" y="659830"/>
            <a:ext cx="8280920" cy="5793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3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404665"/>
            <a:ext cx="8136904" cy="5937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374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957" y="692696"/>
            <a:ext cx="8407939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658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965" y="836712"/>
            <a:ext cx="8200805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444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1 Título"/>
              <p:cNvSpPr>
                <a:spLocks noGrp="1"/>
              </p:cNvSpPr>
              <p:nvPr>
                <p:ph type="title"/>
              </p:nvPr>
            </p:nvSpPr>
            <p:spPr>
              <a:xfrm>
                <a:off x="1629916" y="332656"/>
                <a:ext cx="9782801" cy="1239837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es-CO" b="1" dirty="0">
                    <a:solidFill>
                      <a:srgbClr val="0070C0"/>
                    </a:solidFill>
                  </a:rPr>
                  <a:t>Intervalo de confianza para </a:t>
                </a:r>
                <a:br>
                  <a:rPr lang="es-CO" b="1" dirty="0">
                    <a:solidFill>
                      <a:srgbClr val="0070C0"/>
                    </a:solidFill>
                  </a:rPr>
                </a:br>
                <a:r>
                  <a:rPr lang="es-CO" b="1" dirty="0">
                    <a:solidFill>
                      <a:srgbClr val="0070C0"/>
                    </a:solidFill>
                  </a:rPr>
                  <a:t>la razón de varianzas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s-CO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b="1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s-CO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/>
                        </m:sSubSup>
                      </m:e>
                      <m:sup>
                        <m:r>
                          <a:rPr lang="es-CO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s-CO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s-CO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s-CO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CO" b="1" i="1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s-CO" b="1" i="1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𝟐</m:t>
                            </m:r>
                          </m:sub>
                          <m:sup/>
                        </m:sSubSup>
                      </m:e>
                      <m:sup>
                        <m:r>
                          <a:rPr lang="es-CO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s-CO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1 Títul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29916" y="332656"/>
                <a:ext cx="9782801" cy="1239837"/>
              </a:xfrm>
              <a:blipFill>
                <a:blip r:embed="rId2"/>
                <a:stretch>
                  <a:fillRect t="-19704" b="-2709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62" y="2077245"/>
            <a:ext cx="55245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661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9611" y="1412776"/>
            <a:ext cx="9396625" cy="1143000"/>
          </a:xfrm>
        </p:spPr>
        <p:txBody>
          <a:bodyPr>
            <a:normAutofit fontScale="90000"/>
          </a:bodyPr>
          <a:lstStyle/>
          <a:p>
            <a:pPr algn="ctr"/>
            <a:br>
              <a:rPr lang="es-CO" sz="4000" dirty="0">
                <a:solidFill>
                  <a:srgbClr val="0070C0"/>
                </a:solidFill>
              </a:rPr>
            </a:br>
            <a:r>
              <a:rPr lang="es-CO" sz="4000" b="1" dirty="0">
                <a:solidFill>
                  <a:srgbClr val="0070C0"/>
                </a:solidFill>
              </a:rPr>
              <a:t>La pregunta de interés consiste en saber si son iguales las varianzas poblacionales?</a:t>
            </a:r>
            <a:br>
              <a:rPr lang="es-CO" sz="4000" b="1" dirty="0">
                <a:solidFill>
                  <a:srgbClr val="0070C0"/>
                </a:solidFill>
              </a:rPr>
            </a:br>
            <a:endParaRPr lang="es-CO" sz="4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593435" y="2420888"/>
                <a:ext cx="9782801" cy="3319264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r>
                  <a:rPr lang="es-CO" dirty="0"/>
                  <a:t>El intervalo de confianza corresponde a:</a:t>
                </a:r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r>
                  <a:rPr lang="es-CO" sz="36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CO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CO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sz="36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s-CO" sz="3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s-CO" sz="3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CO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CO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sz="36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s-CO" sz="3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s-CO" sz="3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CO" sz="3600" i="1">
                        <a:latin typeface="Cambria Math"/>
                      </a:rPr>
                      <m:t> ∗ </m:t>
                    </m:r>
                    <m:f>
                      <m:fPr>
                        <m:ctrlPr>
                          <a:rPr lang="es-CO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3600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CO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36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f>
                              <m:fPr>
                                <m:ctrlPr>
                                  <a:rPr lang="es-CO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O" sz="3600" i="1">
                                    <a:latin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s-CO" sz="36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s-CO" sz="3600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CO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sz="36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s-CO" sz="3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CO" sz="3600" i="1">
                                <a:latin typeface="Cambria Math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s-CO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sz="36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s-CO" sz="3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CO" sz="36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s-CO" sz="3600" b="0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s-CO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CO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s-CO" sz="3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O" sz="3600" i="1">
                                    <a:latin typeface="Cambria Math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s-CO" sz="3600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s-CO" sz="3600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s-CO" sz="3600" i="1" dirty="0">
                            <a:latin typeface="Cambria Math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s-CO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s-CO" sz="3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O" sz="3600" i="1">
                                    <a:latin typeface="Cambria Math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s-CO" sz="3600" i="1">
                                    <a:latin typeface="Cambria Math"/>
                                  </a:rPr>
                                  <m:t>𝟐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s-CO" sz="3600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s-CO" sz="3600" b="0" i="1" smtClean="0">
                        <a:latin typeface="Cambria Math"/>
                      </a:rPr>
                      <m:t>&lt;</m:t>
                    </m:r>
                  </m:oMath>
                </a14:m>
                <a:r>
                  <a:rPr lang="es-CO" sz="3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CO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CO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sz="36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s-CO" sz="36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s-CO" sz="3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CO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CO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sz="3600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s-CO" sz="3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s-CO" sz="3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CO" sz="3600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s-CO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3600" i="1">
                            <a:latin typeface="Cambria Math"/>
                          </a:rPr>
                          <m:t>𝑓</m:t>
                        </m:r>
                      </m:e>
                      <m:sub>
                        <m:f>
                          <m:fPr>
                            <m:ctrlPr>
                              <a:rPr lang="es-CO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3600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s-CO" sz="36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s-CO" sz="36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CO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36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CO" sz="3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CO" sz="3600" i="1">
                            <a:latin typeface="Cambria Math"/>
                          </a:rPr>
                          <m:t>−1,</m:t>
                        </m:r>
                        <m:sSub>
                          <m:sSubPr>
                            <m:ctrlPr>
                              <a:rPr lang="es-CO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36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CO" sz="3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CO" sz="3600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s-CO" sz="3600" dirty="0"/>
              </a:p>
              <a:p>
                <a:pPr marL="0" indent="0">
                  <a:buNone/>
                </a:pPr>
                <a:endParaRPr lang="es-CO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s-CO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5" y="2420888"/>
                <a:ext cx="9782801" cy="3319264"/>
              </a:xfrm>
              <a:blipFill>
                <a:blip r:embed="rId2"/>
                <a:stretch>
                  <a:fillRect l="-124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05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25860" y="764704"/>
            <a:ext cx="11305256" cy="1440160"/>
          </a:xfrm>
        </p:spPr>
        <p:txBody>
          <a:bodyPr>
            <a:noAutofit/>
          </a:bodyPr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Se observa si el intervalo </a:t>
            </a:r>
            <a:br>
              <a:rPr lang="es-CO" b="1" dirty="0">
                <a:solidFill>
                  <a:srgbClr val="0070C0"/>
                </a:solidFill>
              </a:rPr>
            </a:br>
            <a:r>
              <a:rPr lang="es-CO" b="1" dirty="0">
                <a:solidFill>
                  <a:srgbClr val="0070C0"/>
                </a:solidFill>
              </a:rPr>
              <a:t>de confianza contiene al 1:</a:t>
            </a:r>
            <a:br>
              <a:rPr lang="es-CO" b="1" dirty="0">
                <a:solidFill>
                  <a:schemeClr val="accent1">
                    <a:lumMod val="75000"/>
                  </a:schemeClr>
                </a:solidFill>
              </a:rPr>
            </a:br>
            <a:endParaRPr lang="es-CO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629916" y="2204483"/>
            <a:ext cx="9937104" cy="3744415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Si lo contiene se dice que hay evidencia de que las varianzas poblacionales son iguales</a:t>
            </a:r>
          </a:p>
          <a:p>
            <a:pPr marL="0" indent="0" algn="just">
              <a:buNone/>
            </a:pPr>
            <a:endParaRPr lang="es-CO" sz="2400" dirty="0"/>
          </a:p>
          <a:p>
            <a:pPr algn="just"/>
            <a:r>
              <a:rPr lang="es-CO" sz="2400" dirty="0"/>
              <a:t>Si el intervalo es inferior a 1 la varianza de la segunda población es superior a la varianza de la población 1</a:t>
            </a:r>
          </a:p>
          <a:p>
            <a:pPr marL="0" indent="0" algn="just">
              <a:buNone/>
            </a:pPr>
            <a:endParaRPr lang="es-CO" sz="2400" dirty="0"/>
          </a:p>
          <a:p>
            <a:pPr algn="just"/>
            <a:r>
              <a:rPr lang="es-CO" sz="2400" dirty="0"/>
              <a:t>Si el intervalo es superior a 1 la varianza de la primera población es superior a la varianza de la segunda  población.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6987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>
                <a:solidFill>
                  <a:srgbClr val="0070C0"/>
                </a:solidFill>
              </a:rPr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CO" sz="2400" dirty="0"/>
              <a:t>Se requiere determinar si dos tipos de motores, uno con gas y el otro con gasolina, tiene la misma variabilidad en millas por galón de gasolina o su equivalente en gas. Se tomaron un conjunto de autos de cada tipo y midió el rendimiento del combustible en un recorrido estándar, dando los siguientes resultados:</a:t>
            </a:r>
          </a:p>
          <a:p>
            <a:pPr algn="just"/>
            <a:endParaRPr lang="es-CO" sz="2000" dirty="0"/>
          </a:p>
          <a:p>
            <a:pPr algn="just"/>
            <a:endParaRPr lang="es-CO" sz="2000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Construya un intervalo de confianza del 90% para la razón de varianzas</a:t>
            </a:r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289886"/>
              </p:ext>
            </p:extLst>
          </p:nvPr>
        </p:nvGraphicFramePr>
        <p:xfrm>
          <a:off x="2422004" y="3789040"/>
          <a:ext cx="799288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5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95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5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5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5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95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950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957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957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Gasolina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b="1" dirty="0"/>
                        <a:t>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77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solidFill>
                  <a:schemeClr val="accent1">
                    <a:lumMod val="75000"/>
                  </a:schemeClr>
                </a:solidFill>
              </a:rPr>
              <a:t>Solución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2013660" y="1412777"/>
                <a:ext cx="864096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𝑁𝐶</m:t>
                      </m:r>
                      <m:r>
                        <a:rPr lang="es-CO" b="0" i="1" smtClean="0">
                          <a:latin typeface="Cambria Math"/>
                        </a:rPr>
                        <m:t>=0.9      </m:t>
                      </m:r>
                      <m:r>
                        <a:rPr lang="es-CO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=0.1      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CO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es-CO" b="0" i="1" smtClean="0">
                          <a:latin typeface="Cambria Math"/>
                          <a:ea typeface="Cambria Math"/>
                        </a:rPr>
                        <m:t>=0.05</m:t>
                      </m:r>
                    </m:oMath>
                  </m:oMathPara>
                </a14:m>
                <a:endParaRPr lang="es-CO" b="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s-CO" dirty="0"/>
                  <a:t>Limite inferior: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/>
                          </a:rPr>
                          <m:t>𝑓</m:t>
                        </m:r>
                      </m:e>
                      <m:sub>
                        <m:f>
                          <m:f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s-CO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s-CO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CO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CO" i="1">
                            <a:latin typeface="Cambria Math"/>
                          </a:rPr>
                          <m:t>−1,</m:t>
                        </m:r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CO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CO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CO" b="0" dirty="0">
                    <a:ea typeface="Cambria Math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CO" b="0" i="1" smtClean="0">
                            <a:latin typeface="Cambria Math"/>
                          </a:rPr>
                          <m:t>0.05</m:t>
                        </m:r>
                        <m:r>
                          <a:rPr lang="es-CO" i="1">
                            <a:latin typeface="Cambria Math"/>
                          </a:rPr>
                          <m:t>,</m:t>
                        </m:r>
                        <m:r>
                          <a:rPr lang="es-CO" i="1" smtClean="0">
                            <a:latin typeface="Cambria Math"/>
                          </a:rPr>
                          <m:t> </m:t>
                        </m:r>
                        <m:r>
                          <a:rPr lang="es-CO" b="0" i="1" smtClean="0">
                            <a:latin typeface="Cambria Math"/>
                          </a:rPr>
                          <m:t>1</m:t>
                        </m:r>
                        <m:r>
                          <a:rPr lang="es-CO" i="1">
                            <a:latin typeface="Cambria Math"/>
                          </a:rPr>
                          <m:t>1,</m:t>
                        </m:r>
                        <m:r>
                          <a:rPr lang="es-CO" i="1" smtClean="0">
                            <a:latin typeface="Cambria Math"/>
                          </a:rPr>
                          <m:t> </m:t>
                        </m:r>
                        <m:r>
                          <a:rPr lang="es-CO" i="1">
                            <a:latin typeface="Cambria Math"/>
                          </a:rPr>
                          <m:t>1</m:t>
                        </m:r>
                        <m:r>
                          <a:rPr lang="es-CO" b="0" i="1" smtClean="0">
                            <a:latin typeface="Cambria Math"/>
                          </a:rPr>
                          <m:t>3=2.634</m:t>
                        </m:r>
                      </m:sub>
                    </m:sSub>
                    <m:r>
                      <a:rPr lang="es-CO" b="0" i="1" smtClean="0">
                        <a:latin typeface="Cambria Math"/>
                      </a:rPr>
                      <m:t>     </m:t>
                    </m:r>
                  </m:oMath>
                </a14:m>
                <a:endParaRPr lang="es-CO" b="0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s-CO" dirty="0"/>
                  <a:t>Limite superior: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/>
                          </a:rPr>
                          <m:t>𝑓</m:t>
                        </m:r>
                      </m:e>
                      <m:sub>
                        <m:f>
                          <m:f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s-CO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s-CO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CO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CO" i="1">
                            <a:latin typeface="Cambria Math"/>
                          </a:rPr>
                          <m:t>−1,</m:t>
                        </m:r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CO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CO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s-CO" i="1" dirty="0">
                    <a:latin typeface="Cambria Math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CO" i="1">
                            <a:latin typeface="Cambria Math"/>
                          </a:rPr>
                          <m:t>0.05, 1</m:t>
                        </m:r>
                        <m:r>
                          <a:rPr lang="es-CO" b="0" i="1" smtClean="0">
                            <a:latin typeface="Cambria Math"/>
                          </a:rPr>
                          <m:t>3</m:t>
                        </m:r>
                        <m:r>
                          <a:rPr lang="es-CO" i="1">
                            <a:latin typeface="Cambria Math"/>
                          </a:rPr>
                          <m:t>, 1</m:t>
                        </m:r>
                        <m:r>
                          <a:rPr lang="es-CO" b="0" i="1" smtClean="0">
                            <a:latin typeface="Cambria Math"/>
                          </a:rPr>
                          <m:t>1</m:t>
                        </m:r>
                        <m:r>
                          <a:rPr lang="es-CO" i="1">
                            <a:latin typeface="Cambria Math"/>
                          </a:rPr>
                          <m:t>=</m:t>
                        </m:r>
                        <m:r>
                          <a:rPr lang="es-CO" b="0" i="1" smtClean="0">
                            <a:latin typeface="Cambria Math"/>
                          </a:rPr>
                          <m:t>2.7614</m:t>
                        </m:r>
                      </m:sub>
                    </m:sSub>
                  </m:oMath>
                </a14:m>
                <a:endParaRPr lang="es-CO" dirty="0">
                  <a:ea typeface="Cambria Math"/>
                </a:endParaRPr>
              </a:p>
              <a:p>
                <a:pPr marL="0" indent="0" algn="ctr">
                  <a:buNone/>
                </a:pPr>
                <a:endParaRPr lang="es-CO" b="0" dirty="0">
                  <a:ea typeface="Cambria Math"/>
                </a:endParaRPr>
              </a:p>
              <a:p>
                <a:pPr marL="0" indent="0" algn="ctr">
                  <a:buNone/>
                </a:pPr>
                <a:endParaRPr lang="es-CO" b="0" dirty="0">
                  <a:ea typeface="Cambria Math"/>
                </a:endParaRPr>
              </a:p>
              <a:p>
                <a:pPr marL="0" indent="0" algn="ctr">
                  <a:buNone/>
                </a:pPr>
                <a:endParaRPr lang="es-CO" b="0" dirty="0">
                  <a:ea typeface="Cambria Math"/>
                </a:endParaRPr>
              </a:p>
              <a:p>
                <a:pPr marL="0" indent="0" algn="ctr">
                  <a:buNone/>
                </a:pPr>
                <a:endParaRPr lang="es-CO" b="0" dirty="0">
                  <a:ea typeface="Cambria Math"/>
                </a:endParaRPr>
              </a:p>
              <a:p>
                <a:pPr marL="0" indent="0" algn="ctr">
                  <a:buNone/>
                </a:pPr>
                <a:endParaRPr lang="es-CO" dirty="0"/>
              </a:p>
              <a:p>
                <a:pPr marL="0" indent="0" algn="ctr">
                  <a:buNone/>
                </a:pPr>
                <a:endParaRPr lang="es-CO" dirty="0"/>
              </a:p>
              <a:p>
                <a:pPr marL="0" indent="0" algn="ctr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13660" y="1412777"/>
                <a:ext cx="8640960" cy="4525963"/>
              </a:xfrm>
              <a:blipFill>
                <a:blip r:embed="rId2"/>
                <a:stretch>
                  <a:fillRect l="-141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2754260"/>
                  </p:ext>
                </p:extLst>
              </p:nvPr>
            </p:nvGraphicFramePr>
            <p:xfrm>
              <a:off x="4006180" y="4581128"/>
              <a:ext cx="5400600" cy="11341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0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02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001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90500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CO" sz="2400" u="none" strike="noStrike" dirty="0">
                              <a:effectLst/>
                            </a:rPr>
                            <a:t> </a:t>
                          </a:r>
                          <a:endParaRPr lang="es-CO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O" sz="2400" b="1" u="none" strike="noStrike" dirty="0">
                              <a:effectLst/>
                            </a:rPr>
                            <a:t>Gasolina 1</a:t>
                          </a:r>
                          <a:endParaRPr lang="es-CO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O" sz="2400" b="1" u="none" strike="noStrike" dirty="0">
                              <a:effectLst/>
                            </a:rPr>
                            <a:t>Gas 2</a:t>
                          </a:r>
                          <a:endParaRPr lang="es-CO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O" sz="2400" b="1" u="none" strike="noStrike" dirty="0">
                              <a:effectLst/>
                            </a:rPr>
                            <a:t>n</a:t>
                          </a:r>
                          <a:endParaRPr lang="es-CO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O" sz="2400" u="none" strike="noStrike" dirty="0">
                              <a:effectLst/>
                            </a:rPr>
                            <a:t>12</a:t>
                          </a:r>
                          <a:endParaRPr lang="es-CO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O" sz="2400" u="none" strike="noStrike" dirty="0">
                              <a:effectLst/>
                            </a:rPr>
                            <a:t>14</a:t>
                          </a:r>
                          <a:endParaRPr lang="es-CO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90500"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CO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𝑺</m:t>
                                    </m:r>
                                  </m:e>
                                  <m:sup>
                                    <m:r>
                                      <a:rPr lang="es-CO" sz="2400" b="1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O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O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22.24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O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19.15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3 Tabla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2754260"/>
                  </p:ext>
                </p:extLst>
              </p:nvPr>
            </p:nvGraphicFramePr>
            <p:xfrm>
              <a:off x="4006180" y="4581128"/>
              <a:ext cx="5400600" cy="113411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0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021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001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5285"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es-CO" sz="2400" u="none" strike="noStrike" dirty="0">
                              <a:effectLst/>
                            </a:rPr>
                            <a:t> </a:t>
                          </a:r>
                          <a:endParaRPr lang="es-CO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O" sz="2400" b="1" u="none" strike="noStrike" dirty="0">
                              <a:effectLst/>
                            </a:rPr>
                            <a:t>Gasolina 1</a:t>
                          </a:r>
                          <a:endParaRPr lang="es-CO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O" sz="2400" b="1" u="none" strike="noStrike" dirty="0">
                              <a:effectLst/>
                            </a:rPr>
                            <a:t>Gas 2</a:t>
                          </a:r>
                          <a:endParaRPr lang="es-CO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528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O" sz="2400" b="1" u="none" strike="noStrike" dirty="0">
                              <a:effectLst/>
                            </a:rPr>
                            <a:t>n</a:t>
                          </a:r>
                          <a:endParaRPr lang="es-CO" sz="24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O" sz="2400" u="none" strike="noStrike" dirty="0">
                              <a:effectLst/>
                            </a:rPr>
                            <a:t>12</a:t>
                          </a:r>
                          <a:endParaRPr lang="es-CO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O" sz="2400" u="none" strike="noStrike" dirty="0">
                              <a:effectLst/>
                            </a:rPr>
                            <a:t>14</a:t>
                          </a:r>
                          <a:endParaRPr lang="es-CO" sz="2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/>
                          </a:endParaRP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35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 marL="9525" marR="9525" marT="9525" marB="0" anchor="b">
                        <a:blipFill>
                          <a:blip r:embed="rId3"/>
                          <a:stretch>
                            <a:fillRect l="-338" t="-217460" r="-200338" b="-476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O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22.24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CO" sz="24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</a:rPr>
                            <a:t>19.15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984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2996952"/>
            <a:ext cx="4229715" cy="2691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Rectángulo"/>
              <p:cNvSpPr/>
              <p:nvPr/>
            </p:nvSpPr>
            <p:spPr>
              <a:xfrm>
                <a:off x="2249998" y="1730250"/>
                <a:ext cx="3556383" cy="13989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CO" b="1" dirty="0"/>
                  <a:t>Limite inferior:</a:t>
                </a:r>
              </a:p>
              <a:p>
                <a:endParaRPr lang="es-CO" dirty="0"/>
              </a:p>
              <a:p>
                <a:r>
                  <a:rPr lang="es-C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/>
                          </a:rPr>
                          <m:t>𝑓</m:t>
                        </m:r>
                      </m:e>
                      <m:sub>
                        <m:f>
                          <m:fPr>
                            <m:ctrlPr>
                              <a:rPr lang="es-CO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2000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s-CO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s-CO" sz="2000" i="1">
                            <a:latin typeface="Cambria Math"/>
                          </a:rPr>
                          <m:t>,   </m:t>
                        </m:r>
                        <m:sSub>
                          <m:sSubPr>
                            <m:ctrlPr>
                              <a:rPr lang="es-C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CO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CO" sz="2000" i="1">
                            <a:latin typeface="Cambria Math"/>
                          </a:rPr>
                          <m:t>−1,</m:t>
                        </m:r>
                        <m:sSub>
                          <m:sSubPr>
                            <m:ctrlPr>
                              <a:rPr lang="es-C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i="1">
                                <a:latin typeface="Cambria Math"/>
                              </a:rPr>
                              <m:t> </m:t>
                            </m:r>
                            <m:r>
                              <a:rPr lang="es-CO" sz="20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CO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CO" sz="20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s-CO" sz="20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/>
                          </a:rPr>
                          <m:t>  </m:t>
                        </m:r>
                        <m:r>
                          <a:rPr lang="es-CO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CO" sz="2000" i="1">
                            <a:latin typeface="Cambria Math"/>
                          </a:rPr>
                          <m:t>0.05, 11, 13=2.634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4" name="3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998" y="1730250"/>
                <a:ext cx="3556383" cy="1398973"/>
              </a:xfrm>
              <a:prstGeom prst="rect">
                <a:avLst/>
              </a:prstGeom>
              <a:blipFill>
                <a:blip r:embed="rId3"/>
                <a:stretch>
                  <a:fillRect t="-262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2" y="2852936"/>
            <a:ext cx="3831138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/>
              <p:cNvSpPr/>
              <p:nvPr/>
            </p:nvSpPr>
            <p:spPr>
              <a:xfrm>
                <a:off x="6454452" y="1730182"/>
                <a:ext cx="3744416" cy="1077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CO" b="1" dirty="0"/>
                  <a:t>Limite superior:</a:t>
                </a:r>
              </a:p>
              <a:p>
                <a:endParaRPr lang="es-CO" dirty="0"/>
              </a:p>
              <a:p>
                <a:r>
                  <a:rPr lang="es-CO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/>
                          </a:rPr>
                          <m:t>𝑓</m:t>
                        </m:r>
                      </m:e>
                      <m:sub>
                        <m:f>
                          <m:fPr>
                            <m:ctrlPr>
                              <a:rPr lang="es-CO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sz="2000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s-CO" sz="2000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s-CO" sz="20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C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CO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CO" sz="2000" i="1">
                            <a:latin typeface="Cambria Math"/>
                          </a:rPr>
                          <m:t>−1,</m:t>
                        </m:r>
                        <m:sSub>
                          <m:sSubPr>
                            <m:ctrlPr>
                              <a:rPr lang="es-C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sz="20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CO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CO" sz="20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s-CO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C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s-CO" sz="2000" i="1">
                            <a:latin typeface="Cambria Math"/>
                          </a:rPr>
                          <m:t>0.05, 13, 11=2.7614</m:t>
                        </m:r>
                      </m:sub>
                    </m:sSub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452" y="1730182"/>
                <a:ext cx="3744416" cy="1077796"/>
              </a:xfrm>
              <a:prstGeom prst="rect">
                <a:avLst/>
              </a:prstGeom>
              <a:blipFill>
                <a:blip r:embed="rId5"/>
                <a:stretch>
                  <a:fillRect t="-33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9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D8A3A-033A-40A4-AEEE-3B45250A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70C0"/>
                </a:solidFill>
              </a:rPr>
              <a:t>Estimación por intervalo</a:t>
            </a:r>
            <a:endParaRPr lang="es-CO" b="1" dirty="0">
              <a:solidFill>
                <a:srgbClr val="0070C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F660BC-E3DE-4121-95F9-A3266675D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7EF084-0BEB-4E25-986C-C5803340B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541" y="1690689"/>
            <a:ext cx="8545742" cy="482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8773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1979612" y="620689"/>
                <a:ext cx="8229600" cy="55054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O" dirty="0"/>
                  <a:t>Reemplazando en la fórmula:</a:t>
                </a:r>
              </a:p>
              <a:p>
                <a:pPr marL="0" indent="0" algn="ctr">
                  <a:buNone/>
                </a:pPr>
                <a:r>
                  <a:rPr lang="es-CO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s-CO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s-CO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CO" i="1">
                        <a:latin typeface="Cambria Math"/>
                      </a:rPr>
                      <m:t> ∗ </m:t>
                    </m:r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i="1">
                            <a:latin typeface="Cambria Math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f>
                              <m:f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O" i="1">
                                    <a:latin typeface="Cambria Math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s-CO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s-CO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s-CO" i="1">
                                <a:latin typeface="Cambria Math"/>
                              </a:rPr>
                              <m:t>−1,</m:t>
                            </m:r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s-CO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s-CO" i="1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O" i="1">
                                    <a:latin typeface="Cambria Math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s-CO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s-CO" i="1" dirty="0">
                            <a:latin typeface="Cambria Math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O" i="1">
                                    <a:latin typeface="Cambria Math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/>
                                  </a:rPr>
                                  <m:t>𝟐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s-CO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s-CO" i="1">
                        <a:latin typeface="Cambria Math"/>
                      </a:rPr>
                      <m:t>&lt;</m:t>
                    </m:r>
                  </m:oMath>
                </a14:m>
                <a:r>
                  <a:rPr lang="es-CO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s-CO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i="1">
                                    <a:latin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s-CO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s-CO" i="1">
                        <a:latin typeface="Cambria Math"/>
                      </a:rPr>
                      <m:t> ∗</m:t>
                    </m:r>
                    <m:sSub>
                      <m:sSub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>
                            <a:latin typeface="Cambria Math"/>
                          </a:rPr>
                          <m:t>𝑓</m:t>
                        </m:r>
                      </m:e>
                      <m:sub>
                        <m:f>
                          <m:f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O" i="1">
                                <a:latin typeface="Cambria Math"/>
                              </a:rPr>
                              <m:t>𝛼</m:t>
                            </m:r>
                          </m:num>
                          <m:den>
                            <m:r>
                              <a:rPr lang="es-CO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s-CO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CO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s-CO" i="1">
                            <a:latin typeface="Cambria Math"/>
                          </a:rPr>
                          <m:t>−1,</m:t>
                        </m:r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s-CO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s-CO" i="1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endParaRPr lang="es-CO" dirty="0"/>
              </a:p>
              <a:p>
                <a:pPr marL="0" indent="0" algn="ctr">
                  <a:buNone/>
                </a:pPr>
                <a:r>
                  <a:rPr lang="es-CO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/>
                          </a:rPr>
                          <m:t>22.24</m:t>
                        </m:r>
                      </m:num>
                      <m:den>
                        <m:r>
                          <a:rPr lang="es-CO" b="0" i="1" smtClean="0">
                            <a:latin typeface="Cambria Math"/>
                          </a:rPr>
                          <m:t>19.15</m:t>
                        </m:r>
                      </m:den>
                    </m:f>
                    <m:r>
                      <a:rPr lang="es-CO" i="1">
                        <a:latin typeface="Cambria Math"/>
                      </a:rPr>
                      <m:t> ∗ </m:t>
                    </m:r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s-CO" b="0" i="1" smtClean="0">
                            <a:latin typeface="Cambria Math"/>
                          </a:rPr>
                          <m:t>2.634</m:t>
                        </m:r>
                      </m:den>
                    </m:f>
                    <m:r>
                      <a:rPr lang="es-CO" i="1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O" i="1">
                                    <a:latin typeface="Cambria Math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s-CO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s-CO" i="1" dirty="0">
                            <a:latin typeface="Cambria Math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s-CO" i="1">
                                    <a:latin typeface="Cambria Math"/>
                                  </a:rPr>
                                  <m:t>𝝈</m:t>
                                </m:r>
                              </m:e>
                              <m:sub>
                                <m:r>
                                  <a:rPr lang="es-CO" i="1">
                                    <a:latin typeface="Cambria Math"/>
                                  </a:rPr>
                                  <m:t>𝟐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s-CO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s-CO" i="1">
                        <a:latin typeface="Cambria Math"/>
                      </a:rPr>
                      <m:t>&lt;</m:t>
                    </m:r>
                  </m:oMath>
                </a14:m>
                <a:r>
                  <a:rPr lang="es-CO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/>
                          </a:rPr>
                          <m:t>22.24</m:t>
                        </m:r>
                      </m:num>
                      <m:den>
                        <m:r>
                          <a:rPr lang="es-CO" b="0" i="1" smtClean="0">
                            <a:latin typeface="Cambria Math"/>
                          </a:rPr>
                          <m:t>19.15</m:t>
                        </m:r>
                      </m:den>
                    </m:f>
                    <m:r>
                      <a:rPr lang="es-CO" i="1">
                        <a:latin typeface="Cambria Math"/>
                      </a:rPr>
                      <m:t> </m:t>
                    </m:r>
                    <m:r>
                      <a:rPr lang="es-CO" b="0" i="1" smtClean="0">
                        <a:latin typeface="Cambria Math"/>
                      </a:rPr>
                      <m:t>∗2.76</m:t>
                    </m:r>
                  </m:oMath>
                </a14:m>
                <a:endParaRPr lang="es-CO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0.45</m:t>
                      </m:r>
                      <m:r>
                        <a:rPr lang="es-CO" i="1">
                          <a:latin typeface="Cambria Math"/>
                        </a:rPr>
                        <m:t>&lt;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i="1">
                                      <a:latin typeface="Cambria Math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s-CO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s-CO" i="1" dirty="0">
                              <a:latin typeface="Cambria Math"/>
                            </a:rPr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s-CO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O" i="1">
                                      <a:latin typeface="Cambria Math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s-CO" i="1"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/>
                              </m:sSubSup>
                            </m:e>
                            <m:sup>
                              <m:r>
                                <a:rPr lang="es-CO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s-CO" i="1">
                          <a:latin typeface="Cambria Math"/>
                        </a:rPr>
                        <m:t>&lt;</m:t>
                      </m:r>
                      <m:r>
                        <a:rPr lang="es-CO" b="0" i="1" smtClean="0">
                          <a:latin typeface="Cambria Math"/>
                        </a:rPr>
                        <m:t>3.2</m:t>
                      </m:r>
                    </m:oMath>
                  </m:oMathPara>
                </a14:m>
                <a:endParaRPr lang="es-CO" dirty="0"/>
              </a:p>
              <a:p>
                <a:pPr marL="0" indent="0" algn="just">
                  <a:buNone/>
                </a:pPr>
                <a:r>
                  <a:rPr lang="es-CO" sz="3000" dirty="0"/>
                  <a:t>El intervalo contiene al 1 por lo tanto existe evidencia para afirmar que hay igualdad entre las varianzas.</a:t>
                </a:r>
              </a:p>
              <a:p>
                <a:pPr marL="0" indent="0" algn="ctr">
                  <a:buNone/>
                </a:pPr>
                <a:endParaRPr lang="es-CO" dirty="0"/>
              </a:p>
              <a:p>
                <a:pPr marL="0" indent="0" algn="ctr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9612" y="620689"/>
                <a:ext cx="8229600" cy="5505475"/>
              </a:xfrm>
              <a:blipFill>
                <a:blip r:embed="rId2"/>
                <a:stretch>
                  <a:fillRect l="-1778" t="-1883" r="-170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44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b="1" dirty="0">
                <a:solidFill>
                  <a:srgbClr val="0070C0"/>
                </a:solidFill>
              </a:rPr>
              <a:t>Otro 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CO" dirty="0"/>
              <a:t>Un fabricante de automóviles pone a prueba dos nuevos métodos de ensamblaje de motores respecto al tiempo en minutos. Los resultados se muestran en la siguiente tabla</a:t>
            </a:r>
          </a:p>
          <a:p>
            <a:endParaRPr lang="es-CO" dirty="0"/>
          </a:p>
          <a:p>
            <a:endParaRPr lang="es-CO" dirty="0"/>
          </a:p>
          <a:p>
            <a:pPr marL="0" indent="0" algn="ctr">
              <a:buNone/>
            </a:pPr>
            <a:endParaRPr lang="es-CO" dirty="0"/>
          </a:p>
          <a:p>
            <a:pPr marL="0" indent="0" algn="ctr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Construya un intervalo de confianza del 90% para la razón de varianzas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3 Tabla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430116" y="3140969"/>
              <a:ext cx="5400600" cy="13798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0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b="1" dirty="0"/>
                            <a:t>Método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b="1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b="1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CO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2400" b="1" i="1" smtClean="0">
                                        <a:latin typeface="Cambria Math"/>
                                      </a:rPr>
                                      <m:t>𝑺</m:t>
                                    </m:r>
                                  </m:e>
                                  <m:sup>
                                    <m:r>
                                      <a:rPr lang="es-CO" sz="2400" b="1" i="1" smtClean="0">
                                        <a:latin typeface="Cambria Math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CO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3 Tabla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430116" y="3140969"/>
              <a:ext cx="5400600" cy="137985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00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b="1" dirty="0"/>
                            <a:t>Método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b="1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b="1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b="1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31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5455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2"/>
                          <a:stretch>
                            <a:fillRect l="-338" t="-205195" r="-200338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50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CO" sz="2400" dirty="0"/>
                            <a:t>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015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78821-CF91-4F26-88F2-771C8A89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>
                <a:solidFill>
                  <a:srgbClr val="0070C0"/>
                </a:solidFill>
              </a:rPr>
              <a:t>Nivel de confianza y significancia de </a:t>
            </a:r>
            <a:br>
              <a:rPr lang="es-MX" b="1" dirty="0">
                <a:solidFill>
                  <a:srgbClr val="0070C0"/>
                </a:solidFill>
              </a:rPr>
            </a:br>
            <a:r>
              <a:rPr lang="es-MX" b="1" dirty="0">
                <a:solidFill>
                  <a:srgbClr val="0070C0"/>
                </a:solidFill>
              </a:rPr>
              <a:t>una estimación por intervalo</a:t>
            </a:r>
            <a:endParaRPr lang="es-CO" b="1" dirty="0">
              <a:solidFill>
                <a:srgbClr val="0070C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87CB8B4-F0D5-4731-BBAE-5120D3896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268" y="2132856"/>
            <a:ext cx="5316288" cy="378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728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22D678B7-98C2-4779-9AC5-9BAF18CDCA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7982" y="365126"/>
                <a:ext cx="10801046" cy="1325563"/>
              </a:xfrm>
            </p:spPr>
            <p:txBody>
              <a:bodyPr>
                <a:normAutofit fontScale="90000"/>
              </a:bodyPr>
              <a:lstStyle/>
              <a:p>
                <a:br>
                  <a:rPr lang="es-CO" b="1" dirty="0">
                    <a:solidFill>
                      <a:srgbClr val="0070C0"/>
                    </a:solidFill>
                  </a:rPr>
                </a:br>
                <a:r>
                  <a:rPr lang="es-MX" sz="4400" b="1" dirty="0">
                    <a:solidFill>
                      <a:srgbClr val="0070C0"/>
                    </a:solidFill>
                  </a:rPr>
                  <a:t>Valores usuales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sz="4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sz="4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s-CO" sz="4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s-CO" sz="4400" b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s-CO" sz="44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sz="4400" b="1" dirty="0">
                    <a:solidFill>
                      <a:srgbClr val="0070C0"/>
                    </a:solidFill>
                  </a:rPr>
                  <a:t>para intervalos de confianza</a:t>
                </a:r>
                <a:endParaRPr lang="es-CO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22D678B7-98C2-4779-9AC5-9BAF18CDC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7982" y="365126"/>
                <a:ext cx="10801046" cy="1325563"/>
              </a:xfrm>
              <a:blipFill>
                <a:blip r:embed="rId2"/>
                <a:stretch>
                  <a:fillRect l="-1975" r="-395" b="-1382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8AF8318A-FE9A-4EFD-A185-CC56ABE57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33" y="1706931"/>
            <a:ext cx="6722758" cy="453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129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39D76-6D46-4F99-83D2-13FD691C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rgbClr val="0070C0"/>
                </a:solidFill>
              </a:rPr>
              <a:t>Representación del nivel de confianza</a:t>
            </a:r>
            <a:endParaRPr lang="es-CO" b="1" dirty="0">
              <a:solidFill>
                <a:srgbClr val="0070C0"/>
              </a:solidFill>
            </a:endParaRP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BAC4C96-D671-4E78-9250-622B31998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4168" y="1340768"/>
            <a:ext cx="9220488" cy="515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1654</Words>
  <Application>Microsoft Office PowerPoint</Application>
  <PresentationFormat>Personalizado</PresentationFormat>
  <Paragraphs>309</Paragraphs>
  <Slides>61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Euphemia</vt:lpstr>
      <vt:lpstr>Tema de Office</vt:lpstr>
      <vt:lpstr>Intervalos de confianza</vt:lpstr>
      <vt:lpstr>Presentación de PowerPoint</vt:lpstr>
      <vt:lpstr>Métodos de inferencia</vt:lpstr>
      <vt:lpstr>Problemas de inferencia</vt:lpstr>
      <vt:lpstr>Estimación puntual</vt:lpstr>
      <vt:lpstr>Estimación por intervalo</vt:lpstr>
      <vt:lpstr>Nivel de confianza y significancia de  una estimación por intervalo</vt:lpstr>
      <vt:lpstr> Valores usuales de Z_(α/2)  para intervalos de confianza</vt:lpstr>
      <vt:lpstr>Representación del nivel de confianza</vt:lpstr>
      <vt:lpstr>Intervalos de confianza más usados</vt:lpstr>
      <vt:lpstr>Intervalos de confianza para una muestra</vt:lpstr>
      <vt:lpstr> Aspectos relevantes para construir intervalos de confianza para 𝜇</vt:lpstr>
      <vt:lpstr>Presentación de PowerPoint</vt:lpstr>
      <vt:lpstr>Intervalo de confianza para μ con σ conocida</vt:lpstr>
      <vt:lpstr>EJEMPLO</vt:lpstr>
      <vt:lpstr>Intervalo de confianza para μ con σ desconocida</vt:lpstr>
      <vt:lpstr>EJEMPLO</vt:lpstr>
      <vt:lpstr>Intervalo de confianza para la proporción 𝑝 </vt:lpstr>
      <vt:lpstr>EJEMPLO</vt:lpstr>
      <vt:lpstr>Distribución muestral para la varianza</vt:lpstr>
      <vt:lpstr>Distribución chi-cuadrado</vt:lpstr>
      <vt:lpstr>Tabla de la distribución chi-cuadrado</vt:lpstr>
      <vt:lpstr>Presentación de PowerPoint</vt:lpstr>
      <vt:lpstr>Presentación de PowerPoint</vt:lpstr>
      <vt:lpstr>Intervalo de confianza para la varianza σ^2</vt:lpstr>
      <vt:lpstr>EJEMPLO</vt:lpstr>
      <vt:lpstr>Intervalos de confianza para dos muestras</vt:lpstr>
      <vt:lpstr>Distribución muestral para la diferencia de medias</vt:lpstr>
      <vt:lpstr>Distribución muestral para la diferencia  de medias con σ conocida</vt:lpstr>
      <vt:lpstr>Presentación de PowerPoint</vt:lpstr>
      <vt:lpstr>Presentación de PowerPoint</vt:lpstr>
      <vt:lpstr>Presentación de PowerPoint</vt:lpstr>
      <vt:lpstr>Distribución muestral para la diferencia de medias con σ desconocida</vt:lpstr>
      <vt:lpstr>Intervalo de confianza para la diferencia entre dos medias con varianzas poblacionales desconocidas </vt:lpstr>
      <vt:lpstr>Intervalo de confianza para la diferencia entre dos medias con varianzas poblacionales desconocidas y diferentes</vt:lpstr>
      <vt:lpstr>Distribución muestral para  las diferencias pareadas</vt:lpstr>
      <vt:lpstr>Presentación de PowerPoint</vt:lpstr>
      <vt:lpstr>Intervalo de confianza para la diferencia de medias pareadas  </vt:lpstr>
      <vt:lpstr>Ejemplo</vt:lpstr>
      <vt:lpstr>Distribución muestral para la diferencia de proporciones</vt:lpstr>
      <vt:lpstr>Distribución muestral para  la diferencia de proporciones</vt:lpstr>
      <vt:lpstr>Presentación de PowerPoint</vt:lpstr>
      <vt:lpstr>El estadístico corresponde a:</vt:lpstr>
      <vt:lpstr>Intervalo de confianza para la diferencia de proporciones</vt:lpstr>
      <vt:lpstr>Ejemplo</vt:lpstr>
      <vt:lpstr>Presentación de PowerPoint</vt:lpstr>
      <vt:lpstr>Distribución muestral para  la razón de varianzas</vt:lpstr>
      <vt:lpstr>Presentación de PowerPoint</vt:lpstr>
      <vt:lpstr>El estadístico es:</vt:lpstr>
      <vt:lpstr>Presentación de PowerPoint</vt:lpstr>
      <vt:lpstr>Presentación de PowerPoint</vt:lpstr>
      <vt:lpstr>Presentación de PowerPoint</vt:lpstr>
      <vt:lpstr>Presentación de PowerPoint</vt:lpstr>
      <vt:lpstr>Intervalo de confianza para  la razón de varianzas 〖σ_1^ 〗^2/〖σ_2^ 〗^2</vt:lpstr>
      <vt:lpstr> La pregunta de interés consiste en saber si son iguales las varianzas poblacionales? </vt:lpstr>
      <vt:lpstr>Se observa si el intervalo  de confianza contiene al 1: </vt:lpstr>
      <vt:lpstr>EJEMPLO</vt:lpstr>
      <vt:lpstr>Solución</vt:lpstr>
      <vt:lpstr>Presentación de PowerPoint</vt:lpstr>
      <vt:lpstr>Presentación de PowerPoint</vt:lpstr>
      <vt:lpstr>Otro ejemplo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Intervalos de confianza</dc:title>
  <dc:creator>jhoana trochez</dc:creator>
  <cp:lastModifiedBy>Johana Tróchez González</cp:lastModifiedBy>
  <cp:revision>28</cp:revision>
  <dcterms:created xsi:type="dcterms:W3CDTF">2019-02-27T22:16:31Z</dcterms:created>
  <dcterms:modified xsi:type="dcterms:W3CDTF">2019-03-04T17:03:20Z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