
<file path=[Content_Types].xml><?xml version="1.0" encoding="utf-8"?>
<Types xmlns="http://schemas.openxmlformats.org/package/2006/content-types">
  <Default Extension="png" ContentType="image/png"/>
  <Default Extension="m4a" ContentType="audio/mp4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355" r:id="rId3"/>
    <p:sldId id="420" r:id="rId4"/>
    <p:sldId id="412" r:id="rId5"/>
    <p:sldId id="274" r:id="rId6"/>
    <p:sldId id="358" r:id="rId7"/>
    <p:sldId id="359" r:id="rId8"/>
    <p:sldId id="414" r:id="rId9"/>
    <p:sldId id="360" r:id="rId10"/>
    <p:sldId id="415" r:id="rId11"/>
    <p:sldId id="270" r:id="rId12"/>
    <p:sldId id="421" r:id="rId13"/>
    <p:sldId id="422" r:id="rId14"/>
    <p:sldId id="423" r:id="rId15"/>
    <p:sldId id="424" r:id="rId16"/>
    <p:sldId id="425" r:id="rId17"/>
    <p:sldId id="426" r:id="rId18"/>
    <p:sldId id="275" r:id="rId19"/>
    <p:sldId id="363" r:id="rId20"/>
    <p:sldId id="364" r:id="rId21"/>
    <p:sldId id="271" r:id="rId22"/>
    <p:sldId id="272" r:id="rId23"/>
    <p:sldId id="365" r:id="rId24"/>
    <p:sldId id="427" r:id="rId25"/>
    <p:sldId id="428" r:id="rId26"/>
    <p:sldId id="313" r:id="rId27"/>
    <p:sldId id="314" r:id="rId28"/>
    <p:sldId id="316" r:id="rId29"/>
    <p:sldId id="31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ana trochez" initials="jt" lastIdx="1" clrIdx="0">
    <p:extLst>
      <p:ext uri="{19B8F6BF-5375-455C-9EA6-DF929625EA0E}">
        <p15:presenceInfo xmlns:p15="http://schemas.microsoft.com/office/powerpoint/2012/main" userId="9ed86985339648b4" providerId="Windows Live"/>
      </p:ext>
    </p:extLst>
  </p:cmAuthor>
  <p:cmAuthor id="2" name="Usuario de Windows" initials="UdW" lastIdx="1" clrIdx="1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1">
        <a:lumMod val="60000"/>
        <a:lumOff val="40000"/>
      </a:schemeClr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Hoja1!$C$8:$C$10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Hoja1!$D$8:$D$10</c:f>
              <c:numCache>
                <c:formatCode>0.00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D-42AE-9172-3F5B3472B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95205055"/>
        <c:axId val="1195212543"/>
      </c:barChart>
      <c:catAx>
        <c:axId val="119520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800"/>
                  <a:t>Numero de sellos observados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212543"/>
        <c:crosses val="autoZero"/>
        <c:auto val="1"/>
        <c:lblAlgn val="ctr"/>
        <c:lblOffset val="100"/>
        <c:noMultiLvlLbl val="0"/>
      </c:catAx>
      <c:valAx>
        <c:axId val="119521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2000"/>
                  <a:t>Probabilidad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20505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816A1-4C7A-4A06-B4F5-96F10C23E780}" type="datetimeFigureOut">
              <a:rPr lang="es-CO" smtClean="0"/>
              <a:t>25/05/2021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F3005-2541-47CC-B18E-8BE81416EE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03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audio" Target="../media/media10.m4a"/><Relationship Id="rId7" Type="http://schemas.openxmlformats.org/officeDocument/2006/relationships/image" Target="../media/image20.png"/><Relationship Id="rId2" Type="http://schemas.microsoft.com/office/2007/relationships/media" Target="../media/media10.m4a"/><Relationship Id="rId1" Type="http://schemas.openxmlformats.org/officeDocument/2006/relationships/tags" Target="../tags/tag7.xml"/><Relationship Id="rId6" Type="http://schemas.openxmlformats.org/officeDocument/2006/relationships/image" Target="../media/image19.png"/><Relationship Id="rId5" Type="http://schemas.openxmlformats.org/officeDocument/2006/relationships/image" Target="../media/image130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6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audio" Target="../media/media4.m4a"/><Relationship Id="rId7" Type="http://schemas.openxmlformats.org/officeDocument/2006/relationships/image" Target="../media/image5.emf"/><Relationship Id="rId2" Type="http://schemas.microsoft.com/office/2007/relationships/media" Target="../media/media4.m4a"/><Relationship Id="rId1" Type="http://schemas.openxmlformats.org/officeDocument/2006/relationships/tags" Target="../tags/tag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media5.m4a"/><Relationship Id="rId7" Type="http://schemas.openxmlformats.org/officeDocument/2006/relationships/image" Target="../media/image1.png"/><Relationship Id="rId2" Type="http://schemas.microsoft.com/office/2007/relationships/media" Target="../media/media5.m4a"/><Relationship Id="rId1" Type="http://schemas.openxmlformats.org/officeDocument/2006/relationships/tags" Target="../tags/tag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media6.m4a"/><Relationship Id="rId7" Type="http://schemas.openxmlformats.org/officeDocument/2006/relationships/image" Target="../media/image1.png"/><Relationship Id="rId2" Type="http://schemas.microsoft.com/office/2007/relationships/media" Target="../media/media6.m4a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media7.m4a"/><Relationship Id="rId2" Type="http://schemas.microsoft.com/office/2007/relationships/media" Target="../media/media7.m4a"/><Relationship Id="rId1" Type="http://schemas.openxmlformats.org/officeDocument/2006/relationships/tags" Target="../tags/tag5.xml"/><Relationship Id="rId6" Type="http://schemas.openxmlformats.org/officeDocument/2006/relationships/image" Target="../media/image1.png"/><Relationship Id="rId5" Type="http://schemas.openxmlformats.org/officeDocument/2006/relationships/image" Target="../media/image9.emf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3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audio" Target="../media/media9.m4a"/><Relationship Id="rId7" Type="http://schemas.openxmlformats.org/officeDocument/2006/relationships/image" Target="../media/image17.png"/><Relationship Id="rId2" Type="http://schemas.microsoft.com/office/2007/relationships/media" Target="../media/media9.m4a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000" dirty="0"/>
              <a:t>VARIABLES ALEATORIAS DISCRETAS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108" y="5343748"/>
            <a:ext cx="10993546" cy="836335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s-CO" sz="4800" b="1" dirty="0">
                <a:solidFill>
                  <a:schemeClr val="bg1"/>
                </a:solidFill>
              </a:rPr>
              <a:t>Docente:  Johanna trochez </a:t>
            </a:r>
            <a:r>
              <a:rPr lang="es-CO" sz="4800" b="1" dirty="0" err="1">
                <a:solidFill>
                  <a:schemeClr val="bg1"/>
                </a:solidFill>
              </a:rPr>
              <a:t>gonzalez</a:t>
            </a:r>
            <a:endParaRPr lang="es-CO" sz="4800" b="1" dirty="0">
              <a:solidFill>
                <a:schemeClr val="bg1"/>
              </a:solidFill>
            </a:endParaRPr>
          </a:p>
          <a:p>
            <a:pPr algn="r"/>
            <a:r>
              <a:rPr lang="es-CO" sz="4800" b="1" dirty="0">
                <a:solidFill>
                  <a:schemeClr val="bg1"/>
                </a:solidFill>
              </a:rPr>
              <a:t>Instituto tecnológico metropolitano</a:t>
            </a:r>
          </a:p>
          <a:p>
            <a:endParaRPr lang="es-CO" dirty="0"/>
          </a:p>
        </p:txBody>
      </p:sp>
      <p:pic>
        <p:nvPicPr>
          <p:cNvPr id="10" name="Audio 9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40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863">
        <p15:prstTrans prst="pageCurlDouble"/>
      </p:transition>
    </mc:Choice>
    <mc:Fallback xmlns="">
      <p:transition spd="slow" advTm="86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503021271"/>
                  </p:ext>
                </p:extLst>
              </p:nvPr>
            </p:nvGraphicFramePr>
            <p:xfrm>
              <a:off x="677668" y="967143"/>
              <a:ext cx="5936974" cy="502920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331107">
                      <a:extLst>
                        <a:ext uri="{9D8B030D-6E8A-4147-A177-3AD203B41FA5}">
                          <a16:colId xmlns:a16="http://schemas.microsoft.com/office/drawing/2014/main" val="3060989869"/>
                        </a:ext>
                      </a:extLst>
                    </a:gridCol>
                    <a:gridCol w="1613820">
                      <a:extLst>
                        <a:ext uri="{9D8B030D-6E8A-4147-A177-3AD203B41FA5}">
                          <a16:colId xmlns:a16="http://schemas.microsoft.com/office/drawing/2014/main" val="61546960"/>
                        </a:ext>
                      </a:extLst>
                    </a:gridCol>
                    <a:gridCol w="1613820">
                      <a:extLst>
                        <a:ext uri="{9D8B030D-6E8A-4147-A177-3AD203B41FA5}">
                          <a16:colId xmlns:a16="http://schemas.microsoft.com/office/drawing/2014/main" val="1571170358"/>
                        </a:ext>
                      </a:extLst>
                    </a:gridCol>
                    <a:gridCol w="1378227">
                      <a:extLst>
                        <a:ext uri="{9D8B030D-6E8A-4147-A177-3AD203B41FA5}">
                          <a16:colId xmlns:a16="http://schemas.microsoft.com/office/drawing/2014/main" val="3420186211"/>
                        </a:ext>
                      </a:extLst>
                    </a:gridCol>
                  </a:tblGrid>
                  <a:tr h="5475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Variable aleatoria x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Dist</a:t>
                          </a:r>
                          <a:r>
                            <a:rPr lang="es-CO" baseline="0" dirty="0" smtClean="0"/>
                            <a:t> de </a:t>
                          </a:r>
                          <a:r>
                            <a:rPr lang="es-CO" baseline="0" dirty="0" err="1" smtClean="0"/>
                            <a:t>prob</a:t>
                          </a:r>
                          <a:endParaRPr lang="es-CO" dirty="0" smtClean="0"/>
                        </a:p>
                        <a:p>
                          <a:pPr algn="ctr"/>
                          <a:r>
                            <a:rPr lang="es-CO" dirty="0" smtClean="0"/>
                            <a:t>P(X=x)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Xf</a:t>
                          </a:r>
                          <a:r>
                            <a:rPr lang="es-CO" dirty="0" smtClean="0"/>
                            <a:t>(x)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CO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CO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8159459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510543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73150186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38282949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55001361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88686137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7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69779019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8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5229122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9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59543661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10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22220460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242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28098357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4577560"/>
                      </a:ext>
                    </a:extLst>
                  </a:tr>
                  <a:tr h="313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total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7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54.8</a:t>
                          </a:r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4288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1503021271"/>
                  </p:ext>
                </p:extLst>
              </p:nvPr>
            </p:nvGraphicFramePr>
            <p:xfrm>
              <a:off x="677668" y="967143"/>
              <a:ext cx="5936974" cy="5029200"/>
            </p:xfrm>
            <a:graphic>
              <a:graphicData uri="http://schemas.openxmlformats.org/drawingml/2006/table">
                <a:tbl>
                  <a:tblPr firstRow="1" bandRow="1">
                    <a:tableStyleId>{BDBED569-4797-4DF1-A0F4-6AAB3CD982D8}</a:tableStyleId>
                  </a:tblPr>
                  <a:tblGrid>
                    <a:gridCol w="1331107">
                      <a:extLst>
                        <a:ext uri="{9D8B030D-6E8A-4147-A177-3AD203B41FA5}">
                          <a16:colId xmlns:a16="http://schemas.microsoft.com/office/drawing/2014/main" val="3060989869"/>
                        </a:ext>
                      </a:extLst>
                    </a:gridCol>
                    <a:gridCol w="1613820">
                      <a:extLst>
                        <a:ext uri="{9D8B030D-6E8A-4147-A177-3AD203B41FA5}">
                          <a16:colId xmlns:a16="http://schemas.microsoft.com/office/drawing/2014/main" val="61546960"/>
                        </a:ext>
                      </a:extLst>
                    </a:gridCol>
                    <a:gridCol w="1613820">
                      <a:extLst>
                        <a:ext uri="{9D8B030D-6E8A-4147-A177-3AD203B41FA5}">
                          <a16:colId xmlns:a16="http://schemas.microsoft.com/office/drawing/2014/main" val="1571170358"/>
                        </a:ext>
                      </a:extLst>
                    </a:gridCol>
                    <a:gridCol w="1378227">
                      <a:extLst>
                        <a:ext uri="{9D8B030D-6E8A-4147-A177-3AD203B41FA5}">
                          <a16:colId xmlns:a16="http://schemas.microsoft.com/office/drawing/2014/main" val="342018621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Variable aleatoria x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Dist</a:t>
                          </a:r>
                          <a:r>
                            <a:rPr lang="es-CO" baseline="0" dirty="0" smtClean="0"/>
                            <a:t> de </a:t>
                          </a:r>
                          <a:r>
                            <a:rPr lang="es-CO" baseline="0" dirty="0" err="1" smtClean="0"/>
                            <a:t>prob</a:t>
                          </a:r>
                          <a:endParaRPr lang="es-CO" dirty="0" smtClean="0"/>
                        </a:p>
                        <a:p>
                          <a:pPr algn="ctr"/>
                          <a:r>
                            <a:rPr lang="es-CO" dirty="0" smtClean="0"/>
                            <a:t>P(X=x)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err="1" smtClean="0"/>
                            <a:t>Xf</a:t>
                          </a:r>
                          <a:r>
                            <a:rPr lang="es-CO" dirty="0" smtClean="0"/>
                            <a:t>(x)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l="-331858" t="-4762" r="-1327" b="-70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815945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615105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8731501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4572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48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4382829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2550013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180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36886861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7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294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4697790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8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252291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9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4/36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36/36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324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59543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10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30/36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300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0222204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22/36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242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12809835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12/36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s-CO" sz="1800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144</a:t>
                          </a:r>
                          <a:r>
                            <a:rPr lang="es-CO" dirty="0" smtClean="0"/>
                            <a:t>/36</a:t>
                          </a:r>
                          <a:endParaRPr lang="es-CO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345775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total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1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7</a:t>
                          </a:r>
                          <a:endParaRPr lang="es-C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dirty="0" smtClean="0"/>
                            <a:t>54.8</a:t>
                          </a:r>
                          <a:endParaRPr lang="es-C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4288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uadroTexto 5"/>
          <p:cNvSpPr txBox="1"/>
          <p:nvPr/>
        </p:nvSpPr>
        <p:spPr>
          <a:xfrm>
            <a:off x="7241626" y="630619"/>
            <a:ext cx="4130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Cuál es el valor de la suma esperada al lanzar los dados</a:t>
            </a:r>
          </a:p>
          <a:p>
            <a:endParaRPr lang="es-CO" dirty="0"/>
          </a:p>
          <a:p>
            <a:r>
              <a:rPr lang="es-CO" dirty="0" smtClean="0"/>
              <a:t>7</a:t>
            </a:r>
            <a:endParaRPr lang="es-CO" dirty="0"/>
          </a:p>
        </p:txBody>
      </p:sp>
      <p:sp>
        <p:nvSpPr>
          <p:cNvPr id="7" name="CuadroTexto 6"/>
          <p:cNvSpPr txBox="1"/>
          <p:nvPr/>
        </p:nvSpPr>
        <p:spPr>
          <a:xfrm>
            <a:off x="7317876" y="1949669"/>
            <a:ext cx="4054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Cuál es el valor de la esperanza cuadrado</a:t>
            </a:r>
          </a:p>
          <a:p>
            <a:endParaRPr lang="es-CO" dirty="0"/>
          </a:p>
          <a:p>
            <a:r>
              <a:rPr lang="es-CO" dirty="0" smtClean="0"/>
              <a:t>54.8</a:t>
            </a:r>
            <a:endParaRPr lang="es-CO" dirty="0"/>
          </a:p>
        </p:txBody>
      </p:sp>
      <p:sp>
        <p:nvSpPr>
          <p:cNvPr id="8" name="CuadroTexto 7"/>
          <p:cNvSpPr txBox="1"/>
          <p:nvPr/>
        </p:nvSpPr>
        <p:spPr>
          <a:xfrm>
            <a:off x="7241626" y="3112411"/>
            <a:ext cx="402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Cuál es el valor de la desviación estándar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/>
              <p:cNvSpPr/>
              <p:nvPr/>
            </p:nvSpPr>
            <p:spPr>
              <a:xfrm>
                <a:off x="3013186" y="5996343"/>
                <a:ext cx="211083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0" name="Rectá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186" y="5996343"/>
                <a:ext cx="2110834" cy="8485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5570483" y="6032500"/>
                <a:ext cx="2259724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rgbClr val="1A3260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b="0" i="1" smtClean="0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s-CO" b="0" i="1" smtClean="0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b="0" i="1" smtClean="0">
                          <a:solidFill>
                            <a:srgbClr val="1A3260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i="1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i="1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i="1">
                              <a:solidFill>
                                <a:srgbClr val="1A3260">
                                  <a:lumMod val="50000"/>
                                </a:srgb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i="1">
                                  <a:solidFill>
                                    <a:srgbClr val="1A3260">
                                      <a:lumMod val="50000"/>
                                    </a:srgb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i="1">
                                      <a:solidFill>
                                        <a:srgbClr val="1A3260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solidFill>
                                        <a:srgbClr val="1A3260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i="1">
                                      <a:solidFill>
                                        <a:srgbClr val="1A3260">
                                          <a:lumMod val="50000"/>
                                        </a:srgb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483" y="6032500"/>
                <a:ext cx="2259724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arcador de contenido 2"/>
              <p:cNvSpPr txBox="1">
                <a:spLocks/>
              </p:cNvSpPr>
              <p:nvPr/>
            </p:nvSpPr>
            <p:spPr>
              <a:xfrm>
                <a:off x="7650241" y="3721155"/>
                <a:ext cx="3389584" cy="1807286"/>
              </a:xfrm>
              <a:prstGeom prst="rect">
                <a:avLst/>
              </a:prstGeom>
            </p:spPr>
            <p:txBody>
              <a:bodyPr>
                <a:normAutofit fontScale="70000" lnSpcReduction="20000"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2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2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54.8−</m:t>
                      </m:r>
                      <m:sSup>
                        <m:sSupPr>
                          <m:ctrlPr>
                            <a:rPr lang="es-CO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s-CO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=5.8</m:t>
                      </m:r>
                    </m:oMath>
                  </m:oMathPara>
                </a14:m>
                <a:endParaRPr lang="es-CO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Font typeface="Wingdings 2" panose="050201020105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28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28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2800" i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28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5.8</m:t>
                          </m:r>
                        </m:e>
                      </m:rad>
                      <m:r>
                        <a:rPr lang="es-CO" sz="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=2.4</m:t>
                      </m:r>
                    </m:oMath>
                  </m:oMathPara>
                </a14:m>
                <a:endParaRPr lang="es-CO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s-CO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Font typeface="Wingdings 2" panose="05020102010507070707" pitchFamily="18" charset="2"/>
                  <a:buNone/>
                </a:pPr>
                <a:endParaRPr lang="es-CO" sz="2800" dirty="0"/>
              </a:p>
            </p:txBody>
          </p:sp>
        </mc:Choice>
        <mc:Fallback xmlns="">
          <p:sp>
            <p:nvSpPr>
              <p:cNvPr id="13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241" y="3721155"/>
                <a:ext cx="3389584" cy="18072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2646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829">
        <p15:prstTrans prst="pageCurlDouble"/>
      </p:transition>
    </mc:Choice>
    <mc:Fallback xmlns="">
      <p:transition spd="slow" advTm="282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6" grpId="0"/>
      <p:bldP spid="7" grpId="0"/>
      <p:bldP spid="8" grpId="0"/>
      <p:bldP spid="10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545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Función de densidad de probabilidad acumulada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999622"/>
            <a:ext cx="11029615" cy="783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000" dirty="0"/>
              <a:t>La </a:t>
            </a:r>
            <a:r>
              <a:rPr lang="es-CO" sz="2000" b="1" dirty="0"/>
              <a:t>función de distribución acumulativa </a:t>
            </a:r>
            <a:r>
              <a:rPr lang="es-CO" sz="2000" dirty="0"/>
              <a:t>(</a:t>
            </a:r>
            <a:r>
              <a:rPr lang="es-CO" sz="2000" dirty="0" err="1"/>
              <a:t>fda</a:t>
            </a:r>
            <a:r>
              <a:rPr lang="es-CO" sz="2000" dirty="0"/>
              <a:t>) </a:t>
            </a:r>
            <a:r>
              <a:rPr lang="es-CO" sz="2000" i="1" dirty="0"/>
              <a:t>F</a:t>
            </a:r>
            <a:r>
              <a:rPr lang="es-CO" sz="2000" dirty="0"/>
              <a:t>(</a:t>
            </a:r>
            <a:r>
              <a:rPr lang="es-CO" sz="2000" i="1" dirty="0"/>
              <a:t>x</a:t>
            </a:r>
            <a:r>
              <a:rPr lang="es-CO" sz="2000" dirty="0"/>
              <a:t>) de una variable aleatoria discreta </a:t>
            </a:r>
            <a:r>
              <a:rPr lang="es-CO" sz="2000" i="1" dirty="0"/>
              <a:t>X </a:t>
            </a:r>
            <a:r>
              <a:rPr lang="es-CO" sz="2000" dirty="0"/>
              <a:t>con función masa de probabilidad </a:t>
            </a:r>
            <a:r>
              <a:rPr lang="es-CO" sz="2000" i="1" dirty="0"/>
              <a:t>p</a:t>
            </a:r>
            <a:r>
              <a:rPr lang="es-CO" sz="2000" dirty="0"/>
              <a:t>(</a:t>
            </a:r>
            <a:r>
              <a:rPr lang="es-CO" sz="2000" i="1" dirty="0"/>
              <a:t>x</a:t>
            </a:r>
            <a:r>
              <a:rPr lang="es-CO" sz="2000" dirty="0"/>
              <a:t>) se define para cada número </a:t>
            </a:r>
            <a:r>
              <a:rPr lang="es-CO" sz="2000" i="1" dirty="0"/>
              <a:t>x </a:t>
            </a:r>
            <a:r>
              <a:rPr lang="es-CO" sz="2000" dirty="0" smtClean="0"/>
              <a:t>como</a:t>
            </a:r>
            <a:endParaRPr lang="es-CO" sz="2000" dirty="0"/>
          </a:p>
        </p:txBody>
      </p:sp>
      <p:sp>
        <p:nvSpPr>
          <p:cNvPr id="5" name="Rectángulo 4"/>
          <p:cNvSpPr/>
          <p:nvPr/>
        </p:nvSpPr>
        <p:spPr>
          <a:xfrm>
            <a:off x="504497" y="4430139"/>
            <a:ext cx="1101484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 dirty="0"/>
              <a:t>Para cualquier número x, F(x) es la probabilidad de que el valor observado de X será cuando mucho x</a:t>
            </a:r>
            <a:r>
              <a:rPr lang="es-CO" dirty="0" smtClean="0"/>
              <a:t>.</a:t>
            </a:r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/>
              <p:cNvSpPr txBox="1"/>
              <p:nvPr/>
            </p:nvSpPr>
            <p:spPr>
              <a:xfrm>
                <a:off x="3063765" y="2706266"/>
                <a:ext cx="5203027" cy="1344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65" y="2706266"/>
                <a:ext cx="5203027" cy="1344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683172" y="5343525"/>
            <a:ext cx="104893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Para una variable aleatoria discreta X, la gráfica de F(x) mostrará un salto con cada valor posible de X y será plana entre los valores posibles. Tal gráfica se conoce como </a:t>
            </a:r>
            <a:r>
              <a:rPr lang="es-CO" sz="2000" b="1" dirty="0"/>
              <a:t>función escalonada.</a:t>
            </a:r>
          </a:p>
        </p:txBody>
      </p:sp>
    </p:spTree>
    <p:extLst>
      <p:ext uri="{BB962C8B-B14F-4D97-AF65-F5344CB8AC3E}">
        <p14:creationId xmlns:p14="http://schemas.microsoft.com/office/powerpoint/2010/main" val="26057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Retomando el ejemplo anterior hallemos la función acumulada y la grafica de </a:t>
            </a:r>
            <a:r>
              <a:rPr lang="es-CO" dirty="0" smtClean="0"/>
              <a:t>ella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1171903" y="2490951"/>
                <a:ext cx="3365665" cy="3250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0.027    2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0.083   3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0.16     4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0.28     5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0.417    6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&lt;7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0.58      7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&lt;8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0.72      8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&lt;9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0.83      9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 0.916   10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&lt;11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    0.97      11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&lt;12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1              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03" y="2490951"/>
                <a:ext cx="3365665" cy="3250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21850700"/>
              </p:ext>
            </p:extLst>
          </p:nvPr>
        </p:nvGraphicFramePr>
        <p:xfrm>
          <a:off x="5822731" y="2490951"/>
          <a:ext cx="5707119" cy="427719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666419">
                  <a:extLst>
                    <a:ext uri="{9D8B030D-6E8A-4147-A177-3AD203B41FA5}">
                      <a16:colId xmlns:a16="http://schemas.microsoft.com/office/drawing/2014/main" val="3060989869"/>
                    </a:ext>
                  </a:extLst>
                </a:gridCol>
                <a:gridCol w="2020350">
                  <a:extLst>
                    <a:ext uri="{9D8B030D-6E8A-4147-A177-3AD203B41FA5}">
                      <a16:colId xmlns:a16="http://schemas.microsoft.com/office/drawing/2014/main" val="61546960"/>
                    </a:ext>
                  </a:extLst>
                </a:gridCol>
                <a:gridCol w="2020350">
                  <a:extLst>
                    <a:ext uri="{9D8B030D-6E8A-4147-A177-3AD203B41FA5}">
                      <a16:colId xmlns:a16="http://schemas.microsoft.com/office/drawing/2014/main" val="2637994577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Variable aleatoria x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Dist</a:t>
                      </a:r>
                      <a:r>
                        <a:rPr lang="es-CO" sz="1400" baseline="0" dirty="0" smtClean="0"/>
                        <a:t> de </a:t>
                      </a:r>
                      <a:r>
                        <a:rPr lang="es-CO" sz="1400" baseline="0" dirty="0" err="1" smtClean="0"/>
                        <a:t>prob</a:t>
                      </a:r>
                      <a:r>
                        <a:rPr lang="es-CO" sz="1400" baseline="0" dirty="0" smtClean="0"/>
                        <a:t> </a:t>
                      </a:r>
                      <a:r>
                        <a:rPr lang="es-CO" sz="1400" dirty="0" smtClean="0"/>
                        <a:t>P(X=x)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err="1" smtClean="0"/>
                        <a:t>Prob</a:t>
                      </a:r>
                      <a:r>
                        <a:rPr lang="es-CO" sz="1400" dirty="0" smtClean="0"/>
                        <a:t> acumulada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5945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1/36 = 0.027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0543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2/36 = 0.056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50186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3/36 = 0.083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6/36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8294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5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4/36 = 0.11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10/36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01361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5/36 = 0.14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15/36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6137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6/36 = 0.17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21/36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7901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8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5/36 = 0.14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26/36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9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4/36 = 0.11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30/36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43661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10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3/36 = 0.083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33/36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20460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2/36 = 0.056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35/36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98357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12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1/36 = 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36/36</a:t>
                      </a:r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7560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total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400" dirty="0" smtClean="0"/>
                        <a:t>1</a:t>
                      </a:r>
                      <a:endParaRPr lang="es-CO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O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28818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5654566" y="1918787"/>
            <a:ext cx="426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Función de distribución de probabilidad f(x)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344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50" y="1696435"/>
            <a:ext cx="5819775" cy="409575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204137" y="851338"/>
            <a:ext cx="417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Función acumulada y el gráfico escalonado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499131" y="1898212"/>
                <a:ext cx="3365665" cy="3250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0                 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0.027    2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&lt;3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0.083   3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&lt;4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0.16     4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&lt;5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0.28     5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&lt;6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0.417    6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&lt;7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0.58      7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&lt;8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0.72      8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&lt;9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0.83      9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 0.916   10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&lt;11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       0.97      11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&lt;12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1              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31" y="1898212"/>
                <a:ext cx="3365665" cy="325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397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/>
              <a:t>Ejercicio		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23476"/>
            <a:ext cx="9918642" cy="153953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CO" sz="2600" dirty="0" smtClean="0"/>
              <a:t>Experimento: Se </a:t>
            </a:r>
            <a:r>
              <a:rPr lang="es-CO" sz="2600" dirty="0"/>
              <a:t>lanzan dos monedas al </a:t>
            </a:r>
            <a:r>
              <a:rPr lang="es-CO" sz="2600" dirty="0" smtClean="0"/>
              <a:t>aire, </a:t>
            </a:r>
          </a:p>
          <a:p>
            <a:pPr algn="just"/>
            <a:r>
              <a:rPr lang="es-CO" sz="2600" dirty="0" smtClean="0"/>
              <a:t>Cual es el espacio </a:t>
            </a:r>
            <a:r>
              <a:rPr lang="es-CO" sz="2600" dirty="0" err="1" smtClean="0"/>
              <a:t>muestral</a:t>
            </a:r>
            <a:r>
              <a:rPr lang="es-CO" sz="2600" dirty="0"/>
              <a:t>?</a:t>
            </a:r>
            <a:endParaRPr lang="es-CO" sz="2600" dirty="0" smtClean="0"/>
          </a:p>
          <a:p>
            <a:pPr algn="just"/>
            <a:r>
              <a:rPr lang="es-CO" sz="2600" dirty="0" smtClean="0"/>
              <a:t>Defina la variable aleatoria: Numero de sellos observados</a:t>
            </a:r>
            <a:endParaRPr lang="es-C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020" y="3054938"/>
            <a:ext cx="2381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656" y="3472847"/>
            <a:ext cx="34861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9792" y="-581754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 smtClean="0">
                <a:solidFill>
                  <a:schemeClr val="bg1"/>
                </a:solidFill>
              </a:rPr>
              <a:t>Una variable aleatoria asigna valores a un evento dentro de un experimento, usualmente a esta variable se le asigna la letra X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671802" y="2327108"/>
            <a:ext cx="4857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solidFill>
                  <a:srgbClr val="FF0000"/>
                </a:solidFill>
              </a:rPr>
              <a:t>Variable aleatoria=X</a:t>
            </a:r>
            <a:endParaRPr lang="es-CO" sz="4400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953974" y="3645858"/>
            <a:ext cx="102934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 smtClean="0"/>
              <a:t>Una vez identificados los valores que toma la variable aleatoria , es posible calcular la probabilidad de cada uno de ellos, lo que se denomina como función de distribución de probabilidad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298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FUNCION DE DISTRIBUCIÓN DE PROBABILIDAD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0620207" cy="65033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sz="3200" dirty="0" smtClean="0"/>
              <a:t>Es una función que asocia a cada valor de la variable aleatoria la probabilidad que este tenga</a:t>
            </a:r>
            <a:endParaRPr lang="es-CO" sz="32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995927"/>
              </p:ext>
            </p:extLst>
          </p:nvPr>
        </p:nvGraphicFramePr>
        <p:xfrm>
          <a:off x="6096000" y="3107177"/>
          <a:ext cx="5359400" cy="18542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51973968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93796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</a:t>
                      </a:r>
                      <a:r>
                        <a:rPr lang="es-CO" baseline="0" dirty="0" smtClean="0"/>
                        <a:t> aleatoria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P(X)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6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total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53404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7717204"/>
              </p:ext>
            </p:extLst>
          </p:nvPr>
        </p:nvGraphicFramePr>
        <p:xfrm>
          <a:off x="844769" y="283083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860331" y="5657671"/>
            <a:ext cx="8471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Cuantos sellos se esperaría obtener al lanzar las dos </a:t>
            </a:r>
            <a:r>
              <a:rPr lang="es-CO" dirty="0" smtClean="0"/>
              <a:t>monedas?</a:t>
            </a:r>
          </a:p>
          <a:p>
            <a:r>
              <a:rPr lang="es-CO" dirty="0" smtClean="0"/>
              <a:t>Cuál es la varianza ?</a:t>
            </a:r>
          </a:p>
          <a:p>
            <a:r>
              <a:rPr lang="es-CO" dirty="0"/>
              <a:t>Cuál es la probabilidad de </a:t>
            </a:r>
            <a:r>
              <a:rPr lang="es-CO" dirty="0" smtClean="0"/>
              <a:t>obtener </a:t>
            </a:r>
            <a:r>
              <a:rPr lang="es-CO" dirty="0"/>
              <a:t>al menos una </a:t>
            </a:r>
            <a:r>
              <a:rPr lang="es-CO" dirty="0" smtClean="0"/>
              <a:t>cara? No </a:t>
            </a:r>
            <a:r>
              <a:rPr lang="es-CO" dirty="0"/>
              <a:t>obtener ninguna </a:t>
            </a:r>
            <a:r>
              <a:rPr lang="es-CO" dirty="0" smtClean="0"/>
              <a:t>cara?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00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Función de distribución de probabilidad acumulada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5476707" cy="36783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0                    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f>
                              <m:f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           0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f>
                              <m:f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           1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1                   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5476707" cy="3678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6976898" y="2180496"/>
            <a:ext cx="4972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Función que acumula la función de distribución de probabilidad entonces</a:t>
            </a:r>
          </a:p>
          <a:p>
            <a:endParaRPr lang="es-CO" sz="2400" dirty="0"/>
          </a:p>
          <a:p>
            <a:r>
              <a:rPr lang="es-CO" sz="2400" dirty="0" smtClean="0"/>
              <a:t>F(x=0)=1/4</a:t>
            </a:r>
          </a:p>
          <a:p>
            <a:endParaRPr lang="es-CO" sz="2400" dirty="0"/>
          </a:p>
          <a:p>
            <a:r>
              <a:rPr lang="es-CO" sz="2400" dirty="0" smtClean="0"/>
              <a:t>F(x=1)= 1/4+ 2/4=3/4 </a:t>
            </a:r>
          </a:p>
          <a:p>
            <a:endParaRPr lang="es-CO" sz="2400" dirty="0"/>
          </a:p>
          <a:p>
            <a:r>
              <a:rPr lang="es-CO" sz="2400" dirty="0" smtClean="0"/>
              <a:t>F(x=2)=1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408386" y="6064469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Realice la grafica de la función acumulada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55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3070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037606"/>
            <a:ext cx="11029615" cy="3678303"/>
          </a:xfrm>
        </p:spPr>
        <p:txBody>
          <a:bodyPr>
            <a:normAutofit/>
          </a:bodyPr>
          <a:lstStyle/>
          <a:p>
            <a:r>
              <a:rPr lang="es-CO" sz="2800" dirty="0"/>
              <a:t>Una gasolinera tiene seis bombas. Sea </a:t>
            </a:r>
            <a:r>
              <a:rPr lang="es-CO" sz="2800" i="1" dirty="0"/>
              <a:t>X </a:t>
            </a:r>
            <a:r>
              <a:rPr lang="es-CO" sz="2800" dirty="0"/>
              <a:t>el número de bombas que están en servicio a una hora particular del día. Suponga que la distribución de probabilidad de </a:t>
            </a:r>
            <a:r>
              <a:rPr lang="es-CO" sz="2800" i="1" dirty="0"/>
              <a:t>X </a:t>
            </a:r>
            <a:r>
              <a:rPr lang="es-CO" sz="2800" dirty="0"/>
              <a:t>es como se da en la tabla siguiente;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6" y="3874194"/>
            <a:ext cx="11062251" cy="16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935" y="2511972"/>
            <a:ext cx="11029615" cy="2687637"/>
          </a:xfrm>
        </p:spPr>
        <p:txBody>
          <a:bodyPr>
            <a:normAutofit fontScale="92500" lnSpcReduction="10000"/>
          </a:bodyPr>
          <a:lstStyle/>
          <a:p>
            <a:r>
              <a:rPr lang="es-CO" sz="2400" dirty="0"/>
              <a:t>Halle la probabilidad de que cuando mucho dos bombas estén en servicio:</a:t>
            </a:r>
          </a:p>
          <a:p>
            <a:r>
              <a:rPr lang="es-CO" sz="2400" dirty="0"/>
              <a:t>Halle la probabilidad de que por lo menos 3 bombas</a:t>
            </a:r>
          </a:p>
          <a:p>
            <a:r>
              <a:rPr lang="es-CO" sz="2400" dirty="0"/>
              <a:t>La probabilidad de que entre 2 y 5 bombas inclusive estén en servicio</a:t>
            </a:r>
          </a:p>
          <a:p>
            <a:r>
              <a:rPr lang="es-CO" sz="2400" dirty="0"/>
              <a:t>La probabilidad de que el numero de bombas este estrictamente entre 2 y 5 bombas</a:t>
            </a:r>
          </a:p>
          <a:p>
            <a:r>
              <a:rPr lang="es-CO" sz="2400" dirty="0"/>
              <a:t>Halle la media, la varianza y la desviación </a:t>
            </a:r>
            <a:r>
              <a:rPr lang="es-CO" sz="2400" dirty="0" smtClean="0"/>
              <a:t>estándar</a:t>
            </a:r>
          </a:p>
          <a:p>
            <a:r>
              <a:rPr lang="es-CO" sz="2400" dirty="0" smtClean="0"/>
              <a:t>Halle la función de distribución de probabilidad acumulada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500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VARIABLE ALEATORIA discreta (</a:t>
            </a:r>
            <a:r>
              <a:rPr lang="es-CO" b="1" dirty="0" err="1"/>
              <a:t>v.a</a:t>
            </a:r>
            <a:r>
              <a:rPr lang="es-CO" b="1" dirty="0"/>
              <a:t>)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0378" y="2456464"/>
            <a:ext cx="6902174" cy="36783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600" dirty="0"/>
              <a:t>En cualquier experimento, existen numerosas características que pueden ser observadas,  cada resultado de un experimento puede ser asociado con un </a:t>
            </a:r>
            <a:r>
              <a:rPr lang="es-CO" sz="2600" dirty="0" smtClean="0"/>
              <a:t>número, </a:t>
            </a:r>
            <a:r>
              <a:rPr lang="es-CO" sz="2600" dirty="0"/>
              <a:t>especificando una regla de asociación llamada </a:t>
            </a:r>
            <a:r>
              <a:rPr lang="es-CO" sz="2600" b="1" dirty="0"/>
              <a:t>variable aleatoria</a:t>
            </a:r>
            <a:r>
              <a:rPr lang="es-CO" sz="2600" dirty="0" smtClean="0"/>
              <a:t>.</a:t>
            </a:r>
          </a:p>
          <a:p>
            <a:pPr marL="0" indent="0" algn="just">
              <a:buNone/>
            </a:pPr>
            <a:r>
              <a:rPr lang="es-CO" sz="2600" dirty="0"/>
              <a:t>Una variable aleatoria le corresponde una </a:t>
            </a:r>
            <a:r>
              <a:rPr lang="es-CO" sz="2600" dirty="0" smtClean="0"/>
              <a:t>función, </a:t>
            </a:r>
            <a:r>
              <a:rPr lang="es-CO" sz="2600" dirty="0"/>
              <a:t>cuyo dominio es el espacio </a:t>
            </a:r>
            <a:r>
              <a:rPr lang="es-CO" sz="2600" dirty="0" err="1"/>
              <a:t>muestral</a:t>
            </a:r>
            <a:r>
              <a:rPr lang="es-CO" sz="2600" dirty="0"/>
              <a:t> y cuyo rango es el conjunto de números </a:t>
            </a:r>
            <a:r>
              <a:rPr lang="es-CO" sz="2600" dirty="0" smtClean="0"/>
              <a:t>reales, cada elemento del rango tiene una probabilidad </a:t>
            </a:r>
            <a:r>
              <a:rPr lang="es-CO" sz="2600" dirty="0"/>
              <a:t>de </a:t>
            </a:r>
            <a:r>
              <a:rPr lang="es-CO" sz="2600" dirty="0" smtClean="0"/>
              <a:t>ocurrencia.</a:t>
            </a:r>
            <a:endParaRPr lang="es-CO" sz="26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4443" y="2076373"/>
            <a:ext cx="2291420" cy="3956127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4770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557">
        <p15:prstTrans prst="pageCurlDouble"/>
      </p:transition>
    </mc:Choice>
    <mc:Fallback xmlns="">
      <p:transition spd="slow" advTm="25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877" y="413289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s-CO" sz="4400" dirty="0"/>
                  <a:t>Suponga que f(x) representa una función de densidad de probabilidad dada por:</a:t>
                </a:r>
              </a:p>
              <a:p>
                <a:pPr marL="0" indent="0" algn="ctr">
                  <a:buNone/>
                </a:pPr>
                <a:endParaRPr lang="es-CO" sz="4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O" sz="6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=0,1,2,3,4</m:t>
                    </m:r>
                  </m:oMath>
                </a14:m>
                <a:r>
                  <a:rPr lang="es-CO" sz="6500" dirty="0"/>
                  <a:t> </a:t>
                </a:r>
              </a:p>
              <a:p>
                <a:pPr marL="0" indent="0">
                  <a:buNone/>
                </a:pPr>
                <a:endParaRPr lang="es-CO" sz="4000" dirty="0"/>
              </a:p>
              <a:p>
                <a:pPr marL="0" indent="0">
                  <a:buNone/>
                </a:pPr>
                <a:r>
                  <a:rPr lang="es-CO" sz="4000" dirty="0"/>
                  <a:t>Grafique la </a:t>
                </a:r>
                <a:r>
                  <a:rPr lang="es-CO" sz="4000" dirty="0" err="1"/>
                  <a:t>pdf</a:t>
                </a:r>
                <a:endParaRPr lang="es-CO" sz="4000" dirty="0"/>
              </a:p>
              <a:p>
                <a:pPr marL="0" indent="0">
                  <a:buNone/>
                </a:pPr>
                <a:r>
                  <a:rPr lang="es-CO" sz="4000" dirty="0"/>
                  <a:t>Halle la media y varianza</a:t>
                </a:r>
              </a:p>
              <a:p>
                <a:pPr marL="0" indent="0">
                  <a:buNone/>
                </a:pPr>
                <a:endParaRPr lang="es-CO" sz="4000" dirty="0"/>
              </a:p>
              <a:p>
                <a:pPr marL="0" indent="0" algn="ctr">
                  <a:buNone/>
                </a:pPr>
                <a:r>
                  <a:rPr lang="es-CO" sz="4400" dirty="0"/>
                  <a:t>Halle</a:t>
                </a:r>
                <a14:m>
                  <m:oMath xmlns:m="http://schemas.openxmlformats.org/officeDocument/2006/math">
                    <m:r>
                      <a:rPr lang="es-CO" sz="44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≻−10)</m:t>
                    </m:r>
                  </m:oMath>
                </a14:m>
                <a:endParaRPr lang="es-CO" sz="4400" dirty="0"/>
              </a:p>
              <a:p>
                <a:pPr marL="0" indent="0">
                  <a:buNone/>
                </a:pPr>
                <a:endParaRPr lang="es-CO" sz="400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  <a:blipFill>
                <a:blip r:embed="rId2"/>
                <a:stretch>
                  <a:fillRect l="-719" t="-51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598" y="120905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/>
              <a:t>Considere 6 donantes de sangre de los cuales solo dos son O+,  sea y la va que denota el numero de ensayos hasta encontrar una persona con este tipo de sangre. La </a:t>
            </a:r>
            <a:r>
              <a:rPr lang="es-CO" sz="2000" dirty="0" err="1"/>
              <a:t>pdf</a:t>
            </a:r>
            <a:r>
              <a:rPr lang="es-CO" sz="2000" dirty="0"/>
              <a:t> está dada por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05954"/>
            <a:ext cx="5331081" cy="1407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92" y="3166972"/>
            <a:ext cx="3816503" cy="22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7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49908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Función escalonada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9192"/>
            <a:ext cx="5149193" cy="26681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2584102"/>
            <a:ext cx="5408584" cy="19382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21484" y="5042629"/>
            <a:ext cx="10489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Para una variable aleatoria discreta X, la gráfica de F(x) mostrará un salto con cada valor posible de X y será plana entre los valores posibles. Tal gráfica se conoce como función escalonada.</a:t>
            </a:r>
          </a:p>
        </p:txBody>
      </p:sp>
    </p:spTree>
    <p:extLst>
      <p:ext uri="{BB962C8B-B14F-4D97-AF65-F5344CB8AC3E}">
        <p14:creationId xmlns:p14="http://schemas.microsoft.com/office/powerpoint/2010/main" val="28993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86" y="2286000"/>
            <a:ext cx="11029615" cy="3465787"/>
          </a:xfrm>
        </p:spPr>
        <p:txBody>
          <a:bodyPr>
            <a:noAutofit/>
          </a:bodyPr>
          <a:lstStyle/>
          <a:p>
            <a:r>
              <a:rPr lang="es-CO" sz="2200" dirty="0"/>
              <a:t>El número de mensajes enviados por hora sobre una red de computadora tiene la siguiente distribución:</a:t>
            </a:r>
          </a:p>
          <a:p>
            <a:pPr marL="0" indent="0">
              <a:buNone/>
            </a:pPr>
            <a:endParaRPr lang="es-CO" sz="2200" dirty="0"/>
          </a:p>
          <a:p>
            <a:endParaRPr lang="es-CO" sz="2200" dirty="0"/>
          </a:p>
          <a:p>
            <a:endParaRPr lang="es-CO" sz="2200" dirty="0"/>
          </a:p>
          <a:p>
            <a:r>
              <a:rPr lang="es-CO" sz="2200" dirty="0"/>
              <a:t>Grafique la </a:t>
            </a:r>
            <a:r>
              <a:rPr lang="es-CO" sz="2200" dirty="0" err="1"/>
              <a:t>pdf</a:t>
            </a:r>
            <a:endParaRPr lang="es-CO" sz="2200" dirty="0"/>
          </a:p>
          <a:p>
            <a:r>
              <a:rPr lang="es-CO" sz="2200" dirty="0"/>
              <a:t>Determine la media y la desviación estándar de el numero de mensajes enviados por horas</a:t>
            </a:r>
          </a:p>
          <a:p>
            <a:r>
              <a:rPr lang="es-CO" sz="2200" dirty="0"/>
              <a:t>Halle la función acumulada y grafíquela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6" y="3085444"/>
            <a:ext cx="10675893" cy="12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Como hallar probabilidades de una distribución de probabilidad discreta a partir de la función acumulada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5588380" cy="10672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CO" dirty="0" smtClean="0"/>
                  <a:t>Para dos números cualesquiera </a:t>
                </a:r>
                <a:r>
                  <a:rPr lang="es-CO" i="1" dirty="0"/>
                  <a:t>a </a:t>
                </a:r>
                <a:r>
                  <a:rPr lang="es-CO" dirty="0"/>
                  <a:t>y </a:t>
                </a:r>
                <a:r>
                  <a:rPr lang="es-CO" i="1" dirty="0"/>
                  <a:t>b </a:t>
                </a:r>
                <a:r>
                  <a:rPr lang="es-CO" dirty="0"/>
                  <a:t>con </a:t>
                </a:r>
                <a:r>
                  <a:rPr lang="es-CO" i="1" dirty="0"/>
                  <a:t>a ≤</a:t>
                </a:r>
                <a:r>
                  <a:rPr lang="es-CO" dirty="0"/>
                  <a:t> </a:t>
                </a:r>
                <a:r>
                  <a:rPr lang="es-CO" i="1" dirty="0"/>
                  <a:t>b</a:t>
                </a:r>
                <a:r>
                  <a:rPr lang="es-CO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5588380" cy="1067201"/>
              </a:xfrm>
              <a:blipFill>
                <a:blip r:embed="rId2"/>
                <a:stretch>
                  <a:fillRect l="-654" t="-57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/>
              <p:cNvSpPr/>
              <p:nvPr/>
            </p:nvSpPr>
            <p:spPr>
              <a:xfrm>
                <a:off x="7200486" y="2390930"/>
                <a:ext cx="402155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CO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486" y="2390930"/>
                <a:ext cx="402155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389" y="3275986"/>
            <a:ext cx="4037651" cy="326898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592" y="3275986"/>
            <a:ext cx="40481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0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/>
              <p:cNvSpPr/>
              <p:nvPr/>
            </p:nvSpPr>
            <p:spPr>
              <a:xfrm>
                <a:off x="-362605" y="942566"/>
                <a:ext cx="434602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2605" y="942566"/>
                <a:ext cx="4346026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ángulo 10"/>
              <p:cNvSpPr/>
              <p:nvPr/>
            </p:nvSpPr>
            <p:spPr>
              <a:xfrm>
                <a:off x="3245845" y="1046962"/>
                <a:ext cx="6096000" cy="6463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45" y="1046962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8894726" y="1046962"/>
                <a:ext cx="2844690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O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s-CO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s-CO" dirty="0"/>
              </a:p>
              <a:p>
                <a:endParaRPr lang="es-CO" dirty="0" smtClean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726" y="1046962"/>
                <a:ext cx="2844690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8251" y="1891513"/>
            <a:ext cx="3711187" cy="309265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4268" y="1938791"/>
            <a:ext cx="3587732" cy="300107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96" y="1806137"/>
            <a:ext cx="38576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3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13398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un taller de servicio automotriz especializado en afinaciones se sabe que 45% de todas las afinaciones se realizan en automóviles de cuatro cilindros, 40% en automóviles de seis cilindros y 15% en automóviles de ocho cilindros. Sea </a:t>
            </a:r>
            <a:r>
              <a:rPr lang="es-CO" i="1" dirty="0"/>
              <a:t>X </a:t>
            </a:r>
            <a:r>
              <a:rPr lang="es-CO" dirty="0"/>
              <a:t> el número de cilindros en el siguiente carro que va a ser afinado.</a:t>
            </a:r>
          </a:p>
          <a:p>
            <a:r>
              <a:rPr lang="es-CO" b="1" dirty="0"/>
              <a:t>a. </a:t>
            </a:r>
            <a:r>
              <a:rPr lang="es-CO" dirty="0"/>
              <a:t>¿Cuál es la función masa de probabilidad de </a:t>
            </a:r>
            <a:r>
              <a:rPr lang="es-CO" i="1" dirty="0"/>
              <a:t>X</a:t>
            </a:r>
            <a:r>
              <a:rPr lang="es-CO" dirty="0"/>
              <a:t>?</a:t>
            </a:r>
          </a:p>
          <a:p>
            <a:r>
              <a:rPr lang="es-CO" b="1" dirty="0"/>
              <a:t>b. </a:t>
            </a:r>
            <a:r>
              <a:rPr lang="es-CO" dirty="0"/>
              <a:t>Realice un histograma de la función masa de probabilidad </a:t>
            </a:r>
          </a:p>
          <a:p>
            <a:r>
              <a:rPr lang="es-CO" b="1" dirty="0"/>
              <a:t>c. </a:t>
            </a:r>
            <a:r>
              <a:rPr lang="es-CO" dirty="0"/>
              <a:t>¿Cuál es la probabilidad de que el siguiente carro afinado sea de por lo menos seis cilindros? ¿Más de seis cilindros?</a:t>
            </a:r>
          </a:p>
          <a:p>
            <a:r>
              <a:rPr lang="es-CO" dirty="0"/>
              <a:t>Halle la función acumulada y grafíquela.</a:t>
            </a:r>
          </a:p>
          <a:p>
            <a:r>
              <a:rPr lang="es-CO" dirty="0"/>
              <a:t>Halle la media y la varianza de la función de probabilidad</a:t>
            </a:r>
          </a:p>
        </p:txBody>
      </p:sp>
    </p:spTree>
    <p:extLst>
      <p:ext uri="{BB962C8B-B14F-4D97-AF65-F5344CB8AC3E}">
        <p14:creationId xmlns:p14="http://schemas.microsoft.com/office/powerpoint/2010/main" val="201998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Valor esperado de una función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7473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Si x es una variable aleatoria continua con </a:t>
            </a:r>
            <a:r>
              <a:rPr lang="es-CO" dirty="0" err="1"/>
              <a:t>pdf</a:t>
            </a:r>
            <a:r>
              <a:rPr lang="es-CO" dirty="0"/>
              <a:t> f(x) con a y b constantes: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10" y="2755233"/>
            <a:ext cx="7669529" cy="14215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78" y="4751529"/>
            <a:ext cx="9031642" cy="7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Varianza de una función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55999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/>
              <a:t>Si x es una variable aleatoria continua con </a:t>
            </a:r>
            <a:r>
              <a:rPr lang="es-CO" sz="2800" dirty="0" err="1"/>
              <a:t>pdf</a:t>
            </a:r>
            <a:r>
              <a:rPr lang="es-CO" sz="2800" dirty="0"/>
              <a:t> f(x) con a y b constantes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19" y="3378981"/>
            <a:ext cx="5916163" cy="9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620109" y="1176959"/>
                <a:ext cx="11029950" cy="48695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000" dirty="0"/>
                  <a:t>Un distribuidor de enseres para el hogar vende tres modelos de congeladores verticales de 13.5, 15.9 y 19.1 pies cúbicos de espacio de almacenamiento, respectivamente. Sea </a:t>
                </a:r>
                <a:r>
                  <a:rPr lang="es-CO" sz="2000" i="1" dirty="0"/>
                  <a:t>X </a:t>
                </a:r>
                <a:r>
                  <a:rPr lang="es-CO" sz="2000" dirty="0"/>
                  <a:t> la cantidad de espacio de almacenamiento adquirido por el siguiente cliente que compre un congelador. Suponga que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tiene la función masa de probabilidad</a:t>
                </a:r>
              </a:p>
              <a:p>
                <a:endParaRPr lang="es-CO" sz="2000" dirty="0" smtClean="0"/>
              </a:p>
              <a:p>
                <a:endParaRPr lang="es-CO" sz="2000" dirty="0"/>
              </a:p>
              <a:p>
                <a:endParaRPr lang="es-CO" sz="2000" dirty="0" smtClean="0"/>
              </a:p>
              <a:p>
                <a:endParaRPr lang="es-CO" sz="2000" dirty="0"/>
              </a:p>
              <a:p>
                <a:r>
                  <a:rPr lang="it-IT" sz="2000" b="1" dirty="0" smtClean="0"/>
                  <a:t>a</a:t>
                </a:r>
                <a:r>
                  <a:rPr lang="it-IT" sz="2000" b="1" dirty="0"/>
                  <a:t>. </a:t>
                </a:r>
                <a:r>
                  <a:rPr lang="it-IT" sz="2000" dirty="0"/>
                  <a:t>Calcule </a:t>
                </a:r>
                <a:r>
                  <a:rPr lang="it-IT" sz="2000" i="1" dirty="0"/>
                  <a:t>E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),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y </a:t>
                </a:r>
                <a:r>
                  <a:rPr lang="it-IT" sz="2000" i="1" dirty="0"/>
                  <a:t>V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).</a:t>
                </a:r>
              </a:p>
              <a:p>
                <a:r>
                  <a:rPr lang="es-CO" sz="2000" b="1" dirty="0"/>
                  <a:t>b. </a:t>
                </a:r>
                <a:r>
                  <a:rPr lang="es-CO" sz="2000" dirty="0"/>
                  <a:t>Si el precio de un congelador de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pies cúbicos de capacidad es 25</a:t>
                </a:r>
                <a:r>
                  <a:rPr lang="es-CO" sz="2000" i="1" dirty="0"/>
                  <a:t>X - </a:t>
                </a:r>
                <a:r>
                  <a:rPr lang="es-CO" sz="2000" dirty="0"/>
                  <a:t>8.5, ¿cuál es el precio esperado pagado por el siguiente cliente que compre un congelador?</a:t>
                </a:r>
              </a:p>
              <a:p>
                <a:r>
                  <a:rPr lang="es-CO" sz="2000" b="1" dirty="0"/>
                  <a:t>c. </a:t>
                </a:r>
                <a:r>
                  <a:rPr lang="es-CO" sz="2000" dirty="0"/>
                  <a:t>¿Cuál es la varianza del precio 25</a:t>
                </a:r>
                <a:r>
                  <a:rPr lang="es-CO" sz="2000" i="1" dirty="0"/>
                  <a:t>X -</a:t>
                </a:r>
                <a:r>
                  <a:rPr lang="es-CO" sz="2000" dirty="0"/>
                  <a:t> 8.5 pagado por el siguiente cliente?</a:t>
                </a:r>
              </a:p>
              <a:p>
                <a:r>
                  <a:rPr lang="es-CO" sz="2000" b="1" dirty="0"/>
                  <a:t>d. </a:t>
                </a:r>
                <a:r>
                  <a:rPr lang="es-CO" sz="2000" dirty="0"/>
                  <a:t>Suponga que aunque la capacidad nominal de un congelador  </a:t>
                </a:r>
                <a:r>
                  <a:rPr lang="es-CO" sz="2000" i="1" dirty="0"/>
                  <a:t>X</a:t>
                </a:r>
                <a:r>
                  <a:rPr lang="es-CO" sz="2000" dirty="0"/>
                  <a:t>, la real es </a:t>
                </a:r>
                <a:r>
                  <a:rPr lang="es-CO" sz="2000" i="1" dirty="0"/>
                  <a:t>h</a:t>
                </a:r>
                <a:r>
                  <a:rPr lang="es-CO" sz="2000" dirty="0"/>
                  <a:t>(</a:t>
                </a:r>
                <a:r>
                  <a:rPr lang="es-CO" sz="2000" i="1" dirty="0"/>
                  <a:t>X</a:t>
                </a:r>
                <a:r>
                  <a:rPr lang="es-CO" sz="2000" dirty="0"/>
                  <a:t>)=</a:t>
                </a:r>
                <a:r>
                  <a:rPr lang="es-CO" sz="2000" i="1" dirty="0"/>
                  <a:t>X-</a:t>
                </a:r>
                <a:r>
                  <a:rPr lang="es-CO" sz="2000" dirty="0"/>
                  <a:t>0.01</a:t>
                </a:r>
                <a:r>
                  <a:rPr lang="es-CO" sz="2000" i="1" dirty="0"/>
                  <a:t>X</a:t>
                </a:r>
                <a:r>
                  <a:rPr lang="es-CO" sz="2000" dirty="0"/>
                  <a:t>2. ¿Cuál es la capacidad real esperada del congelador adquirido por el siguiente cliente?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20109" y="1176959"/>
                <a:ext cx="11029950" cy="4869573"/>
              </a:xfrm>
              <a:blipFill>
                <a:blip r:embed="rId2"/>
                <a:stretch>
                  <a:fillRect l="-608" t="-6758" r="-1050" b="-826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138" y="2394071"/>
            <a:ext cx="6521892" cy="12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221852"/>
              </p:ext>
            </p:extLst>
          </p:nvPr>
        </p:nvGraphicFramePr>
        <p:xfrm>
          <a:off x="933448" y="1576916"/>
          <a:ext cx="10091905" cy="3428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1503">
                  <a:extLst>
                    <a:ext uri="{9D8B030D-6E8A-4147-A177-3AD203B41FA5}">
                      <a16:colId xmlns:a16="http://schemas.microsoft.com/office/drawing/2014/main" val="1402696149"/>
                    </a:ext>
                  </a:extLst>
                </a:gridCol>
                <a:gridCol w="5020605">
                  <a:extLst>
                    <a:ext uri="{9D8B030D-6E8A-4147-A177-3AD203B41FA5}">
                      <a16:colId xmlns:a16="http://schemas.microsoft.com/office/drawing/2014/main" val="2046917722"/>
                    </a:ext>
                  </a:extLst>
                </a:gridCol>
                <a:gridCol w="2329797">
                  <a:extLst>
                    <a:ext uri="{9D8B030D-6E8A-4147-A177-3AD203B41FA5}">
                      <a16:colId xmlns:a16="http://schemas.microsoft.com/office/drawing/2014/main" val="1393228180"/>
                    </a:ext>
                  </a:extLst>
                </a:gridCol>
              </a:tblGrid>
              <a:tr h="759515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Experimento</a:t>
                      </a:r>
                      <a:endParaRPr lang="es-CO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Variable aleatoria</a:t>
                      </a:r>
                      <a:endParaRPr lang="es-CO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dirty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Valores posibles (Rango)</a:t>
                      </a:r>
                      <a:endParaRPr lang="es-CO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308550"/>
                  </a:ext>
                </a:extLst>
              </a:tr>
              <a:tr h="108502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 smtClean="0"/>
                        <a:t>Tirar al aire dos monedas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dirty="0" smtClean="0"/>
                        <a:t>Numero de caras observadas al lanzar 2 monedas</a:t>
                      </a:r>
                      <a:endParaRPr lang="es-C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0,1,2</a:t>
                      </a:r>
                      <a:endParaRPr lang="es-C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486349"/>
                  </a:ext>
                </a:extLst>
              </a:tr>
              <a:tr h="440037"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effectLst/>
                        </a:rPr>
                        <a:t>Seleccionar cinco clientes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kern="1200" dirty="0" smtClean="0">
                          <a:effectLst/>
                        </a:rPr>
                        <a:t>Número de clientes al día en sus pagos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0,1,2,3,4,5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02116"/>
                  </a:ext>
                </a:extLst>
              </a:tr>
              <a:tr h="440037">
                <a:tc>
                  <a:txBody>
                    <a:bodyPr/>
                    <a:lstStyle/>
                    <a:p>
                      <a:r>
                        <a:rPr lang="es-CO" sz="1800" kern="1200" dirty="0" smtClean="0">
                          <a:effectLst/>
                        </a:rPr>
                        <a:t>Venta de un automóvil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Sexo del cliente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 si es hombre </a:t>
                      </a:r>
                    </a:p>
                    <a:p>
                      <a:pPr algn="ctr"/>
                      <a:r>
                        <a:rPr lang="es-CO" dirty="0" smtClean="0"/>
                        <a:t>1 si</a:t>
                      </a:r>
                      <a:r>
                        <a:rPr lang="es-CO" baseline="0" dirty="0" smtClean="0"/>
                        <a:t> es mujer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25963"/>
                  </a:ext>
                </a:extLst>
              </a:tr>
              <a:tr h="440037">
                <a:tc>
                  <a:txBody>
                    <a:bodyPr/>
                    <a:lstStyle/>
                    <a:p>
                      <a:r>
                        <a:rPr lang="es-CO" dirty="0" smtClean="0"/>
                        <a:t>Tirar</a:t>
                      </a:r>
                      <a:r>
                        <a:rPr lang="es-CO" baseline="0" dirty="0" smtClean="0"/>
                        <a:t> al aire dos dados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Numero</a:t>
                      </a:r>
                      <a:r>
                        <a:rPr lang="es-CO" baseline="0" dirty="0" smtClean="0"/>
                        <a:t> obtenido al sumar los dos dados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2,3,4,5,6,7,8,9,10,11,12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91329"/>
                  </a:ext>
                </a:extLst>
              </a:tr>
            </a:tbl>
          </a:graphicData>
        </a:graphic>
      </p:graphicFrame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"/>
    </mc:Choice>
    <mc:Fallback xmlns="">
      <p:transition spd="slow" advTm="1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dirty="0"/>
              <a:t>FUNCION DE DISTRIBUCIÓN DE PROBABILIDAD (</a:t>
            </a:r>
            <a:r>
              <a:rPr lang="es-CO" sz="3600" dirty="0" err="1"/>
              <a:t>pdf</a:t>
            </a:r>
            <a:r>
              <a:rPr lang="es-CO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2335" y="1977513"/>
            <a:ext cx="11029615" cy="160513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3600" dirty="0"/>
              <a:t>La función de distribución de probabilidad es un </a:t>
            </a:r>
            <a:r>
              <a:rPr lang="es-CO" sz="3600" dirty="0" smtClean="0"/>
              <a:t>gráfico </a:t>
            </a:r>
            <a:r>
              <a:rPr lang="es-CO" sz="3600" dirty="0"/>
              <a:t>tabla o formula que especifica la probabilidad asociada con cada posible salida de la variable aleatoria.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92" y="3996607"/>
            <a:ext cx="4088700" cy="2644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1879" y="3869366"/>
            <a:ext cx="1822272" cy="25190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376" y="4847088"/>
            <a:ext cx="3405432" cy="789541"/>
          </a:xfrm>
          <a:prstGeom prst="rect">
            <a:avLst/>
          </a:prstGeom>
        </p:spPr>
      </p:pic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163250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164">
        <p15:prstTrans prst="pageCurlDouble"/>
      </p:transition>
    </mc:Choice>
    <mc:Fallback xmlns="">
      <p:transition spd="slow" advTm="11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histograma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6" r="12939"/>
          <a:stretch/>
        </p:blipFill>
        <p:spPr bwMode="auto">
          <a:xfrm>
            <a:off x="1282261" y="3448826"/>
            <a:ext cx="4445878" cy="317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292" y="765219"/>
            <a:ext cx="11029616" cy="1013800"/>
          </a:xfrm>
        </p:spPr>
        <p:txBody>
          <a:bodyPr anchor="ctr"/>
          <a:lstStyle/>
          <a:p>
            <a:pPr algn="ctr"/>
            <a:r>
              <a:rPr lang="es-CO" i="1" dirty="0"/>
              <a:t>distribución de probabilidad de 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970362" y="1929474"/>
            <a:ext cx="5395500" cy="151935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2800" dirty="0"/>
              <a:t>La </a:t>
            </a:r>
            <a:r>
              <a:rPr lang="es-CO" sz="2800" i="1" dirty="0"/>
              <a:t>distribución de probabilidad de X </a:t>
            </a:r>
            <a:r>
              <a:rPr lang="es-CO" sz="2800" dirty="0"/>
              <a:t>dice cómo está distribuida la probabilidad total de uno entre los varios posibles valores de </a:t>
            </a:r>
            <a:r>
              <a:rPr lang="es-CO" sz="2800" i="1" dirty="0"/>
              <a:t>X</a:t>
            </a:r>
            <a:r>
              <a:rPr lang="es-CO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 b="1" dirty="0"/>
                  <a:t>Propiedades de una </a:t>
                </a:r>
                <a:r>
                  <a:rPr lang="es-CO" sz="2800" b="1" dirty="0" err="1"/>
                  <a:t>fdp</a:t>
                </a:r>
                <a:endParaRPr lang="es-CO" sz="2800" b="1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sz="2800" b="0" dirty="0">
                  <a:ea typeface="Cambria Math" panose="02040503050406030204" pitchFamily="18" charset="0"/>
                </a:endParaRPr>
              </a:p>
              <a:p>
                <a:endParaRPr lang="es-CO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sz="2800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blipFill>
                <a:blip r:embed="rId6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933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98">
        <p15:prstTrans prst="pageCurlDouble"/>
      </p:transition>
    </mc:Choice>
    <mc:Fallback xmlns="">
      <p:transition spd="slow" advTm="99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189" y="2601311"/>
            <a:ext cx="6201266" cy="3678303"/>
          </a:xfrm>
        </p:spPr>
        <p:txBody>
          <a:bodyPr>
            <a:normAutofit/>
          </a:bodyPr>
          <a:lstStyle/>
          <a:p>
            <a:pPr algn="just"/>
            <a:r>
              <a:rPr lang="es-CO" sz="3200" dirty="0"/>
              <a:t>Se lanzan dos dados:</a:t>
            </a:r>
          </a:p>
          <a:p>
            <a:pPr algn="just"/>
            <a:r>
              <a:rPr lang="es-CO" sz="3200" dirty="0"/>
              <a:t>Sea x la variable aleatoria obtenida al sumar el par de números obtenidos en los dos dados</a:t>
            </a:r>
            <a:r>
              <a:rPr lang="es-CO" sz="3200" dirty="0" smtClean="0"/>
              <a:t>.</a:t>
            </a:r>
          </a:p>
          <a:p>
            <a:pPr algn="just"/>
            <a:r>
              <a:rPr lang="es-CO" sz="3200" dirty="0" smtClean="0"/>
              <a:t>En total se tienen 36 opciones diferentes</a:t>
            </a:r>
            <a:endParaRPr lang="es-CO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703" y="455552"/>
            <a:ext cx="1422310" cy="1507007"/>
          </a:xfrm>
          <a:prstGeom prst="rect">
            <a:avLst/>
          </a:prstGeom>
        </p:spPr>
      </p:pic>
      <p:pic>
        <p:nvPicPr>
          <p:cNvPr id="3074" name="Picture 2" descr="Image result for espacio muestral de dos dado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207" y="2383595"/>
            <a:ext cx="4340806" cy="346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848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099">
        <p15:prstTrans prst="pageCurlDouble"/>
      </p:transition>
    </mc:Choice>
    <mc:Fallback xmlns="">
      <p:transition spd="slow" advTm="109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3880" y="612495"/>
            <a:ext cx="3486150" cy="5339723"/>
          </a:xfrm>
          <a:prstGeom prst="rect">
            <a:avLst/>
          </a:prstGeom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598512"/>
              </p:ext>
            </p:extLst>
          </p:nvPr>
        </p:nvGraphicFramePr>
        <p:xfrm>
          <a:off x="435523" y="1442126"/>
          <a:ext cx="7302587" cy="5029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810597">
                  <a:extLst>
                    <a:ext uri="{9D8B030D-6E8A-4147-A177-3AD203B41FA5}">
                      <a16:colId xmlns:a16="http://schemas.microsoft.com/office/drawing/2014/main" val="2346132504"/>
                    </a:ext>
                  </a:extLst>
                </a:gridCol>
                <a:gridCol w="1360170">
                  <a:extLst>
                    <a:ext uri="{9D8B030D-6E8A-4147-A177-3AD203B41FA5}">
                      <a16:colId xmlns:a16="http://schemas.microsoft.com/office/drawing/2014/main" val="3060989869"/>
                    </a:ext>
                  </a:extLst>
                </a:gridCol>
                <a:gridCol w="1383030">
                  <a:extLst>
                    <a:ext uri="{9D8B030D-6E8A-4147-A177-3AD203B41FA5}">
                      <a16:colId xmlns:a16="http://schemas.microsoft.com/office/drawing/2014/main" val="2965293086"/>
                    </a:ext>
                  </a:extLst>
                </a:gridCol>
                <a:gridCol w="1748790">
                  <a:extLst>
                    <a:ext uri="{9D8B030D-6E8A-4147-A177-3AD203B41FA5}">
                      <a16:colId xmlns:a16="http://schemas.microsoft.com/office/drawing/2014/main" val="61546960"/>
                    </a:ext>
                  </a:extLst>
                </a:gridCol>
              </a:tblGrid>
              <a:tr h="618849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Resultad</a:t>
                      </a:r>
                      <a:r>
                        <a:rPr lang="es-CO" baseline="0" dirty="0" smtClean="0"/>
                        <a:t>o del experimento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 aleatoria x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Veces observado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err="1" smtClean="0"/>
                        <a:t>Dist</a:t>
                      </a:r>
                      <a:r>
                        <a:rPr lang="es-CO" baseline="0" dirty="0" smtClean="0"/>
                        <a:t> de </a:t>
                      </a:r>
                      <a:r>
                        <a:rPr lang="es-CO" baseline="0" dirty="0" err="1" smtClean="0"/>
                        <a:t>prob</a:t>
                      </a:r>
                      <a:endParaRPr lang="es-CO" dirty="0" smtClean="0"/>
                    </a:p>
                    <a:p>
                      <a:pPr algn="ctr"/>
                      <a:r>
                        <a:rPr lang="es-CO" dirty="0" smtClean="0"/>
                        <a:t>P(X=x)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15945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(1,1)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0543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(1,2) (2,1)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150186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(2,2)(3,1)(1,3)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28294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(2,3)(3,2)(1,4)(4,1)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01361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(2,4)(4,6)(3,3)(5,1)(1,5)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686137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(3,4)(4,3)(5,2)(2,5)(1,6)(6,1)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7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79019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(4,4)(2,6)(6,2)(3,5)(5,3)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8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5/36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(5,4)(4,5)(6,3)(3,6)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9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4/36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43661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(5,5)(6,4)(4,6)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220460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(6,5)(5,6)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098357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(6,6)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1/36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7560"/>
                  </a:ext>
                </a:extLst>
              </a:tr>
              <a:tr h="313253">
                <a:tc>
                  <a:txBody>
                    <a:bodyPr/>
                    <a:lstStyle/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total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36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?????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428818"/>
                  </a:ext>
                </a:extLst>
              </a:tr>
            </a:tbl>
          </a:graphicData>
        </a:graphic>
      </p:graphicFrame>
      <p:sp>
        <p:nvSpPr>
          <p:cNvPr id="14" name="CuadroTexto 13"/>
          <p:cNvSpPr txBox="1"/>
          <p:nvPr/>
        </p:nvSpPr>
        <p:spPr>
          <a:xfrm>
            <a:off x="580571" y="812800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Cuál es la función de distribución de probabilidad?</a:t>
            </a:r>
            <a:endParaRPr lang="es-CO" dirty="0"/>
          </a:p>
        </p:txBody>
      </p:sp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2273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14">
        <p15:prstTrans prst="pageCurlDouble"/>
      </p:transition>
    </mc:Choice>
    <mc:Fallback xmlns="">
      <p:transition spd="slow" advTm="9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7472855" y="2607331"/>
            <a:ext cx="414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 smtClean="0"/>
              <a:t>La suma sea como máximo 5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472855" y="858768"/>
            <a:ext cx="40464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Cuál es la probabilidad de que:</a:t>
            </a:r>
          </a:p>
          <a:p>
            <a:endParaRPr lang="es-C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 suma sea al menos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973085" y="2018524"/>
                <a:ext cx="1892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≥8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=15/36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085" y="2018524"/>
                <a:ext cx="1892185" cy="276999"/>
              </a:xfrm>
              <a:prstGeom prst="rect">
                <a:avLst/>
              </a:prstGeom>
              <a:blipFill>
                <a:blip r:embed="rId4"/>
                <a:stretch>
                  <a:fillRect l="-2258" r="-2581" b="-3478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7364103" y="37034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La suma este entre 5 y </a:t>
            </a:r>
            <a:r>
              <a:rPr lang="es-CO" dirty="0" smtClean="0"/>
              <a:t>10 inclusive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8268175" y="3084938"/>
                <a:ext cx="18921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=10/36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175" y="3084938"/>
                <a:ext cx="1892185" cy="276999"/>
              </a:xfrm>
              <a:prstGeom prst="rect">
                <a:avLst/>
              </a:prstGeom>
              <a:blipFill>
                <a:blip r:embed="rId5"/>
                <a:stretch>
                  <a:fillRect l="-1929" r="-2572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/>
          <p:cNvSpPr txBox="1"/>
          <p:nvPr/>
        </p:nvSpPr>
        <p:spPr>
          <a:xfrm>
            <a:off x="6556786" y="29744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268175" y="4621019"/>
                <a:ext cx="24500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=27/36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8175" y="4621019"/>
                <a:ext cx="2450030" cy="276999"/>
              </a:xfrm>
              <a:prstGeom prst="rect">
                <a:avLst/>
              </a:prstGeom>
              <a:blipFill>
                <a:blip r:embed="rId6"/>
                <a:stretch>
                  <a:fillRect l="-1493" r="-1990" b="-3777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560" y="1320433"/>
            <a:ext cx="5913633" cy="3804234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14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235">
        <p15:prstTrans prst="pageCurlDouble"/>
      </p:transition>
    </mc:Choice>
    <mc:Fallback xmlns="">
      <p:transition spd="slow" advTm="23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88" y="4110933"/>
            <a:ext cx="4782208" cy="2631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735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Operador esperanza y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Media  o Valor esperado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  <a:blipFill>
                <a:blip r:embed="rId6"/>
                <a:stretch>
                  <a:fillRect l="-3281" t="-41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sz="32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Esperanza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sz="32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  <a:blipFill>
                <a:blip r:embed="rId7"/>
                <a:stretch>
                  <a:fillRect t="-41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s-CO" sz="1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Varianza y desviación estándar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1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1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dirty="0"/>
              </a:p>
            </p:txBody>
          </p:sp>
        </mc:Choice>
        <mc:Fallback xmlns="">
          <p:sp>
            <p:nvSpPr>
              <p:cNvPr id="8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  <a:blipFill>
                <a:blip r:embed="rId8"/>
                <a:stretch>
                  <a:fillRect l="-2685" t="-8480" r="-5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602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733">
        <p15:prstTrans prst="pageCurlDouble"/>
      </p:transition>
    </mc:Choice>
    <mc:Fallback xmlns="">
      <p:transition spd="slow" advTm="17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/>
      <p:bldP spid="5" grpId="0"/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0.4"/>
</p:tagLst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1254</TotalTime>
  <Words>1419</Words>
  <Application>Microsoft Office PowerPoint</Application>
  <PresentationFormat>Panorámica</PresentationFormat>
  <Paragraphs>316</Paragraphs>
  <Slides>29</Slides>
  <Notes>0</Notes>
  <HiddenSlides>0</HiddenSlides>
  <MMClips>10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Wingdings 2</vt:lpstr>
      <vt:lpstr>Dividendo</vt:lpstr>
      <vt:lpstr>VARIABLES ALEATORIAS DISCRETAS </vt:lpstr>
      <vt:lpstr>VARIABLE ALEATORIA discreta (v.a) </vt:lpstr>
      <vt:lpstr>Presentación de PowerPoint</vt:lpstr>
      <vt:lpstr>FUNCION DE DISTRIBUCIÓN DE PROBABILIDAD (pdf)</vt:lpstr>
      <vt:lpstr>distribución de probabilidad de X</vt:lpstr>
      <vt:lpstr>EJEMPLO</vt:lpstr>
      <vt:lpstr>Presentación de PowerPoint</vt:lpstr>
      <vt:lpstr>Presentación de PowerPoint</vt:lpstr>
      <vt:lpstr>Operador esperanza y Varianza</vt:lpstr>
      <vt:lpstr>Presentación de PowerPoint</vt:lpstr>
      <vt:lpstr>Función de densidad de probabilidad acumulada</vt:lpstr>
      <vt:lpstr>Retomando el ejemplo anterior hallemos la función acumulada y la grafica de ella</vt:lpstr>
      <vt:lpstr>Presentación de PowerPoint</vt:lpstr>
      <vt:lpstr>Ejercicio   </vt:lpstr>
      <vt:lpstr>Presentación de PowerPoint</vt:lpstr>
      <vt:lpstr>FUNCION DE DISTRIBUCIÓN DE PROBABILIDAD</vt:lpstr>
      <vt:lpstr>Función de distribución de probabilidad acumulada</vt:lpstr>
      <vt:lpstr>EJEMPLO</vt:lpstr>
      <vt:lpstr>Presentación de PowerPoint</vt:lpstr>
      <vt:lpstr>ejemplo</vt:lpstr>
      <vt:lpstr>EJEMPLO</vt:lpstr>
      <vt:lpstr>Función escalonada</vt:lpstr>
      <vt:lpstr>EJEMPLO</vt:lpstr>
      <vt:lpstr>Como hallar probabilidades de una distribución de probabilidad discreta a partir de la función acumulada</vt:lpstr>
      <vt:lpstr>Presentación de PowerPoint</vt:lpstr>
      <vt:lpstr>EJEMPLO</vt:lpstr>
      <vt:lpstr>Valor esperado de una función lineal</vt:lpstr>
      <vt:lpstr>Varianza de una función lineal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ALEATORIAS DISCRETAS</dc:title>
  <dc:creator>jhoana trochez</dc:creator>
  <cp:lastModifiedBy>USUARIO</cp:lastModifiedBy>
  <cp:revision>135</cp:revision>
  <dcterms:created xsi:type="dcterms:W3CDTF">2017-09-20T19:58:28Z</dcterms:created>
  <dcterms:modified xsi:type="dcterms:W3CDTF">2021-05-25T19:16:43Z</dcterms:modified>
</cp:coreProperties>
</file>