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88" r:id="rId3"/>
    <p:sldId id="290" r:id="rId4"/>
    <p:sldId id="291" r:id="rId5"/>
    <p:sldId id="293" r:id="rId6"/>
    <p:sldId id="294" r:id="rId7"/>
    <p:sldId id="295" r:id="rId8"/>
    <p:sldId id="297" r:id="rId9"/>
    <p:sldId id="298" r:id="rId10"/>
    <p:sldId id="299" r:id="rId11"/>
    <p:sldId id="300" r:id="rId12"/>
    <p:sldId id="301" r:id="rId13"/>
    <p:sldId id="265" r:id="rId14"/>
    <p:sldId id="266" r:id="rId15"/>
    <p:sldId id="267" r:id="rId16"/>
    <p:sldId id="268" r:id="rId17"/>
    <p:sldId id="269" r:id="rId18"/>
    <p:sldId id="270" r:id="rId19"/>
    <p:sldId id="257" r:id="rId20"/>
    <p:sldId id="285" r:id="rId21"/>
    <p:sldId id="258" r:id="rId22"/>
    <p:sldId id="259" r:id="rId23"/>
    <p:sldId id="261" r:id="rId24"/>
    <p:sldId id="286" r:id="rId25"/>
    <p:sldId id="264" r:id="rId26"/>
    <p:sldId id="262" r:id="rId27"/>
    <p:sldId id="263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71" r:id="rId41"/>
    <p:sldId id="272" r:id="rId4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Estilo medio 3 - Énfasis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686EB3-C2FB-41BC-B85A-29E8C185CCA8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80EA7-B452-4769-A928-DCD444803CD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6339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CDE108-E012-433B-98E7-67C553A84992}" type="slidenum">
              <a:rPr lang="es-CO" smtClean="0"/>
              <a:t>13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6912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6346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857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05327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45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975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8639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14078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7250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28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361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16355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20CBD6-5596-4E2D-AED7-913B4E08C409}" type="datetimeFigureOut">
              <a:rPr lang="es-CO" smtClean="0"/>
              <a:t>6/02/2019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36EC8-4E3D-4720-855D-2F29BE7BF48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0681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b="1" dirty="0" smtClean="0"/>
              <a:t>Tamaños de muestra</a:t>
            </a:r>
            <a:endParaRPr lang="es-CO" b="1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CO" dirty="0" smtClean="0"/>
              <a:t>Johanna Trochez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51000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131" y="1383867"/>
            <a:ext cx="8535738" cy="3952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82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300" y="1383867"/>
            <a:ext cx="8073401" cy="410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83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2617" y="1343025"/>
            <a:ext cx="800273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2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3994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/>
            </a:r>
            <a:br>
              <a:rPr lang="es-CO" b="1" dirty="0" smtClean="0"/>
            </a:br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Estadística</a:t>
            </a:r>
            <a:b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sz="3100" dirty="0" smtClean="0"/>
              <a:t>Dos conceptos fundamentales: muestra y población</a:t>
            </a:r>
            <a:br>
              <a:rPr lang="es-CO" sz="3100" dirty="0" smtClean="0"/>
            </a:br>
            <a:r>
              <a:rPr lang="es-CO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/>
            </a:r>
            <a:br>
              <a:rPr lang="es-CO" b="1" dirty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b="1" dirty="0" smtClean="0"/>
              <a:t/>
            </a:r>
            <a:br>
              <a:rPr lang="es-CO" b="1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859259"/>
            <a:ext cx="416236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s-CO" dirty="0"/>
          </a:p>
          <a:p>
            <a:pPr marL="0" indent="0" algn="just">
              <a:buNone/>
            </a:pPr>
            <a:r>
              <a:rPr lang="es-CO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Población:</a:t>
            </a:r>
            <a:r>
              <a:rPr lang="es-CO" sz="2400" b="1" dirty="0" smtClean="0"/>
              <a:t> </a:t>
            </a:r>
            <a:r>
              <a:rPr lang="es-CO" sz="2400" dirty="0"/>
              <a:t>conjunto </a:t>
            </a:r>
            <a:r>
              <a:rPr lang="es-CO" sz="2400" dirty="0" smtClean="0"/>
              <a:t>de elementos </a:t>
            </a:r>
            <a:r>
              <a:rPr lang="es-CO" sz="2400" dirty="0"/>
              <a:t>sobre los que queremos hacer </a:t>
            </a:r>
            <a:r>
              <a:rPr lang="es-CO" sz="2400" dirty="0" smtClean="0"/>
              <a:t>afirmaciones</a:t>
            </a:r>
          </a:p>
          <a:p>
            <a:pPr marL="0" indent="0" algn="just">
              <a:buNone/>
            </a:pPr>
            <a:endParaRPr lang="es-CO" sz="2400" dirty="0"/>
          </a:p>
          <a:p>
            <a:pPr marL="0" indent="0" algn="just">
              <a:buNone/>
            </a:pPr>
            <a:r>
              <a:rPr lang="es-CO" sz="2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Muestra</a:t>
            </a:r>
            <a:r>
              <a:rPr lang="es-CO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s-CO" sz="2400" b="1" dirty="0"/>
              <a:t> </a:t>
            </a:r>
            <a:r>
              <a:rPr lang="es-CO" sz="2400" dirty="0"/>
              <a:t>subconjunto de la población que se </a:t>
            </a:r>
            <a:r>
              <a:rPr lang="es-CO" sz="2400" dirty="0" smtClean="0"/>
              <a:t>extrae para </a:t>
            </a:r>
            <a:r>
              <a:rPr lang="es-CO" sz="2400" dirty="0"/>
              <a:t>ser estudiado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47"/>
          <a:stretch/>
        </p:blipFill>
        <p:spPr bwMode="auto">
          <a:xfrm>
            <a:off x="4651608" y="2564904"/>
            <a:ext cx="45358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4563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¿Porqué una muestra?</a:t>
            </a:r>
            <a:endParaRPr lang="es-CO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 smtClean="0"/>
              <a:t>Imposibilidad </a:t>
            </a:r>
            <a:r>
              <a:rPr lang="es-CO" dirty="0"/>
              <a:t>o costo excesivo de realizar un </a:t>
            </a:r>
            <a:r>
              <a:rPr lang="es-CO" b="1" dirty="0"/>
              <a:t>censo </a:t>
            </a:r>
            <a:r>
              <a:rPr lang="es-CO" dirty="0" smtClean="0"/>
              <a:t>en que </a:t>
            </a:r>
            <a:r>
              <a:rPr lang="es-CO" dirty="0"/>
              <a:t>se mide toda la </a:t>
            </a:r>
            <a:r>
              <a:rPr lang="es-CO" dirty="0" smtClean="0"/>
              <a:t>población.</a:t>
            </a:r>
          </a:p>
          <a:p>
            <a:pPr marL="0" indent="0" algn="just">
              <a:buNone/>
            </a:pPr>
            <a:r>
              <a:rPr lang="es-CO" dirty="0"/>
              <a:t>El muestreo se realiza para obtener información acerca de los parámetros desconocidos de la población, por medio de un experimento que permite  observar o medir las características de la población, de las cuáles se tiene incertidumbre</a:t>
            </a:r>
          </a:p>
        </p:txBody>
      </p:sp>
    </p:spTree>
    <p:extLst>
      <p:ext uri="{BB962C8B-B14F-4D97-AF65-F5344CB8AC3E}">
        <p14:creationId xmlns:p14="http://schemas.microsoft.com/office/powerpoint/2010/main" val="921445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908720"/>
            <a:ext cx="8507288" cy="1143000"/>
          </a:xfrm>
        </p:spPr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Herramientas con dos </a:t>
            </a:r>
            <a:b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</a:br>
            <a:r>
              <a:rPr lang="es-CO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Objetivos Básicos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25963"/>
          </a:xfrm>
        </p:spPr>
        <p:txBody>
          <a:bodyPr>
            <a:normAutofit fontScale="40000" lnSpcReduction="20000"/>
          </a:bodyPr>
          <a:lstStyle/>
          <a:p>
            <a:endParaRPr lang="es-CO" dirty="0" smtClean="0"/>
          </a:p>
          <a:p>
            <a:pPr marL="0" indent="0" algn="just">
              <a:buNone/>
            </a:pPr>
            <a:r>
              <a:rPr lang="es-CO" sz="7000" dirty="0" smtClean="0"/>
              <a:t>Describir </a:t>
            </a:r>
            <a:r>
              <a:rPr lang="es-CO" sz="7000" dirty="0"/>
              <a:t>la muestra: </a:t>
            </a:r>
            <a:r>
              <a:rPr lang="es-CO" sz="7000" b="1" dirty="0"/>
              <a:t>Estadística </a:t>
            </a:r>
            <a:r>
              <a:rPr lang="es-CO" sz="7000" b="1" dirty="0" smtClean="0"/>
              <a:t>Descriptiva</a:t>
            </a:r>
          </a:p>
          <a:p>
            <a:pPr marL="0" indent="0" algn="just">
              <a:buNone/>
            </a:pPr>
            <a:endParaRPr lang="es-CO" sz="7000" dirty="0"/>
          </a:p>
          <a:p>
            <a:pPr marL="0" indent="0" algn="just">
              <a:buNone/>
            </a:pPr>
            <a:r>
              <a:rPr lang="es-CO" sz="7000" dirty="0" smtClean="0"/>
              <a:t>Obtener </a:t>
            </a:r>
            <a:r>
              <a:rPr lang="es-CO" sz="7000" dirty="0"/>
              <a:t>conclusiones de la población a partir de </a:t>
            </a:r>
            <a:r>
              <a:rPr lang="es-CO" sz="7000" dirty="0" smtClean="0"/>
              <a:t>la muestra</a:t>
            </a:r>
            <a:r>
              <a:rPr lang="es-CO" sz="7000" dirty="0"/>
              <a:t>: </a:t>
            </a:r>
            <a:r>
              <a:rPr lang="es-CO" sz="7000" b="1" dirty="0"/>
              <a:t>Inferencia Estadística</a:t>
            </a:r>
            <a:r>
              <a:rPr lang="es-CO" sz="7000" b="1" dirty="0" smtClean="0"/>
              <a:t>.</a:t>
            </a:r>
          </a:p>
          <a:p>
            <a:pPr marL="0" indent="0" algn="just">
              <a:buNone/>
            </a:pPr>
            <a:endParaRPr lang="es-CO" sz="7000" b="1" dirty="0" smtClean="0"/>
          </a:p>
          <a:p>
            <a:pPr marL="0" indent="0" algn="just">
              <a:buNone/>
            </a:pPr>
            <a:r>
              <a:rPr lang="es-CO" sz="7000" b="1" dirty="0" smtClean="0"/>
              <a:t>Parámetro: </a:t>
            </a:r>
            <a:r>
              <a:rPr lang="es-CO" sz="7000" dirty="0" smtClean="0"/>
              <a:t>número derivado del estudio de una variable estadística de toda una población.</a:t>
            </a:r>
          </a:p>
          <a:p>
            <a:pPr marL="0" indent="0" algn="just">
              <a:buNone/>
            </a:pPr>
            <a:endParaRPr lang="es-CO" sz="7000" dirty="0" smtClean="0"/>
          </a:p>
          <a:p>
            <a:pPr marL="0" indent="0" algn="just">
              <a:buNone/>
            </a:pPr>
            <a:r>
              <a:rPr lang="es-CO" sz="7000" b="1" dirty="0" smtClean="0"/>
              <a:t>Estadístico:</a:t>
            </a:r>
            <a:r>
              <a:rPr lang="es-CO" sz="7000" dirty="0" smtClean="0"/>
              <a:t> Medida de resumen numérica que se calcula a partir de la muestra</a:t>
            </a:r>
          </a:p>
          <a:p>
            <a:pPr marL="0" indent="0">
              <a:buNone/>
            </a:pPr>
            <a:r>
              <a:rPr lang="es-CO" b="1" dirty="0" smtClean="0"/>
              <a:t> 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658628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¿</a:t>
            </a:r>
            <a:r>
              <a:rPr lang="es-CO" sz="3600" b="1" dirty="0" smtClean="0">
                <a:solidFill>
                  <a:srgbClr val="0070C0"/>
                </a:solidFill>
              </a:rPr>
              <a:t>Cómo elegir el </a:t>
            </a:r>
            <a:r>
              <a:rPr lang="es-CO" sz="3600" b="1" dirty="0">
                <a:solidFill>
                  <a:srgbClr val="0070C0"/>
                </a:solidFill>
              </a:rPr>
              <a:t>t</a:t>
            </a:r>
            <a:r>
              <a:rPr lang="es-CO" sz="3600" b="1" dirty="0" smtClean="0">
                <a:solidFill>
                  <a:srgbClr val="0070C0"/>
                </a:solidFill>
              </a:rPr>
              <a:t>amaño </a:t>
            </a:r>
            <a:r>
              <a:rPr lang="es-CO" sz="3600" b="1" dirty="0">
                <a:solidFill>
                  <a:srgbClr val="0070C0"/>
                </a:solidFill>
              </a:rPr>
              <a:t>de la Muestra (n) </a:t>
            </a:r>
            <a:r>
              <a:rPr lang="es-CO" sz="3600" b="1" dirty="0" smtClean="0">
                <a:solidFill>
                  <a:srgbClr val="0070C0"/>
                </a:solidFill>
              </a:rPr>
              <a:t>?</a:t>
            </a:r>
            <a:endParaRPr lang="es-CO" sz="3600" b="1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525963"/>
          </a:xfrm>
        </p:spPr>
        <p:txBody>
          <a:bodyPr>
            <a:normAutofit/>
          </a:bodyPr>
          <a:lstStyle/>
          <a:p>
            <a:r>
              <a:rPr lang="es-CO" dirty="0" smtClean="0"/>
              <a:t>¿Qué se va a medir? </a:t>
            </a:r>
          </a:p>
          <a:p>
            <a:r>
              <a:rPr lang="es-CO" dirty="0" smtClean="0"/>
              <a:t>¿Qué se quiere determinar? </a:t>
            </a:r>
          </a:p>
          <a:p>
            <a:r>
              <a:rPr lang="es-CO" dirty="0" smtClean="0"/>
              <a:t>Nivel máximo de error admisible </a:t>
            </a:r>
          </a:p>
          <a:p>
            <a:r>
              <a:rPr lang="es-CO" dirty="0" smtClean="0"/>
              <a:t>Nivel de confianza con qué se quiere obtener la estimación del tamaño </a:t>
            </a:r>
            <a:r>
              <a:rPr lang="es-CO" dirty="0" err="1" smtClean="0"/>
              <a:t>muestral</a:t>
            </a:r>
            <a:endParaRPr lang="es-CO" dirty="0"/>
          </a:p>
          <a:p>
            <a:r>
              <a:rPr lang="es-CO" dirty="0" smtClean="0"/>
              <a:t>Variabilidad de las características a medir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8034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s-CO" dirty="0" smtClean="0"/>
                  <a:t>Se dice que las variables aleatorias </a:t>
                </a:r>
                <a:r>
                  <a:rPr lang="es-CO" i="1" dirty="0"/>
                  <a:t>X</a:t>
                </a:r>
                <a:r>
                  <a:rPr lang="es-CO" dirty="0"/>
                  <a:t>1, </a:t>
                </a:r>
                <a:r>
                  <a:rPr lang="es-CO" i="1" dirty="0"/>
                  <a:t>X</a:t>
                </a:r>
                <a:r>
                  <a:rPr lang="es-CO" dirty="0"/>
                  <a:t>2, . . . , </a:t>
                </a:r>
                <a:r>
                  <a:rPr lang="es-CO" i="1" dirty="0" err="1"/>
                  <a:t>Xn</a:t>
                </a:r>
                <a:r>
                  <a:rPr lang="es-CO" i="1" dirty="0"/>
                  <a:t> </a:t>
                </a:r>
                <a:r>
                  <a:rPr lang="es-CO" dirty="0"/>
                  <a:t>forman una </a:t>
                </a:r>
                <a:r>
                  <a:rPr lang="es-CO" b="1" dirty="0"/>
                  <a:t>muestra aleatoria </a:t>
                </a:r>
                <a:r>
                  <a:rPr lang="es-CO" dirty="0" smtClean="0"/>
                  <a:t>simple de </a:t>
                </a:r>
                <a:r>
                  <a:rPr lang="es-CO" dirty="0"/>
                  <a:t>tamaño </a:t>
                </a:r>
                <a:r>
                  <a:rPr lang="es-CO" i="1" dirty="0"/>
                  <a:t>n </a:t>
                </a:r>
                <a:r>
                  <a:rPr lang="es-CO" dirty="0" smtClean="0"/>
                  <a:t>si: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r>
                  <a:rPr lang="es-CO" b="1" dirty="0"/>
                  <a:t>1. </a:t>
                </a:r>
                <a:r>
                  <a:rPr lang="es-CO" dirty="0"/>
                  <a:t>Las </a:t>
                </a:r>
                <a:r>
                  <a:rPr lang="es-CO" i="1" dirty="0"/>
                  <a:t>Xi </a:t>
                </a:r>
                <a:r>
                  <a:rPr lang="es-CO" dirty="0"/>
                  <a:t>son variables aleatorias independientes.</a:t>
                </a:r>
              </a:p>
              <a:p>
                <a:pPr marL="0" indent="0">
                  <a:buNone/>
                </a:pPr>
                <a:r>
                  <a:rPr lang="es-CO" b="1" dirty="0"/>
                  <a:t>2. </a:t>
                </a:r>
                <a:r>
                  <a:rPr lang="es-CO" dirty="0"/>
                  <a:t>Cada </a:t>
                </a:r>
                <a:r>
                  <a:rPr lang="es-CO" i="1" dirty="0"/>
                  <a:t>Xi </a:t>
                </a:r>
                <a:r>
                  <a:rPr lang="es-CO" dirty="0"/>
                  <a:t>tiene la misma distribución de </a:t>
                </a:r>
                <a:r>
                  <a:rPr lang="es-CO" dirty="0" smtClean="0"/>
                  <a:t>probabilidad, en la mayoría de veces se asume normal</a:t>
                </a:r>
              </a:p>
              <a:p>
                <a:pPr marL="0" indent="0">
                  <a:buNone/>
                </a:pPr>
                <a:r>
                  <a:rPr lang="es-CO" b="1" dirty="0" smtClean="0"/>
                  <a:t>3. </a:t>
                </a:r>
                <a:r>
                  <a:rPr lang="es-CO" dirty="0" smtClean="0"/>
                  <a:t>Cualquier función de las variables aleatorias que forman una muestra se llaman estadístico .</a:t>
                </a:r>
              </a:p>
              <a:p>
                <a:pPr marL="0" indent="0">
                  <a:buNone/>
                </a:pPr>
                <a:r>
                  <a:rPr lang="es-CO" dirty="0" smtClean="0"/>
                  <a:t> </a:t>
                </a:r>
              </a:p>
              <a:p>
                <a:pPr marL="0" indent="0">
                  <a:buNone/>
                </a:pPr>
                <a:r>
                  <a:rPr lang="es-CO" dirty="0" smtClean="0"/>
                  <a:t>Es decir </a:t>
                </a:r>
                <a:r>
                  <a:rPr lang="es-CO" dirty="0"/>
                  <a:t>las </a:t>
                </a:r>
                <a:r>
                  <a:rPr lang="es-CO" i="1" dirty="0"/>
                  <a:t>Xi </a:t>
                </a:r>
                <a:r>
                  <a:rPr lang="es-CO" dirty="0"/>
                  <a:t>son </a:t>
                </a:r>
                <a:r>
                  <a:rPr lang="es-CO" i="1" dirty="0"/>
                  <a:t>independientes </a:t>
                </a:r>
                <a:r>
                  <a:rPr lang="es-CO" i="1" dirty="0" smtClean="0"/>
                  <a:t>e idénticamente </a:t>
                </a:r>
                <a:r>
                  <a:rPr lang="es-CO" i="1" dirty="0"/>
                  <a:t>distribuidas </a:t>
                </a:r>
                <a:r>
                  <a:rPr lang="es-CO" dirty="0"/>
                  <a:t>(</a:t>
                </a:r>
                <a:r>
                  <a:rPr lang="es-CO" dirty="0" err="1" smtClean="0"/>
                  <a:t>iid</a:t>
                </a:r>
                <a:r>
                  <a:rPr lang="es-CO" dirty="0" smtClean="0"/>
                  <a:t>)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s-CO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s-CO" i="1" smtClean="0">
                        <a:latin typeface="Cambria Math"/>
                        <a:ea typeface="Cambria Math"/>
                      </a:rPr>
                      <m:t>~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  <a:ea typeface="Cambria Math"/>
                      </a:rPr>
                      <m:t>iid</m:t>
                    </m:r>
                    <m:r>
                      <a:rPr lang="es-CO" b="0" i="0" smtClean="0">
                        <a:latin typeface="Cambria Math"/>
                        <a:ea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  <a:ea typeface="Cambria Math"/>
                      </a:rPr>
                      <m:t>N</m:t>
                    </m:r>
                    <m:r>
                      <a:rPr lang="es-CO" b="0" i="0" smtClean="0">
                        <a:latin typeface="Cambria Math"/>
                        <a:ea typeface="Cambria Math"/>
                      </a:rPr>
                      <m:t>(0,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sup>
                    </m:sSup>
                    <m:r>
                      <a:rPr lang="es-CO" b="0" i="0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07288" cy="4525963"/>
              </a:xfrm>
              <a:blipFill rotWithShape="1">
                <a:blip r:embed="rId2"/>
                <a:stretch>
                  <a:fillRect l="-1289" t="-2695" r="-1934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4289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Teorema del </a:t>
            </a:r>
            <a:r>
              <a:rPr lang="es-CO" b="1" dirty="0" smtClean="0">
                <a:solidFill>
                  <a:srgbClr val="0070C0"/>
                </a:solidFill>
              </a:rPr>
              <a:t>Límite </a:t>
            </a:r>
            <a:r>
              <a:rPr lang="es-CO" b="1" dirty="0">
                <a:solidFill>
                  <a:srgbClr val="0070C0"/>
                </a:solidFill>
              </a:rPr>
              <a:t>central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556792"/>
                <a:ext cx="8229600" cy="4525963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s-CO" dirty="0" smtClean="0"/>
                  <a:t>Si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O" b="0" i="1" smtClean="0">
                            <a:latin typeface="Cambria Math"/>
                          </a:rPr>
                          <m:t>𝑋</m:t>
                        </m:r>
                      </m:e>
                    </m:acc>
                    <m:r>
                      <a:rPr lang="es-CO" b="0" i="1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/>
                      </a:rPr>
                      <m:t>es</m:t>
                    </m:r>
                    <m:r>
                      <a:rPr lang="es-CO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s-CO" dirty="0" smtClean="0"/>
                  <a:t>la media de una muestra aleatoria de tamaño n, tomada de una población de tamaño N, con media µ y varianza finita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/>
                      </a:rPr>
                      <m:t>  </m:t>
                    </m:r>
                    <m:sSup>
                      <m:sSup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i="1" smtClean="0">
                            <a:latin typeface="Cambria Math"/>
                            <a:ea typeface="Cambria Math"/>
                          </a:rPr>
                          <m:t>𝜎</m:t>
                        </m:r>
                      </m:e>
                      <m:sup>
                        <m:r>
                          <a:rPr lang="es-CO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O" dirty="0" smtClean="0"/>
                  <a:t>, entonces la forma límite de la distribución es;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𝑍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𝑋</m:t>
                              </m:r>
                            </m:e>
                          </m:acc>
                          <m:r>
                            <a:rPr lang="es-CO" b="0" i="1" smtClean="0">
                              <a:latin typeface="Cambria Math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s-CO" dirty="0"/>
                            <m:t>µ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𝜎</m:t>
                          </m:r>
                          <m:r>
                            <a:rPr lang="es-CO" b="0" i="1" smtClean="0">
                              <a:latin typeface="Cambria Math"/>
                              <a:ea typeface="Cambria Math"/>
                            </a:rPr>
                            <m:t>/</m:t>
                          </m:r>
                          <m:rad>
                            <m:radPr>
                              <m:degHide m:val="on"/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CO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s-CO" dirty="0" smtClean="0"/>
              </a:p>
              <a:p>
                <a:pPr marL="0" indent="0">
                  <a:buNone/>
                </a:pPr>
                <a:r>
                  <a:rPr lang="es-CO" dirty="0" smtClean="0"/>
                  <a:t>Conforme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/>
                      </a:rPr>
                      <m:t>𝑛</m:t>
                    </m:r>
                    <m:r>
                      <a:rPr lang="es-CO" b="0" i="1" smtClean="0">
                        <a:latin typeface="Cambria Math"/>
                        <a:ea typeface="Cambria Math"/>
                      </a:rPr>
                      <m:t>→∞, </m:t>
                    </m:r>
                  </m:oMath>
                </a14:m>
                <a:r>
                  <a:rPr lang="es-CO" dirty="0" smtClean="0"/>
                  <a:t>es la distribución de la normal estándar n(Z;0,1)</a:t>
                </a:r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556792"/>
                <a:ext cx="8229600" cy="4525963"/>
              </a:xfrm>
              <a:blipFill rotWithShape="1">
                <a:blip r:embed="rId2"/>
                <a:stretch>
                  <a:fillRect l="-1926" t="-1615" r="-259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949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 smtClean="0"/>
              <a:t>Tamaño de muestra para µ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899592" y="1639341"/>
                <a:ext cx="7473652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CO" b="1" dirty="0" smtClean="0"/>
                  <a:t>Población Finita        </a:t>
                </a:r>
                <a14:m>
                  <m:oMath xmlns:m="http://schemas.openxmlformats.org/officeDocument/2006/math">
                    <m:r>
                      <a:rPr lang="es-CO" b="1" i="0" smtClean="0">
                        <a:latin typeface="Cambria Math"/>
                      </a:rPr>
                      <m:t>  </m:t>
                    </m:r>
                    <m:r>
                      <a:rPr lang="es-CO" b="0" i="1" smtClean="0">
                        <a:latin typeface="Cambria Math"/>
                      </a:rPr>
                      <m:t>𝑛</m:t>
                    </m:r>
                    <m:r>
                      <a:rPr lang="es-CO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b="0" i="1" smtClean="0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𝑁</m:t>
                            </m:r>
                            <m:r>
                              <a:rPr lang="es-CO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CO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s-CO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b="0" i="1" smtClean="0">
                                <a:latin typeface="Cambria Math"/>
                                <a:ea typeface="Cambria Math"/>
                              </a:rPr>
                              <m:t>𝜎</m:t>
                            </m:r>
                          </m:e>
                          <m:sup>
                            <m:r>
                              <a:rPr lang="es-CO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s-CO" b="0" dirty="0" smtClean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:r>
                  <a:rPr lang="es-CO" b="1" dirty="0" smtClean="0"/>
                  <a:t>Población infinita:</a:t>
                </a:r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       </m:t>
                      </m:r>
                      <m:r>
                        <a:rPr lang="es-CO" b="0" i="1" smtClean="0">
                          <a:latin typeface="Cambria Math"/>
                        </a:rPr>
                        <m:t>𝑛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639341"/>
                <a:ext cx="7473652" cy="4525963"/>
              </a:xfrm>
              <a:blipFill rotWithShape="1"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Resultado de imagen para muestra estadistica ejemp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7464" y="3374112"/>
            <a:ext cx="4305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5064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893" y="1179904"/>
            <a:ext cx="8272212" cy="76035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smtClean="0"/>
              <a:t>DISTRIBUCIÓN </a:t>
            </a:r>
            <a:r>
              <a:rPr lang="es-CO" b="1" dirty="0" smtClean="0"/>
              <a:t>NORMAL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64950" y="2478346"/>
            <a:ext cx="8272211" cy="934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CO" sz="2700" dirty="0"/>
              <a:t>Una distribución ampliamente usada es la distribución normal o gaussiana</a:t>
            </a:r>
            <a:endParaRPr lang="es-CO" sz="2700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649" y="3412753"/>
            <a:ext cx="3134700" cy="254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65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Video</a:t>
            </a:r>
          </a:p>
          <a:p>
            <a:pPr marL="0" indent="0">
              <a:buNone/>
            </a:pPr>
            <a:r>
              <a:rPr lang="es-CO" sz="2800" dirty="0"/>
              <a:t>https://www.youtube.com/watch?v=JX5m7o6rOAQ</a:t>
            </a:r>
          </a:p>
        </p:txBody>
      </p:sp>
    </p:spTree>
    <p:extLst>
      <p:ext uri="{BB962C8B-B14F-4D97-AF65-F5344CB8AC3E}">
        <p14:creationId xmlns:p14="http://schemas.microsoft.com/office/powerpoint/2010/main" val="289621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¿Qué se necesita?</a:t>
            </a:r>
            <a:endParaRPr lang="es-CO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6419056" cy="4525963"/>
          </a:xfrm>
        </p:spPr>
        <p:txBody>
          <a:bodyPr>
            <a:normAutofit/>
          </a:bodyPr>
          <a:lstStyle/>
          <a:p>
            <a:r>
              <a:rPr lang="es-CO" dirty="0" smtClean="0"/>
              <a:t>NC=Nivel de confianza</a:t>
            </a:r>
          </a:p>
          <a:p>
            <a:r>
              <a:rPr lang="el-GR" dirty="0" smtClean="0"/>
              <a:t>σ</a:t>
            </a:r>
            <a:r>
              <a:rPr lang="es-CO" dirty="0" smtClean="0"/>
              <a:t>=Desviación estándar</a:t>
            </a:r>
          </a:p>
          <a:p>
            <a:r>
              <a:rPr lang="es-CO" i="1" dirty="0"/>
              <a:t>e</a:t>
            </a:r>
            <a:r>
              <a:rPr lang="es-CO" dirty="0" smtClean="0"/>
              <a:t>= error máximo admisible</a:t>
            </a:r>
          </a:p>
          <a:p>
            <a:endParaRPr lang="es-CO" dirty="0" smtClean="0"/>
          </a:p>
          <a:p>
            <a:endParaRPr lang="es-CO" dirty="0"/>
          </a:p>
        </p:txBody>
      </p:sp>
      <p:pic>
        <p:nvPicPr>
          <p:cNvPr id="1026" name="Picture 2" descr="Resultado de imagen para grafica de la distribución norm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3502888"/>
            <a:ext cx="5472608" cy="3044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281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</p:spPr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s-CO" sz="2600" dirty="0" smtClean="0"/>
                  <a:t>Se desea estimar el contenido medio de un refresco con un nivel de confianza del 93%, con un error máximo de estimación de 5ml. Muestras previas indican que la desviación del contenido es 12 ml. Calcular el tamaño de muestra.</a:t>
                </a:r>
              </a:p>
              <a:p>
                <a:pPr marL="0" indent="0" algn="just">
                  <a:buNone/>
                </a:pPr>
                <a:r>
                  <a:rPr lang="es-CO" sz="2600" dirty="0" smtClean="0"/>
                  <a:t>NC: 0.93</a:t>
                </a:r>
              </a:p>
              <a:p>
                <a:pPr marL="0" indent="0" algn="just">
                  <a:buNone/>
                </a:pPr>
                <a:r>
                  <a:rPr lang="es-CO" sz="2600" dirty="0" smtClean="0"/>
                  <a:t>α=0.07</a:t>
                </a:r>
              </a:p>
              <a:p>
                <a:pPr marL="0" indent="0" algn="just">
                  <a:buNone/>
                </a:pPr>
                <a:r>
                  <a:rPr lang="el-GR" sz="2600" dirty="0" smtClean="0"/>
                  <a:t>α</a:t>
                </a:r>
                <a:r>
                  <a:rPr lang="es-CO" sz="2600" dirty="0" smtClean="0"/>
                  <a:t>/2=0.035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O" sz="2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O" sz="2600" b="0" i="1" smtClean="0">
                              <a:latin typeface="Cambria Math"/>
                            </a:rPr>
                            <m:t>𝑍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el-GR" sz="2600" dirty="0" smtClean="0"/>
                            <m:t>α</m:t>
                          </m:r>
                          <m:r>
                            <m:rPr>
                              <m:nor/>
                            </m:rPr>
                            <a:rPr lang="es-CO" sz="2600" dirty="0" smtClean="0"/>
                            <m:t>/2</m:t>
                          </m:r>
                        </m:sub>
                      </m:sSub>
                      <m:r>
                        <a:rPr lang="es-CO" sz="2600" b="0" i="1" smtClean="0">
                          <a:latin typeface="Cambria Math"/>
                        </a:rPr>
                        <m:t>=1.81</m:t>
                      </m:r>
                    </m:oMath>
                  </m:oMathPara>
                </a14:m>
                <a:endParaRPr lang="es-CO" sz="2600" dirty="0" smtClean="0"/>
              </a:p>
              <a:p>
                <a:pPr marL="0" indent="0" algn="just">
                  <a:buNone/>
                </a:pPr>
                <a:r>
                  <a:rPr lang="es-CO" sz="2600" dirty="0" smtClean="0"/>
                  <a:t>σ=12 ml</a:t>
                </a:r>
              </a:p>
              <a:p>
                <a:pPr marL="0" indent="0" algn="just">
                  <a:buNone/>
                </a:pPr>
                <a:r>
                  <a:rPr lang="es-CO" sz="2600" i="1" dirty="0" smtClean="0"/>
                  <a:t>e</a:t>
                </a:r>
                <a:r>
                  <a:rPr lang="es-CO" sz="2600" dirty="0" smtClean="0"/>
                  <a:t>= 5ml</a:t>
                </a:r>
                <a:endParaRPr lang="es-CO" sz="26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544" y="1124744"/>
                <a:ext cx="8229600" cy="4525963"/>
              </a:xfrm>
              <a:blipFill rotWithShape="1">
                <a:blip r:embed="rId2"/>
                <a:stretch>
                  <a:fillRect l="-1185" t="-1078" r="-111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3 CuadroTexto"/>
              <p:cNvSpPr txBox="1"/>
              <p:nvPr/>
            </p:nvSpPr>
            <p:spPr>
              <a:xfrm>
                <a:off x="4067944" y="2852936"/>
                <a:ext cx="4248472" cy="2682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/>
                        </a:rPr>
                        <m:t> </m:t>
                      </m:r>
                      <m:r>
                        <a:rPr lang="es-CO" sz="2400" b="0" i="1" smtClean="0">
                          <a:latin typeface="Cambria Math"/>
                        </a:rPr>
                        <m:t>𝑛</m:t>
                      </m:r>
                      <m:r>
                        <a:rPr lang="es-CO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  <a:ea typeface="Cambria Math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2400" b="0" dirty="0" smtClean="0"/>
              </a:p>
              <a:p>
                <a:endParaRPr lang="es-CO" sz="24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b="0" i="1" smtClean="0">
                          <a:latin typeface="Cambria Math"/>
                        </a:rPr>
                        <m:t>𝑛</m:t>
                      </m:r>
                      <m:r>
                        <a:rPr lang="es-CO" sz="24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1.81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∗12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s-CO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400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CO" sz="24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2400" b="0" dirty="0" smtClean="0"/>
              </a:p>
              <a:p>
                <a:endParaRPr lang="es-CO" sz="2400" b="0" dirty="0" smtClean="0"/>
              </a:p>
              <a:p>
                <a:pPr algn="ctr"/>
                <a:r>
                  <a:rPr lang="es-CO" sz="2400" dirty="0" smtClean="0"/>
                  <a:t> n=19</a:t>
                </a:r>
                <a:endParaRPr lang="es-CO" sz="2400" dirty="0"/>
              </a:p>
            </p:txBody>
          </p:sp>
        </mc:Choice>
        <mc:Fallback xmlns="">
          <p:sp>
            <p:nvSpPr>
              <p:cNvPr id="4" name="3 CuadroText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2852936"/>
                <a:ext cx="4248472" cy="2682594"/>
              </a:xfrm>
              <a:prstGeom prst="rect">
                <a:avLst/>
              </a:prstGeom>
              <a:blipFill rotWithShape="1">
                <a:blip r:embed="rId3"/>
                <a:stretch>
                  <a:fillRect b="-431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9169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Tamaño de muestra para estimar p</a:t>
            </a:r>
            <a:endParaRPr 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2 Marcador de contenido"/>
              <p:cNvSpPr txBox="1">
                <a:spLocks/>
              </p:cNvSpPr>
              <p:nvPr/>
            </p:nvSpPr>
            <p:spPr>
              <a:xfrm>
                <a:off x="899592" y="1639341"/>
                <a:ext cx="7473652" cy="45259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CO" b="1" dirty="0" smtClean="0"/>
                  <a:t>Población Finita        </a:t>
                </a:r>
                <a14:m>
                  <m:oMath xmlns:m="http://schemas.openxmlformats.org/officeDocument/2006/math">
                    <m:r>
                      <a:rPr lang="es-CO" b="1">
                        <a:latin typeface="Cambria Math"/>
                      </a:rPr>
                      <m:t>  </m:t>
                    </m:r>
                    <m:r>
                      <a:rPr lang="es-CO" i="1">
                        <a:latin typeface="Cambria Math"/>
                      </a:rPr>
                      <m:t>𝑛</m:t>
                    </m:r>
                    <m:r>
                      <a:rPr lang="es-CO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CO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i="1">
                            <a:latin typeface="Cambria Math"/>
                          </a:rPr>
                          <m:t>𝑁</m:t>
                        </m:r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CO" b="0" i="1" smtClean="0">
                            <a:latin typeface="Cambria Math"/>
                          </a:rPr>
                          <m:t>𝑝𝑞</m:t>
                        </m:r>
                      </m:num>
                      <m:den>
                        <m:d>
                          <m:d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i="1">
                                <a:latin typeface="Cambria Math"/>
                              </a:rPr>
                              <m:t>𝑁</m:t>
                            </m:r>
                            <m:r>
                              <a:rPr lang="es-CO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CO" i="1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es-CO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CO" i="1">
                                <a:latin typeface="Cambria Math"/>
                              </a:rPr>
                              <m:t>𝑍</m:t>
                            </m:r>
                          </m:e>
                          <m:sup>
                            <m:r>
                              <a:rPr lang="es-CO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s-CO" b="0" i="1" smtClean="0">
                            <a:latin typeface="Cambria Math"/>
                          </a:rPr>
                          <m:t>𝑝𝑞</m:t>
                        </m:r>
                      </m:den>
                    </m:f>
                  </m:oMath>
                </a14:m>
                <a:endParaRPr lang="es-CO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CO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s-CO" b="1" dirty="0"/>
                  <a:t>Población infinita: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s-CO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i="1">
                          <a:latin typeface="Cambria Math"/>
                        </a:rPr>
                        <m:t>       </m:t>
                      </m:r>
                      <m:r>
                        <a:rPr lang="es-CO" i="1">
                          <a:latin typeface="Cambria Math"/>
                        </a:rPr>
                        <m:t>𝑛</m:t>
                      </m:r>
                      <m:r>
                        <a:rPr lang="es-CO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/>
                            </a:rPr>
                            <m:t>𝑝𝑞</m:t>
                          </m:r>
                        </m:num>
                        <m:den>
                          <m:sSup>
                            <m:sSupPr>
                              <m:ctrlPr>
                                <a:rPr lang="es-CO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i="1"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4" name="2 Marcador de contenido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639341"/>
                <a:ext cx="7473652" cy="4525963"/>
              </a:xfrm>
              <a:prstGeom prst="rect">
                <a:avLst/>
              </a:prstGeom>
              <a:blipFill rotWithShape="1">
                <a:blip r:embed="rId2"/>
                <a:stretch>
                  <a:fillRect l="-212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Resultado de imagen para muestra estadistica ejempl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394" y="3573016"/>
            <a:ext cx="4305300" cy="277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4388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Video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CO" sz="2800" dirty="0"/>
              <a:t>https://www.youtube.com/watch?v=4G2kKHX5O8U</a:t>
            </a:r>
          </a:p>
        </p:txBody>
      </p:sp>
    </p:spTree>
    <p:extLst>
      <p:ext uri="{BB962C8B-B14F-4D97-AF65-F5344CB8AC3E}">
        <p14:creationId xmlns:p14="http://schemas.microsoft.com/office/powerpoint/2010/main" val="28477032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/>
              <a:t>¿Qué se necesita?</a:t>
            </a:r>
            <a:endParaRPr lang="es-CO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6419056" cy="4525963"/>
              </a:xfrm>
            </p:spPr>
            <p:txBody>
              <a:bodyPr>
                <a:normAutofit/>
              </a:bodyPr>
              <a:lstStyle/>
              <a:p>
                <a:r>
                  <a:rPr lang="es-CO" dirty="0" smtClean="0"/>
                  <a:t>NC=Nivel de confianza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 smtClean="0"/>
                          <m:t>α</m:t>
                        </m:r>
                        <m:r>
                          <m:rPr>
                            <m:nor/>
                          </m:rPr>
                          <a:rPr lang="es-CO" dirty="0" smtClean="0"/>
                          <m:t>/2</m:t>
                        </m:r>
                      </m:sub>
                    </m:sSub>
                  </m:oMath>
                </a14:m>
                <a:r>
                  <a:rPr lang="es-CO" dirty="0" smtClean="0"/>
                  <a:t>=valor del </a:t>
                </a:r>
                <a:r>
                  <a:rPr lang="es-CO" dirty="0" err="1" smtClean="0"/>
                  <a:t>cuantil</a:t>
                </a:r>
                <a:endParaRPr lang="es-CO" dirty="0" smtClean="0"/>
              </a:p>
              <a:p>
                <a:r>
                  <a:rPr lang="es-CO" dirty="0" smtClean="0"/>
                  <a:t>p=proporción estimada</a:t>
                </a:r>
              </a:p>
              <a:p>
                <a:r>
                  <a:rPr lang="es-CO" i="1" dirty="0"/>
                  <a:t>e</a:t>
                </a:r>
                <a:r>
                  <a:rPr lang="es-CO" dirty="0" smtClean="0"/>
                  <a:t>= error máximo admisible</a:t>
                </a:r>
              </a:p>
              <a:p>
                <a:endParaRPr lang="es-CO" dirty="0" smtClean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6419056" cy="4525963"/>
              </a:xfrm>
              <a:blipFill rotWithShape="1">
                <a:blip r:embed="rId2"/>
                <a:stretch>
                  <a:fillRect l="-2089" t="-1752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Resultado de imagen para grafica de la distribución norm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429472"/>
            <a:ext cx="5472608" cy="2180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276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CO" sz="2400" dirty="0" smtClean="0"/>
              <a:t>Se desea estimar con un nivel de confianza del 97% el porcentaje de clientes que compraría un nuevo producto. para esto se toma una muestra previa de 80 clientes de los cuales 65 manifestarían que comprarían el nuevo producto. </a:t>
            </a:r>
          </a:p>
          <a:p>
            <a:pPr marL="0" indent="0" algn="just">
              <a:buNone/>
            </a:pPr>
            <a:r>
              <a:rPr lang="es-CO" sz="2400" dirty="0" smtClean="0"/>
              <a:t>Si se desea un error máximo de estimación de 6% calcule el tamaño de muestra</a:t>
            </a:r>
          </a:p>
          <a:p>
            <a:pPr marL="0" indent="0" algn="just">
              <a:buNone/>
            </a:pPr>
            <a:endParaRPr lang="es-CO" sz="2400" dirty="0" smtClean="0"/>
          </a:p>
          <a:p>
            <a:pPr marL="0" indent="0" algn="just">
              <a:buNone/>
            </a:pP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40681419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>
              <a:xfrm>
                <a:off x="683568" y="1484784"/>
                <a:ext cx="8157592" cy="4525963"/>
              </a:xfrm>
            </p:spPr>
            <p:txBody>
              <a:bodyPr/>
              <a:lstStyle/>
              <a:p>
                <a:pPr marL="0" indent="0" algn="just">
                  <a:buNone/>
                </a:pPr>
                <a:r>
                  <a:rPr lang="es-CO" dirty="0" smtClean="0"/>
                  <a:t>NC=97%                       </a:t>
                </a:r>
              </a:p>
              <a:p>
                <a:pPr marL="0" indent="0" algn="just">
                  <a:buNone/>
                </a:pPr>
                <a:r>
                  <a:rPr lang="es-CO" dirty="0" smtClean="0"/>
                  <a:t>α=0.03</a:t>
                </a:r>
              </a:p>
              <a:p>
                <a:pPr marL="0" indent="0" algn="just">
                  <a:buNone/>
                </a:pPr>
                <a:r>
                  <a:rPr lang="el-GR" dirty="0" smtClean="0"/>
                  <a:t>α</a:t>
                </a:r>
                <a:r>
                  <a:rPr lang="es-CO" dirty="0" smtClean="0"/>
                  <a:t>/2=0.015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CO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O" b="0" i="1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m:rPr>
                            <m:nor/>
                          </m:rPr>
                          <a:rPr lang="el-GR" dirty="0" smtClean="0"/>
                          <m:t>α</m:t>
                        </m:r>
                        <m:r>
                          <m:rPr>
                            <m:nor/>
                          </m:rPr>
                          <a:rPr lang="es-CO" dirty="0" smtClean="0"/>
                          <m:t>/2</m:t>
                        </m:r>
                      </m:sub>
                    </m:sSub>
                    <m:r>
                      <a:rPr lang="es-CO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s-CO" dirty="0" smtClean="0"/>
                  <a:t>2.17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𝑝</m:t>
                      </m:r>
                      <m:r>
                        <a:rPr lang="es-CO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/>
                            </a:rPr>
                            <m:t>65</m:t>
                          </m:r>
                        </m:num>
                        <m:den>
                          <m:r>
                            <a:rPr lang="es-CO" b="0" i="1" smtClean="0">
                              <a:latin typeface="Cambria Math"/>
                            </a:rPr>
                            <m:t>80</m:t>
                          </m:r>
                        </m:den>
                      </m:f>
                      <m:r>
                        <a:rPr lang="es-CO" b="0" i="1" smtClean="0">
                          <a:latin typeface="Cambria Math"/>
                        </a:rPr>
                        <m:t>≈0.8</m:t>
                      </m:r>
                    </m:oMath>
                  </m:oMathPara>
                </a14:m>
                <a:endParaRPr lang="es-CO" b="0" dirty="0" smtClean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/>
                        </a:rPr>
                        <m:t>𝑞</m:t>
                      </m:r>
                      <m:r>
                        <a:rPr lang="es-CO" b="0" i="1" smtClean="0">
                          <a:latin typeface="Cambria Math"/>
                        </a:rPr>
                        <m:t>=1−0.8=0.2</m:t>
                      </m:r>
                    </m:oMath>
                  </m:oMathPara>
                </a14:m>
                <a:endParaRPr lang="es-CO" b="0" dirty="0" smtClean="0"/>
              </a:p>
              <a:p>
                <a:pPr marL="0" indent="0" algn="just">
                  <a:buNone/>
                </a:pPr>
                <a:r>
                  <a:rPr lang="es-CO" i="1" dirty="0" smtClean="0"/>
                  <a:t>e</a:t>
                </a:r>
                <a:r>
                  <a:rPr lang="es-CO" dirty="0" smtClean="0"/>
                  <a:t>=0.06</a:t>
                </a:r>
                <a:endParaRPr lang="es-CO" dirty="0"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3568" y="1484784"/>
                <a:ext cx="8157592" cy="4525963"/>
              </a:xfrm>
              <a:blipFill rotWithShape="1">
                <a:blip r:embed="rId2"/>
                <a:stretch>
                  <a:fillRect l="-1868" t="-1752" b="-283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4 Rectángulo"/>
              <p:cNvSpPr/>
              <p:nvPr/>
            </p:nvSpPr>
            <p:spPr>
              <a:xfrm>
                <a:off x="4211960" y="2204864"/>
                <a:ext cx="4392488" cy="35459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𝑛</m:t>
                      </m:r>
                      <m:r>
                        <a:rPr lang="es-CO" sz="3200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𝑍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𝑝𝑞</m:t>
                          </m:r>
                        </m:num>
                        <m:den>
                          <m:sSup>
                            <m:sSupPr>
                              <m:ctrlP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3200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3200" dirty="0" smtClean="0">
                  <a:solidFill>
                    <a:prstClr val="black"/>
                  </a:solidFill>
                </a:endParaRPr>
              </a:p>
              <a:p>
                <a:endParaRPr lang="es-CO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latin typeface="Cambria Math"/>
                        </a:rPr>
                        <m:t>𝑛</m:t>
                      </m:r>
                      <m:r>
                        <a:rPr lang="es-CO" sz="320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CO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/>
                                </a:rPr>
                                <m:t>2.17</m:t>
                              </m:r>
                            </m:e>
                            <m:sup>
                              <m:r>
                                <a:rPr lang="es-CO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sz="3200" b="0" i="1" smtClean="0">
                              <a:latin typeface="Cambria Math"/>
                            </a:rPr>
                            <m:t>∗0.8∗0.2</m:t>
                          </m:r>
                        </m:num>
                        <m:den>
                          <m:sSup>
                            <m:sSupPr>
                              <m:ctrlPr>
                                <a:rPr lang="es-CO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3200" b="0" i="1" smtClean="0">
                                  <a:latin typeface="Cambria Math"/>
                                </a:rPr>
                                <m:t>0.06</m:t>
                              </m:r>
                            </m:e>
                            <m:sup>
                              <m:r>
                                <a:rPr lang="es-CO" sz="32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CO" sz="3200" dirty="0" smtClean="0"/>
              </a:p>
              <a:p>
                <a:endParaRPr lang="es-CO" sz="32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3200" i="1" smtClean="0">
                          <a:latin typeface="Cambria Math"/>
                        </a:rPr>
                        <m:t>𝑛</m:t>
                      </m:r>
                      <m:r>
                        <a:rPr lang="es-CO" sz="3200" i="1" smtClean="0">
                          <a:latin typeface="Cambria Math"/>
                        </a:rPr>
                        <m:t>≈210</m:t>
                      </m:r>
                    </m:oMath>
                  </m:oMathPara>
                </a14:m>
                <a:endParaRPr lang="es-CO" sz="3200" dirty="0"/>
              </a:p>
            </p:txBody>
          </p:sp>
        </mc:Choice>
        <mc:Fallback xmlns="">
          <p:sp>
            <p:nvSpPr>
              <p:cNvPr id="5" name="4 Rectángulo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960" y="2204864"/>
                <a:ext cx="4392488" cy="354597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51988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Técnicas de Muestreo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O" dirty="0" smtClean="0"/>
              <a:t>Muestreo No-Aleatorizado (o No-Probabilista) 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s-CO" dirty="0" smtClean="0"/>
              <a:t>   Se basa en el juicio personal del investigador. </a:t>
            </a:r>
            <a:endParaRPr lang="es-CO" dirty="0"/>
          </a:p>
          <a:p>
            <a:pPr marL="1371600" lvl="2" indent="-571500">
              <a:buFont typeface="+mj-lt"/>
              <a:buAutoNum type="romanLcPeriod"/>
            </a:pPr>
            <a:r>
              <a:rPr lang="es-CO" dirty="0" smtClean="0"/>
              <a:t>   Puede generar buenas muestras pero no permite    </a:t>
            </a:r>
          </a:p>
          <a:p>
            <a:pPr marL="800100" lvl="2" indent="0">
              <a:buNone/>
            </a:pPr>
            <a:r>
              <a:rPr lang="es-CO" dirty="0"/>
              <a:t> </a:t>
            </a:r>
            <a:r>
              <a:rPr lang="es-CO" dirty="0" smtClean="0"/>
              <a:t>          una evaluación estadística de confianza. </a:t>
            </a:r>
          </a:p>
          <a:p>
            <a:pPr marL="800100" lvl="2" indent="0">
              <a:buNone/>
            </a:pPr>
            <a:r>
              <a:rPr lang="es-CO" dirty="0" smtClean="0"/>
              <a:t>iii.        Frecuentemente usado como primera aproximación </a:t>
            </a:r>
          </a:p>
          <a:p>
            <a:r>
              <a:rPr lang="es-CO" dirty="0" smtClean="0"/>
              <a:t>Muestreo Aleatorizado (o Probabilista ) 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s-CO" dirty="0"/>
              <a:t>Se controla la probabilidad de seleccionar un determinado individuo </a:t>
            </a:r>
          </a:p>
          <a:p>
            <a:pPr marL="1371600" lvl="2" indent="-571500">
              <a:buFont typeface="+mj-lt"/>
              <a:buAutoNum type="romanLcPeriod"/>
            </a:pPr>
            <a:r>
              <a:rPr lang="es-CO" dirty="0"/>
              <a:t>Permite estudiar objetivamente la confianza de las generalizaciones hacia la población objetivo. </a:t>
            </a:r>
          </a:p>
        </p:txBody>
      </p:sp>
    </p:spTree>
    <p:extLst>
      <p:ext uri="{BB962C8B-B14F-4D97-AF65-F5344CB8AC3E}">
        <p14:creationId xmlns:p14="http://schemas.microsoft.com/office/powerpoint/2010/main" val="34280987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spcBef>
                <a:spcPct val="0"/>
              </a:spcBef>
              <a:buNone/>
            </a:pPr>
            <a:r>
              <a:rPr lang="es-CO" sz="41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Muestreo no-Aleatorizado o </a:t>
            </a:r>
            <a:r>
              <a:rPr lang="es-CO" sz="41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no-Probabilístico </a:t>
            </a:r>
            <a:endParaRPr lang="es-CO" sz="41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s-CO" dirty="0" smtClean="0"/>
              <a:t> Muestreo por </a:t>
            </a:r>
            <a:r>
              <a:rPr lang="es-CO" dirty="0" err="1" smtClean="0"/>
              <a:t>convenciencia</a:t>
            </a:r>
            <a:r>
              <a:rPr lang="es-CO" dirty="0" smtClean="0"/>
              <a:t>  </a:t>
            </a:r>
          </a:p>
          <a:p>
            <a:r>
              <a:rPr lang="es-CO" dirty="0" smtClean="0"/>
              <a:t> Muestreo por juicio </a:t>
            </a:r>
          </a:p>
          <a:p>
            <a:r>
              <a:rPr lang="es-CO" dirty="0" smtClean="0"/>
              <a:t> Muestreo por cuota </a:t>
            </a:r>
          </a:p>
          <a:p>
            <a:r>
              <a:rPr lang="es-CO" dirty="0" smtClean="0"/>
              <a:t> Muestreo tipo “bola de nieve” (</a:t>
            </a:r>
            <a:r>
              <a:rPr lang="es-CO" dirty="0" err="1" smtClean="0"/>
              <a:t>snowball</a:t>
            </a:r>
            <a:r>
              <a:rPr lang="es-CO" dirty="0" smtClean="0"/>
              <a:t>) </a:t>
            </a:r>
          </a:p>
          <a:p>
            <a:pPr marL="0" indent="0">
              <a:buNone/>
            </a:pPr>
            <a:endParaRPr lang="es-CO" sz="4100" b="1" dirty="0" smtClean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s-CO" sz="41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Muestreo </a:t>
            </a:r>
            <a:r>
              <a:rPr lang="es-CO" sz="4100" b="1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Aleatorizado o </a:t>
            </a:r>
            <a:r>
              <a:rPr lang="es-CO" sz="4100" b="1" dirty="0" smtClean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Probabilístico: </a:t>
            </a:r>
            <a:endParaRPr lang="es-CO" sz="4100" b="1" dirty="0">
              <a:solidFill>
                <a:srgbClr val="0070C0"/>
              </a:solidFill>
              <a:latin typeface="+mj-lt"/>
              <a:ea typeface="+mj-ea"/>
              <a:cs typeface="+mj-cs"/>
            </a:endParaRPr>
          </a:p>
          <a:p>
            <a:r>
              <a:rPr lang="es-CO" dirty="0" smtClean="0"/>
              <a:t>Muestreo aleatorio simple </a:t>
            </a:r>
          </a:p>
          <a:p>
            <a:r>
              <a:rPr lang="es-CO" dirty="0" smtClean="0"/>
              <a:t>Muestreo sistemático </a:t>
            </a:r>
          </a:p>
          <a:p>
            <a:r>
              <a:rPr lang="es-CO" dirty="0" smtClean="0"/>
              <a:t>Muestreo estratificado </a:t>
            </a:r>
          </a:p>
          <a:p>
            <a:r>
              <a:rPr lang="es-CO" dirty="0" smtClean="0"/>
              <a:t>Muestreo por grupos</a:t>
            </a:r>
            <a:endParaRPr lang="es-CO" dirty="0"/>
          </a:p>
        </p:txBody>
      </p:sp>
      <p:sp>
        <p:nvSpPr>
          <p:cNvPr id="4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Técnicas de Muestreo </a:t>
            </a:r>
            <a:endParaRPr lang="es-CO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280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894" y="1383867"/>
            <a:ext cx="8272212" cy="608501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Parámetros de la distribución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5895" y="2492623"/>
            <a:ext cx="8272211" cy="1454669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s-CO" sz="3300" dirty="0"/>
              <a:t>Esta distribución depende de los parámetros de localización y escala, determinados por la media (</a:t>
            </a:r>
            <a:r>
              <a:rPr lang="el-GR" sz="3300" dirty="0"/>
              <a:t>μ</a:t>
            </a:r>
            <a:r>
              <a:rPr lang="es-CO" sz="3300" dirty="0"/>
              <a:t>) y la desviación estándar (</a:t>
            </a:r>
            <a:r>
              <a:rPr lang="el-GR" sz="3300" dirty="0"/>
              <a:t>σ</a:t>
            </a:r>
            <a:r>
              <a:rPr lang="es-CO" sz="3300" dirty="0"/>
              <a:t>).</a:t>
            </a:r>
          </a:p>
          <a:p>
            <a:endParaRPr lang="es-CO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066" y="4214581"/>
            <a:ext cx="4876200" cy="147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5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32656"/>
            <a:ext cx="7776864" cy="6126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92842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Muestreo no probabilista</a:t>
            </a:r>
            <a:br>
              <a:rPr lang="es-CO" b="1" dirty="0" smtClean="0">
                <a:solidFill>
                  <a:srgbClr val="0070C0"/>
                </a:solidFill>
              </a:rPr>
            </a:br>
            <a:r>
              <a:rPr lang="es-CO" b="1" dirty="0" smtClean="0">
                <a:solidFill>
                  <a:srgbClr val="0070C0"/>
                </a:solidFill>
              </a:rPr>
              <a:t>Muestreo </a:t>
            </a:r>
            <a:r>
              <a:rPr lang="es-CO" b="1" dirty="0">
                <a:solidFill>
                  <a:srgbClr val="0070C0"/>
                </a:solidFill>
              </a:rPr>
              <a:t>por Conveniencia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132416" cy="4525963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 Los elementos de la muestra se eligen por estar en el lugar o en el momento adecuado para la investigación. </a:t>
            </a:r>
          </a:p>
          <a:p>
            <a:r>
              <a:rPr lang="es-CO" dirty="0" smtClean="0"/>
              <a:t> El criterio de selección (lugar, tiempo y demás) es completamente dependiente del investigador, sin reglas predeterminadas. </a:t>
            </a:r>
          </a:p>
          <a:p>
            <a:r>
              <a:rPr lang="es-CO" b="1" dirty="0" smtClean="0">
                <a:solidFill>
                  <a:schemeClr val="accent1">
                    <a:lumMod val="75000"/>
                  </a:schemeClr>
                </a:solidFill>
              </a:rPr>
              <a:t>Ejemplos: </a:t>
            </a:r>
          </a:p>
          <a:p>
            <a:pPr marL="0" indent="0">
              <a:buNone/>
            </a:pPr>
            <a:r>
              <a:rPr lang="es-CO" dirty="0" smtClean="0"/>
              <a:t> encuestas en la calle</a:t>
            </a:r>
          </a:p>
          <a:p>
            <a:pPr marL="0" indent="0">
              <a:buNone/>
            </a:pPr>
            <a:r>
              <a:rPr lang="es-CO" dirty="0" smtClean="0"/>
              <a:t> encuestas a estudiantes </a:t>
            </a:r>
          </a:p>
          <a:p>
            <a:pPr marL="0" indent="0">
              <a:buNone/>
            </a:pPr>
            <a:r>
              <a:rPr lang="es-CO" dirty="0" smtClean="0"/>
              <a:t> encuestas web</a:t>
            </a:r>
            <a:endParaRPr lang="es-CO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581128"/>
            <a:ext cx="1857375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2853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Muestreo por Juicio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44824"/>
          </a:xfrm>
        </p:spPr>
        <p:txBody>
          <a:bodyPr>
            <a:normAutofit fontScale="70000" lnSpcReduction="20000"/>
          </a:bodyPr>
          <a:lstStyle/>
          <a:p>
            <a:r>
              <a:rPr lang="es-CO" dirty="0" smtClean="0"/>
              <a:t>Se selecciona de acuerdo a alguna característica especifica del encuestado juzgada por el encuestador</a:t>
            </a:r>
          </a:p>
          <a:p>
            <a:r>
              <a:rPr lang="es-CO" dirty="0" smtClean="0"/>
              <a:t>Muestreo </a:t>
            </a:r>
            <a:r>
              <a:rPr lang="es-CO" dirty="0"/>
              <a:t>por conveniencia </a:t>
            </a:r>
          </a:p>
          <a:p>
            <a:r>
              <a:rPr lang="es-CO" dirty="0" smtClean="0"/>
              <a:t>Clientes / Consumidores de un cierto tipo</a:t>
            </a:r>
          </a:p>
          <a:p>
            <a:r>
              <a:rPr lang="es-CO" dirty="0" smtClean="0"/>
              <a:t>Expertos en un tema o aspecto de la organización </a:t>
            </a:r>
          </a:p>
          <a:p>
            <a:r>
              <a:rPr lang="es-CO" dirty="0" smtClean="0"/>
              <a:t>Personajes “líderes de opinión”</a:t>
            </a:r>
            <a:endParaRPr lang="es-CO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524267"/>
            <a:ext cx="48196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027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Muestreo por Cuota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507288" cy="1684783"/>
          </a:xfrm>
        </p:spPr>
        <p:txBody>
          <a:bodyPr>
            <a:normAutofit fontScale="92500" lnSpcReduction="20000"/>
          </a:bodyPr>
          <a:lstStyle/>
          <a:p>
            <a:r>
              <a:rPr lang="es-CO" dirty="0" smtClean="0"/>
              <a:t>Separa la población de acuerdo a variables de control: edad, sexo, raza, nivel socio-económico </a:t>
            </a:r>
          </a:p>
          <a:p>
            <a:r>
              <a:rPr lang="es-CO" dirty="0" smtClean="0"/>
              <a:t>A cada subgrupo se le asigna una proporción de muestreo, típicamente un % de la población</a:t>
            </a:r>
            <a:endParaRPr lang="es-CO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381096"/>
            <a:ext cx="4953668" cy="3278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13126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Muestreo tipo bola de nieve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317989"/>
            <a:ext cx="8229600" cy="2116832"/>
          </a:xfrm>
        </p:spPr>
        <p:txBody>
          <a:bodyPr>
            <a:normAutofit fontScale="70000" lnSpcReduction="20000"/>
          </a:bodyPr>
          <a:lstStyle/>
          <a:p>
            <a:r>
              <a:rPr lang="es-CO" dirty="0" smtClean="0"/>
              <a:t>Se selecciona un grupo inicial</a:t>
            </a:r>
          </a:p>
          <a:p>
            <a:r>
              <a:rPr lang="es-CO" dirty="0" smtClean="0"/>
              <a:t>Los nuevos encuestados se seleccionan en base a las referencias de los encuestados anteriores, explotando sus “redes sociales” .</a:t>
            </a:r>
          </a:p>
          <a:p>
            <a:r>
              <a:rPr lang="es-CO" dirty="0" smtClean="0"/>
              <a:t>Muy utilizado en ciencias sociales, cuando la característica a estudiar es rara o escasa y cuando es difícil conseguir encuestados.</a:t>
            </a:r>
            <a:endParaRPr lang="es-CO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434821"/>
            <a:ext cx="49339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5292080" y="3434821"/>
            <a:ext cx="36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Un investigador quiere hacer un estudio sobre el comportamiento de los individuos </a:t>
            </a:r>
            <a:r>
              <a:rPr lang="es-CO" dirty="0" smtClean="0"/>
              <a:t>de una</a:t>
            </a:r>
            <a:r>
              <a:rPr lang="es-CO" dirty="0"/>
              <a:t> secta secreta. </a:t>
            </a:r>
            <a:endParaRPr lang="es-CO" dirty="0" smtClean="0"/>
          </a:p>
          <a:p>
            <a:endParaRPr lang="es-CO" dirty="0"/>
          </a:p>
          <a:p>
            <a:r>
              <a:rPr lang="es-CO" dirty="0" smtClean="0"/>
              <a:t>Empieza </a:t>
            </a:r>
            <a:r>
              <a:rPr lang="es-CO" dirty="0"/>
              <a:t>estudiando a tres integrantes </a:t>
            </a:r>
            <a:r>
              <a:rPr lang="es-CO" dirty="0" smtClean="0"/>
              <a:t>de </a:t>
            </a:r>
            <a:r>
              <a:rPr lang="es-CO" dirty="0"/>
              <a:t>la misma secta que conoce y ellos le van presentando a otros sujetos para incluirlos en su estudio.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0244749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CO" sz="4900" b="1" dirty="0" smtClean="0">
                <a:solidFill>
                  <a:srgbClr val="0070C0"/>
                </a:solidFill>
              </a:rPr>
              <a:t>Muestreo probabilístico </a:t>
            </a:r>
            <a:br>
              <a:rPr lang="es-CO" sz="4900" b="1" dirty="0" smtClean="0">
                <a:solidFill>
                  <a:srgbClr val="0070C0"/>
                </a:solidFill>
              </a:rPr>
            </a:br>
            <a:r>
              <a:rPr lang="es-CO" sz="4900" b="1" dirty="0" smtClean="0">
                <a:solidFill>
                  <a:srgbClr val="0070C0"/>
                </a:solidFill>
              </a:rPr>
              <a:t>Muestreo </a:t>
            </a:r>
            <a:r>
              <a:rPr lang="es-CO" sz="4900" b="1" dirty="0">
                <a:solidFill>
                  <a:srgbClr val="0070C0"/>
                </a:solidFill>
              </a:rPr>
              <a:t>Aleatorio Simple</a:t>
            </a:r>
            <a:r>
              <a:rPr lang="es-CO" dirty="0" smtClean="0"/>
              <a:t/>
            </a:r>
            <a:br>
              <a:rPr lang="es-CO" dirty="0" smtClean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8840"/>
            <a:ext cx="6131024" cy="4525963"/>
          </a:xfrm>
        </p:spPr>
        <p:txBody>
          <a:bodyPr>
            <a:normAutofit fontScale="77500" lnSpcReduction="20000"/>
          </a:bodyPr>
          <a:lstStyle/>
          <a:p>
            <a:r>
              <a:rPr lang="es-CO" dirty="0" smtClean="0"/>
              <a:t>Cada elemento del marco </a:t>
            </a:r>
            <a:r>
              <a:rPr lang="es-CO" dirty="0" err="1" smtClean="0"/>
              <a:t>muestral</a:t>
            </a:r>
            <a:r>
              <a:rPr lang="es-CO" dirty="0" smtClean="0"/>
              <a:t> tiene la misma probabilidad de ser seleccionado y cada elemento se selecciona de manera independiente de los otros.</a:t>
            </a:r>
          </a:p>
          <a:p>
            <a:r>
              <a:rPr lang="es-CO" dirty="0"/>
              <a:t>C</a:t>
            </a:r>
            <a:r>
              <a:rPr lang="es-CO" dirty="0" smtClean="0"/>
              <a:t>on reemplazo: se pueden repetir elementos</a:t>
            </a:r>
          </a:p>
          <a:p>
            <a:r>
              <a:rPr lang="es-CO" dirty="0"/>
              <a:t>S</a:t>
            </a:r>
            <a:r>
              <a:rPr lang="es-CO" dirty="0" smtClean="0"/>
              <a:t>in reemplazo: no se pueden repetir elementos</a:t>
            </a:r>
          </a:p>
          <a:p>
            <a:r>
              <a:rPr lang="es-CO" dirty="0"/>
              <a:t>S</a:t>
            </a:r>
            <a:r>
              <a:rPr lang="es-CO" dirty="0" smtClean="0"/>
              <a:t>e indexa a la población y luego se elige un índice de manera aleatoria hasta completar el tamaño deseado de la muestra.</a:t>
            </a:r>
            <a:endParaRPr lang="es-CO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2556867"/>
            <a:ext cx="2247900" cy="260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44530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720080"/>
          </a:xfrm>
        </p:spPr>
        <p:txBody>
          <a:bodyPr>
            <a:no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Muestreo </a:t>
            </a:r>
            <a:r>
              <a:rPr lang="es-CO" b="1" dirty="0">
                <a:solidFill>
                  <a:srgbClr val="0070C0"/>
                </a:solidFill>
              </a:rPr>
              <a:t>Aleatorio Estratificado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772816"/>
            <a:ext cx="5400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CO" dirty="0"/>
              <a:t>Antes de seleccionar los elementos, se agrupa </a:t>
            </a:r>
            <a:r>
              <a:rPr lang="es-CO" dirty="0" smtClean="0"/>
              <a:t>la población </a:t>
            </a:r>
            <a:r>
              <a:rPr lang="es-CO" dirty="0" err="1" smtClean="0"/>
              <a:t>muestral</a:t>
            </a:r>
            <a:r>
              <a:rPr lang="es-CO" dirty="0" smtClean="0"/>
              <a:t> </a:t>
            </a:r>
            <a:r>
              <a:rPr lang="es-CO" dirty="0"/>
              <a:t>en estratos de acuerdo a </a:t>
            </a:r>
            <a:r>
              <a:rPr lang="es-CO" dirty="0" smtClean="0"/>
              <a:t>una variable </a:t>
            </a:r>
            <a:r>
              <a:rPr lang="es-CO" dirty="0"/>
              <a:t>importante: edad, género</a:t>
            </a:r>
            <a:r>
              <a:rPr lang="es-CO" dirty="0" smtClean="0"/>
              <a:t>, ocupación</a:t>
            </a:r>
            <a:r>
              <a:rPr lang="es-CO" dirty="0"/>
              <a:t>.</a:t>
            </a:r>
          </a:p>
          <a:p>
            <a:endParaRPr lang="es-CO" dirty="0" smtClean="0"/>
          </a:p>
          <a:p>
            <a:pPr marL="0" indent="0">
              <a:buNone/>
            </a:pPr>
            <a:r>
              <a:rPr lang="es-CO" dirty="0" smtClean="0"/>
              <a:t>Objetivo</a:t>
            </a:r>
            <a:r>
              <a:rPr lang="es-CO" dirty="0"/>
              <a:t>: reducir la variabilidad que se </a:t>
            </a:r>
            <a:r>
              <a:rPr lang="es-CO" dirty="0" smtClean="0"/>
              <a:t>puede observar </a:t>
            </a:r>
            <a:r>
              <a:rPr lang="es-CO" dirty="0"/>
              <a:t>dentro de cada </a:t>
            </a:r>
            <a:r>
              <a:rPr lang="es-CO" dirty="0" smtClean="0"/>
              <a:t>estrato</a:t>
            </a:r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r>
              <a:rPr lang="es-CO" dirty="0" smtClean="0"/>
              <a:t>Dentro </a:t>
            </a:r>
            <a:r>
              <a:rPr lang="es-CO" dirty="0"/>
              <a:t>de cada estrato se puede proceder </a:t>
            </a:r>
            <a:r>
              <a:rPr lang="es-CO" dirty="0" smtClean="0"/>
              <a:t>con muestreo simple</a:t>
            </a:r>
            <a:endParaRPr lang="es-CO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344" y="2132856"/>
            <a:ext cx="363855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0021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Muestreo por conglomerados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475" y="3782534"/>
            <a:ext cx="4200525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3528" y="1556792"/>
            <a:ext cx="82809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CO" sz="2000" dirty="0"/>
              <a:t>El método de muestreo por conglomerados se utiliza cuando la población está agrupada </a:t>
            </a:r>
            <a:r>
              <a:rPr lang="es-CO" sz="2000" dirty="0" smtClean="0"/>
              <a:t>naturalmente.</a:t>
            </a:r>
            <a:endParaRPr lang="es-CO" sz="2000" dirty="0"/>
          </a:p>
          <a:p>
            <a:pPr algn="just"/>
            <a:r>
              <a:rPr lang="es-CO" sz="2000" dirty="0"/>
              <a:t>Si se supone que los conglomerados son muestra significativa de la variable que se está estudiando, se puede seleccionar algunos </a:t>
            </a:r>
            <a:r>
              <a:rPr lang="es-CO" sz="2000" dirty="0" smtClean="0"/>
              <a:t>grupos </a:t>
            </a:r>
            <a:r>
              <a:rPr lang="es-CO" sz="2000" dirty="0"/>
              <a:t>al azar (todos los conglomerados deben tener las mismas probabilidades de ser seleccionados) y utilizarlos en representación de la población</a:t>
            </a:r>
            <a:r>
              <a:rPr lang="es-CO" sz="2000" dirty="0" smtClean="0"/>
              <a:t>.</a:t>
            </a:r>
            <a:endParaRPr lang="es-CO" sz="2000" dirty="0"/>
          </a:p>
        </p:txBody>
      </p:sp>
      <p:sp>
        <p:nvSpPr>
          <p:cNvPr id="6" name="5 Rectángulo"/>
          <p:cNvSpPr/>
          <p:nvPr/>
        </p:nvSpPr>
        <p:spPr>
          <a:xfrm>
            <a:off x="611560" y="4005064"/>
            <a:ext cx="385242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CO" dirty="0"/>
          </a:p>
          <a:p>
            <a:r>
              <a:rPr lang="es-CO" sz="2000" dirty="0"/>
              <a:t>En la práctica, el conglomerado más utilizado es el geográfico. Si queremos hacer un estudio en un país, podemos dividir el país en conglomerados como las comunidades, provincias, ciudades.</a:t>
            </a:r>
          </a:p>
        </p:txBody>
      </p:sp>
    </p:spTree>
    <p:extLst>
      <p:ext uri="{BB962C8B-B14F-4D97-AF65-F5344CB8AC3E}">
        <p14:creationId xmlns:p14="http://schemas.microsoft.com/office/powerpoint/2010/main" val="41639571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Muestreo sistemático</a:t>
            </a:r>
          </a:p>
        </p:txBody>
      </p:sp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661248"/>
            <a:ext cx="547687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827584" y="1124744"/>
            <a:ext cx="7776864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2400" dirty="0" smtClean="0"/>
              <a:t>Se </a:t>
            </a:r>
            <a:r>
              <a:rPr lang="es-CO" sz="2400" dirty="0"/>
              <a:t>utiliza en </a:t>
            </a:r>
            <a:r>
              <a:rPr lang="es-CO" sz="2400" dirty="0" smtClean="0"/>
              <a:t>muestras</a:t>
            </a:r>
            <a:r>
              <a:rPr lang="es-CO" sz="2400" dirty="0"/>
              <a:t> ordenadas del 1 al </a:t>
            </a:r>
            <a:r>
              <a:rPr lang="es-CO" sz="2400" i="1" dirty="0" smtClean="0"/>
              <a:t>N</a:t>
            </a:r>
            <a:r>
              <a:rPr lang="es-CO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2400" dirty="0" smtClean="0"/>
              <a:t>Supongamos </a:t>
            </a:r>
            <a:r>
              <a:rPr lang="es-CO" sz="2400" dirty="0"/>
              <a:t>que tenemos una población de </a:t>
            </a:r>
            <a:r>
              <a:rPr lang="es-CO" sz="2400" i="1" dirty="0"/>
              <a:t>N</a:t>
            </a:r>
            <a:r>
              <a:rPr lang="es-CO" sz="2400" dirty="0"/>
              <a:t> individuos ordenados del 1 al </a:t>
            </a:r>
            <a:r>
              <a:rPr lang="es-CO" sz="2400" i="1" dirty="0"/>
              <a:t>N</a:t>
            </a:r>
            <a:r>
              <a:rPr lang="es-CO" sz="2400" dirty="0"/>
              <a:t>. Queremos seleccionar una muestra de tamaño </a:t>
            </a:r>
            <a:r>
              <a:rPr lang="es-CO" sz="2400" i="1" dirty="0" smtClean="0"/>
              <a:t>n</a:t>
            </a:r>
            <a:r>
              <a:rPr lang="es-CO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2400" dirty="0" smtClean="0"/>
              <a:t>Sea</a:t>
            </a:r>
            <a:r>
              <a:rPr lang="es-CO" sz="2400" dirty="0"/>
              <a:t> </a:t>
            </a:r>
            <a:r>
              <a:rPr lang="es-CO" sz="2400" i="1" dirty="0"/>
              <a:t>k</a:t>
            </a:r>
            <a:r>
              <a:rPr lang="es-CO" sz="2400" dirty="0"/>
              <a:t> el entero más próximo a </a:t>
            </a:r>
            <a:r>
              <a:rPr lang="es-CO" sz="2400" i="1" dirty="0" smtClean="0"/>
              <a:t>N/n</a:t>
            </a:r>
            <a:r>
              <a:rPr lang="es-CO" sz="2400" dirty="0" smtClean="0"/>
              <a:t>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2400" dirty="0" smtClean="0"/>
              <a:t>Escogemos </a:t>
            </a:r>
            <a:r>
              <a:rPr lang="es-CO" sz="2400" dirty="0"/>
              <a:t>al azar un número </a:t>
            </a:r>
            <a:r>
              <a:rPr lang="es-CO" sz="2400" i="1" dirty="0"/>
              <a:t>i</a:t>
            </a:r>
            <a:r>
              <a:rPr lang="es-CO" sz="2400" dirty="0"/>
              <a:t> entre 1 y </a:t>
            </a:r>
            <a:r>
              <a:rPr lang="es-CO" sz="2400" i="1" dirty="0"/>
              <a:t>k</a:t>
            </a:r>
            <a:r>
              <a:rPr lang="es-CO" sz="2400" dirty="0"/>
              <a:t> (utilizando los números aleatorios, sacar una bola de un bombo, etc</a:t>
            </a:r>
            <a:r>
              <a:rPr lang="es-CO" sz="2400" dirty="0" smtClean="0"/>
              <a:t>.).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CO" sz="2400" dirty="0" smtClean="0"/>
              <a:t>La</a:t>
            </a:r>
            <a:r>
              <a:rPr lang="es-CO" sz="2400" dirty="0"/>
              <a:t> muestra será el elemento </a:t>
            </a:r>
            <a:r>
              <a:rPr lang="es-CO" sz="2400" i="1" dirty="0"/>
              <a:t>i</a:t>
            </a:r>
            <a:r>
              <a:rPr lang="es-CO" sz="2400" dirty="0"/>
              <a:t> y los elementos </a:t>
            </a:r>
            <a:r>
              <a:rPr lang="es-CO" sz="2400" i="1" dirty="0" err="1"/>
              <a:t>i+k</a:t>
            </a:r>
            <a:r>
              <a:rPr lang="es-CO" sz="2400" dirty="0"/>
              <a:t>, </a:t>
            </a:r>
            <a:r>
              <a:rPr lang="es-CO" sz="2400" i="1" dirty="0"/>
              <a:t>i+2k</a:t>
            </a:r>
            <a:r>
              <a:rPr lang="es-CO" sz="2400" dirty="0"/>
              <a:t>, etc</a:t>
            </a:r>
            <a:r>
              <a:rPr lang="es-CO" sz="2400" dirty="0" smtClean="0"/>
              <a:t>. </a:t>
            </a:r>
            <a:r>
              <a:rPr lang="es-CO" sz="2400" dirty="0"/>
              <a:t>Es decir, el elemento </a:t>
            </a:r>
            <a:r>
              <a:rPr lang="es-CO" sz="2400" i="1" dirty="0"/>
              <a:t>k</a:t>
            </a:r>
            <a:r>
              <a:rPr lang="es-CO" sz="2400" dirty="0"/>
              <a:t> y los elementos a intervalos fijos </a:t>
            </a:r>
            <a:r>
              <a:rPr lang="es-CO" sz="2400" i="1" dirty="0"/>
              <a:t>k</a:t>
            </a:r>
            <a:r>
              <a:rPr lang="es-CO" sz="2400" dirty="0"/>
              <a:t> hasta conseguir los </a:t>
            </a:r>
            <a:r>
              <a:rPr lang="es-CO" sz="2400" i="1" dirty="0"/>
              <a:t>n</a:t>
            </a:r>
            <a:r>
              <a:rPr lang="es-CO" sz="2400" dirty="0"/>
              <a:t> sujetos</a:t>
            </a:r>
            <a:r>
              <a:rPr lang="es-CO" sz="2400" dirty="0" smtClean="0"/>
              <a:t>:</a:t>
            </a:r>
          </a:p>
          <a:p>
            <a:pPr fontAlgn="base"/>
            <a:endParaRPr lang="es-CO" dirty="0"/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207" y="4941168"/>
            <a:ext cx="40671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5159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>
                <a:solidFill>
                  <a:srgbClr val="0070C0"/>
                </a:solidFill>
              </a:rPr>
              <a:t>EJEMPLO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1828800"/>
          </a:xfrm>
        </p:spPr>
        <p:txBody>
          <a:bodyPr>
            <a:normAutofit fontScale="77500" lnSpcReduction="20000"/>
          </a:bodyPr>
          <a:lstStyle/>
          <a:p>
            <a:pPr fontAlgn="base"/>
            <a:r>
              <a:rPr lang="es-CO" dirty="0" smtClean="0"/>
              <a:t>Se quiere saber </a:t>
            </a:r>
            <a:r>
              <a:rPr lang="es-CO" dirty="0"/>
              <a:t>la opinión sobre un profesor de una clase de 60 personas. Dichas personas están ordenadas por orden alfabético en la lista de alumnos de clase. Para realizar la encuesta, seleccionamos a 12 personas. Por lo tanto, </a:t>
            </a:r>
            <a:r>
              <a:rPr lang="es-CO" i="1" dirty="0"/>
              <a:t>N</a:t>
            </a:r>
            <a:r>
              <a:rPr lang="es-CO" dirty="0"/>
              <a:t>=60 </a:t>
            </a:r>
            <a:r>
              <a:rPr lang="es-CO" dirty="0" smtClean="0"/>
              <a:t>y </a:t>
            </a:r>
            <a:r>
              <a:rPr lang="es-CO" i="1" dirty="0" smtClean="0"/>
              <a:t>n</a:t>
            </a:r>
            <a:r>
              <a:rPr lang="es-CO" dirty="0" smtClean="0"/>
              <a:t>=12</a:t>
            </a:r>
            <a:r>
              <a:rPr lang="es-CO" dirty="0"/>
              <a:t>. El intervalo fijo entre sujetos es</a:t>
            </a:r>
            <a:r>
              <a:rPr lang="es-CO" dirty="0" smtClean="0"/>
              <a:t>:</a:t>
            </a:r>
            <a:endParaRPr lang="es-CO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998948"/>
            <a:ext cx="3250658" cy="526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539552" y="3556273"/>
            <a:ext cx="835292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500" dirty="0"/>
              <a:t>Ahora elegimos al azar un número entre 1 y k=5. Suponemos que nos sale i=2. La muestra resultado mediante el muestreo sistemático será:</a:t>
            </a: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4509120"/>
            <a:ext cx="4524375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904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CO" sz="3000" b="1" dirty="0"/>
              <a:t>Función de distribución de probabilidad normal</a:t>
            </a:r>
            <a:endParaRPr lang="es-CO" sz="3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s-CO" dirty="0" smtClean="0"/>
                  <a:t>Una variable aleatoria x con </a:t>
                </a:r>
                <a:r>
                  <a:rPr lang="es-CO" dirty="0" err="1" smtClean="0"/>
                  <a:t>pdf</a:t>
                </a:r>
                <a:r>
                  <a:rPr lang="es-CO" dirty="0" smtClean="0"/>
                  <a:t> </a:t>
                </a:r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:endParaRPr lang="es-CO" dirty="0"/>
              </a:p>
              <a:p>
                <a:pPr marL="0" indent="0">
                  <a:buNone/>
                </a:pPr>
                <a:endParaRPr lang="es-CO" dirty="0" smtClean="0"/>
              </a:p>
              <a:p>
                <a:pPr marL="0" indent="0">
                  <a:buNone/>
                </a:pPr>
                <a:r>
                  <a:rPr lang="es-CO" sz="3000" dirty="0" smtClean="0"/>
                  <a:t>es una variable aleatoria con parámetros </a:t>
                </a:r>
                <a:r>
                  <a:rPr lang="el-GR" sz="3000" dirty="0" smtClean="0"/>
                  <a:t>μ</a:t>
                </a:r>
                <a:r>
                  <a:rPr lang="es-CO" sz="3000" dirty="0" smtClean="0"/>
                  <a:t> </a:t>
                </a:r>
                <a:r>
                  <a:rPr lang="az-Cyrl-AZ" sz="3000" dirty="0" smtClean="0"/>
                  <a:t>Є</a:t>
                </a:r>
                <a:r>
                  <a:rPr lang="es-CO" sz="3000" dirty="0" smtClean="0"/>
                  <a:t> R y </a:t>
                </a:r>
                <a:r>
                  <a:rPr lang="el-GR" sz="3000" dirty="0" smtClean="0"/>
                  <a:t>σ</a:t>
                </a:r>
                <a:r>
                  <a:rPr lang="es-CO" sz="3000" dirty="0" smtClean="0"/>
                  <a:t>&gt;0.</a:t>
                </a:r>
              </a:p>
              <a:p>
                <a:pPr marL="0" indent="0" algn="ctr">
                  <a:buNone/>
                </a:pPr>
                <a:r>
                  <a:rPr lang="es-CO" dirty="0" smtClean="0"/>
                  <a:t>La variable  aleatoria se denota de la forma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s-CO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C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s-CO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617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851" y="2814637"/>
            <a:ext cx="3654742" cy="104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94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b="1" dirty="0" smtClean="0">
                <a:solidFill>
                  <a:srgbClr val="0070C0"/>
                </a:solidFill>
              </a:rPr>
              <a:t>EJEMPLO  DE UNA MUESTRA</a:t>
            </a:r>
            <a:endParaRPr lang="es-CO" b="1" dirty="0">
              <a:solidFill>
                <a:srgbClr val="0070C0"/>
              </a:solidFill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122413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CO" dirty="0" smtClean="0"/>
              <a:t>Encuestas acerca de la preferencia de un candidato presidencial, las cuales se hacen sobre una muestra.</a:t>
            </a:r>
            <a:endParaRPr lang="es-CO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564904"/>
            <a:ext cx="7855418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627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821702"/>
            <a:ext cx="7848872" cy="5275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4 Rectángulo"/>
          <p:cNvSpPr/>
          <p:nvPr/>
        </p:nvSpPr>
        <p:spPr>
          <a:xfrm>
            <a:off x="3203848" y="2276872"/>
            <a:ext cx="5184576" cy="576064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ln w="571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75075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b="1" dirty="0" smtClean="0"/>
              <a:t>REGLA EMPIRICA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6693" y="1772816"/>
            <a:ext cx="6630613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1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6480" y="1186798"/>
            <a:ext cx="8272212" cy="76035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DISTRIBUCIÓN NORMAL ESTÁNDAR</a:t>
            </a:r>
            <a:endParaRPr lang="es-CO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226469"/>
                <a:ext cx="3814763" cy="3263504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endParaRPr lang="es-CO" sz="2250" dirty="0"/>
              </a:p>
              <a:p>
                <a:pPr marL="0" indent="0" algn="just">
                  <a:buNone/>
                </a:pPr>
                <a:r>
                  <a:rPr lang="es-CO" sz="2250" dirty="0"/>
                  <a:t>Una variable aleatoria normal con </a:t>
                </a:r>
                <a14:m>
                  <m:oMath xmlns:m="http://schemas.openxmlformats.org/officeDocument/2006/math">
                    <m:r>
                      <a:rPr lang="es-CO" sz="22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s-CO" sz="22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  <m:r>
                      <a:rPr lang="es-CO" sz="22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CO" sz="22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CO" sz="22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s-CO" sz="22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m:rPr>
                        <m:sty m:val="p"/>
                      </m:rPr>
                      <a:rPr lang="es-CO" sz="225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es-CO" sz="2250" dirty="0"/>
                  <a:t>s llamada una variable aleatoria normal estándar y se denota como z</a:t>
                </a:r>
              </a:p>
              <a:p>
                <a:pPr marL="0" indent="0" algn="just">
                  <a:buNone/>
                </a:pPr>
                <a:endParaRPr lang="es-CO" sz="2400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CO" sz="2400" i="1">
                          <a:latin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es-CO" sz="2400" dirty="0"/>
              </a:p>
            </p:txBody>
          </p:sp>
        </mc:Choice>
        <mc:Fallback>
          <p:sp>
            <p:nvSpPr>
              <p:cNvPr id="3" name="Marcador de conteni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226469"/>
                <a:ext cx="3814763" cy="3263504"/>
              </a:xfrm>
              <a:blipFill>
                <a:blip r:embed="rId2"/>
                <a:stretch>
                  <a:fillRect l="-2077" r="-2236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3090" y="2593593"/>
            <a:ext cx="3052260" cy="2248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4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7232" y="1234095"/>
            <a:ext cx="8272212" cy="760350"/>
          </a:xfrm>
        </p:spPr>
        <p:txBody>
          <a:bodyPr>
            <a:normAutofit fontScale="90000"/>
          </a:bodyPr>
          <a:lstStyle/>
          <a:p>
            <a:r>
              <a:rPr lang="es-CO" b="1" dirty="0" smtClean="0"/>
              <a:t>FUNCIÓN DE DISTRIBUCIÓN ACUMULADA</a:t>
            </a:r>
            <a:endParaRPr lang="es-CO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35895" y="2492623"/>
            <a:ext cx="8272211" cy="72945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CO" dirty="0" smtClean="0"/>
              <a:t>La función de distribución acumulada se denota como </a:t>
            </a:r>
          </a:p>
          <a:p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554" y="2996380"/>
            <a:ext cx="4128892" cy="24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193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894" y="1383867"/>
            <a:ext cx="8272212" cy="569087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Estructura de la tabla normal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121" y="2297638"/>
            <a:ext cx="5493758" cy="3433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4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5894" y="1383868"/>
            <a:ext cx="8272212" cy="506024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 dirty="0" smtClean="0"/>
              <a:t>EJEMPLOS</a:t>
            </a:r>
            <a:endParaRPr lang="es-CO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131" y="2241851"/>
            <a:ext cx="7539738" cy="34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582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2129</TotalTime>
  <Words>1198</Words>
  <Application>Microsoft Office PowerPoint</Application>
  <PresentationFormat>Presentación en pantalla (4:3)</PresentationFormat>
  <Paragraphs>182</Paragraphs>
  <Slides>41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41</vt:i4>
      </vt:variant>
    </vt:vector>
  </HeadingPairs>
  <TitlesOfParts>
    <vt:vector size="45" baseType="lpstr">
      <vt:lpstr>Arial</vt:lpstr>
      <vt:lpstr>Calibri</vt:lpstr>
      <vt:lpstr>Cambria Math</vt:lpstr>
      <vt:lpstr>Tema de Office</vt:lpstr>
      <vt:lpstr>Tamaños de muestra</vt:lpstr>
      <vt:lpstr>DISTRIBUCIÓN NORMAL</vt:lpstr>
      <vt:lpstr>Parámetros de la distribución</vt:lpstr>
      <vt:lpstr>Función de distribución de probabilidad normal</vt:lpstr>
      <vt:lpstr>REGLA EMPIRICA</vt:lpstr>
      <vt:lpstr>DISTRIBUCIÓN NORMAL ESTÁNDAR</vt:lpstr>
      <vt:lpstr>FUNCIÓN DE DISTRIBUCIÓN ACUMULADA</vt:lpstr>
      <vt:lpstr>Estructura de la tabla normal</vt:lpstr>
      <vt:lpstr>EJEMPLOS</vt:lpstr>
      <vt:lpstr>Presentación de PowerPoint</vt:lpstr>
      <vt:lpstr>Presentación de PowerPoint</vt:lpstr>
      <vt:lpstr>Presentación de PowerPoint</vt:lpstr>
      <vt:lpstr> Estadística  Dos conceptos fundamentales: muestra y población   </vt:lpstr>
      <vt:lpstr>¿Porqué una muestra?</vt:lpstr>
      <vt:lpstr>Herramientas con dos  Objetivos Básicos </vt:lpstr>
      <vt:lpstr>¿Cómo elegir el tamaño de la Muestra (n) ?</vt:lpstr>
      <vt:lpstr>Presentación de PowerPoint</vt:lpstr>
      <vt:lpstr>Teorema del Límite central</vt:lpstr>
      <vt:lpstr>Tamaño de muestra para µ</vt:lpstr>
      <vt:lpstr>Presentación de PowerPoint</vt:lpstr>
      <vt:lpstr>¿Qué se necesita?</vt:lpstr>
      <vt:lpstr>Presentación de PowerPoint</vt:lpstr>
      <vt:lpstr>Tamaño de muestra para estimar p</vt:lpstr>
      <vt:lpstr>Video</vt:lpstr>
      <vt:lpstr>¿Qué se necesita?</vt:lpstr>
      <vt:lpstr>Presentación de PowerPoint</vt:lpstr>
      <vt:lpstr>Presentación de PowerPoint</vt:lpstr>
      <vt:lpstr>Técnicas de Muestreo </vt:lpstr>
      <vt:lpstr>Técnicas de Muestreo </vt:lpstr>
      <vt:lpstr>Presentación de PowerPoint</vt:lpstr>
      <vt:lpstr>Muestreo no probabilista Muestreo por Conveniencia </vt:lpstr>
      <vt:lpstr>Muestreo por Juicio </vt:lpstr>
      <vt:lpstr>Muestreo por Cuota </vt:lpstr>
      <vt:lpstr>Muestreo tipo bola de nieve </vt:lpstr>
      <vt:lpstr>Muestreo probabilístico  Muestreo Aleatorio Simple </vt:lpstr>
      <vt:lpstr>Muestreo Aleatorio Estratificado</vt:lpstr>
      <vt:lpstr>Muestreo por conglomerados</vt:lpstr>
      <vt:lpstr>Muestreo sistemático</vt:lpstr>
      <vt:lpstr>EJEMPLO</vt:lpstr>
      <vt:lpstr>EJEMPLO  DE UNA MUESTRA</vt:lpstr>
      <vt:lpstr>Presentación de PowerPoint</vt:lpstr>
    </vt:vector>
  </TitlesOfParts>
  <Company>GP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Tamaños de muestra</dc:title>
  <dc:creator>Joha</dc:creator>
  <cp:lastModifiedBy>jhoana trochez</cp:lastModifiedBy>
  <cp:revision>110</cp:revision>
  <dcterms:created xsi:type="dcterms:W3CDTF">2016-10-28T21:42:11Z</dcterms:created>
  <dcterms:modified xsi:type="dcterms:W3CDTF">2019-02-06T18:03:45Z</dcterms:modified>
</cp:coreProperties>
</file>