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7" r:id="rId2"/>
    <p:sldId id="259" r:id="rId3"/>
    <p:sldId id="281" r:id="rId4"/>
    <p:sldId id="261" r:id="rId5"/>
    <p:sldId id="284" r:id="rId6"/>
    <p:sldId id="296" r:id="rId7"/>
    <p:sldId id="293" r:id="rId8"/>
    <p:sldId id="283" r:id="rId9"/>
    <p:sldId id="282" r:id="rId10"/>
    <p:sldId id="294" r:id="rId11"/>
    <p:sldId id="285" r:id="rId12"/>
    <p:sldId id="292" r:id="rId13"/>
    <p:sldId id="286" r:id="rId14"/>
    <p:sldId id="276" r:id="rId15"/>
    <p:sldId id="298" r:id="rId16"/>
    <p:sldId id="277" r:id="rId17"/>
    <p:sldId id="300" r:id="rId18"/>
    <p:sldId id="312" r:id="rId19"/>
    <p:sldId id="313" r:id="rId20"/>
    <p:sldId id="303" r:id="rId21"/>
    <p:sldId id="305" r:id="rId22"/>
    <p:sldId id="306" r:id="rId23"/>
    <p:sldId id="364" r:id="rId24"/>
    <p:sldId id="365" r:id="rId25"/>
    <p:sldId id="307" r:id="rId26"/>
    <p:sldId id="320" r:id="rId27"/>
    <p:sldId id="323" r:id="rId28"/>
    <p:sldId id="316" r:id="rId29"/>
    <p:sldId id="324" r:id="rId30"/>
    <p:sldId id="340" r:id="rId31"/>
    <p:sldId id="332" r:id="rId32"/>
    <p:sldId id="335" r:id="rId33"/>
    <p:sldId id="337" r:id="rId34"/>
    <p:sldId id="338" r:id="rId35"/>
    <p:sldId id="336" r:id="rId36"/>
    <p:sldId id="339" r:id="rId37"/>
    <p:sldId id="330" r:id="rId38"/>
    <p:sldId id="331" r:id="rId39"/>
    <p:sldId id="341" r:id="rId40"/>
    <p:sldId id="342" r:id="rId41"/>
    <p:sldId id="355" r:id="rId42"/>
    <p:sldId id="358" r:id="rId4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21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96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1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5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71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1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85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864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8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1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981ADC-06BE-40B7-88B1-D373BF426B44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guhqq0xvM0&amp;t=34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51034" y="1753801"/>
            <a:ext cx="1015299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ESTADÍSTICA </a:t>
            </a:r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DESCRIPTIVA</a:t>
            </a:r>
            <a:endParaRPr lang="es-CO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39402" y="4538404"/>
            <a:ext cx="8155631" cy="1752600"/>
          </a:xfrm>
        </p:spPr>
        <p:txBody>
          <a:bodyPr>
            <a:normAutofit/>
          </a:bodyPr>
          <a:lstStyle/>
          <a:p>
            <a:r>
              <a:rPr lang="es-CO" dirty="0" smtClean="0"/>
              <a:t>Docente: Johanna Trochez</a:t>
            </a:r>
          </a:p>
          <a:p>
            <a:r>
              <a:rPr lang="es-CO" dirty="0" smtClean="0"/>
              <a:t>Ingeniera Industrial</a:t>
            </a:r>
          </a:p>
          <a:p>
            <a:r>
              <a:rPr lang="es-CO" dirty="0" smtClean="0"/>
              <a:t>Especialista y Magíster en Ciencias Estadística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6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ESTADÍSTICA </a:t>
            </a: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INFERENCIAL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302934"/>
            <a:ext cx="5855970" cy="4023360"/>
          </a:xfrm>
        </p:spPr>
        <p:txBody>
          <a:bodyPr/>
          <a:lstStyle/>
          <a:p>
            <a:pPr algn="just"/>
            <a:r>
              <a:rPr lang="es-CO" sz="3200" dirty="0" smtClean="0"/>
              <a:t>Métodos que sirven para obtener </a:t>
            </a:r>
            <a:r>
              <a:rPr lang="es-CO" sz="3200" dirty="0"/>
              <a:t>conclusiones de la población a partir de </a:t>
            </a:r>
            <a:r>
              <a:rPr lang="es-CO" sz="3200" dirty="0" smtClean="0"/>
              <a:t>una </a:t>
            </a:r>
            <a:r>
              <a:rPr lang="es-CO" sz="3200" dirty="0"/>
              <a:t>muestra, esto ocurre cuando es imposible censar toda la población.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31" y="1845734"/>
            <a:ext cx="4297882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543903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s-CO" sz="3600" dirty="0" smtClean="0"/>
              <a:t>La meta de la estadística es ayudar a los investigadores a organizar e interpretar los datos</a:t>
            </a: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71" y="2418949"/>
            <a:ext cx="5066215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95631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Variable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800" dirty="0" smtClean="0"/>
              <a:t>Es una característica o condición que puede tomar diferentes valores  en una muestra. </a:t>
            </a:r>
            <a:r>
              <a:rPr lang="es-CO" sz="3800" dirty="0" err="1" smtClean="0"/>
              <a:t>Ejm</a:t>
            </a:r>
            <a:r>
              <a:rPr lang="es-CO" sz="3800" dirty="0" smtClean="0"/>
              <a:t>:</a:t>
            </a:r>
            <a:endParaRPr lang="es-CO" sz="4800" b="1" spc="-5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CO" sz="3800" dirty="0" smtClean="0"/>
              <a:t>Presión sanguínea          Masa </a:t>
            </a:r>
            <a:r>
              <a:rPr lang="es-CO" sz="3800" dirty="0"/>
              <a:t>de los niños</a:t>
            </a:r>
          </a:p>
          <a:p>
            <a:r>
              <a:rPr lang="es-CO" sz="3800" dirty="0"/>
              <a:t>Frecuencia </a:t>
            </a:r>
            <a:r>
              <a:rPr lang="es-CO" sz="3800" dirty="0" smtClean="0"/>
              <a:t>cardiaca       Estatura </a:t>
            </a:r>
            <a:r>
              <a:rPr lang="es-CO" sz="3800" dirty="0"/>
              <a:t>del grupo</a:t>
            </a:r>
          </a:p>
          <a:p>
            <a:r>
              <a:rPr lang="es-CO" sz="3800" dirty="0"/>
              <a:t>Edad de los pacientes de un medico</a:t>
            </a:r>
          </a:p>
        </p:txBody>
      </p:sp>
    </p:spTree>
    <p:extLst>
      <p:ext uri="{BB962C8B-B14F-4D97-AF65-F5344CB8AC3E}">
        <p14:creationId xmlns:p14="http://schemas.microsoft.com/office/powerpoint/2010/main" val="37924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TIPOS DE VARIABLES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82" t="14754" b="12783"/>
          <a:stretch/>
        </p:blipFill>
        <p:spPr>
          <a:xfrm>
            <a:off x="2019300" y="1836916"/>
            <a:ext cx="8230929" cy="44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792" y="531813"/>
            <a:ext cx="7569375" cy="52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0247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Herramientas estadísticas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324100"/>
            <a:ext cx="5227320" cy="3544994"/>
          </a:xfrm>
        </p:spPr>
        <p:txBody>
          <a:bodyPr>
            <a:normAutofit/>
          </a:bodyPr>
          <a:lstStyle/>
          <a:p>
            <a:r>
              <a:rPr lang="es-CO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FRECUENCIA ESTADÍSTICA</a:t>
            </a:r>
          </a:p>
          <a:p>
            <a:pPr algn="just"/>
            <a:r>
              <a:rPr lang="es-CO" sz="2800" dirty="0">
                <a:solidFill>
                  <a:schemeClr val="tx1"/>
                </a:solidFill>
              </a:rPr>
              <a:t>En estadística, la frecuencia de un evento i, es el número de veces en que dicho evento se repite durante un </a:t>
            </a:r>
            <a:r>
              <a:rPr lang="es-CO" sz="2800" dirty="0" smtClean="0">
                <a:solidFill>
                  <a:schemeClr val="tx1"/>
                </a:solidFill>
              </a:rPr>
              <a:t>experimento.</a:t>
            </a:r>
            <a:r>
              <a:rPr lang="es-CO" sz="2800" dirty="0">
                <a:solidFill>
                  <a:schemeClr val="tx1"/>
                </a:solidFill>
              </a:rPr>
              <a:t>​ Comúnmente, la distribución de la frecuencia suele visualizarse con el uso </a:t>
            </a:r>
            <a:r>
              <a:rPr lang="es-CO" sz="2800" dirty="0" smtClean="0">
                <a:solidFill>
                  <a:schemeClr val="tx1"/>
                </a:solidFill>
              </a:rPr>
              <a:t>de histogramas.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323" t="21493" r="13637"/>
          <a:stretch/>
        </p:blipFill>
        <p:spPr>
          <a:xfrm>
            <a:off x="7277099" y="2444009"/>
            <a:ext cx="4438651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CuadroTexto"/>
          <p:cNvSpPr txBox="1"/>
          <p:nvPr/>
        </p:nvSpPr>
        <p:spPr>
          <a:xfrm>
            <a:off x="1059180" y="4234025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Tablas</a:t>
            </a:r>
          </a:p>
        </p:txBody>
      </p:sp>
      <p:sp>
        <p:nvSpPr>
          <p:cNvPr id="6" name="3 CuadroTexto"/>
          <p:cNvSpPr txBox="1"/>
          <p:nvPr/>
        </p:nvSpPr>
        <p:spPr>
          <a:xfrm>
            <a:off x="3006542" y="3561498"/>
            <a:ext cx="70968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Tablas de frecuencia absoluta</a:t>
            </a:r>
            <a:r>
              <a:rPr kumimoji="0" lang="es-CO" sz="3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(número)</a:t>
            </a:r>
            <a:endParaRPr kumimoji="0" lang="es-CO" sz="3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Tablas de frecuencia relativa (porcentaje)</a:t>
            </a:r>
          </a:p>
        </p:txBody>
      </p:sp>
      <p:sp>
        <p:nvSpPr>
          <p:cNvPr id="7" name="4 Abrir llave"/>
          <p:cNvSpPr/>
          <p:nvPr/>
        </p:nvSpPr>
        <p:spPr>
          <a:xfrm>
            <a:off x="2354580" y="3599599"/>
            <a:ext cx="457200" cy="1985903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26" y="1330169"/>
            <a:ext cx="2377646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7200" b="1" dirty="0" smtClean="0">
                <a:solidFill>
                  <a:schemeClr val="accent2">
                    <a:lumMod val="50000"/>
                  </a:schemeClr>
                </a:solidFill>
              </a:rPr>
              <a:t>GRAFICOS DE BARRAS</a:t>
            </a:r>
            <a:endParaRPr lang="es-CO" sz="7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793" y="1737360"/>
            <a:ext cx="4651374" cy="464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6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HISTOGRAMA</a:t>
            </a:r>
            <a:endParaRPr lang="es-C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65570" cy="4023360"/>
          </a:xfrm>
        </p:spPr>
        <p:txBody>
          <a:bodyPr>
            <a:normAutofit/>
          </a:bodyPr>
          <a:lstStyle/>
          <a:p>
            <a:pPr algn="just"/>
            <a:r>
              <a:rPr lang="es-CO" sz="3200" dirty="0" smtClean="0"/>
              <a:t>Es una representación gráfica</a:t>
            </a:r>
            <a:r>
              <a:rPr lang="es-CO" sz="3200" dirty="0"/>
              <a:t> de una </a:t>
            </a:r>
            <a:r>
              <a:rPr lang="es-CO" sz="3200" dirty="0" smtClean="0"/>
              <a:t>variable en </a:t>
            </a:r>
            <a:r>
              <a:rPr lang="es-CO" sz="3200" dirty="0"/>
              <a:t>forma de barras, donde la superficie de cada barra es proporcional a la </a:t>
            </a:r>
            <a:r>
              <a:rPr lang="es-CO" sz="3200" dirty="0" smtClean="0"/>
              <a:t>frecuencia de </a:t>
            </a:r>
            <a:r>
              <a:rPr lang="es-CO" sz="3200" dirty="0"/>
              <a:t>los valores representados. Sirven para obtener una "primera vista" </a:t>
            </a:r>
            <a:r>
              <a:rPr lang="es-CO" sz="3200" dirty="0" smtClean="0"/>
              <a:t>general de </a:t>
            </a:r>
            <a:r>
              <a:rPr lang="es-CO" sz="3200" dirty="0"/>
              <a:t>la distribución de </a:t>
            </a:r>
            <a:r>
              <a:rPr lang="es-CO" sz="3200" dirty="0" smtClean="0"/>
              <a:t>la muestra</a:t>
            </a:r>
            <a:r>
              <a:rPr lang="es-CO" sz="3200" dirty="0"/>
              <a:t>, respecto a una </a:t>
            </a:r>
            <a:r>
              <a:rPr lang="es-CO" sz="3200" dirty="0" smtClean="0"/>
              <a:t>característica</a:t>
            </a:r>
            <a:r>
              <a:rPr lang="es-CO" sz="3200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2395326"/>
            <a:ext cx="3810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Grafico de densidad</a:t>
            </a:r>
            <a:endParaRPr lang="es-C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0080" y="1967998"/>
            <a:ext cx="5989320" cy="4023360"/>
          </a:xfrm>
        </p:spPr>
        <p:txBody>
          <a:bodyPr>
            <a:noAutofit/>
          </a:bodyPr>
          <a:lstStyle/>
          <a:p>
            <a:pPr algn="just"/>
            <a:r>
              <a:rPr lang="es-CO" sz="3200" dirty="0" smtClean="0"/>
              <a:t>Es </a:t>
            </a:r>
            <a:r>
              <a:rPr lang="es-CO" sz="3200" dirty="0"/>
              <a:t>un gráfico idéntico al histograma pero aplicado a distribuciones teóricas. El concepto de frecuencia relativa se cambia por el de probabilidad, pero también se representa por superficies y la suma de todas esas superficies (de todas las barras) será 1, como en el </a:t>
            </a:r>
            <a:r>
              <a:rPr lang="es-CO" sz="3200" dirty="0" smtClean="0"/>
              <a:t>histograma.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1967998"/>
            <a:ext cx="4205974" cy="420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Bibliografía</a:t>
            </a:r>
            <a:endParaRPr lang="es-CO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O" sz="2400" dirty="0"/>
              <a:t>Guerrero P, A., Buitrago C, M. V., &amp; </a:t>
            </a:r>
            <a:r>
              <a:rPr lang="es-CO" sz="2400" dirty="0" err="1"/>
              <a:t>Curieses</a:t>
            </a:r>
            <a:r>
              <a:rPr lang="es-CO" sz="2400" dirty="0"/>
              <a:t> P, M. d. (2010). </a:t>
            </a:r>
            <a:r>
              <a:rPr lang="es-CO" sz="2400" dirty="0" smtClean="0"/>
              <a:t>Estadística Básica </a:t>
            </a:r>
            <a:r>
              <a:rPr lang="es-CO" sz="2400" dirty="0"/>
              <a:t>(2da ed.). </a:t>
            </a:r>
            <a:r>
              <a:rPr lang="es-CO" sz="2400" dirty="0" smtClean="0"/>
              <a:t>Medellín: </a:t>
            </a:r>
            <a:r>
              <a:rPr lang="es-CO" sz="2400" dirty="0"/>
              <a:t>Fondo Editorial ITM. </a:t>
            </a:r>
            <a:endParaRPr lang="es-CO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CO" sz="2400" dirty="0" smtClean="0"/>
              <a:t>BERENSON</a:t>
            </a:r>
            <a:r>
              <a:rPr lang="es-CO" sz="2400" dirty="0"/>
              <a:t>, </a:t>
            </a:r>
            <a:r>
              <a:rPr lang="es-CO" sz="2400" dirty="0" err="1"/>
              <a:t>Marck</a:t>
            </a:r>
            <a:r>
              <a:rPr lang="es-CO" sz="2400" dirty="0"/>
              <a:t> L. y LEVINE David. Estadística básica en administración conceptos y aplicaciones; 6aed. México: Prentice-Hall, 1996, 943 p </a:t>
            </a:r>
            <a:endParaRPr lang="es-CO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CO" sz="2400" dirty="0" smtClean="0"/>
              <a:t>WALPOLE</a:t>
            </a:r>
            <a:r>
              <a:rPr lang="es-CO" sz="2400" dirty="0"/>
              <a:t>, Ronald y MYERS </a:t>
            </a:r>
            <a:r>
              <a:rPr lang="es-CO" sz="2400" dirty="0" err="1"/>
              <a:t>Raymon</a:t>
            </a:r>
            <a:r>
              <a:rPr lang="es-CO" sz="2400" dirty="0"/>
              <a:t>. Probabilidad y Estadística 4aed; México: Mc Graw Hill 1992, 797 p. </a:t>
            </a:r>
            <a:endParaRPr lang="es-CO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CO" sz="2400" dirty="0" smtClean="0"/>
              <a:t>CANAVOS</a:t>
            </a:r>
            <a:r>
              <a:rPr lang="es-CO" sz="2400" dirty="0"/>
              <a:t>, George. Probabilidad y estadística: aplicaciones y métodos. México: McGraw-Hill, 1988, 651 p. </a:t>
            </a:r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17929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6919" y="-17059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CO" sz="4400" b="1" dirty="0" smtClean="0">
                <a:solidFill>
                  <a:schemeClr val="accent2">
                    <a:lumMod val="75000"/>
                  </a:schemeClr>
                </a:solidFill>
              </a:rPr>
              <a:t>HISTOGRAMAS Y GRAFICOS DE DENSIDAD</a:t>
            </a:r>
            <a:endParaRPr lang="es-CO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5009230" cy="457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510" y="1640175"/>
            <a:ext cx="5078809" cy="4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GRAFICO DE DISPERSIÓN</a:t>
            </a:r>
            <a:endParaRPr lang="es-C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904" y="1851661"/>
            <a:ext cx="4857152" cy="43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0630" y="514350"/>
            <a:ext cx="10058400" cy="803910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GRAFICOS DE SERIES DE TIEMPO</a:t>
            </a:r>
            <a:endParaRPr lang="es-C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Únicamente para variables numéricas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0" y="1464526"/>
            <a:ext cx="4791871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0630" y="514350"/>
            <a:ext cx="10058400" cy="803910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GRAFICOS DE PERFILES</a:t>
            </a:r>
            <a:endParaRPr lang="es-C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2550" cy="4023360"/>
          </a:xfrm>
        </p:spPr>
        <p:txBody>
          <a:bodyPr>
            <a:normAutofit/>
          </a:bodyPr>
          <a:lstStyle/>
          <a:p>
            <a:pPr algn="just"/>
            <a:r>
              <a:rPr lang="es-CO" sz="2800" dirty="0"/>
              <a:t>G</a:t>
            </a:r>
            <a:r>
              <a:rPr lang="es-CO" sz="2800" dirty="0" smtClean="0"/>
              <a:t>ráfico </a:t>
            </a:r>
            <a:r>
              <a:rPr lang="es-CO" sz="2800" dirty="0"/>
              <a:t>de líneas en el que cada punto indica la media marginal estimada de una variable </a:t>
            </a:r>
            <a:r>
              <a:rPr lang="es-CO" sz="2800" dirty="0" smtClean="0"/>
              <a:t>dependiente. Sirve para detectar la variabilidad existentes dentro de cada sujeto o nivel del factor y entre sujetos</a:t>
            </a:r>
            <a:endParaRPr lang="es-CO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41" y="2783555"/>
            <a:ext cx="4116759" cy="2513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337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6603"/>
            <a:ext cx="8923294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MEDIDAS DE TENDENCIA CENTRAL</a:t>
            </a:r>
            <a:endParaRPr lang="es-C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55820" cy="4023360"/>
          </a:xfrm>
        </p:spPr>
        <p:txBody>
          <a:bodyPr>
            <a:normAutofit/>
          </a:bodyPr>
          <a:lstStyle/>
          <a:p>
            <a:pPr algn="just"/>
            <a:r>
              <a:rPr lang="es-CO" sz="3200" dirty="0" smtClean="0"/>
              <a:t>Es un valor que resume y representa la información contenida en un conjunto de datos.</a:t>
            </a:r>
          </a:p>
          <a:p>
            <a:pPr algn="just"/>
            <a:r>
              <a:rPr lang="es-CO" sz="3200" dirty="0" smtClean="0"/>
              <a:t>Las tres medidas más usadas son la media la mediana y la moda</a:t>
            </a:r>
            <a:endParaRPr lang="es-CO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2349690"/>
            <a:ext cx="4126230" cy="33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1">
                    <a:lumMod val="50000"/>
                  </a:schemeClr>
                </a:solidFill>
              </a:rPr>
              <a:t>MEDIDAS DE VARIACIÓN</a:t>
            </a:r>
            <a:endParaRPr lang="es-CO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La media es un buen indicador de tendencia central, pero no da una evidencia real acerca de los datos.</a:t>
            </a:r>
          </a:p>
          <a:p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46" y="4000499"/>
            <a:ext cx="9096868" cy="143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CO" sz="4400" b="1" dirty="0" smtClean="0">
                <a:solidFill>
                  <a:schemeClr val="accent1">
                    <a:lumMod val="75000"/>
                  </a:schemeClr>
                </a:solidFill>
              </a:rPr>
              <a:t>Varianza y desviación estándar </a:t>
            </a:r>
            <a:r>
              <a:rPr lang="es-CO" sz="4400" b="1" dirty="0">
                <a:solidFill>
                  <a:schemeClr val="accent1">
                    <a:lumMod val="75000"/>
                  </a:schemeClr>
                </a:solidFill>
              </a:rPr>
              <a:t>poblacional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7660" y="1940327"/>
            <a:ext cx="4904127" cy="4023360"/>
          </a:xfrm>
        </p:spPr>
        <p:txBody>
          <a:bodyPr>
            <a:normAutofit/>
          </a:bodyPr>
          <a:lstStyle/>
          <a:p>
            <a:r>
              <a:rPr lang="es-CO" sz="2800" dirty="0" smtClean="0"/>
              <a:t>La varianza poblacional de un conjunto de datos está dada por:</a:t>
            </a:r>
          </a:p>
          <a:p>
            <a:endParaRPr lang="es-CO" sz="2400" dirty="0"/>
          </a:p>
          <a:p>
            <a:endParaRPr lang="es-CO" sz="2400" dirty="0" smtClean="0"/>
          </a:p>
          <a:p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73418"/>
            <a:ext cx="3684888" cy="13129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857414"/>
            <a:ext cx="4078716" cy="201168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74676" y="1845734"/>
            <a:ext cx="56755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L</a:t>
            </a:r>
            <a:r>
              <a:rPr lang="es-CO" sz="2800" dirty="0" smtClean="0"/>
              <a:t>a </a:t>
            </a:r>
            <a:r>
              <a:rPr lang="es-CO" sz="2800" dirty="0"/>
              <a:t>desviación estándar poblacional de un conjunto de datos está dada por: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57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1">
                    <a:lumMod val="50000"/>
                  </a:schemeClr>
                </a:solidFill>
              </a:rPr>
              <a:t>Ejemplo </a:t>
            </a:r>
            <a:endParaRPr lang="es-CO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7227570" cy="4023360"/>
          </a:xfrm>
        </p:spPr>
        <p:txBody>
          <a:bodyPr/>
          <a:lstStyle/>
          <a:p>
            <a:pPr lvl="0" algn="just">
              <a:buClr>
                <a:srgbClr val="549E39"/>
              </a:buClr>
            </a:pPr>
            <a:r>
              <a:rPr lang="es-CO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Durante el mes de julio, en una ciudad se han registrado las siguientes temperaturas máximas:</a:t>
            </a:r>
          </a:p>
          <a:p>
            <a:pPr lvl="0">
              <a:buClr>
                <a:srgbClr val="549E39"/>
              </a:buClr>
            </a:pPr>
            <a:r>
              <a:rPr lang="es-CO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32, 31, 28, 29, 33, 32, 31, 30, 31, 31, 27, 28, 29, 30, 32, 31, 31, 30, 30, 29, 29, 30, 30, 31, 30, 31, 34, 33, 33, 29, 29</a:t>
            </a:r>
          </a:p>
          <a:p>
            <a:r>
              <a:rPr lang="es-CO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Calcule la media, la mediana y la moda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0" y="2314364"/>
            <a:ext cx="322637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En el caso </a:t>
            </a:r>
            <a:r>
              <a:rPr lang="es-CO" b="1" dirty="0" err="1" smtClean="0">
                <a:solidFill>
                  <a:schemeClr val="accent1">
                    <a:lumMod val="75000"/>
                  </a:schemeClr>
                </a:solidFill>
              </a:rPr>
              <a:t>muestral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La varianza </a:t>
            </a:r>
            <a:r>
              <a:rPr lang="es-CO" sz="2800" dirty="0" err="1" smtClean="0"/>
              <a:t>muestral</a:t>
            </a:r>
            <a:r>
              <a:rPr lang="es-CO" sz="2800" dirty="0" smtClean="0"/>
              <a:t> está dada por:</a:t>
            </a:r>
          </a:p>
          <a:p>
            <a:endParaRPr lang="es-CO" sz="2800" dirty="0"/>
          </a:p>
          <a:p>
            <a:endParaRPr lang="es-CO" sz="2800" dirty="0" smtClean="0"/>
          </a:p>
          <a:p>
            <a:pPr marL="0" indent="0">
              <a:buNone/>
            </a:pPr>
            <a:r>
              <a:rPr lang="es-CO" sz="2800" dirty="0" smtClean="0"/>
              <a:t> y la desviación estándar </a:t>
            </a:r>
            <a:r>
              <a:rPr lang="es-CO" sz="2800" dirty="0" err="1" smtClean="0"/>
              <a:t>muestral</a:t>
            </a:r>
            <a:r>
              <a:rPr lang="es-CO" sz="2800" dirty="0" smtClean="0"/>
              <a:t> está dada por: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50" y="2476500"/>
            <a:ext cx="2986040" cy="1162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30" y="4313034"/>
            <a:ext cx="2983160" cy="15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77462"/>
            <a:ext cx="10058400" cy="759898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QUÉ ES LA ESTADÍSTICA?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76161"/>
            <a:ext cx="5962650" cy="365026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sz="3200" dirty="0" smtClean="0"/>
              <a:t>Estadística es la ciencia de describir o hacer inferencias sobre el mundo desde una muestra de datos</a:t>
            </a:r>
          </a:p>
          <a:p>
            <a:pPr marL="0" indent="0" algn="just">
              <a:buNone/>
            </a:pPr>
            <a:endParaRPr lang="es-CO" sz="3200" dirty="0"/>
          </a:p>
          <a:p>
            <a:pPr marL="0" indent="0" algn="just">
              <a:buNone/>
            </a:pPr>
            <a:r>
              <a:rPr lang="es-CO" sz="3200" dirty="0" smtClean="0"/>
              <a:t>Ciencia que proporciona metodologías para recolectar organizar, resumir, presentar y analizar datos y hacer inferencias a partir de ellos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296" y="2742361"/>
            <a:ext cx="3505504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Diferencia en medidas entre </a:t>
            </a:r>
            <a:r>
              <a:rPr lang="es-CO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CO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CO" b="1" dirty="0" smtClean="0">
                <a:solidFill>
                  <a:schemeClr val="accent2">
                    <a:lumMod val="50000"/>
                  </a:schemeClr>
                </a:solidFill>
              </a:rPr>
              <a:t>la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población y la </a:t>
            </a:r>
            <a:r>
              <a:rPr lang="es-CO" b="1" dirty="0" smtClean="0">
                <a:solidFill>
                  <a:schemeClr val="accent2">
                    <a:lumMod val="50000"/>
                  </a:schemeClr>
                </a:solidFill>
              </a:rPr>
              <a:t>muestra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3 Marcador de contenido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989383"/>
                  </p:ext>
                </p:extLst>
              </p:nvPr>
            </p:nvGraphicFramePr>
            <p:xfrm>
              <a:off x="2592916" y="2579762"/>
              <a:ext cx="7067127" cy="277627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7466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928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3200" b="1" dirty="0" smtClean="0"/>
                            <a:t>Medida</a:t>
                          </a:r>
                          <a:endParaRPr lang="es-CO" sz="3200" b="1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3200" b="1" dirty="0" smtClean="0"/>
                            <a:t>Población </a:t>
                          </a:r>
                          <a:endParaRPr lang="es-CO" sz="3200" b="1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3200" b="1" dirty="0" smtClean="0"/>
                            <a:t>Muestra</a:t>
                          </a:r>
                          <a:endParaRPr lang="es-CO" sz="3200" b="1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 smtClean="0"/>
                            <a:t>Tamaño</a:t>
                          </a:r>
                          <a:endParaRPr lang="es-CO" sz="24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 smtClean="0"/>
                            <a:t>N</a:t>
                          </a:r>
                          <a:endParaRPr lang="es-CO" sz="2800" dirty="0"/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 smtClean="0"/>
                            <a:t>n</a:t>
                          </a:r>
                          <a:endParaRPr lang="es-CO" sz="2800" dirty="0"/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0418320"/>
                      </a:ext>
                    </a:extLst>
                  </a:tr>
                  <a:tr h="54928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2400" dirty="0" smtClean="0"/>
                            <a:t>Media</a:t>
                          </a:r>
                          <a:endParaRPr lang="es-CO" sz="24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800" b="0" dirty="0" smtClean="0">
                              <a:solidFill>
                                <a:schemeClr val="tx1"/>
                              </a:solidFill>
                            </a:rPr>
                            <a:t>μ</a:t>
                          </a:r>
                          <a:endParaRPr lang="es-CO" sz="28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CO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 sz="2800" b="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O" sz="28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928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2400" dirty="0" smtClean="0"/>
                            <a:t>Varianza</a:t>
                          </a:r>
                          <a:endParaRPr lang="es-CO" sz="24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280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CO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28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2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s-CO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28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928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2400" dirty="0" smtClean="0"/>
                            <a:t>Desviación estándar</a:t>
                          </a:r>
                          <a:endParaRPr lang="es-CO" sz="24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l-GR" sz="2800" dirty="0" smtClean="0"/>
                            <a:t>σ</a:t>
                          </a:r>
                          <a:endParaRPr lang="es-CO" sz="28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2800" dirty="0" smtClean="0"/>
                            <a:t>S</a:t>
                          </a:r>
                          <a:endParaRPr lang="es-CO" sz="28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3 Marcador de contenido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989383"/>
                  </p:ext>
                </p:extLst>
              </p:nvPr>
            </p:nvGraphicFramePr>
            <p:xfrm>
              <a:off x="2592916" y="2579762"/>
              <a:ext cx="7067127" cy="277627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7466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3200" b="1" dirty="0" smtClean="0"/>
                            <a:t>Medida</a:t>
                          </a:r>
                          <a:endParaRPr lang="es-CO" sz="3200" b="1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3200" b="1" dirty="0" smtClean="0"/>
                            <a:t>Población </a:t>
                          </a:r>
                          <a:endParaRPr lang="es-CO" sz="3200" b="1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3200" b="1" dirty="0" smtClean="0"/>
                            <a:t>Muestra</a:t>
                          </a:r>
                          <a:endParaRPr lang="es-CO" sz="3200" b="1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 smtClean="0"/>
                            <a:t>Tamaño</a:t>
                          </a:r>
                          <a:endParaRPr lang="es-CO" sz="24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 smtClean="0"/>
                            <a:t>N</a:t>
                          </a:r>
                          <a:endParaRPr lang="es-CO" sz="2800" dirty="0"/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 smtClean="0"/>
                            <a:t>n</a:t>
                          </a:r>
                          <a:endParaRPr lang="es-CO" sz="2800" dirty="0"/>
                        </a:p>
                      </a:txBody>
                      <a:tcPr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0418320"/>
                      </a:ext>
                    </a:extLst>
                  </a:tr>
                  <a:tr h="54928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2400" dirty="0" smtClean="0"/>
                            <a:t>Media</a:t>
                          </a:r>
                          <a:endParaRPr lang="es-CO" sz="24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800" b="0" dirty="0" smtClean="0">
                              <a:solidFill>
                                <a:schemeClr val="tx1"/>
                              </a:solidFill>
                            </a:rPr>
                            <a:t>μ</a:t>
                          </a:r>
                          <a:endParaRPr lang="es-CO" sz="28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755" t="-217582" r="-604" b="-224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928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2400" dirty="0" smtClean="0"/>
                            <a:t>Varianza</a:t>
                          </a:r>
                          <a:endParaRPr lang="es-CO" sz="24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577" t="-321111" r="-8809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755" t="-321111" r="-604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928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2400" dirty="0" smtClean="0"/>
                            <a:t>Desviación estándar</a:t>
                          </a:r>
                          <a:endParaRPr lang="es-CO" sz="24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l-GR" sz="2800" dirty="0" smtClean="0"/>
                            <a:t>σ</a:t>
                          </a:r>
                          <a:endParaRPr lang="es-CO" sz="28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s-CO" sz="2800" dirty="0" smtClean="0"/>
                            <a:t>S</a:t>
                          </a:r>
                          <a:endParaRPr lang="es-CO" sz="2800" dirty="0"/>
                        </a:p>
                      </a:txBody>
                      <a:tcPr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5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47650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s-CO" sz="3600" b="1" dirty="0" smtClean="0">
                <a:solidFill>
                  <a:schemeClr val="accent2">
                    <a:lumMod val="50000"/>
                  </a:schemeClr>
                </a:solidFill>
              </a:rPr>
              <a:t>¿Cómo obtener la media y la varianza en la calculadora?</a:t>
            </a:r>
            <a:endParaRPr lang="es-CO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>
              <a:hlinkClick r:id="rId2"/>
            </a:endParaRPr>
          </a:p>
          <a:p>
            <a:endParaRPr lang="es-CO" dirty="0">
              <a:hlinkClick r:id="rId2"/>
            </a:endParaRPr>
          </a:p>
          <a:p>
            <a:endParaRPr lang="es-CO" dirty="0" smtClean="0">
              <a:hlinkClick r:id="rId2"/>
            </a:endParaRPr>
          </a:p>
          <a:p>
            <a:endParaRPr lang="es-CO" sz="3200" dirty="0">
              <a:hlinkClick r:id="rId2"/>
            </a:endParaRPr>
          </a:p>
          <a:p>
            <a:pPr algn="ctr"/>
            <a:r>
              <a:rPr lang="es-CO" sz="3200" dirty="0" smtClean="0">
                <a:hlinkClick r:id="rId2"/>
              </a:rPr>
              <a:t>https</a:t>
            </a:r>
            <a:r>
              <a:rPr lang="es-CO" sz="3200" dirty="0">
                <a:hlinkClick r:id="rId2"/>
              </a:rPr>
              <a:t>://</a:t>
            </a:r>
            <a:r>
              <a:rPr lang="es-CO" sz="3200" dirty="0" smtClean="0">
                <a:hlinkClick r:id="rId2"/>
              </a:rPr>
              <a:t>www.youtube.com/watch?v=qguhqq0xvM0&amp;t=34s</a:t>
            </a:r>
            <a:r>
              <a:rPr lang="es-CO" sz="3200" dirty="0" smtClean="0"/>
              <a:t>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924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2">
                    <a:lumMod val="50000"/>
                  </a:schemeClr>
                </a:solidFill>
              </a:rPr>
              <a:t>MEDIDAS DE POSICIÓN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600" dirty="0" smtClean="0"/>
              <a:t>Las medidas de posición más utilizadas son los cuartiles, </a:t>
            </a:r>
            <a:r>
              <a:rPr lang="es-CO" sz="3600" dirty="0" err="1" smtClean="0"/>
              <a:t>deciles</a:t>
            </a:r>
            <a:r>
              <a:rPr lang="es-CO" sz="3600" dirty="0" smtClean="0"/>
              <a:t> y percentiles.</a:t>
            </a:r>
          </a:p>
        </p:txBody>
      </p:sp>
    </p:spTree>
    <p:extLst>
      <p:ext uri="{BB962C8B-B14F-4D97-AF65-F5344CB8AC3E}">
        <p14:creationId xmlns:p14="http://schemas.microsoft.com/office/powerpoint/2010/main" val="1210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Cuartiles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3200" dirty="0" smtClean="0"/>
              <a:t>son </a:t>
            </a:r>
            <a:r>
              <a:rPr lang="es-CO" sz="3200" dirty="0"/>
              <a:t>tres valores que distribuyen la serie de </a:t>
            </a:r>
            <a:r>
              <a:rPr lang="es-CO" sz="3200" dirty="0" smtClean="0"/>
              <a:t>datos ordenada, </a:t>
            </a:r>
            <a:r>
              <a:rPr lang="es-CO" sz="3200" dirty="0"/>
              <a:t>en cuatro tramos iguales, en los que cada uno de ellos se concentra el 25% de los resultados.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61" y="3256657"/>
            <a:ext cx="6431837" cy="30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2">
                    <a:lumMod val="50000"/>
                  </a:schemeClr>
                </a:solidFill>
              </a:rPr>
              <a:t>Cómo estimar los cuartiles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578" y="2005883"/>
            <a:ext cx="3682303" cy="1621677"/>
          </a:xfrm>
          <a:prstGeom prst="rect">
            <a:avLst/>
          </a:prstGeom>
        </p:spPr>
      </p:pic>
      <p:sp>
        <p:nvSpPr>
          <p:cNvPr id="5" name="3 CuadroTexto"/>
          <p:cNvSpPr txBox="1"/>
          <p:nvPr/>
        </p:nvSpPr>
        <p:spPr>
          <a:xfrm>
            <a:off x="1312218" y="3468430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Los puntajes en una prueba se listan a continuación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3" y="4182686"/>
            <a:ext cx="7254559" cy="195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1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30630" y="1826684"/>
            <a:ext cx="10058400" cy="4023360"/>
          </a:xfrm>
        </p:spPr>
        <p:txBody>
          <a:bodyPr/>
          <a:lstStyle/>
          <a:p>
            <a:r>
              <a:rPr lang="es-CO" sz="3200" dirty="0" smtClean="0"/>
              <a:t>Son 9 valores que distribuyen la serie de datos ordenada, en diez tramos iguales, en los que cada uno de ellos concentra el 10% de los resultados.</a:t>
            </a:r>
            <a:endParaRPr lang="es-CO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230630" y="514350"/>
            <a:ext cx="9894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solidFill>
                  <a:schemeClr val="accent2">
                    <a:lumMod val="50000"/>
                  </a:schemeClr>
                </a:solidFill>
              </a:rPr>
              <a:t>DECILES</a:t>
            </a:r>
            <a:endParaRPr lang="es-CO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88" y="3435420"/>
            <a:ext cx="3492854" cy="25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accent2">
                    <a:lumMod val="50000"/>
                  </a:schemeClr>
                </a:solidFill>
              </a:rPr>
              <a:t>PERCENTILES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CO" b="1" dirty="0">
                <a:solidFill>
                  <a:schemeClr val="accent2">
                    <a:lumMod val="50000"/>
                  </a:schemeClr>
                </a:solidFill>
              </a:rPr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600" dirty="0" smtClean="0"/>
              <a:t>Divide </a:t>
            </a:r>
            <a:r>
              <a:rPr lang="es-CO" sz="3600" dirty="0"/>
              <a:t>un conjunto de datos ordenados en 100 partes iguales, es decir hay 99 percentiles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48" y="3085460"/>
            <a:ext cx="3882332" cy="2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2">
                    <a:lumMod val="50000"/>
                  </a:schemeClr>
                </a:solidFill>
              </a:rPr>
              <a:t>BOXPLOT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CO" sz="3200" dirty="0" smtClean="0"/>
              <a:t>El </a:t>
            </a:r>
            <a:r>
              <a:rPr lang="es-CO" sz="3200" dirty="0" err="1" smtClean="0"/>
              <a:t>boxplot</a:t>
            </a:r>
            <a:r>
              <a:rPr lang="es-CO" sz="3200" dirty="0" smtClean="0"/>
              <a:t> </a:t>
            </a:r>
            <a:r>
              <a:rPr lang="es-CO" sz="3200" dirty="0"/>
              <a:t>es una herramienta de análisis que resalta las principales características de un conjunto de datos. </a:t>
            </a:r>
            <a:endParaRPr lang="es-CO" sz="3200" dirty="0" smtClean="0"/>
          </a:p>
          <a:p>
            <a:pPr algn="just"/>
            <a:r>
              <a:rPr lang="es-CO" sz="3200" dirty="0" smtClean="0"/>
              <a:t>Los </a:t>
            </a:r>
            <a:r>
              <a:rPr lang="es-CO" sz="3200" dirty="0"/>
              <a:t>5 números usados son: </a:t>
            </a:r>
          </a:p>
          <a:p>
            <a:pPr algn="just"/>
            <a:r>
              <a:rPr lang="es-CO" sz="3200" dirty="0"/>
              <a:t>•Valor mínimo </a:t>
            </a:r>
          </a:p>
          <a:p>
            <a:pPr algn="just"/>
            <a:r>
              <a:rPr lang="es-CO" sz="3200" dirty="0"/>
              <a:t>•Q1 </a:t>
            </a:r>
          </a:p>
          <a:p>
            <a:pPr algn="just"/>
            <a:r>
              <a:rPr lang="es-CO" sz="3200" dirty="0"/>
              <a:t>•Q2 (Mediana) </a:t>
            </a:r>
          </a:p>
          <a:p>
            <a:pPr algn="just"/>
            <a:r>
              <a:rPr lang="es-CO" sz="3200" dirty="0"/>
              <a:t>•Q3 </a:t>
            </a:r>
          </a:p>
          <a:p>
            <a:pPr algn="just"/>
            <a:r>
              <a:rPr lang="es-CO" sz="3200" dirty="0"/>
              <a:t>•Valor máximo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7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762" y="1011981"/>
            <a:ext cx="7083435" cy="43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61" y="0"/>
            <a:ext cx="8181838" cy="61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66345" y="696139"/>
            <a:ext cx="8376744" cy="728367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¿Por qué es importante la estadística?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1139321" y="2125719"/>
            <a:ext cx="5040762" cy="3718034"/>
          </a:xfrm>
        </p:spPr>
        <p:txBody>
          <a:bodyPr>
            <a:normAutofit/>
          </a:bodyPr>
          <a:lstStyle/>
          <a:p>
            <a:r>
              <a:rPr lang="es-CO" sz="2800" dirty="0" smtClean="0"/>
              <a:t>Confiabilidad</a:t>
            </a:r>
          </a:p>
          <a:p>
            <a:r>
              <a:rPr lang="es-CO" sz="2800" dirty="0" smtClean="0"/>
              <a:t>Control de producción</a:t>
            </a:r>
          </a:p>
          <a:p>
            <a:r>
              <a:rPr lang="es-CO" sz="2800" dirty="0" smtClean="0"/>
              <a:t>Análisis financieros</a:t>
            </a:r>
          </a:p>
          <a:p>
            <a:r>
              <a:rPr lang="es-CO" sz="2800" dirty="0" smtClean="0"/>
              <a:t>Tendencias a través del tiempo</a:t>
            </a:r>
          </a:p>
          <a:p>
            <a:r>
              <a:rPr lang="es-CO" sz="2800" dirty="0" smtClean="0"/>
              <a:t>Supervivencia: Probabilidad de que la vida útil de una batería falle antes de un año</a:t>
            </a:r>
            <a:endParaRPr lang="es-CO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2708921"/>
            <a:ext cx="4032448" cy="251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0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0"/>
            <a:ext cx="8282190" cy="620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1">
                    <a:lumMod val="50000"/>
                  </a:schemeClr>
                </a:solidFill>
              </a:rPr>
              <a:t>Coeficiente de variación</a:t>
            </a:r>
            <a:endParaRPr lang="es-CO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800" dirty="0" smtClean="0"/>
                  <a:t>Es una medida de la dispersión relativa de un conjunto de datos, la cual relaciona la desviación típica de una muestra y su media.</a:t>
                </a:r>
              </a:p>
              <a:p>
                <a:r>
                  <a:rPr lang="es-CO" sz="2800" dirty="0" smtClean="0"/>
                  <a:t>Se expresa en términos porcentuales.</a:t>
                </a:r>
              </a:p>
              <a:p>
                <a:r>
                  <a:rPr lang="es-CO" sz="2800" b="0" dirty="0" smtClean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den>
                    </m:f>
                  </m:oMath>
                </a14:m>
                <a:endParaRPr lang="es-CO" sz="2800" dirty="0" smtClean="0"/>
              </a:p>
              <a:p>
                <a:r>
                  <a:rPr lang="es-CO" sz="2800" dirty="0" smtClean="0"/>
                  <a:t>No depende de las unidades de medición, por lo que sirve para comparar la variabilidad de dos conjuntos de datos, siempre que sus medias sean positivas.</a:t>
                </a:r>
              </a:p>
              <a:p>
                <a:endParaRPr lang="es-CO" sz="28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 r="-1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EJEMPLO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9975" y="1845734"/>
            <a:ext cx="7761179" cy="4023360"/>
          </a:xfrm>
        </p:spPr>
        <p:txBody>
          <a:bodyPr>
            <a:normAutofit/>
          </a:bodyPr>
          <a:lstStyle/>
          <a:p>
            <a:pPr algn="just"/>
            <a:r>
              <a:rPr lang="es-CO" sz="2800" dirty="0" smtClean="0"/>
              <a:t>El promedio de exportación semanal de flores de la corporación A fue de 4420 kilos con una desviación estándar de 615 k, en tanto que la corporación B fue de 4320K con una desviación estándar 620. </a:t>
            </a:r>
            <a:r>
              <a:rPr lang="es-CO" sz="2800" dirty="0"/>
              <a:t> </a:t>
            </a:r>
            <a:r>
              <a:rPr lang="es-CO" sz="2800" dirty="0" smtClean="0"/>
              <a:t>                      En qué corporación hubo mayor variabilidad?.</a:t>
            </a:r>
          </a:p>
          <a:p>
            <a:pPr algn="just"/>
            <a:endParaRPr lang="es-CO" sz="2800" dirty="0"/>
          </a:p>
          <a:p>
            <a:pPr algn="just"/>
            <a:endParaRPr lang="es-CO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443" y="1011981"/>
            <a:ext cx="2857500" cy="4762500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114383"/>
              </p:ext>
            </p:extLst>
          </p:nvPr>
        </p:nvGraphicFramePr>
        <p:xfrm>
          <a:off x="556848" y="3942271"/>
          <a:ext cx="864743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858">
                  <a:extLst>
                    <a:ext uri="{9D8B030D-6E8A-4147-A177-3AD203B41FA5}">
                      <a16:colId xmlns:a16="http://schemas.microsoft.com/office/drawing/2014/main" val="2699384530"/>
                    </a:ext>
                  </a:extLst>
                </a:gridCol>
                <a:gridCol w="2161858">
                  <a:extLst>
                    <a:ext uri="{9D8B030D-6E8A-4147-A177-3AD203B41FA5}">
                      <a16:colId xmlns:a16="http://schemas.microsoft.com/office/drawing/2014/main" val="1697559987"/>
                    </a:ext>
                  </a:extLst>
                </a:gridCol>
                <a:gridCol w="2161858">
                  <a:extLst>
                    <a:ext uri="{9D8B030D-6E8A-4147-A177-3AD203B41FA5}">
                      <a16:colId xmlns:a16="http://schemas.microsoft.com/office/drawing/2014/main" val="3221256497"/>
                    </a:ext>
                  </a:extLst>
                </a:gridCol>
                <a:gridCol w="2161858">
                  <a:extLst>
                    <a:ext uri="{9D8B030D-6E8A-4147-A177-3AD203B41FA5}">
                      <a16:colId xmlns:a16="http://schemas.microsoft.com/office/drawing/2014/main" val="1767621686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Corporación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Media 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Desviación estándar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Coeficiente de variación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3458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A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4420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615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13.91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91252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B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4320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620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14.34</a:t>
                      </a:r>
                      <a:endParaRPr lang="es-CO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8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95631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DEFINICIONES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154858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s-CO" sz="5400" b="1" dirty="0">
                <a:solidFill>
                  <a:srgbClr val="0070C0"/>
                </a:solidFill>
              </a:rPr>
              <a:t>Población: </a:t>
            </a:r>
            <a:r>
              <a:rPr lang="es-CO" sz="4000" dirty="0"/>
              <a:t>conjunto de elementos sobre los que queremos hacer afirmaciones </a:t>
            </a:r>
          </a:p>
          <a:p>
            <a:pPr marL="0" indent="0" algn="just">
              <a:buNone/>
            </a:pPr>
            <a:r>
              <a:rPr lang="es-CO" sz="5400" b="1" dirty="0">
                <a:solidFill>
                  <a:srgbClr val="0070C0"/>
                </a:solidFill>
              </a:rPr>
              <a:t>Muestra: </a:t>
            </a:r>
            <a:r>
              <a:rPr lang="es-CO" sz="4000" dirty="0"/>
              <a:t>subconjunto de la población que se extrae para ser estudiado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428" y="2318040"/>
            <a:ext cx="4029805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95631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DEFINICIONES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91362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900" b="1" dirty="0" smtClean="0">
                <a:solidFill>
                  <a:srgbClr val="0070C0"/>
                </a:solidFill>
              </a:rPr>
              <a:t>Parámetro: </a:t>
            </a:r>
            <a:r>
              <a:rPr lang="es-CO" sz="3900" dirty="0">
                <a:solidFill>
                  <a:schemeClr val="tx1"/>
                </a:solidFill>
              </a:rPr>
              <a:t>Valor descriptivo de la población</a:t>
            </a:r>
          </a:p>
          <a:p>
            <a:pPr marL="0" indent="0" algn="just">
              <a:buNone/>
            </a:pPr>
            <a:r>
              <a:rPr lang="es-CO" sz="3900" b="1" dirty="0" smtClean="0">
                <a:solidFill>
                  <a:srgbClr val="0070C0"/>
                </a:solidFill>
              </a:rPr>
              <a:t>Estadístico: </a:t>
            </a:r>
            <a:r>
              <a:rPr lang="es-CO" sz="3900" dirty="0" smtClean="0">
                <a:solidFill>
                  <a:schemeClr val="tx1"/>
                </a:solidFill>
              </a:rPr>
              <a:t>Valor descriptivo para una muestra</a:t>
            </a:r>
            <a:endParaRPr lang="es-CO" sz="3900" dirty="0">
              <a:solidFill>
                <a:schemeClr val="tx1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15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95631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DEFINICIONES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512484"/>
            <a:ext cx="5341620" cy="4023360"/>
          </a:xfrm>
        </p:spPr>
        <p:txBody>
          <a:bodyPr/>
          <a:lstStyle/>
          <a:p>
            <a:r>
              <a:rPr lang="es-CO" sz="3800" b="1" dirty="0" smtClean="0"/>
              <a:t>Dato: </a:t>
            </a:r>
            <a:r>
              <a:rPr lang="es-CO" sz="3800" dirty="0" smtClean="0"/>
              <a:t>es una observación sobre la variable medida</a:t>
            </a:r>
          </a:p>
          <a:p>
            <a:r>
              <a:rPr lang="es-CO" sz="3800" b="1" dirty="0" smtClean="0"/>
              <a:t>Datos: </a:t>
            </a:r>
            <a:r>
              <a:rPr lang="es-CO" sz="3800" dirty="0" smtClean="0"/>
              <a:t>es una colección de observaciones</a:t>
            </a:r>
            <a:endParaRPr lang="es-CO" sz="3800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11" y="2343150"/>
            <a:ext cx="4589464" cy="24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71500"/>
            <a:ext cx="10058400" cy="899160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ESTADÍSTICA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209800"/>
            <a:ext cx="10058400" cy="3659294"/>
          </a:xfrm>
        </p:spPr>
        <p:txBody>
          <a:bodyPr>
            <a:normAutofit/>
          </a:bodyPr>
          <a:lstStyle/>
          <a:p>
            <a:r>
              <a:rPr lang="es-CO" sz="4800" dirty="0" smtClean="0"/>
              <a:t>   DESCRIPTIVA                 INFERENCIAL</a:t>
            </a:r>
            <a:endParaRPr lang="es-CO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962" y="3137849"/>
            <a:ext cx="3097036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ESTADÍSTICA DESCRIPTIVA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430826"/>
            <a:ext cx="6248070" cy="21738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4400" dirty="0" smtClean="0"/>
          </a:p>
          <a:p>
            <a:pPr marL="0" indent="0">
              <a:buNone/>
            </a:pPr>
            <a:r>
              <a:rPr lang="es-CO" sz="4400" dirty="0"/>
              <a:t>M</a:t>
            </a:r>
            <a:r>
              <a:rPr lang="es-CO" sz="4400" dirty="0" smtClean="0"/>
              <a:t>étodos para organizar y resumir los datos</a:t>
            </a:r>
            <a:endParaRPr lang="es-CO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350" y="2430826"/>
            <a:ext cx="3810330" cy="28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2119</TotalTime>
  <Words>971</Words>
  <Application>Microsoft Office PowerPoint</Application>
  <PresentationFormat>Panorámica</PresentationFormat>
  <Paragraphs>141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Calibri</vt:lpstr>
      <vt:lpstr>Calibri Light</vt:lpstr>
      <vt:lpstr>Cambria Math</vt:lpstr>
      <vt:lpstr>Wingdings</vt:lpstr>
      <vt:lpstr>Retrospección</vt:lpstr>
      <vt:lpstr>ESTADÍSTICA DESCRIPTIVA</vt:lpstr>
      <vt:lpstr>Bibliografía</vt:lpstr>
      <vt:lpstr>¿QUÉ ES LA ESTADÍSTICA? </vt:lpstr>
      <vt:lpstr>¿Por qué es importante la estadística?</vt:lpstr>
      <vt:lpstr>DEFINICIONES</vt:lpstr>
      <vt:lpstr>DEFINICIONES</vt:lpstr>
      <vt:lpstr>DEFINICIONES</vt:lpstr>
      <vt:lpstr>ESTADÍSTICA</vt:lpstr>
      <vt:lpstr>ESTADÍSTICA DESCRIPTIVA</vt:lpstr>
      <vt:lpstr>ESTADÍSTICA INFERENCIAL</vt:lpstr>
      <vt:lpstr>Presentación de PowerPoint</vt:lpstr>
      <vt:lpstr>Variable</vt:lpstr>
      <vt:lpstr>TIPOS DE VARIABLES</vt:lpstr>
      <vt:lpstr>Presentación de PowerPoint</vt:lpstr>
      <vt:lpstr>Herramientas estadísticas</vt:lpstr>
      <vt:lpstr>Presentación de PowerPoint</vt:lpstr>
      <vt:lpstr>GRAFICOS DE BARRAS</vt:lpstr>
      <vt:lpstr>HISTOGRAMA</vt:lpstr>
      <vt:lpstr>Grafico de densidad</vt:lpstr>
      <vt:lpstr>HISTOGRAMAS Y GRAFICOS DE DENSIDAD</vt:lpstr>
      <vt:lpstr>GRAFICO DE DISPERSIÓN</vt:lpstr>
      <vt:lpstr>GRAFICOS DE SERIES DE TIEMPO</vt:lpstr>
      <vt:lpstr>GRAFICOS DE PERFILES</vt:lpstr>
      <vt:lpstr>Presentación de PowerPoint</vt:lpstr>
      <vt:lpstr>MEDIDAS DE TENDENCIA CENTRAL</vt:lpstr>
      <vt:lpstr>MEDIDAS DE VARIACIÓN</vt:lpstr>
      <vt:lpstr>Varianza y desviación estándar poblacional</vt:lpstr>
      <vt:lpstr>Ejemplo </vt:lpstr>
      <vt:lpstr>En el caso muestral</vt:lpstr>
      <vt:lpstr>Diferencia en medidas entre  la población y la muestra</vt:lpstr>
      <vt:lpstr>¿Cómo obtener la media y la varianza en la calculadora?</vt:lpstr>
      <vt:lpstr>MEDIDAS DE POSICIÓN</vt:lpstr>
      <vt:lpstr>Cuartiles</vt:lpstr>
      <vt:lpstr>Cómo estimar los cuartiles</vt:lpstr>
      <vt:lpstr>Presentación de PowerPoint</vt:lpstr>
      <vt:lpstr>PERCENTILES </vt:lpstr>
      <vt:lpstr>BOXPLOT</vt:lpstr>
      <vt:lpstr>Presentación de PowerPoint</vt:lpstr>
      <vt:lpstr>Presentación de PowerPoint</vt:lpstr>
      <vt:lpstr>Presentación de PowerPoint</vt:lpstr>
      <vt:lpstr>Coeficiente de variación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curso</dc:title>
  <dc:creator>Samsung</dc:creator>
  <cp:lastModifiedBy>jhoana trochez</cp:lastModifiedBy>
  <cp:revision>134</cp:revision>
  <dcterms:created xsi:type="dcterms:W3CDTF">2017-07-27T16:29:06Z</dcterms:created>
  <dcterms:modified xsi:type="dcterms:W3CDTF">2019-01-21T16:12:15Z</dcterms:modified>
</cp:coreProperties>
</file>