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6"/>
  </p:notesMasterIdLst>
  <p:sldIdLst>
    <p:sldId id="264" r:id="rId2"/>
    <p:sldId id="266" r:id="rId3"/>
    <p:sldId id="262" r:id="rId4"/>
    <p:sldId id="268" r:id="rId5"/>
    <p:sldId id="288" r:id="rId6"/>
    <p:sldId id="269" r:id="rId7"/>
    <p:sldId id="271" r:id="rId8"/>
    <p:sldId id="270" r:id="rId9"/>
    <p:sldId id="272" r:id="rId10"/>
    <p:sldId id="273" r:id="rId11"/>
    <p:sldId id="274" r:id="rId12"/>
    <p:sldId id="275" r:id="rId13"/>
    <p:sldId id="276" r:id="rId14"/>
    <p:sldId id="277" r:id="rId15"/>
    <p:sldId id="278" r:id="rId16"/>
    <p:sldId id="279" r:id="rId17"/>
    <p:sldId id="281" r:id="rId18"/>
    <p:sldId id="282" r:id="rId19"/>
    <p:sldId id="283" r:id="rId20"/>
    <p:sldId id="284" r:id="rId21"/>
    <p:sldId id="285" r:id="rId22"/>
    <p:sldId id="286" r:id="rId23"/>
    <p:sldId id="287" r:id="rId24"/>
    <p:sldId id="260" r:id="rId25"/>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66"/>
    <a:srgbClr val="19937C"/>
    <a:srgbClr val="43AB97"/>
    <a:srgbClr val="F2E6CC"/>
    <a:srgbClr val="E03A00"/>
    <a:srgbClr val="172B7E"/>
    <a:srgbClr val="2BA287"/>
    <a:srgbClr val="19A78C"/>
    <a:srgbClr val="CC008C"/>
    <a:srgbClr val="00A4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969" autoAdjust="0"/>
  </p:normalViewPr>
  <p:slideViewPr>
    <p:cSldViewPr snapToGrid="0" snapToObjects="1">
      <p:cViewPr varScale="1">
        <p:scale>
          <a:sx n="149" d="100"/>
          <a:sy n="149" d="100"/>
        </p:scale>
        <p:origin x="504" y="120"/>
      </p:cViewPr>
      <p:guideLst>
        <p:guide orient="horz" pos="2160"/>
        <p:guide pos="2880"/>
        <p:guide orient="horz" pos="16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06D32-3F26-4A60-B79B-32791D3BB2C9}" type="datetimeFigureOut">
              <a:rPr lang="es-CO" smtClean="0"/>
              <a:t>4/03/2025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F695FE-B573-405B-994F-FAFC23062642}" type="slidenum">
              <a:rPr lang="es-CO" smtClean="0"/>
              <a:t>‹Nº›</a:t>
            </a:fld>
            <a:endParaRPr lang="es-CO"/>
          </a:p>
        </p:txBody>
      </p:sp>
    </p:spTree>
    <p:extLst>
      <p:ext uri="{BB962C8B-B14F-4D97-AF65-F5344CB8AC3E}">
        <p14:creationId xmlns:p14="http://schemas.microsoft.com/office/powerpoint/2010/main" val="2262910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19"/>
            <a:ext cx="7772400" cy="1102519"/>
          </a:xfrm>
        </p:spPr>
        <p:txBody>
          <a:bodyPr/>
          <a:lstStyle/>
          <a:p>
            <a:r>
              <a:rPr lang="es-ES"/>
              <a:t>Haga clic para modificar el estilo de título del patrón</a:t>
            </a:r>
          </a:p>
        </p:txBody>
      </p:sp>
      <p:sp>
        <p:nvSpPr>
          <p:cNvPr id="3" name="Subtítu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33DC620-E659-49B0-9EFB-BB66AA813A77}" type="datetime1">
              <a:rPr lang="es-ES" smtClean="0"/>
              <a:t>04/03/2025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‹Nº›</a:t>
            </a:fld>
            <a:endParaRPr lang="es-ES"/>
          </a:p>
        </p:txBody>
      </p:sp>
    </p:spTree>
    <p:extLst>
      <p:ext uri="{BB962C8B-B14F-4D97-AF65-F5344CB8AC3E}">
        <p14:creationId xmlns:p14="http://schemas.microsoft.com/office/powerpoint/2010/main" val="208117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368595"/>
            <a:ext cx="8229600" cy="694634"/>
          </a:xfrm>
        </p:spPr>
        <p:txBody>
          <a:bodyPr>
            <a:noAutofit/>
          </a:bodyPr>
          <a:lstStyle>
            <a:lvl1pPr>
              <a:defRPr sz="2800">
                <a:solidFill>
                  <a:schemeClr val="tx2"/>
                </a:solidFill>
              </a:defRPr>
            </a:lvl1pPr>
          </a:lstStyle>
          <a:p>
            <a:r>
              <a:rPr lang="es-ES" dirty="0"/>
              <a:t>Haga clic para modificar el estilo de título del patrón</a:t>
            </a:r>
          </a:p>
        </p:txBody>
      </p:sp>
      <p:sp>
        <p:nvSpPr>
          <p:cNvPr id="3" name="Marcador de contenido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10"/>
          </p:nvPr>
        </p:nvSpPr>
        <p:spPr/>
        <p:txBody>
          <a:bodyPr/>
          <a:lstStyle/>
          <a:p>
            <a:fld id="{2F477E6E-80CA-4637-84D1-CB00AA43C9A5}" type="datetime1">
              <a:rPr lang="es-ES" smtClean="0"/>
              <a:t>04/03/2025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a:xfrm>
            <a:off x="301256" y="18054"/>
            <a:ext cx="2133600" cy="273844"/>
          </a:xfrm>
        </p:spPr>
        <p:txBody>
          <a:bodyPr/>
          <a:lstStyle>
            <a:lvl1pPr algn="l">
              <a:defRPr sz="900"/>
            </a:lvl1pPr>
          </a:lstStyle>
          <a:p>
            <a:r>
              <a:rPr lang="es-ES" dirty="0"/>
              <a:t>Página </a:t>
            </a:r>
            <a:fld id="{90BC2BA4-81C0-F544-BD72-C8CB9DA7C802}" type="slidenum">
              <a:rPr lang="es-ES" smtClean="0"/>
              <a:pPr/>
              <a:t>‹Nº›</a:t>
            </a:fld>
            <a:r>
              <a:rPr lang="es-ES" dirty="0"/>
              <a:t> </a:t>
            </a:r>
          </a:p>
        </p:txBody>
      </p:sp>
    </p:spTree>
    <p:extLst>
      <p:ext uri="{BB962C8B-B14F-4D97-AF65-F5344CB8AC3E}">
        <p14:creationId xmlns:p14="http://schemas.microsoft.com/office/powerpoint/2010/main" val="310055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2299790"/>
            <a:ext cx="7772400" cy="1021556"/>
          </a:xfrm>
        </p:spPr>
        <p:txBody>
          <a:bodyPr anchor="t"/>
          <a:lstStyle>
            <a:lvl1pPr algn="l">
              <a:defRPr sz="4000" b="1" cap="all"/>
            </a:lvl1pPr>
          </a:lstStyle>
          <a:p>
            <a:r>
              <a:rPr lang="es-ES" dirty="0"/>
              <a:t>Haga clic para modificar el estilo de título del patrón</a:t>
            </a:r>
          </a:p>
        </p:txBody>
      </p:sp>
      <p:sp>
        <p:nvSpPr>
          <p:cNvPr id="3" name="Marcador de texto 2"/>
          <p:cNvSpPr>
            <a:spLocks noGrp="1"/>
          </p:cNvSpPr>
          <p:nvPr>
            <p:ph type="body" idx="1"/>
          </p:nvPr>
        </p:nvSpPr>
        <p:spPr>
          <a:xfrm>
            <a:off x="722313" y="1174649"/>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Marcador de fecha 3"/>
          <p:cNvSpPr>
            <a:spLocks noGrp="1"/>
          </p:cNvSpPr>
          <p:nvPr>
            <p:ph type="dt" sz="half" idx="10"/>
          </p:nvPr>
        </p:nvSpPr>
        <p:spPr/>
        <p:txBody>
          <a:bodyPr/>
          <a:lstStyle/>
          <a:p>
            <a:fld id="{E72404BB-03C1-49D0-8ADB-9D0B173DA53B}" type="datetime1">
              <a:rPr lang="es-ES" smtClean="0"/>
              <a:t>04/03/2025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a:xfrm>
            <a:off x="343786" y="0"/>
            <a:ext cx="2133600" cy="273844"/>
          </a:xfrm>
        </p:spPr>
        <p:txBody>
          <a:bodyPr/>
          <a:lstStyle>
            <a:lvl1pPr algn="l">
              <a:defRPr/>
            </a:lvl1pPr>
          </a:lstStyle>
          <a:p>
            <a:fld id="{90BC2BA4-81C0-F544-BD72-C8CB9DA7C802}" type="slidenum">
              <a:rPr lang="es-ES" smtClean="0"/>
              <a:pPr/>
              <a:t>‹Nº›</a:t>
            </a:fld>
            <a:endParaRPr lang="es-ES"/>
          </a:p>
        </p:txBody>
      </p:sp>
    </p:spTree>
    <p:extLst>
      <p:ext uri="{BB962C8B-B14F-4D97-AF65-F5344CB8AC3E}">
        <p14:creationId xmlns:p14="http://schemas.microsoft.com/office/powerpoint/2010/main" val="184098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lvl1pPr>
              <a:defRPr sz="2800"/>
            </a:lvl1pPr>
          </a:lstStyle>
          <a:p>
            <a:r>
              <a:rPr lang="es-ES" dirty="0"/>
              <a:t>Haga clic para modificar el estilo de título del patrón</a:t>
            </a:r>
          </a:p>
        </p:txBody>
      </p:sp>
      <p:sp>
        <p:nvSpPr>
          <p:cNvPr id="3" name="Marcador de contenido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2328A97A-0D3F-47CA-A347-054B7FE5852E}" type="datetime1">
              <a:rPr lang="es-ES" smtClean="0"/>
              <a:t>04/03/2025</a:t>
            </a:fld>
            <a:endParaRPr lang="es-ES"/>
          </a:p>
        </p:txBody>
      </p:sp>
      <p:sp>
        <p:nvSpPr>
          <p:cNvPr id="6" name="Marcador de pie de página 5"/>
          <p:cNvSpPr>
            <a:spLocks noGrp="1"/>
          </p:cNvSpPr>
          <p:nvPr>
            <p:ph type="ftr" sz="quarter" idx="11"/>
          </p:nvPr>
        </p:nvSpPr>
        <p:spPr/>
        <p:txBody>
          <a:bodyPr/>
          <a:lstStyle/>
          <a:p>
            <a:endParaRPr lang="es-ES"/>
          </a:p>
        </p:txBody>
      </p:sp>
      <p:sp>
        <p:nvSpPr>
          <p:cNvPr id="8" name="Marcador de número de diapositiva 5">
            <a:extLst>
              <a:ext uri="{FF2B5EF4-FFF2-40B4-BE49-F238E27FC236}">
                <a16:creationId xmlns:a16="http://schemas.microsoft.com/office/drawing/2014/main" id="{1D78991F-287D-0639-B3A9-25B72B76217C}"/>
              </a:ext>
            </a:extLst>
          </p:cNvPr>
          <p:cNvSpPr>
            <a:spLocks noGrp="1"/>
          </p:cNvSpPr>
          <p:nvPr>
            <p:ph type="sldNum" sz="quarter" idx="12"/>
          </p:nvPr>
        </p:nvSpPr>
        <p:spPr>
          <a:xfrm>
            <a:off x="343786" y="0"/>
            <a:ext cx="2133600" cy="273844"/>
          </a:xfrm>
        </p:spPr>
        <p:txBody>
          <a:bodyPr/>
          <a:lstStyle>
            <a:lvl1pPr algn="l">
              <a:defRPr/>
            </a:lvl1pPr>
          </a:lstStyle>
          <a:p>
            <a:fld id="{90BC2BA4-81C0-F544-BD72-C8CB9DA7C802}" type="slidenum">
              <a:rPr lang="es-ES" smtClean="0"/>
              <a:pPr/>
              <a:t>‹Nº›</a:t>
            </a:fld>
            <a:endParaRPr lang="es-ES"/>
          </a:p>
        </p:txBody>
      </p:sp>
    </p:spTree>
    <p:extLst>
      <p:ext uri="{BB962C8B-B14F-4D97-AF65-F5344CB8AC3E}">
        <p14:creationId xmlns:p14="http://schemas.microsoft.com/office/powerpoint/2010/main" val="356303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lvl1pPr>
              <a:defRPr sz="2800"/>
            </a:lvl1pPr>
          </a:lstStyle>
          <a:p>
            <a:r>
              <a:rPr lang="es-ES"/>
              <a:t>Haga clic para modificar el estilo de título del patrón</a:t>
            </a:r>
          </a:p>
        </p:txBody>
      </p:sp>
      <p:sp>
        <p:nvSpPr>
          <p:cNvPr id="3" name="Marcador de texto 2"/>
          <p:cNvSpPr>
            <a:spLocks noGrp="1"/>
          </p:cNvSpPr>
          <p:nvPr>
            <p:ph type="body" idx="1"/>
          </p:nvPr>
        </p:nvSpPr>
        <p:spPr>
          <a:xfrm>
            <a:off x="457200" y="1151335"/>
            <a:ext cx="4040188" cy="479822"/>
          </a:xfrm>
        </p:spPr>
        <p:txBody>
          <a:bodyPr anchor="b">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4" name="Marcador de contenido 3"/>
          <p:cNvSpPr>
            <a:spLocks noGrp="1"/>
          </p:cNvSpPr>
          <p:nvPr>
            <p:ph sz="half" idx="2"/>
          </p:nvPr>
        </p:nvSpPr>
        <p:spPr>
          <a:xfrm>
            <a:off x="457200" y="1631156"/>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Marcador de texto 4"/>
          <p:cNvSpPr>
            <a:spLocks noGrp="1"/>
          </p:cNvSpPr>
          <p:nvPr>
            <p:ph type="body" sz="quarter" idx="3"/>
          </p:nvPr>
        </p:nvSpPr>
        <p:spPr>
          <a:xfrm>
            <a:off x="4645026" y="1151335"/>
            <a:ext cx="4041775" cy="479822"/>
          </a:xfrm>
        </p:spPr>
        <p:txBody>
          <a:bodyPr anchor="b">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4645026" y="1631156"/>
            <a:ext cx="4041775"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791C8795-6BD1-4429-BD75-9B388C62CDEE}" type="datetime1">
              <a:rPr lang="es-ES" smtClean="0"/>
              <a:t>04/03/2025</a:t>
            </a:fld>
            <a:endParaRPr lang="es-ES"/>
          </a:p>
        </p:txBody>
      </p:sp>
      <p:sp>
        <p:nvSpPr>
          <p:cNvPr id="8" name="Marcador de pie de página 7"/>
          <p:cNvSpPr>
            <a:spLocks noGrp="1"/>
          </p:cNvSpPr>
          <p:nvPr>
            <p:ph type="ftr" sz="quarter" idx="11"/>
          </p:nvPr>
        </p:nvSpPr>
        <p:spPr/>
        <p:txBody>
          <a:bodyPr/>
          <a:lstStyle/>
          <a:p>
            <a:endParaRPr lang="es-ES"/>
          </a:p>
        </p:txBody>
      </p:sp>
      <p:sp>
        <p:nvSpPr>
          <p:cNvPr id="10" name="Marcador de número de diapositiva 5">
            <a:extLst>
              <a:ext uri="{FF2B5EF4-FFF2-40B4-BE49-F238E27FC236}">
                <a16:creationId xmlns:a16="http://schemas.microsoft.com/office/drawing/2014/main" id="{B2016B63-56CA-91C8-8D94-3736CC5DFAC1}"/>
              </a:ext>
            </a:extLst>
          </p:cNvPr>
          <p:cNvSpPr>
            <a:spLocks noGrp="1"/>
          </p:cNvSpPr>
          <p:nvPr>
            <p:ph type="sldNum" sz="quarter" idx="12"/>
          </p:nvPr>
        </p:nvSpPr>
        <p:spPr>
          <a:xfrm>
            <a:off x="343786" y="0"/>
            <a:ext cx="2133600" cy="273844"/>
          </a:xfrm>
        </p:spPr>
        <p:txBody>
          <a:bodyPr/>
          <a:lstStyle>
            <a:lvl1pPr algn="l">
              <a:defRPr/>
            </a:lvl1pPr>
          </a:lstStyle>
          <a:p>
            <a:fld id="{90BC2BA4-81C0-F544-BD72-C8CB9DA7C802}" type="slidenum">
              <a:rPr lang="es-ES" smtClean="0"/>
              <a:pPr/>
              <a:t>‹Nº›</a:t>
            </a:fld>
            <a:endParaRPr lang="es-ES"/>
          </a:p>
        </p:txBody>
      </p:sp>
    </p:spTree>
    <p:extLst>
      <p:ext uri="{BB962C8B-B14F-4D97-AF65-F5344CB8AC3E}">
        <p14:creationId xmlns:p14="http://schemas.microsoft.com/office/powerpoint/2010/main" val="1934548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lvl1pPr>
              <a:defRPr sz="2800"/>
            </a:lvl1pPr>
          </a:lstStyle>
          <a:p>
            <a:r>
              <a:rPr lang="es-ES" dirty="0"/>
              <a:t>Haga clic para modificar el estilo de título del patrón</a:t>
            </a:r>
          </a:p>
        </p:txBody>
      </p:sp>
      <p:sp>
        <p:nvSpPr>
          <p:cNvPr id="3" name="Marcador de fecha 2"/>
          <p:cNvSpPr>
            <a:spLocks noGrp="1"/>
          </p:cNvSpPr>
          <p:nvPr>
            <p:ph type="dt" sz="half" idx="10"/>
          </p:nvPr>
        </p:nvSpPr>
        <p:spPr/>
        <p:txBody>
          <a:bodyPr/>
          <a:lstStyle/>
          <a:p>
            <a:fld id="{B646A773-67CF-4861-89BB-2127413ABA21}" type="datetime1">
              <a:rPr lang="es-ES" smtClean="0"/>
              <a:t>04/03/2025</a:t>
            </a:fld>
            <a:endParaRPr lang="es-ES"/>
          </a:p>
        </p:txBody>
      </p:sp>
      <p:sp>
        <p:nvSpPr>
          <p:cNvPr id="4" name="Marcador de pie de página 3"/>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AED5BEC-1B11-157D-6B6B-7EC9DA3858D6}"/>
              </a:ext>
            </a:extLst>
          </p:cNvPr>
          <p:cNvSpPr>
            <a:spLocks noGrp="1"/>
          </p:cNvSpPr>
          <p:nvPr>
            <p:ph type="sldNum" sz="quarter" idx="12"/>
          </p:nvPr>
        </p:nvSpPr>
        <p:spPr>
          <a:xfrm>
            <a:off x="343786" y="0"/>
            <a:ext cx="2133600" cy="273844"/>
          </a:xfrm>
        </p:spPr>
        <p:txBody>
          <a:bodyPr/>
          <a:lstStyle>
            <a:lvl1pPr algn="l">
              <a:defRPr/>
            </a:lvl1pPr>
          </a:lstStyle>
          <a:p>
            <a:fld id="{90BC2BA4-81C0-F544-BD72-C8CB9DA7C802}" type="slidenum">
              <a:rPr lang="es-ES" smtClean="0"/>
              <a:pPr/>
              <a:t>‹Nº›</a:t>
            </a:fld>
            <a:endParaRPr lang="es-ES"/>
          </a:p>
        </p:txBody>
      </p:sp>
    </p:spTree>
    <p:extLst>
      <p:ext uri="{BB962C8B-B14F-4D97-AF65-F5344CB8AC3E}">
        <p14:creationId xmlns:p14="http://schemas.microsoft.com/office/powerpoint/2010/main" val="126887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D8ADB17-4F6B-498B-894E-4985DAFC70C1}" type="datetime1">
              <a:rPr lang="es-ES" smtClean="0"/>
              <a:t>04/03/2025</a:t>
            </a:fld>
            <a:endParaRPr lang="es-ES"/>
          </a:p>
        </p:txBody>
      </p:sp>
      <p:sp>
        <p:nvSpPr>
          <p:cNvPr id="3" name="Marcador de pie de página 2"/>
          <p:cNvSpPr>
            <a:spLocks noGrp="1"/>
          </p:cNvSpPr>
          <p:nvPr>
            <p:ph type="ftr" sz="quarter" idx="11"/>
          </p:nvPr>
        </p:nvSpPr>
        <p:spPr/>
        <p:txBody>
          <a:bodyPr/>
          <a:lstStyle/>
          <a:p>
            <a:endParaRPr lang="es-ES"/>
          </a:p>
        </p:txBody>
      </p:sp>
      <p:sp>
        <p:nvSpPr>
          <p:cNvPr id="5" name="Marcador de número de diapositiva 5">
            <a:extLst>
              <a:ext uri="{FF2B5EF4-FFF2-40B4-BE49-F238E27FC236}">
                <a16:creationId xmlns:a16="http://schemas.microsoft.com/office/drawing/2014/main" id="{29E16D5E-FC12-627C-C32C-2D79CE9DAC8C}"/>
              </a:ext>
            </a:extLst>
          </p:cNvPr>
          <p:cNvSpPr>
            <a:spLocks noGrp="1"/>
          </p:cNvSpPr>
          <p:nvPr>
            <p:ph type="sldNum" sz="quarter" idx="12"/>
          </p:nvPr>
        </p:nvSpPr>
        <p:spPr>
          <a:xfrm>
            <a:off x="343786" y="0"/>
            <a:ext cx="2133600" cy="273844"/>
          </a:xfrm>
        </p:spPr>
        <p:txBody>
          <a:bodyPr/>
          <a:lstStyle>
            <a:lvl1pPr algn="l">
              <a:defRPr/>
            </a:lvl1pPr>
          </a:lstStyle>
          <a:p>
            <a:fld id="{90BC2BA4-81C0-F544-BD72-C8CB9DA7C802}" type="slidenum">
              <a:rPr lang="es-ES" smtClean="0"/>
              <a:pPr/>
              <a:t>‹Nº›</a:t>
            </a:fld>
            <a:endParaRPr lang="es-ES"/>
          </a:p>
        </p:txBody>
      </p:sp>
    </p:spTree>
    <p:extLst>
      <p:ext uri="{BB962C8B-B14F-4D97-AF65-F5344CB8AC3E}">
        <p14:creationId xmlns:p14="http://schemas.microsoft.com/office/powerpoint/2010/main" val="181841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
              <a:t>Haga clic para modificar el estilo de título del patrón</a:t>
            </a:r>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6E5F5D58-D3C6-4A98-BBED-E11D62DD4FB7}" type="datetime1">
              <a:rPr lang="es-ES" smtClean="0"/>
              <a:t>04/03/2025</a:t>
            </a:fld>
            <a:endParaRPr lang="es-ES"/>
          </a:p>
        </p:txBody>
      </p:sp>
      <p:sp>
        <p:nvSpPr>
          <p:cNvPr id="6" name="Marcador de pie de página 5"/>
          <p:cNvSpPr>
            <a:spLocks noGrp="1"/>
          </p:cNvSpPr>
          <p:nvPr>
            <p:ph type="ftr" sz="quarter" idx="11"/>
          </p:nvPr>
        </p:nvSpPr>
        <p:spPr/>
        <p:txBody>
          <a:bodyPr/>
          <a:lstStyle/>
          <a:p>
            <a:endParaRPr lang="es-ES"/>
          </a:p>
        </p:txBody>
      </p:sp>
      <p:sp>
        <p:nvSpPr>
          <p:cNvPr id="8" name="Marcador de número de diapositiva 5">
            <a:extLst>
              <a:ext uri="{FF2B5EF4-FFF2-40B4-BE49-F238E27FC236}">
                <a16:creationId xmlns:a16="http://schemas.microsoft.com/office/drawing/2014/main" id="{27E0BABE-B629-4063-8894-C3E903570FE1}"/>
              </a:ext>
            </a:extLst>
          </p:cNvPr>
          <p:cNvSpPr>
            <a:spLocks noGrp="1"/>
          </p:cNvSpPr>
          <p:nvPr>
            <p:ph type="sldNum" sz="quarter" idx="12"/>
          </p:nvPr>
        </p:nvSpPr>
        <p:spPr>
          <a:xfrm>
            <a:off x="343786" y="0"/>
            <a:ext cx="2133600" cy="273844"/>
          </a:xfrm>
        </p:spPr>
        <p:txBody>
          <a:bodyPr/>
          <a:lstStyle>
            <a:lvl1pPr algn="l">
              <a:defRPr/>
            </a:lvl1pPr>
          </a:lstStyle>
          <a:p>
            <a:fld id="{90BC2BA4-81C0-F544-BD72-C8CB9DA7C802}" type="slidenum">
              <a:rPr lang="es-ES" smtClean="0"/>
              <a:pPr/>
              <a:t>‹Nº›</a:t>
            </a:fld>
            <a:endParaRPr lang="es-ES"/>
          </a:p>
        </p:txBody>
      </p:sp>
    </p:spTree>
    <p:extLst>
      <p:ext uri="{BB962C8B-B14F-4D97-AF65-F5344CB8AC3E}">
        <p14:creationId xmlns:p14="http://schemas.microsoft.com/office/powerpoint/2010/main" val="357397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
              <a:t>Haga clic para modificar el estilo de título del patrón</a:t>
            </a:r>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F6F8C981-BD54-46FE-919F-B5B29C8804F4}" type="datetime1">
              <a:rPr lang="es-ES" smtClean="0"/>
              <a:t>04/03/2025</a:t>
            </a:fld>
            <a:endParaRPr lang="es-ES"/>
          </a:p>
        </p:txBody>
      </p:sp>
      <p:sp>
        <p:nvSpPr>
          <p:cNvPr id="6" name="Marcador de pie de página 5"/>
          <p:cNvSpPr>
            <a:spLocks noGrp="1"/>
          </p:cNvSpPr>
          <p:nvPr>
            <p:ph type="ftr" sz="quarter" idx="11"/>
          </p:nvPr>
        </p:nvSpPr>
        <p:spPr/>
        <p:txBody>
          <a:bodyPr/>
          <a:lstStyle/>
          <a:p>
            <a:endParaRPr lang="es-ES"/>
          </a:p>
        </p:txBody>
      </p:sp>
      <p:sp>
        <p:nvSpPr>
          <p:cNvPr id="8" name="Marcador de número de diapositiva 5">
            <a:extLst>
              <a:ext uri="{FF2B5EF4-FFF2-40B4-BE49-F238E27FC236}">
                <a16:creationId xmlns:a16="http://schemas.microsoft.com/office/drawing/2014/main" id="{8F88F565-A7F0-7C19-A7F7-953C9727E2BF}"/>
              </a:ext>
            </a:extLst>
          </p:cNvPr>
          <p:cNvSpPr>
            <a:spLocks noGrp="1"/>
          </p:cNvSpPr>
          <p:nvPr>
            <p:ph type="sldNum" sz="quarter" idx="12"/>
          </p:nvPr>
        </p:nvSpPr>
        <p:spPr>
          <a:xfrm>
            <a:off x="343786" y="0"/>
            <a:ext cx="2133600" cy="273844"/>
          </a:xfrm>
        </p:spPr>
        <p:txBody>
          <a:bodyPr/>
          <a:lstStyle>
            <a:lvl1pPr algn="l">
              <a:defRPr/>
            </a:lvl1pPr>
          </a:lstStyle>
          <a:p>
            <a:fld id="{90BC2BA4-81C0-F544-BD72-C8CB9DA7C802}" type="slidenum">
              <a:rPr lang="es-ES" smtClean="0"/>
              <a:pPr/>
              <a:t>‹Nº›</a:t>
            </a:fld>
            <a:endParaRPr lang="es-ES"/>
          </a:p>
        </p:txBody>
      </p:sp>
    </p:spTree>
    <p:extLst>
      <p:ext uri="{BB962C8B-B14F-4D97-AF65-F5344CB8AC3E}">
        <p14:creationId xmlns:p14="http://schemas.microsoft.com/office/powerpoint/2010/main" val="74998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311887"/>
            <a:ext cx="8229600" cy="751341"/>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DB30C37-EE32-4163-B0FE-3AD7FB21F6FB}" type="datetime1">
              <a:rPr lang="es-ES" smtClean="0"/>
              <a:t>04/03/2025</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0BC2BA4-81C0-F544-BD72-C8CB9DA7C802}" type="slidenum">
              <a:rPr lang="es-ES" smtClean="0"/>
              <a:t>‹Nº›</a:t>
            </a:fld>
            <a:endParaRPr lang="es-ES"/>
          </a:p>
        </p:txBody>
      </p:sp>
    </p:spTree>
    <p:extLst>
      <p:ext uri="{BB962C8B-B14F-4D97-AF65-F5344CB8AC3E}">
        <p14:creationId xmlns:p14="http://schemas.microsoft.com/office/powerpoint/2010/main" val="14316188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hf hdr="0" ftr="0" dt="0"/>
  <p:txStyles>
    <p:titleStyle>
      <a:lvl1pPr algn="ctr" defTabSz="457200" rtl="0" eaLnBrk="1" latinLnBrk="0" hangingPunct="1">
        <a:spcBef>
          <a:spcPct val="0"/>
        </a:spcBef>
        <a:buNone/>
        <a:defRPr sz="36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stadisticaun.github.io/L_Conceptual1/Cap_III.html#naturaleza-matem%C3%A1tica-de-los-indicadores"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colaboracion.dnp.gov.co/CDT/Sinergia/Documentos/Guia_para_elaborar_Indicadores.pd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76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970C70B-7213-4601-A511-49DB936002C4}"/>
              </a:ext>
            </a:extLst>
          </p:cNvPr>
          <p:cNvSpPr>
            <a:spLocks noGrp="1"/>
          </p:cNvSpPr>
          <p:nvPr>
            <p:ph type="sldNum" sz="quarter" idx="12"/>
          </p:nvPr>
        </p:nvSpPr>
        <p:spPr/>
        <p:txBody>
          <a:bodyPr/>
          <a:lstStyle/>
          <a:p>
            <a:r>
              <a:rPr lang="es-ES"/>
              <a:t>Página </a:t>
            </a:r>
            <a:fld id="{90BC2BA4-81C0-F544-BD72-C8CB9DA7C802}" type="slidenum">
              <a:rPr lang="es-ES" smtClean="0"/>
              <a:pPr/>
              <a:t>10</a:t>
            </a:fld>
            <a:r>
              <a:rPr lang="es-ES"/>
              <a:t> </a:t>
            </a:r>
            <a:endParaRPr lang="es-ES" dirty="0"/>
          </a:p>
        </p:txBody>
      </p:sp>
      <p:pic>
        <p:nvPicPr>
          <p:cNvPr id="6" name="Imagen 5">
            <a:extLst>
              <a:ext uri="{FF2B5EF4-FFF2-40B4-BE49-F238E27FC236}">
                <a16:creationId xmlns:a16="http://schemas.microsoft.com/office/drawing/2014/main" id="{11EE8398-4EED-4625-8B74-8D767C4FB66C}"/>
              </a:ext>
            </a:extLst>
          </p:cNvPr>
          <p:cNvPicPr>
            <a:picLocks noChangeAspect="1"/>
          </p:cNvPicPr>
          <p:nvPr/>
        </p:nvPicPr>
        <p:blipFill>
          <a:blip r:embed="rId2"/>
          <a:stretch>
            <a:fillRect/>
          </a:stretch>
        </p:blipFill>
        <p:spPr>
          <a:xfrm>
            <a:off x="1368056" y="754539"/>
            <a:ext cx="4069479" cy="3791883"/>
          </a:xfrm>
          <a:prstGeom prst="rect">
            <a:avLst/>
          </a:prstGeom>
        </p:spPr>
      </p:pic>
      <p:sp>
        <p:nvSpPr>
          <p:cNvPr id="8" name="CuadroTexto 7">
            <a:extLst>
              <a:ext uri="{FF2B5EF4-FFF2-40B4-BE49-F238E27FC236}">
                <a16:creationId xmlns:a16="http://schemas.microsoft.com/office/drawing/2014/main" id="{46BE7C5A-57FA-4F45-B907-EB489F0A2ADA}"/>
              </a:ext>
            </a:extLst>
          </p:cNvPr>
          <p:cNvSpPr txBox="1"/>
          <p:nvPr/>
        </p:nvSpPr>
        <p:spPr>
          <a:xfrm>
            <a:off x="638813" y="339041"/>
            <a:ext cx="5527963" cy="415498"/>
          </a:xfrm>
          <a:prstGeom prst="rect">
            <a:avLst/>
          </a:prstGeom>
          <a:noFill/>
        </p:spPr>
        <p:txBody>
          <a:bodyPr wrap="square">
            <a:spAutoFit/>
          </a:bodyPr>
          <a:lstStyle/>
          <a:p>
            <a:r>
              <a:rPr lang="es-ES" sz="2100" dirty="0">
                <a:solidFill>
                  <a:schemeClr val="accent1"/>
                </a:solidFill>
                <a:latin typeface="Ancizar Serif Extrabold" panose="020A0902070300000003" pitchFamily="18" charset="0"/>
                <a:ea typeface="+mj-ea"/>
              </a:rPr>
              <a:t>Ejemplo. Desarrollo Medición Cualitativa</a:t>
            </a:r>
            <a:endParaRPr lang="es-CO" sz="2100" dirty="0">
              <a:solidFill>
                <a:schemeClr val="accent1"/>
              </a:solidFill>
              <a:latin typeface="Ancizar Serif Extrabold" panose="020A0902070300000003" pitchFamily="18" charset="0"/>
              <a:ea typeface="+mj-ea"/>
            </a:endParaRPr>
          </a:p>
        </p:txBody>
      </p:sp>
      <p:sp>
        <p:nvSpPr>
          <p:cNvPr id="9" name="CuadroTexto 8">
            <a:extLst>
              <a:ext uri="{FF2B5EF4-FFF2-40B4-BE49-F238E27FC236}">
                <a16:creationId xmlns:a16="http://schemas.microsoft.com/office/drawing/2014/main" id="{130C5997-13E0-4700-BEAD-DBF5726D7394}"/>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119075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1504087-5459-43E9-B474-E7A967104B74}"/>
              </a:ext>
            </a:extLst>
          </p:cNvPr>
          <p:cNvSpPr>
            <a:spLocks noGrp="1"/>
          </p:cNvSpPr>
          <p:nvPr>
            <p:ph type="sldNum" sz="quarter" idx="12"/>
          </p:nvPr>
        </p:nvSpPr>
        <p:spPr/>
        <p:txBody>
          <a:bodyPr/>
          <a:lstStyle/>
          <a:p>
            <a:r>
              <a:rPr lang="es-ES"/>
              <a:t>Página </a:t>
            </a:r>
            <a:fld id="{90BC2BA4-81C0-F544-BD72-C8CB9DA7C802}" type="slidenum">
              <a:rPr lang="es-ES" smtClean="0"/>
              <a:pPr/>
              <a:t>11</a:t>
            </a:fld>
            <a:r>
              <a:rPr lang="es-ES"/>
              <a:t> </a:t>
            </a:r>
            <a:endParaRPr lang="es-ES" dirty="0"/>
          </a:p>
        </p:txBody>
      </p:sp>
      <p:sp>
        <p:nvSpPr>
          <p:cNvPr id="5" name="Flecha: a la derecha 4">
            <a:extLst>
              <a:ext uri="{FF2B5EF4-FFF2-40B4-BE49-F238E27FC236}">
                <a16:creationId xmlns:a16="http://schemas.microsoft.com/office/drawing/2014/main" id="{74529DDA-41CA-4A26-A70D-5A021F06B599}"/>
              </a:ext>
            </a:extLst>
          </p:cNvPr>
          <p:cNvSpPr/>
          <p:nvPr/>
        </p:nvSpPr>
        <p:spPr>
          <a:xfrm>
            <a:off x="301257" y="1980344"/>
            <a:ext cx="1870650" cy="936193"/>
          </a:xfrm>
          <a:prstGeom prst="right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5. Seguimiento</a:t>
            </a:r>
            <a:endParaRPr lang="es-CO" dirty="0">
              <a:solidFill>
                <a:srgbClr val="002060"/>
              </a:solidFill>
            </a:endParaRPr>
          </a:p>
        </p:txBody>
      </p:sp>
      <p:sp>
        <p:nvSpPr>
          <p:cNvPr id="6" name="Abrir llave 5">
            <a:extLst>
              <a:ext uri="{FF2B5EF4-FFF2-40B4-BE49-F238E27FC236}">
                <a16:creationId xmlns:a16="http://schemas.microsoft.com/office/drawing/2014/main" id="{99467C32-11E2-46F9-BFF9-E4F5AD8553A7}"/>
              </a:ext>
            </a:extLst>
          </p:cNvPr>
          <p:cNvSpPr/>
          <p:nvPr/>
        </p:nvSpPr>
        <p:spPr>
          <a:xfrm>
            <a:off x="2220310" y="1695919"/>
            <a:ext cx="148072" cy="150908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7" name="CuadroTexto 6">
            <a:extLst>
              <a:ext uri="{FF2B5EF4-FFF2-40B4-BE49-F238E27FC236}">
                <a16:creationId xmlns:a16="http://schemas.microsoft.com/office/drawing/2014/main" id="{D91BEE67-971B-402D-9902-00013FF7319D}"/>
              </a:ext>
            </a:extLst>
          </p:cNvPr>
          <p:cNvSpPr txBox="1"/>
          <p:nvPr/>
        </p:nvSpPr>
        <p:spPr>
          <a:xfrm>
            <a:off x="2294346" y="1511253"/>
            <a:ext cx="1214938" cy="369332"/>
          </a:xfrm>
          <a:prstGeom prst="rect">
            <a:avLst/>
          </a:prstGeom>
          <a:noFill/>
        </p:spPr>
        <p:txBody>
          <a:bodyPr wrap="square" rtlCol="0">
            <a:spAutoFit/>
          </a:bodyPr>
          <a:lstStyle/>
          <a:p>
            <a:r>
              <a:rPr lang="es-ES" dirty="0"/>
              <a:t>Cualitativo</a:t>
            </a:r>
            <a:endParaRPr lang="es-CO" dirty="0"/>
          </a:p>
        </p:txBody>
      </p:sp>
      <p:sp>
        <p:nvSpPr>
          <p:cNvPr id="8" name="CuadroTexto 7">
            <a:extLst>
              <a:ext uri="{FF2B5EF4-FFF2-40B4-BE49-F238E27FC236}">
                <a16:creationId xmlns:a16="http://schemas.microsoft.com/office/drawing/2014/main" id="{CC3EBCE4-ABAB-46D3-98DE-2452EAF7D377}"/>
              </a:ext>
            </a:extLst>
          </p:cNvPr>
          <p:cNvSpPr txBox="1"/>
          <p:nvPr/>
        </p:nvSpPr>
        <p:spPr>
          <a:xfrm>
            <a:off x="2294346" y="3018081"/>
            <a:ext cx="1469968" cy="369332"/>
          </a:xfrm>
          <a:prstGeom prst="rect">
            <a:avLst/>
          </a:prstGeom>
          <a:noFill/>
        </p:spPr>
        <p:txBody>
          <a:bodyPr wrap="square" rtlCol="0">
            <a:spAutoFit/>
          </a:bodyPr>
          <a:lstStyle/>
          <a:p>
            <a:r>
              <a:rPr lang="es-ES" dirty="0"/>
              <a:t>Cuantitativo</a:t>
            </a:r>
            <a:endParaRPr lang="es-CO" dirty="0"/>
          </a:p>
        </p:txBody>
      </p:sp>
      <p:sp>
        <p:nvSpPr>
          <p:cNvPr id="9" name="Rectángulo 8">
            <a:extLst>
              <a:ext uri="{FF2B5EF4-FFF2-40B4-BE49-F238E27FC236}">
                <a16:creationId xmlns:a16="http://schemas.microsoft.com/office/drawing/2014/main" id="{E61FCF5C-2B09-4AAF-B143-51FA48F06661}"/>
              </a:ext>
            </a:extLst>
          </p:cNvPr>
          <p:cNvSpPr/>
          <p:nvPr/>
        </p:nvSpPr>
        <p:spPr>
          <a:xfrm>
            <a:off x="3509284" y="1431512"/>
            <a:ext cx="1899138" cy="5288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5.1 Definición de hitos</a:t>
            </a:r>
            <a:endParaRPr lang="es-CO" dirty="0">
              <a:solidFill>
                <a:srgbClr val="002060"/>
              </a:solidFill>
            </a:endParaRPr>
          </a:p>
        </p:txBody>
      </p:sp>
      <p:sp>
        <p:nvSpPr>
          <p:cNvPr id="10" name="Rectángulo 9">
            <a:extLst>
              <a:ext uri="{FF2B5EF4-FFF2-40B4-BE49-F238E27FC236}">
                <a16:creationId xmlns:a16="http://schemas.microsoft.com/office/drawing/2014/main" id="{3D547FED-E8C7-4481-B57D-ED29D770ADF8}"/>
              </a:ext>
            </a:extLst>
          </p:cNvPr>
          <p:cNvSpPr/>
          <p:nvPr/>
        </p:nvSpPr>
        <p:spPr>
          <a:xfrm>
            <a:off x="3586196" y="2940592"/>
            <a:ext cx="1899138" cy="528814"/>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5.2 Indicadores de cumplimiento</a:t>
            </a:r>
            <a:endParaRPr lang="es-CO" dirty="0">
              <a:solidFill>
                <a:srgbClr val="002060"/>
              </a:solidFill>
            </a:endParaRPr>
          </a:p>
        </p:txBody>
      </p:sp>
      <p:sp>
        <p:nvSpPr>
          <p:cNvPr id="12" name="Flecha: a la derecha 11">
            <a:extLst>
              <a:ext uri="{FF2B5EF4-FFF2-40B4-BE49-F238E27FC236}">
                <a16:creationId xmlns:a16="http://schemas.microsoft.com/office/drawing/2014/main" id="{5DD25E14-BE6F-43A5-A728-03062CC599EE}"/>
              </a:ext>
            </a:extLst>
          </p:cNvPr>
          <p:cNvSpPr/>
          <p:nvPr/>
        </p:nvSpPr>
        <p:spPr>
          <a:xfrm>
            <a:off x="5692840" y="1880585"/>
            <a:ext cx="1667121" cy="936193"/>
          </a:xfrm>
          <a:prstGeom prst="right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6. Resultados y productos </a:t>
            </a:r>
            <a:endParaRPr lang="es-CO" dirty="0">
              <a:solidFill>
                <a:srgbClr val="002060"/>
              </a:solidFill>
            </a:endParaRPr>
          </a:p>
        </p:txBody>
      </p:sp>
      <p:cxnSp>
        <p:nvCxnSpPr>
          <p:cNvPr id="13" name="Conector recto de flecha 12">
            <a:extLst>
              <a:ext uri="{FF2B5EF4-FFF2-40B4-BE49-F238E27FC236}">
                <a16:creationId xmlns:a16="http://schemas.microsoft.com/office/drawing/2014/main" id="{470AF133-0717-4C41-9E99-EDDB740981BF}"/>
              </a:ext>
            </a:extLst>
          </p:cNvPr>
          <p:cNvCxnSpPr>
            <a:cxnSpLocks/>
          </p:cNvCxnSpPr>
          <p:nvPr/>
        </p:nvCxnSpPr>
        <p:spPr>
          <a:xfrm>
            <a:off x="5559844" y="1738001"/>
            <a:ext cx="265992" cy="2423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a:extLst>
              <a:ext uri="{FF2B5EF4-FFF2-40B4-BE49-F238E27FC236}">
                <a16:creationId xmlns:a16="http://schemas.microsoft.com/office/drawing/2014/main" id="{8945C82E-246D-45BC-8128-B59ACE30AE02}"/>
              </a:ext>
            </a:extLst>
          </p:cNvPr>
          <p:cNvCxnSpPr>
            <a:cxnSpLocks/>
          </p:cNvCxnSpPr>
          <p:nvPr/>
        </p:nvCxnSpPr>
        <p:spPr>
          <a:xfrm flipV="1">
            <a:off x="5559844" y="2816778"/>
            <a:ext cx="265992" cy="2647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Flecha: a la derecha 15">
            <a:extLst>
              <a:ext uri="{FF2B5EF4-FFF2-40B4-BE49-F238E27FC236}">
                <a16:creationId xmlns:a16="http://schemas.microsoft.com/office/drawing/2014/main" id="{6D73939C-0247-4DF4-B723-0B05503D86B4}"/>
              </a:ext>
            </a:extLst>
          </p:cNvPr>
          <p:cNvSpPr/>
          <p:nvPr/>
        </p:nvSpPr>
        <p:spPr>
          <a:xfrm>
            <a:off x="7430167" y="1887609"/>
            <a:ext cx="1587131" cy="936193"/>
          </a:xfrm>
          <a:prstGeom prst="right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7. Costos estimados</a:t>
            </a:r>
            <a:endParaRPr lang="es-CO" dirty="0">
              <a:solidFill>
                <a:srgbClr val="002060"/>
              </a:solidFill>
            </a:endParaRPr>
          </a:p>
        </p:txBody>
      </p:sp>
      <p:sp>
        <p:nvSpPr>
          <p:cNvPr id="17" name="Título 1">
            <a:extLst>
              <a:ext uri="{FF2B5EF4-FFF2-40B4-BE49-F238E27FC236}">
                <a16:creationId xmlns:a16="http://schemas.microsoft.com/office/drawing/2014/main" id="{3DF1D2A2-4FD1-4F9F-BAD5-6C3A14417564}"/>
              </a:ext>
            </a:extLst>
          </p:cNvPr>
          <p:cNvSpPr txBox="1">
            <a:spLocks noGrp="1"/>
          </p:cNvSpPr>
          <p:nvPr>
            <p:ph type="title"/>
          </p:nvPr>
        </p:nvSpPr>
        <p:spPr>
          <a:xfrm>
            <a:off x="239789" y="397711"/>
            <a:ext cx="8827478" cy="6953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800" dirty="0">
                <a:solidFill>
                  <a:schemeClr val="accent1"/>
                </a:solidFill>
                <a:latin typeface="Ancizar Serif Extrabold" panose="020A0902070300000003" pitchFamily="18" charset="0"/>
                <a:cs typeface="Ancizar Sans Extrabold"/>
              </a:rPr>
              <a:t>Propuesta Seguimiento Cuantitativo PGD 2025-2027 – Indicadores de Cumplimiento</a:t>
            </a:r>
          </a:p>
        </p:txBody>
      </p:sp>
      <p:sp>
        <p:nvSpPr>
          <p:cNvPr id="18" name="CuadroTexto 17">
            <a:extLst>
              <a:ext uri="{FF2B5EF4-FFF2-40B4-BE49-F238E27FC236}">
                <a16:creationId xmlns:a16="http://schemas.microsoft.com/office/drawing/2014/main" id="{E66A76E9-FB59-4554-9D89-784C6C1B1460}"/>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180341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1504087-5459-43E9-B474-E7A967104B74}"/>
              </a:ext>
            </a:extLst>
          </p:cNvPr>
          <p:cNvSpPr>
            <a:spLocks noGrp="1"/>
          </p:cNvSpPr>
          <p:nvPr>
            <p:ph type="sldNum" sz="quarter" idx="12"/>
          </p:nvPr>
        </p:nvSpPr>
        <p:spPr/>
        <p:txBody>
          <a:bodyPr/>
          <a:lstStyle/>
          <a:p>
            <a:r>
              <a:rPr lang="es-ES"/>
              <a:t>Página </a:t>
            </a:r>
            <a:fld id="{90BC2BA4-81C0-F544-BD72-C8CB9DA7C802}" type="slidenum">
              <a:rPr lang="es-ES" smtClean="0"/>
              <a:pPr/>
              <a:t>12</a:t>
            </a:fld>
            <a:r>
              <a:rPr lang="es-ES"/>
              <a:t> </a:t>
            </a:r>
            <a:endParaRPr lang="es-ES" dirty="0"/>
          </a:p>
        </p:txBody>
      </p:sp>
      <p:sp>
        <p:nvSpPr>
          <p:cNvPr id="11" name="Título 1">
            <a:extLst>
              <a:ext uri="{FF2B5EF4-FFF2-40B4-BE49-F238E27FC236}">
                <a16:creationId xmlns:a16="http://schemas.microsoft.com/office/drawing/2014/main" id="{612ABDAC-3F28-4701-94A6-E35C05E96DB3}"/>
              </a:ext>
            </a:extLst>
          </p:cNvPr>
          <p:cNvSpPr txBox="1">
            <a:spLocks noGrp="1"/>
          </p:cNvSpPr>
          <p:nvPr>
            <p:ph type="title"/>
          </p:nvPr>
        </p:nvSpPr>
        <p:spPr>
          <a:xfrm>
            <a:off x="239789" y="342510"/>
            <a:ext cx="8827478" cy="6953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800" dirty="0">
                <a:solidFill>
                  <a:schemeClr val="accent1"/>
                </a:solidFill>
                <a:latin typeface="Ancizar Serif Extrabold" panose="020A0902070300000003" pitchFamily="18" charset="0"/>
                <a:cs typeface="Ancizar Sans Extrabold"/>
              </a:rPr>
              <a:t>Propuesta Seguimiento Cuantitativo PGD 2025-2027 – Indicadores de Cumplimiento</a:t>
            </a:r>
          </a:p>
        </p:txBody>
      </p:sp>
      <p:sp>
        <p:nvSpPr>
          <p:cNvPr id="17" name="CuadroTexto 16">
            <a:extLst>
              <a:ext uri="{FF2B5EF4-FFF2-40B4-BE49-F238E27FC236}">
                <a16:creationId xmlns:a16="http://schemas.microsoft.com/office/drawing/2014/main" id="{E8CEA940-996D-45A1-8E11-9DBB55BAF3BD}"/>
              </a:ext>
            </a:extLst>
          </p:cNvPr>
          <p:cNvSpPr txBox="1"/>
          <p:nvPr/>
        </p:nvSpPr>
        <p:spPr>
          <a:xfrm>
            <a:off x="457200" y="2387084"/>
            <a:ext cx="4572000" cy="369332"/>
          </a:xfrm>
          <a:prstGeom prst="rect">
            <a:avLst/>
          </a:prstGeom>
          <a:noFill/>
        </p:spPr>
        <p:txBody>
          <a:bodyPr wrap="square">
            <a:spAutoFit/>
          </a:bodyPr>
          <a:lstStyle/>
          <a:p>
            <a:pPr algn="l"/>
            <a:r>
              <a:rPr lang="es-ES" dirty="0">
                <a:solidFill>
                  <a:schemeClr val="accent1"/>
                </a:solidFill>
                <a:latin typeface="Ancizar Serif Extrabold" panose="020A0902070300000003" pitchFamily="18" charset="0"/>
                <a:cs typeface="Ancizar Sans Extrabold"/>
              </a:rPr>
              <a:t>Componentes</a:t>
            </a:r>
            <a:endParaRPr lang="es-ES" sz="1800" dirty="0">
              <a:solidFill>
                <a:schemeClr val="accent1"/>
              </a:solidFill>
              <a:latin typeface="Ancizar Serif Extrabold" panose="020A0902070300000003" pitchFamily="18" charset="0"/>
              <a:cs typeface="Ancizar Sans Extrabold"/>
            </a:endParaRPr>
          </a:p>
        </p:txBody>
      </p:sp>
      <p:sp>
        <p:nvSpPr>
          <p:cNvPr id="18" name="CuadroTexto 17">
            <a:extLst>
              <a:ext uri="{FF2B5EF4-FFF2-40B4-BE49-F238E27FC236}">
                <a16:creationId xmlns:a16="http://schemas.microsoft.com/office/drawing/2014/main" id="{8BC669E5-0778-45EC-9FE8-973486732368}"/>
              </a:ext>
            </a:extLst>
          </p:cNvPr>
          <p:cNvSpPr txBox="1"/>
          <p:nvPr/>
        </p:nvSpPr>
        <p:spPr>
          <a:xfrm>
            <a:off x="457200" y="2810909"/>
            <a:ext cx="4572000" cy="1815882"/>
          </a:xfrm>
          <a:prstGeom prst="rect">
            <a:avLst/>
          </a:prstGeom>
          <a:noFill/>
        </p:spPr>
        <p:txBody>
          <a:bodyPr wrap="square">
            <a:spAutoFit/>
          </a:bodyPr>
          <a:lstStyle/>
          <a:p>
            <a:pPr marL="285750" indent="-285750" algn="l">
              <a:buFont typeface="Arial" panose="020B0604020202020204" pitchFamily="34" charset="0"/>
              <a:buChar char="•"/>
            </a:pPr>
            <a:r>
              <a:rPr lang="es-ES" sz="1600" dirty="0">
                <a:latin typeface="Ancizar Serif Extrabold" panose="020A0902070300000003" pitchFamily="18" charset="0"/>
                <a:cs typeface="Ancizar Sans Extrabold"/>
              </a:rPr>
              <a:t>Nombre del indicador</a:t>
            </a:r>
          </a:p>
          <a:p>
            <a:pPr marL="285750" indent="-285750" algn="l">
              <a:buFont typeface="Arial" panose="020B0604020202020204" pitchFamily="34" charset="0"/>
              <a:buChar char="•"/>
            </a:pPr>
            <a:r>
              <a:rPr lang="es-ES" sz="1600" dirty="0">
                <a:latin typeface="Ancizar Serif Extrabold" panose="020A0902070300000003" pitchFamily="18" charset="0"/>
                <a:cs typeface="Ancizar Sans Extrabold"/>
              </a:rPr>
              <a:t>Fórmula del indicador</a:t>
            </a:r>
          </a:p>
          <a:p>
            <a:pPr marL="285750" indent="-285750" algn="l">
              <a:buFont typeface="Arial" panose="020B0604020202020204" pitchFamily="34" charset="0"/>
              <a:buChar char="•"/>
            </a:pPr>
            <a:r>
              <a:rPr lang="es-ES" sz="1600" dirty="0">
                <a:latin typeface="Ancizar Serif Extrabold" panose="020A0902070300000003" pitchFamily="18" charset="0"/>
                <a:cs typeface="Ancizar Sans Extrabold"/>
              </a:rPr>
              <a:t>Línea de base</a:t>
            </a:r>
          </a:p>
          <a:p>
            <a:pPr marL="285750" indent="-285750" algn="l">
              <a:buFont typeface="Arial" panose="020B0604020202020204" pitchFamily="34" charset="0"/>
              <a:buChar char="•"/>
            </a:pPr>
            <a:r>
              <a:rPr lang="es-ES" sz="1600" dirty="0">
                <a:latin typeface="Ancizar Serif Extrabold" panose="020A0902070300000003" pitchFamily="18" charset="0"/>
                <a:cs typeface="Ancizar Sans Extrabold"/>
              </a:rPr>
              <a:t>Metas específicas</a:t>
            </a:r>
          </a:p>
          <a:p>
            <a:pPr marL="285750" indent="-285750" algn="l">
              <a:buFont typeface="Arial" panose="020B0604020202020204" pitchFamily="34" charset="0"/>
              <a:buChar char="•"/>
            </a:pPr>
            <a:r>
              <a:rPr lang="es-ES" sz="1600" dirty="0">
                <a:latin typeface="Ancizar Serif Extrabold" panose="020A0902070300000003" pitchFamily="18" charset="0"/>
                <a:cs typeface="Ancizar Sans Extrabold"/>
              </a:rPr>
              <a:t>Tipo de acumulación</a:t>
            </a:r>
          </a:p>
          <a:p>
            <a:pPr marL="285750" indent="-285750" algn="l">
              <a:buFont typeface="Arial" panose="020B0604020202020204" pitchFamily="34" charset="0"/>
              <a:buChar char="•"/>
            </a:pPr>
            <a:r>
              <a:rPr lang="es-ES" sz="1600" dirty="0">
                <a:latin typeface="Ancizar Serif Extrabold" panose="020A0902070300000003" pitchFamily="18" charset="0"/>
                <a:cs typeface="Ancizar Sans Extrabold"/>
              </a:rPr>
              <a:t>Fuente de datos</a:t>
            </a:r>
          </a:p>
          <a:p>
            <a:pPr marL="285750" indent="-285750" algn="l">
              <a:buFont typeface="Arial" panose="020B0604020202020204" pitchFamily="34" charset="0"/>
              <a:buChar char="•"/>
            </a:pPr>
            <a:r>
              <a:rPr lang="es-ES" sz="1600" dirty="0">
                <a:latin typeface="Ancizar Serif Extrabold" panose="020A0902070300000003" pitchFamily="18" charset="0"/>
                <a:cs typeface="Ancizar Sans Extrabold"/>
              </a:rPr>
              <a:t>Periodicidad de medición (semestral)</a:t>
            </a:r>
          </a:p>
        </p:txBody>
      </p:sp>
      <p:graphicFrame>
        <p:nvGraphicFramePr>
          <p:cNvPr id="3" name="Tabla 2">
            <a:extLst>
              <a:ext uri="{FF2B5EF4-FFF2-40B4-BE49-F238E27FC236}">
                <a16:creationId xmlns:a16="http://schemas.microsoft.com/office/drawing/2014/main" id="{959D94EE-9C97-4FBE-8CE7-650D50748E43}"/>
              </a:ext>
            </a:extLst>
          </p:cNvPr>
          <p:cNvGraphicFramePr>
            <a:graphicFrameLocks noGrp="1"/>
          </p:cNvGraphicFramePr>
          <p:nvPr>
            <p:extLst>
              <p:ext uri="{D42A27DB-BD31-4B8C-83A1-F6EECF244321}">
                <p14:modId xmlns:p14="http://schemas.microsoft.com/office/powerpoint/2010/main" val="761125902"/>
              </p:ext>
            </p:extLst>
          </p:nvPr>
        </p:nvGraphicFramePr>
        <p:xfrm>
          <a:off x="863773" y="936026"/>
          <a:ext cx="7416454" cy="1281367"/>
        </p:xfrm>
        <a:graphic>
          <a:graphicData uri="http://schemas.openxmlformats.org/drawingml/2006/table">
            <a:tbl>
              <a:tblPr firstRow="1" firstCol="1" bandRow="1">
                <a:tableStyleId>{5C22544A-7EE6-4342-B048-85BDC9FD1C3A}</a:tableStyleId>
              </a:tblPr>
              <a:tblGrid>
                <a:gridCol w="3708227">
                  <a:extLst>
                    <a:ext uri="{9D8B030D-6E8A-4147-A177-3AD203B41FA5}">
                      <a16:colId xmlns:a16="http://schemas.microsoft.com/office/drawing/2014/main" val="1741846265"/>
                    </a:ext>
                  </a:extLst>
                </a:gridCol>
                <a:gridCol w="3708227">
                  <a:extLst>
                    <a:ext uri="{9D8B030D-6E8A-4147-A177-3AD203B41FA5}">
                      <a16:colId xmlns:a16="http://schemas.microsoft.com/office/drawing/2014/main" val="1702410111"/>
                    </a:ext>
                  </a:extLst>
                </a:gridCol>
              </a:tblGrid>
              <a:tr h="171116">
                <a:tc>
                  <a:txBody>
                    <a:bodyPr/>
                    <a:lstStyle/>
                    <a:p>
                      <a:pPr algn="just">
                        <a:lnSpc>
                          <a:spcPct val="107000"/>
                        </a:lnSpc>
                        <a:spcAft>
                          <a:spcPts val="800"/>
                        </a:spcAft>
                      </a:pPr>
                      <a:r>
                        <a:rPr lang="es-ES" sz="1600">
                          <a:effectLst/>
                        </a:rPr>
                        <a:t>Acción Programática Estratégica</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 sz="1600">
                          <a:effectLst/>
                        </a:rPr>
                        <a:t>Metas generales propuestas</a:t>
                      </a:r>
                      <a:endParaRPr lang="es-CO"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1251284"/>
                  </a:ext>
                </a:extLst>
              </a:tr>
              <a:tr h="0">
                <a:tc>
                  <a:txBody>
                    <a:bodyPr/>
                    <a:lstStyle/>
                    <a:p>
                      <a:pPr marL="0" lvl="0" indent="0" algn="just">
                        <a:lnSpc>
                          <a:spcPct val="107000"/>
                        </a:lnSpc>
                        <a:buFont typeface="+mj-lt"/>
                        <a:buNone/>
                      </a:pPr>
                      <a:r>
                        <a:rPr lang="es-ES" sz="1600" dirty="0">
                          <a:effectLst/>
                        </a:rPr>
                        <a:t>2. Fortalecer y aumentar la cobertura de los programas pertenecientes al Área de Gestión y Fomento Socioeconómico de la Universidad.</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07000"/>
                        </a:lnSpc>
                        <a:spcAft>
                          <a:spcPts val="800"/>
                        </a:spcAft>
                        <a:buFont typeface="+mj-lt"/>
                        <a:buNone/>
                      </a:pPr>
                      <a:r>
                        <a:rPr lang="es-ES" sz="1600" dirty="0">
                          <a:effectLst/>
                        </a:rPr>
                        <a:t>2. Aument</a:t>
                      </a:r>
                      <a:r>
                        <a:rPr lang="es-ES" sz="1600" u="sng" dirty="0">
                          <a:effectLst/>
                        </a:rPr>
                        <a:t>ar</a:t>
                      </a:r>
                      <a:r>
                        <a:rPr lang="es-ES" sz="1600" dirty="0">
                          <a:effectLst/>
                        </a:rPr>
                        <a:t> el número de estudiantes de pregrado beneficiarios del Programa de Apoyo Alimentario.</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865082"/>
                  </a:ext>
                </a:extLst>
              </a:tr>
            </a:tbl>
          </a:graphicData>
        </a:graphic>
      </p:graphicFrame>
      <p:sp>
        <p:nvSpPr>
          <p:cNvPr id="8" name="CuadroTexto 7">
            <a:extLst>
              <a:ext uri="{FF2B5EF4-FFF2-40B4-BE49-F238E27FC236}">
                <a16:creationId xmlns:a16="http://schemas.microsoft.com/office/drawing/2014/main" id="{60495361-1401-4706-A198-12AE468B855A}"/>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139563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DE54659-4F2C-4A7E-9232-67F1B40CC8F8}"/>
              </a:ext>
            </a:extLst>
          </p:cNvPr>
          <p:cNvSpPr>
            <a:spLocks noGrp="1"/>
          </p:cNvSpPr>
          <p:nvPr>
            <p:ph type="sldNum" sz="quarter" idx="12"/>
          </p:nvPr>
        </p:nvSpPr>
        <p:spPr/>
        <p:txBody>
          <a:bodyPr/>
          <a:lstStyle/>
          <a:p>
            <a:r>
              <a:rPr lang="es-ES"/>
              <a:t>Página </a:t>
            </a:r>
            <a:fld id="{90BC2BA4-81C0-F544-BD72-C8CB9DA7C802}" type="slidenum">
              <a:rPr lang="es-ES" smtClean="0"/>
              <a:pPr/>
              <a:t>13</a:t>
            </a:fld>
            <a:r>
              <a:rPr lang="es-ES"/>
              <a:t> </a:t>
            </a:r>
            <a:endParaRPr lang="es-ES" dirty="0"/>
          </a:p>
        </p:txBody>
      </p:sp>
      <p:pic>
        <p:nvPicPr>
          <p:cNvPr id="6" name="Imagen 5">
            <a:extLst>
              <a:ext uri="{FF2B5EF4-FFF2-40B4-BE49-F238E27FC236}">
                <a16:creationId xmlns:a16="http://schemas.microsoft.com/office/drawing/2014/main" id="{962AC6D8-7907-4BD4-87D2-A0753D530E07}"/>
              </a:ext>
            </a:extLst>
          </p:cNvPr>
          <p:cNvPicPr>
            <a:picLocks noChangeAspect="1"/>
          </p:cNvPicPr>
          <p:nvPr/>
        </p:nvPicPr>
        <p:blipFill>
          <a:blip r:embed="rId2"/>
          <a:stretch>
            <a:fillRect/>
          </a:stretch>
        </p:blipFill>
        <p:spPr>
          <a:xfrm>
            <a:off x="507500" y="473186"/>
            <a:ext cx="3854712" cy="3983715"/>
          </a:xfrm>
          <a:prstGeom prst="rect">
            <a:avLst/>
          </a:prstGeom>
        </p:spPr>
      </p:pic>
      <p:cxnSp>
        <p:nvCxnSpPr>
          <p:cNvPr id="8" name="Conector recto de flecha 7">
            <a:extLst>
              <a:ext uri="{FF2B5EF4-FFF2-40B4-BE49-F238E27FC236}">
                <a16:creationId xmlns:a16="http://schemas.microsoft.com/office/drawing/2014/main" id="{7E986AE3-B765-41F4-A0DA-16EEAB8D7048}"/>
              </a:ext>
            </a:extLst>
          </p:cNvPr>
          <p:cNvCxnSpPr/>
          <p:nvPr/>
        </p:nvCxnSpPr>
        <p:spPr>
          <a:xfrm>
            <a:off x="4362212" y="857397"/>
            <a:ext cx="12021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ector recto de flecha 9">
            <a:extLst>
              <a:ext uri="{FF2B5EF4-FFF2-40B4-BE49-F238E27FC236}">
                <a16:creationId xmlns:a16="http://schemas.microsoft.com/office/drawing/2014/main" id="{36CCA61C-0DCD-4FC1-A285-8F2038194C0C}"/>
              </a:ext>
            </a:extLst>
          </p:cNvPr>
          <p:cNvCxnSpPr/>
          <p:nvPr/>
        </p:nvCxnSpPr>
        <p:spPr>
          <a:xfrm>
            <a:off x="3254752" y="3497740"/>
            <a:ext cx="23096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ángulo 11">
            <a:extLst>
              <a:ext uri="{FF2B5EF4-FFF2-40B4-BE49-F238E27FC236}">
                <a16:creationId xmlns:a16="http://schemas.microsoft.com/office/drawing/2014/main" id="{4EC30C97-35DA-4E59-B7ED-60D968BDC0E5}"/>
              </a:ext>
            </a:extLst>
          </p:cNvPr>
          <p:cNvSpPr/>
          <p:nvPr/>
        </p:nvSpPr>
        <p:spPr>
          <a:xfrm>
            <a:off x="5633472" y="717304"/>
            <a:ext cx="2417085" cy="2709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Nombre del indicador</a:t>
            </a:r>
            <a:endParaRPr lang="es-CO" dirty="0"/>
          </a:p>
        </p:txBody>
      </p:sp>
      <p:sp>
        <p:nvSpPr>
          <p:cNvPr id="14" name="CuadroTexto 13">
            <a:extLst>
              <a:ext uri="{FF2B5EF4-FFF2-40B4-BE49-F238E27FC236}">
                <a16:creationId xmlns:a16="http://schemas.microsoft.com/office/drawing/2014/main" id="{24BC2C07-8790-4F81-A000-4C85EDE4DC29}"/>
              </a:ext>
            </a:extLst>
          </p:cNvPr>
          <p:cNvSpPr txBox="1"/>
          <p:nvPr/>
        </p:nvSpPr>
        <p:spPr>
          <a:xfrm>
            <a:off x="4480560" y="936040"/>
            <a:ext cx="4290646" cy="1107996"/>
          </a:xfrm>
          <a:prstGeom prst="rect">
            <a:avLst/>
          </a:prstGeom>
          <a:noFill/>
        </p:spPr>
        <p:txBody>
          <a:bodyPr wrap="square">
            <a:spAutoFit/>
          </a:bodyPr>
          <a:lstStyle/>
          <a:p>
            <a:pPr algn="l"/>
            <a:endParaRPr lang="es-CO" sz="1200" b="0" i="0" u="none" strike="noStrike" baseline="0" dirty="0">
              <a:solidFill>
                <a:srgbClr val="000000"/>
              </a:solidFill>
              <a:latin typeface="Calibri" panose="020F0502020204030204" pitchFamily="34" charset="0"/>
            </a:endParaRPr>
          </a:p>
          <a:p>
            <a:r>
              <a:rPr lang="es-ES" sz="1200" dirty="0">
                <a:solidFill>
                  <a:srgbClr val="000000"/>
                </a:solidFill>
                <a:latin typeface="Calibri" panose="020F0502020204030204" pitchFamily="34" charset="0"/>
              </a:rPr>
              <a:t>M</a:t>
            </a:r>
            <a:r>
              <a:rPr lang="es-ES" sz="1200" b="0" i="0" u="none" strike="noStrike" baseline="0" dirty="0">
                <a:solidFill>
                  <a:srgbClr val="000000"/>
                </a:solidFill>
                <a:latin typeface="Calibri" panose="020F0502020204030204" pitchFamily="34" charset="0"/>
              </a:rPr>
              <a:t>étodo de cálculo </a:t>
            </a:r>
            <a:r>
              <a:rPr lang="es-ES" sz="1200" b="0" i="0" u="none" strike="noStrike" baseline="0" dirty="0">
                <a:solidFill>
                  <a:srgbClr val="FF0000"/>
                </a:solidFill>
                <a:latin typeface="Calibri" panose="020F0502020204030204" pitchFamily="34" charset="0"/>
              </a:rPr>
              <a:t>+</a:t>
            </a:r>
            <a:r>
              <a:rPr lang="es-ES" sz="1200" b="0" i="0" u="none" strike="noStrike" baseline="0" dirty="0">
                <a:solidFill>
                  <a:srgbClr val="000000"/>
                </a:solidFill>
                <a:latin typeface="Calibri" panose="020F0502020204030204" pitchFamily="34" charset="0"/>
              </a:rPr>
              <a:t> el objeto a cuantificar (sujeto) </a:t>
            </a:r>
            <a:r>
              <a:rPr lang="es-ES" sz="1200" b="0" i="0" u="none" strike="noStrike" baseline="0" dirty="0">
                <a:solidFill>
                  <a:srgbClr val="FF0000"/>
                </a:solidFill>
                <a:latin typeface="Calibri" panose="020F0502020204030204" pitchFamily="34" charset="0"/>
              </a:rPr>
              <a:t>+</a:t>
            </a:r>
            <a:r>
              <a:rPr lang="es-ES" sz="1200" b="0" i="0" u="none" strike="noStrike" baseline="0" dirty="0">
                <a:solidFill>
                  <a:srgbClr val="000000"/>
                </a:solidFill>
                <a:latin typeface="Calibri" panose="020F0502020204030204" pitchFamily="34" charset="0"/>
              </a:rPr>
              <a:t> la condición deseada del objeto (verbo(s) en participio pasado, preferiblemente) </a:t>
            </a:r>
            <a:r>
              <a:rPr lang="es-ES" sz="1200" b="0" i="0" u="none" strike="noStrike" baseline="0" dirty="0">
                <a:solidFill>
                  <a:srgbClr val="FF0000"/>
                </a:solidFill>
                <a:latin typeface="Calibri" panose="020F0502020204030204" pitchFamily="34" charset="0"/>
              </a:rPr>
              <a:t>+</a:t>
            </a:r>
            <a:r>
              <a:rPr lang="es-ES" sz="1200" b="0" i="0" u="none" strike="noStrike" baseline="0" dirty="0">
                <a:solidFill>
                  <a:srgbClr val="000000"/>
                </a:solidFill>
                <a:latin typeface="Calibri" panose="020F0502020204030204" pitchFamily="34" charset="0"/>
              </a:rPr>
              <a:t>  el complemento descriptivo + la temporalidad de medición</a:t>
            </a:r>
            <a:r>
              <a:rPr lang="es-ES" sz="1800" b="0" i="0" u="none" strike="noStrike" baseline="0" dirty="0">
                <a:solidFill>
                  <a:srgbClr val="000000"/>
                </a:solidFill>
                <a:latin typeface="Calibri" panose="020F0502020204030204" pitchFamily="34" charset="0"/>
              </a:rPr>
              <a:t>. </a:t>
            </a:r>
          </a:p>
        </p:txBody>
      </p:sp>
      <p:sp>
        <p:nvSpPr>
          <p:cNvPr id="15" name="Rectángulo 14">
            <a:extLst>
              <a:ext uri="{FF2B5EF4-FFF2-40B4-BE49-F238E27FC236}">
                <a16:creationId xmlns:a16="http://schemas.microsoft.com/office/drawing/2014/main" id="{CF344FBB-8A78-4F88-B4E0-DFE2FBE7720E}"/>
              </a:ext>
            </a:extLst>
          </p:cNvPr>
          <p:cNvSpPr/>
          <p:nvPr/>
        </p:nvSpPr>
        <p:spPr>
          <a:xfrm>
            <a:off x="5617067" y="2404608"/>
            <a:ext cx="2417085" cy="2709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Tipos de acumulación</a:t>
            </a:r>
            <a:endParaRPr lang="es-CO" dirty="0"/>
          </a:p>
        </p:txBody>
      </p:sp>
      <p:sp>
        <p:nvSpPr>
          <p:cNvPr id="17" name="CuadroTexto 16">
            <a:extLst>
              <a:ext uri="{FF2B5EF4-FFF2-40B4-BE49-F238E27FC236}">
                <a16:creationId xmlns:a16="http://schemas.microsoft.com/office/drawing/2014/main" id="{445BEAD7-F4DD-4F6A-A123-96E96C032ACA}"/>
              </a:ext>
            </a:extLst>
          </p:cNvPr>
          <p:cNvSpPr txBox="1"/>
          <p:nvPr/>
        </p:nvSpPr>
        <p:spPr>
          <a:xfrm>
            <a:off x="5633472" y="2817803"/>
            <a:ext cx="1224528" cy="307777"/>
          </a:xfrm>
          <a:prstGeom prst="rect">
            <a:avLst/>
          </a:prstGeom>
          <a:noFill/>
        </p:spPr>
        <p:txBody>
          <a:bodyPr wrap="square">
            <a:spAutoFit/>
          </a:bodyPr>
          <a:lstStyle/>
          <a:p>
            <a:pPr marL="285750" indent="-285750">
              <a:buFont typeface="Arial" panose="020B0604020202020204" pitchFamily="34" charset="0"/>
              <a:buChar char="•"/>
            </a:pPr>
            <a:r>
              <a:rPr lang="es-ES" sz="1400" i="0" u="none" strike="noStrike" baseline="0" dirty="0">
                <a:solidFill>
                  <a:srgbClr val="000000"/>
                </a:solidFill>
                <a:latin typeface="Calibri" panose="020F0502020204030204" pitchFamily="34" charset="0"/>
              </a:rPr>
              <a:t> Stock</a:t>
            </a:r>
            <a:endParaRPr lang="es-CO" sz="1400" dirty="0"/>
          </a:p>
        </p:txBody>
      </p:sp>
      <p:sp>
        <p:nvSpPr>
          <p:cNvPr id="18" name="CuadroTexto 17">
            <a:extLst>
              <a:ext uri="{FF2B5EF4-FFF2-40B4-BE49-F238E27FC236}">
                <a16:creationId xmlns:a16="http://schemas.microsoft.com/office/drawing/2014/main" id="{E86372B5-4635-4055-B2ED-E7C29FF560DE}"/>
              </a:ext>
            </a:extLst>
          </p:cNvPr>
          <p:cNvSpPr txBox="1"/>
          <p:nvPr/>
        </p:nvSpPr>
        <p:spPr>
          <a:xfrm>
            <a:off x="5633472" y="3064388"/>
            <a:ext cx="1224528" cy="307777"/>
          </a:xfrm>
          <a:prstGeom prst="rect">
            <a:avLst/>
          </a:prstGeom>
          <a:noFill/>
        </p:spPr>
        <p:txBody>
          <a:bodyPr wrap="square">
            <a:spAutoFit/>
          </a:bodyPr>
          <a:lstStyle/>
          <a:p>
            <a:pPr marL="285750" indent="-285750">
              <a:buFont typeface="Arial" panose="020B0604020202020204" pitchFamily="34" charset="0"/>
              <a:buChar char="•"/>
            </a:pPr>
            <a:r>
              <a:rPr lang="es-ES" sz="1400" i="0" u="none" strike="noStrike" baseline="0" dirty="0">
                <a:solidFill>
                  <a:srgbClr val="00A466"/>
                </a:solidFill>
                <a:latin typeface="Calibri" panose="020F0502020204030204" pitchFamily="34" charset="0"/>
              </a:rPr>
              <a:t> Flujo</a:t>
            </a:r>
            <a:endParaRPr lang="es-CO" sz="1400" dirty="0">
              <a:solidFill>
                <a:srgbClr val="00A466"/>
              </a:solidFill>
            </a:endParaRPr>
          </a:p>
        </p:txBody>
      </p:sp>
      <p:sp>
        <p:nvSpPr>
          <p:cNvPr id="19" name="CuadroTexto 18">
            <a:extLst>
              <a:ext uri="{FF2B5EF4-FFF2-40B4-BE49-F238E27FC236}">
                <a16:creationId xmlns:a16="http://schemas.microsoft.com/office/drawing/2014/main" id="{9A154856-4776-485B-9C73-9540558C5640}"/>
              </a:ext>
            </a:extLst>
          </p:cNvPr>
          <p:cNvSpPr txBox="1"/>
          <p:nvPr/>
        </p:nvSpPr>
        <p:spPr>
          <a:xfrm>
            <a:off x="5633472" y="3327719"/>
            <a:ext cx="2220152" cy="307777"/>
          </a:xfrm>
          <a:prstGeom prst="rect">
            <a:avLst/>
          </a:prstGeom>
          <a:noFill/>
        </p:spPr>
        <p:txBody>
          <a:bodyPr wrap="square">
            <a:spAutoFit/>
          </a:bodyPr>
          <a:lstStyle/>
          <a:p>
            <a:pPr marL="285750" indent="-285750">
              <a:buFont typeface="Arial" panose="020B0604020202020204" pitchFamily="34" charset="0"/>
              <a:buChar char="•"/>
            </a:pPr>
            <a:r>
              <a:rPr lang="es-ES" sz="1400" i="0" u="none" strike="noStrike" baseline="0" dirty="0">
                <a:solidFill>
                  <a:srgbClr val="000000"/>
                </a:solidFill>
                <a:latin typeface="Calibri" panose="020F0502020204030204" pitchFamily="34" charset="0"/>
              </a:rPr>
              <a:t> Acumulado</a:t>
            </a:r>
            <a:endParaRPr lang="es-CO" sz="1400" dirty="0"/>
          </a:p>
        </p:txBody>
      </p:sp>
      <p:sp>
        <p:nvSpPr>
          <p:cNvPr id="20" name="CuadroTexto 19">
            <a:extLst>
              <a:ext uri="{FF2B5EF4-FFF2-40B4-BE49-F238E27FC236}">
                <a16:creationId xmlns:a16="http://schemas.microsoft.com/office/drawing/2014/main" id="{0904969A-88B7-4C81-8A99-40BA92A67E35}"/>
              </a:ext>
            </a:extLst>
          </p:cNvPr>
          <p:cNvSpPr txBox="1"/>
          <p:nvPr/>
        </p:nvSpPr>
        <p:spPr>
          <a:xfrm>
            <a:off x="5633472" y="3568111"/>
            <a:ext cx="2220152" cy="307777"/>
          </a:xfrm>
          <a:prstGeom prst="rect">
            <a:avLst/>
          </a:prstGeom>
          <a:noFill/>
        </p:spPr>
        <p:txBody>
          <a:bodyPr wrap="square">
            <a:spAutoFit/>
          </a:bodyPr>
          <a:lstStyle/>
          <a:p>
            <a:pPr marL="285750" indent="-285750">
              <a:buFont typeface="Arial" panose="020B0604020202020204" pitchFamily="34" charset="0"/>
              <a:buChar char="•"/>
            </a:pPr>
            <a:r>
              <a:rPr lang="es-ES" sz="1400" i="0" u="none" strike="noStrike" baseline="0" dirty="0">
                <a:solidFill>
                  <a:srgbClr val="000000"/>
                </a:solidFill>
                <a:latin typeface="Calibri" panose="020F0502020204030204" pitchFamily="34" charset="0"/>
              </a:rPr>
              <a:t> Capacidad</a:t>
            </a:r>
            <a:endParaRPr lang="es-CO" sz="1400" dirty="0"/>
          </a:p>
        </p:txBody>
      </p:sp>
      <p:sp>
        <p:nvSpPr>
          <p:cNvPr id="21" name="CuadroTexto 20">
            <a:extLst>
              <a:ext uri="{FF2B5EF4-FFF2-40B4-BE49-F238E27FC236}">
                <a16:creationId xmlns:a16="http://schemas.microsoft.com/office/drawing/2014/main" id="{F9612FBB-F71D-48C2-B7EE-D7761C6A54CB}"/>
              </a:ext>
            </a:extLst>
          </p:cNvPr>
          <p:cNvSpPr txBox="1"/>
          <p:nvPr/>
        </p:nvSpPr>
        <p:spPr>
          <a:xfrm>
            <a:off x="5656484" y="3898827"/>
            <a:ext cx="2220152" cy="307777"/>
          </a:xfrm>
          <a:prstGeom prst="rect">
            <a:avLst/>
          </a:prstGeom>
          <a:noFill/>
        </p:spPr>
        <p:txBody>
          <a:bodyPr wrap="square">
            <a:spAutoFit/>
          </a:bodyPr>
          <a:lstStyle/>
          <a:p>
            <a:pPr marL="285750" indent="-285750">
              <a:buFont typeface="Arial" panose="020B0604020202020204" pitchFamily="34" charset="0"/>
              <a:buChar char="•"/>
            </a:pPr>
            <a:r>
              <a:rPr lang="es-ES" sz="1400" i="0" u="none" strike="noStrike" baseline="0" dirty="0">
                <a:solidFill>
                  <a:srgbClr val="000000"/>
                </a:solidFill>
                <a:latin typeface="Calibri" panose="020F0502020204030204" pitchFamily="34" charset="0"/>
              </a:rPr>
              <a:t> Reducción</a:t>
            </a:r>
            <a:endParaRPr lang="es-CO" sz="1400" dirty="0"/>
          </a:p>
        </p:txBody>
      </p:sp>
      <p:sp>
        <p:nvSpPr>
          <p:cNvPr id="23" name="CuadroTexto 22">
            <a:hlinkClick r:id="rId3"/>
            <a:extLst>
              <a:ext uri="{FF2B5EF4-FFF2-40B4-BE49-F238E27FC236}">
                <a16:creationId xmlns:a16="http://schemas.microsoft.com/office/drawing/2014/main" id="{E84C7853-8387-4F5A-9C60-5D72BBE3E12C}"/>
              </a:ext>
            </a:extLst>
          </p:cNvPr>
          <p:cNvSpPr txBox="1"/>
          <p:nvPr/>
        </p:nvSpPr>
        <p:spPr>
          <a:xfrm>
            <a:off x="4480560" y="1956392"/>
            <a:ext cx="4572000" cy="415498"/>
          </a:xfrm>
          <a:prstGeom prst="rect">
            <a:avLst/>
          </a:prstGeom>
          <a:noFill/>
        </p:spPr>
        <p:txBody>
          <a:bodyPr wrap="square">
            <a:spAutoFit/>
          </a:bodyPr>
          <a:lstStyle/>
          <a:p>
            <a:r>
              <a:rPr lang="es-ES" sz="105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https://estadisticaun.github.io/L_Conceptual1/Cap_III.html#naturaleza-matem%C3%A1tica-de-los-indicadores</a:t>
            </a:r>
            <a:endParaRPr lang="es-CO" sz="1050" dirty="0"/>
          </a:p>
        </p:txBody>
      </p:sp>
      <p:sp>
        <p:nvSpPr>
          <p:cNvPr id="25" name="CuadroTexto 24">
            <a:hlinkClick r:id="rId4"/>
            <a:extLst>
              <a:ext uri="{FF2B5EF4-FFF2-40B4-BE49-F238E27FC236}">
                <a16:creationId xmlns:a16="http://schemas.microsoft.com/office/drawing/2014/main" id="{3600D197-5152-4884-AE33-CEC57A55C92B}"/>
              </a:ext>
            </a:extLst>
          </p:cNvPr>
          <p:cNvSpPr txBox="1"/>
          <p:nvPr/>
        </p:nvSpPr>
        <p:spPr>
          <a:xfrm>
            <a:off x="4362212" y="4164536"/>
            <a:ext cx="4827508" cy="430887"/>
          </a:xfrm>
          <a:prstGeom prst="rect">
            <a:avLst/>
          </a:prstGeom>
          <a:noFill/>
        </p:spPr>
        <p:txBody>
          <a:bodyPr wrap="square">
            <a:spAutoFit/>
          </a:bodyPr>
          <a:lstStyle/>
          <a:p>
            <a:r>
              <a:rPr lang="es-ES"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https://colaboracion.dnp.gov.co/CDT/Sinergia/Documentos/Guia_para_elaborar_Indicadores.pdf</a:t>
            </a:r>
            <a:endParaRPr lang="es-CO" sz="1100" dirty="0"/>
          </a:p>
        </p:txBody>
      </p:sp>
      <p:sp>
        <p:nvSpPr>
          <p:cNvPr id="26" name="CuadroTexto 25">
            <a:extLst>
              <a:ext uri="{FF2B5EF4-FFF2-40B4-BE49-F238E27FC236}">
                <a16:creationId xmlns:a16="http://schemas.microsoft.com/office/drawing/2014/main" id="{0298D844-78B3-488F-922F-B1B8AC21C540}"/>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1369215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E2EAE64-CE8E-402B-A536-FC7BB774E2BF}"/>
              </a:ext>
            </a:extLst>
          </p:cNvPr>
          <p:cNvSpPr>
            <a:spLocks noGrp="1"/>
          </p:cNvSpPr>
          <p:nvPr>
            <p:ph type="sldNum" sz="quarter" idx="12"/>
          </p:nvPr>
        </p:nvSpPr>
        <p:spPr/>
        <p:txBody>
          <a:bodyPr/>
          <a:lstStyle/>
          <a:p>
            <a:r>
              <a:rPr lang="es-ES"/>
              <a:t>Página </a:t>
            </a:r>
            <a:fld id="{90BC2BA4-81C0-F544-BD72-C8CB9DA7C802}" type="slidenum">
              <a:rPr lang="es-ES" smtClean="0"/>
              <a:pPr/>
              <a:t>14</a:t>
            </a:fld>
            <a:r>
              <a:rPr lang="es-ES"/>
              <a:t> </a:t>
            </a:r>
            <a:endParaRPr lang="es-ES" dirty="0"/>
          </a:p>
        </p:txBody>
      </p:sp>
      <p:sp>
        <p:nvSpPr>
          <p:cNvPr id="5" name="Título 1">
            <a:extLst>
              <a:ext uri="{FF2B5EF4-FFF2-40B4-BE49-F238E27FC236}">
                <a16:creationId xmlns:a16="http://schemas.microsoft.com/office/drawing/2014/main" id="{1C5A8E4F-1BB1-4E44-A342-7ACC8E606A2B}"/>
              </a:ext>
            </a:extLst>
          </p:cNvPr>
          <p:cNvSpPr txBox="1">
            <a:spLocks noGrp="1"/>
          </p:cNvSpPr>
          <p:nvPr>
            <p:ph type="title"/>
          </p:nvPr>
        </p:nvSpPr>
        <p:spPr>
          <a:xfrm>
            <a:off x="457200" y="368300"/>
            <a:ext cx="8229600" cy="6953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800" dirty="0">
                <a:solidFill>
                  <a:schemeClr val="accent1"/>
                </a:solidFill>
                <a:latin typeface="Ancizar Serif Extrabold" panose="020A0902070300000003" pitchFamily="18" charset="0"/>
                <a:cs typeface="Ancizar Sans Extrabold"/>
              </a:rPr>
              <a:t>Indicadores de Cumplimiento – Tipos de Acumulación </a:t>
            </a:r>
            <a:r>
              <a:rPr lang="es-ES" sz="1800" u="sng" dirty="0">
                <a:solidFill>
                  <a:schemeClr val="accent1"/>
                </a:solidFill>
                <a:latin typeface="Ancizar Serif Extrabold" panose="020A0902070300000003" pitchFamily="18" charset="0"/>
                <a:cs typeface="Ancizar Sans Extrabold"/>
              </a:rPr>
              <a:t>Stock</a:t>
            </a:r>
          </a:p>
        </p:txBody>
      </p:sp>
      <p:graphicFrame>
        <p:nvGraphicFramePr>
          <p:cNvPr id="6" name="Tabla 6">
            <a:extLst>
              <a:ext uri="{FF2B5EF4-FFF2-40B4-BE49-F238E27FC236}">
                <a16:creationId xmlns:a16="http://schemas.microsoft.com/office/drawing/2014/main" id="{7B819303-62EE-4A2F-A681-720225A5D2E0}"/>
              </a:ext>
            </a:extLst>
          </p:cNvPr>
          <p:cNvGraphicFramePr>
            <a:graphicFrameLocks noGrp="1"/>
          </p:cNvGraphicFramePr>
          <p:nvPr>
            <p:extLst>
              <p:ext uri="{D42A27DB-BD31-4B8C-83A1-F6EECF244321}">
                <p14:modId xmlns:p14="http://schemas.microsoft.com/office/powerpoint/2010/main" val="1892692783"/>
              </p:ext>
            </p:extLst>
          </p:nvPr>
        </p:nvGraphicFramePr>
        <p:xfrm>
          <a:off x="846192" y="1061673"/>
          <a:ext cx="7600818" cy="3582954"/>
        </p:xfrm>
        <a:graphic>
          <a:graphicData uri="http://schemas.openxmlformats.org/drawingml/2006/table">
            <a:tbl>
              <a:tblPr firstRow="1" bandRow="1">
                <a:tableStyleId>{5C22544A-7EE6-4342-B048-85BDC9FD1C3A}</a:tableStyleId>
              </a:tblPr>
              <a:tblGrid>
                <a:gridCol w="1801092">
                  <a:extLst>
                    <a:ext uri="{9D8B030D-6E8A-4147-A177-3AD203B41FA5}">
                      <a16:colId xmlns:a16="http://schemas.microsoft.com/office/drawing/2014/main" val="2464832906"/>
                    </a:ext>
                  </a:extLst>
                </a:gridCol>
                <a:gridCol w="3229175">
                  <a:extLst>
                    <a:ext uri="{9D8B030D-6E8A-4147-A177-3AD203B41FA5}">
                      <a16:colId xmlns:a16="http://schemas.microsoft.com/office/drawing/2014/main" val="3803114288"/>
                    </a:ext>
                  </a:extLst>
                </a:gridCol>
                <a:gridCol w="2570551">
                  <a:extLst>
                    <a:ext uri="{9D8B030D-6E8A-4147-A177-3AD203B41FA5}">
                      <a16:colId xmlns:a16="http://schemas.microsoft.com/office/drawing/2014/main" val="3034566667"/>
                    </a:ext>
                  </a:extLst>
                </a:gridCol>
              </a:tblGrid>
              <a:tr h="864851">
                <a:tc>
                  <a:txBody>
                    <a:bodyPr/>
                    <a:lstStyle/>
                    <a:p>
                      <a:pPr algn="ctr"/>
                      <a:r>
                        <a:rPr lang="es-ES" dirty="0"/>
                        <a:t>Tipo de Acumulación</a:t>
                      </a:r>
                      <a:endParaRPr lang="es-CO" dirty="0"/>
                    </a:p>
                  </a:txBody>
                  <a:tcPr/>
                </a:tc>
                <a:tc>
                  <a:txBody>
                    <a:bodyPr/>
                    <a:lstStyle/>
                    <a:p>
                      <a:pPr algn="ctr"/>
                      <a:r>
                        <a:rPr lang="es-ES" dirty="0"/>
                        <a:t>Definición</a:t>
                      </a:r>
                      <a:endParaRPr lang="es-CO" dirty="0"/>
                    </a:p>
                  </a:txBody>
                  <a:tcPr/>
                </a:tc>
                <a:tc>
                  <a:txBody>
                    <a:bodyPr/>
                    <a:lstStyle/>
                    <a:p>
                      <a:pPr algn="ctr"/>
                      <a:r>
                        <a:rPr lang="es-ES" dirty="0"/>
                        <a:t>Ejemplo(S) – Metas Específicas</a:t>
                      </a:r>
                      <a:endParaRPr lang="es-CO" dirty="0"/>
                    </a:p>
                  </a:txBody>
                  <a:tcPr/>
                </a:tc>
                <a:extLst>
                  <a:ext uri="{0D108BD9-81ED-4DB2-BD59-A6C34878D82A}">
                    <a16:rowId xmlns:a16="http://schemas.microsoft.com/office/drawing/2014/main" val="1485659925"/>
                  </a:ext>
                </a:extLst>
              </a:tr>
              <a:tr h="2718103">
                <a:tc>
                  <a:txBody>
                    <a:bodyPr/>
                    <a:lstStyle/>
                    <a:p>
                      <a:r>
                        <a:rPr lang="es-ES" sz="1800" i="0" u="none" strike="noStrike" baseline="0" dirty="0">
                          <a:solidFill>
                            <a:srgbClr val="000000"/>
                          </a:solidFill>
                          <a:latin typeface="Calibri" panose="020F0502020204030204" pitchFamily="34" charset="0"/>
                        </a:rPr>
                        <a:t>Stock</a:t>
                      </a:r>
                      <a:endParaRPr lang="es-CO" dirty="0"/>
                    </a:p>
                  </a:txBody>
                  <a:tcPr/>
                </a:tc>
                <a:tc>
                  <a:txBody>
                    <a:bodyPr/>
                    <a:lstStyle/>
                    <a:p>
                      <a:r>
                        <a:rPr lang="es-CO" sz="1200" kern="1200" dirty="0">
                          <a:solidFill>
                            <a:schemeClr val="dk1"/>
                          </a:solidFill>
                          <a:effectLst/>
                          <a:latin typeface="+mn-lt"/>
                          <a:ea typeface="+mn-ea"/>
                          <a:cs typeface="+mn-cs"/>
                        </a:rPr>
                        <a:t>Este tipo de acumulación será utilizado para aquellas metas, asociadas a indicadores de cumplimiento, que desean </a:t>
                      </a:r>
                      <a:r>
                        <a:rPr lang="es-CO" sz="1200" u="sng" kern="1200" dirty="0">
                          <a:solidFill>
                            <a:schemeClr val="dk1"/>
                          </a:solidFill>
                          <a:effectLst/>
                          <a:latin typeface="+mn-lt"/>
                          <a:ea typeface="+mn-ea"/>
                          <a:cs typeface="+mn-cs"/>
                        </a:rPr>
                        <a:t>mantener un resultado constante a lo largo del trienio</a:t>
                      </a:r>
                      <a:r>
                        <a:rPr lang="es-CO" sz="1200" kern="1200" dirty="0">
                          <a:solidFill>
                            <a:schemeClr val="dk1"/>
                          </a:solidFill>
                          <a:effectLst/>
                          <a:latin typeface="+mn-lt"/>
                          <a:ea typeface="+mn-ea"/>
                          <a:cs typeface="+mn-cs"/>
                        </a:rPr>
                        <a:t>; es decir, el esfuerzo institucional no se centra en aumentar o reducir un valor a lo largo del trienio, sino en mantenerlo. En este tipo de acumulación, l</a:t>
                      </a:r>
                      <a:r>
                        <a:rPr lang="es-ES" sz="1200" kern="1200" dirty="0">
                          <a:solidFill>
                            <a:schemeClr val="dk1"/>
                          </a:solidFill>
                          <a:effectLst/>
                          <a:latin typeface="+mn-lt"/>
                          <a:ea typeface="+mn-ea"/>
                          <a:cs typeface="+mn-cs"/>
                        </a:rPr>
                        <a:t>a línea de base, las metas por periodo y la meta del trienio tienen los mismos valores.</a:t>
                      </a:r>
                      <a:endParaRPr lang="es-CO"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200" i="1" u="sng" kern="1200" dirty="0">
                          <a:solidFill>
                            <a:schemeClr val="dk1"/>
                          </a:solidFill>
                          <a:effectLst/>
                          <a:latin typeface="+mn-lt"/>
                          <a:ea typeface="+mn-ea"/>
                          <a:cs typeface="+mn-cs"/>
                        </a:rPr>
                        <a:t>Meta Específica Trienio: </a:t>
                      </a:r>
                      <a:r>
                        <a:rPr lang="es-ES" sz="1200" kern="1200" dirty="0">
                          <a:solidFill>
                            <a:schemeClr val="dk1"/>
                          </a:solidFill>
                          <a:effectLst/>
                          <a:latin typeface="+mn-lt"/>
                          <a:ea typeface="+mn-ea"/>
                          <a:cs typeface="+mn-cs"/>
                        </a:rPr>
                        <a:t>Mantener el número actual de estudiantes beneficiarios de becas de postgrado financiadas por la Universidad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ES" sz="12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s-ES" sz="1200" u="sng" kern="1200" dirty="0">
                          <a:solidFill>
                            <a:schemeClr val="dk1"/>
                          </a:solidFill>
                          <a:effectLst/>
                          <a:latin typeface="+mn-lt"/>
                          <a:ea typeface="+mn-ea"/>
                          <a:cs typeface="+mn-cs"/>
                        </a:rPr>
                        <a:t>Línea de Base</a:t>
                      </a:r>
                      <a:r>
                        <a:rPr lang="es-ES" sz="1200" kern="1200" dirty="0">
                          <a:solidFill>
                            <a:schemeClr val="dk1"/>
                          </a:solidFill>
                          <a:effectLst/>
                          <a:latin typeface="+mn-lt"/>
                          <a:ea typeface="+mn-ea"/>
                          <a:cs typeface="+mn-cs"/>
                        </a:rPr>
                        <a:t>:  300 estudiantes</a:t>
                      </a:r>
                      <a:endParaRPr lang="es-CO" sz="12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s-ES" sz="12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s-ES" sz="1200" i="1" u="sng" kern="1200" dirty="0">
                          <a:solidFill>
                            <a:schemeClr val="dk1"/>
                          </a:solidFill>
                          <a:effectLst/>
                          <a:latin typeface="+mn-lt"/>
                          <a:ea typeface="+mn-ea"/>
                          <a:cs typeface="+mn-cs"/>
                        </a:rPr>
                        <a:t>Meta Específica por periodo</a:t>
                      </a:r>
                      <a:endParaRPr lang="es-CO" sz="1200" dirty="0"/>
                    </a:p>
                    <a:p>
                      <a:endParaRPr lang="es-CO" dirty="0"/>
                    </a:p>
                  </a:txBody>
                  <a:tcPr/>
                </a:tc>
                <a:extLst>
                  <a:ext uri="{0D108BD9-81ED-4DB2-BD59-A6C34878D82A}">
                    <a16:rowId xmlns:a16="http://schemas.microsoft.com/office/drawing/2014/main" val="1904109254"/>
                  </a:ext>
                </a:extLst>
              </a:tr>
            </a:tbl>
          </a:graphicData>
        </a:graphic>
      </p:graphicFrame>
      <p:pic>
        <p:nvPicPr>
          <p:cNvPr id="7" name="Imagen 6">
            <a:extLst>
              <a:ext uri="{FF2B5EF4-FFF2-40B4-BE49-F238E27FC236}">
                <a16:creationId xmlns:a16="http://schemas.microsoft.com/office/drawing/2014/main" id="{A1FFC63C-AB63-4390-AB5E-9BC8211ED59E}"/>
              </a:ext>
            </a:extLst>
          </p:cNvPr>
          <p:cNvPicPr>
            <a:picLocks noChangeAspect="1"/>
          </p:cNvPicPr>
          <p:nvPr/>
        </p:nvPicPr>
        <p:blipFill>
          <a:blip r:embed="rId2"/>
          <a:stretch>
            <a:fillRect/>
          </a:stretch>
        </p:blipFill>
        <p:spPr>
          <a:xfrm>
            <a:off x="5932796" y="3599460"/>
            <a:ext cx="2301068" cy="964733"/>
          </a:xfrm>
          <a:prstGeom prst="rect">
            <a:avLst/>
          </a:prstGeom>
        </p:spPr>
      </p:pic>
      <p:sp>
        <p:nvSpPr>
          <p:cNvPr id="8" name="CuadroTexto 7">
            <a:extLst>
              <a:ext uri="{FF2B5EF4-FFF2-40B4-BE49-F238E27FC236}">
                <a16:creationId xmlns:a16="http://schemas.microsoft.com/office/drawing/2014/main" id="{9D004F09-8B28-4DFE-A7D6-5516196674C6}"/>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1168147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E2EAE64-CE8E-402B-A536-FC7BB774E2BF}"/>
              </a:ext>
            </a:extLst>
          </p:cNvPr>
          <p:cNvSpPr>
            <a:spLocks noGrp="1"/>
          </p:cNvSpPr>
          <p:nvPr>
            <p:ph type="sldNum" sz="quarter" idx="12"/>
          </p:nvPr>
        </p:nvSpPr>
        <p:spPr/>
        <p:txBody>
          <a:bodyPr/>
          <a:lstStyle/>
          <a:p>
            <a:r>
              <a:rPr lang="es-ES"/>
              <a:t>Página </a:t>
            </a:r>
            <a:fld id="{90BC2BA4-81C0-F544-BD72-C8CB9DA7C802}" type="slidenum">
              <a:rPr lang="es-ES" smtClean="0"/>
              <a:pPr/>
              <a:t>15</a:t>
            </a:fld>
            <a:r>
              <a:rPr lang="es-ES"/>
              <a:t> </a:t>
            </a:r>
            <a:endParaRPr lang="es-ES" dirty="0"/>
          </a:p>
        </p:txBody>
      </p:sp>
      <p:sp>
        <p:nvSpPr>
          <p:cNvPr id="5" name="Título 1">
            <a:extLst>
              <a:ext uri="{FF2B5EF4-FFF2-40B4-BE49-F238E27FC236}">
                <a16:creationId xmlns:a16="http://schemas.microsoft.com/office/drawing/2014/main" id="{1C5A8E4F-1BB1-4E44-A342-7ACC8E606A2B}"/>
              </a:ext>
            </a:extLst>
          </p:cNvPr>
          <p:cNvSpPr txBox="1">
            <a:spLocks noGrp="1"/>
          </p:cNvSpPr>
          <p:nvPr>
            <p:ph type="title"/>
          </p:nvPr>
        </p:nvSpPr>
        <p:spPr>
          <a:xfrm>
            <a:off x="457200" y="368300"/>
            <a:ext cx="8229600" cy="6953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800" dirty="0">
                <a:solidFill>
                  <a:schemeClr val="accent1"/>
                </a:solidFill>
                <a:latin typeface="Ancizar Serif Extrabold" panose="020A0902070300000003" pitchFamily="18" charset="0"/>
                <a:cs typeface="Ancizar Sans Extrabold"/>
              </a:rPr>
              <a:t>Indicadores de Cumplimiento – Tipos de Acumulación </a:t>
            </a:r>
            <a:r>
              <a:rPr lang="es-ES" sz="1800" u="sng" dirty="0">
                <a:solidFill>
                  <a:schemeClr val="accent1"/>
                </a:solidFill>
                <a:latin typeface="Ancizar Serif Extrabold" panose="020A0902070300000003" pitchFamily="18" charset="0"/>
                <a:cs typeface="Ancizar Sans Extrabold"/>
              </a:rPr>
              <a:t>Flujo</a:t>
            </a:r>
          </a:p>
        </p:txBody>
      </p:sp>
      <p:graphicFrame>
        <p:nvGraphicFramePr>
          <p:cNvPr id="6" name="Tabla 6">
            <a:extLst>
              <a:ext uri="{FF2B5EF4-FFF2-40B4-BE49-F238E27FC236}">
                <a16:creationId xmlns:a16="http://schemas.microsoft.com/office/drawing/2014/main" id="{7B819303-62EE-4A2F-A681-720225A5D2E0}"/>
              </a:ext>
            </a:extLst>
          </p:cNvPr>
          <p:cNvGraphicFramePr>
            <a:graphicFrameLocks noGrp="1"/>
          </p:cNvGraphicFramePr>
          <p:nvPr>
            <p:extLst>
              <p:ext uri="{D42A27DB-BD31-4B8C-83A1-F6EECF244321}">
                <p14:modId xmlns:p14="http://schemas.microsoft.com/office/powerpoint/2010/main" val="4056809838"/>
              </p:ext>
            </p:extLst>
          </p:nvPr>
        </p:nvGraphicFramePr>
        <p:xfrm>
          <a:off x="890953" y="931631"/>
          <a:ext cx="7677549" cy="3627580"/>
        </p:xfrm>
        <a:graphic>
          <a:graphicData uri="http://schemas.openxmlformats.org/drawingml/2006/table">
            <a:tbl>
              <a:tblPr firstRow="1" bandRow="1">
                <a:tableStyleId>{5C22544A-7EE6-4342-B048-85BDC9FD1C3A}</a:tableStyleId>
              </a:tblPr>
              <a:tblGrid>
                <a:gridCol w="1819274">
                  <a:extLst>
                    <a:ext uri="{9D8B030D-6E8A-4147-A177-3AD203B41FA5}">
                      <a16:colId xmlns:a16="http://schemas.microsoft.com/office/drawing/2014/main" val="2464832906"/>
                    </a:ext>
                  </a:extLst>
                </a:gridCol>
                <a:gridCol w="3261774">
                  <a:extLst>
                    <a:ext uri="{9D8B030D-6E8A-4147-A177-3AD203B41FA5}">
                      <a16:colId xmlns:a16="http://schemas.microsoft.com/office/drawing/2014/main" val="3803114288"/>
                    </a:ext>
                  </a:extLst>
                </a:gridCol>
                <a:gridCol w="2596501">
                  <a:extLst>
                    <a:ext uri="{9D8B030D-6E8A-4147-A177-3AD203B41FA5}">
                      <a16:colId xmlns:a16="http://schemas.microsoft.com/office/drawing/2014/main" val="3034566667"/>
                    </a:ext>
                  </a:extLst>
                </a:gridCol>
              </a:tblGrid>
              <a:tr h="746855">
                <a:tc>
                  <a:txBody>
                    <a:bodyPr/>
                    <a:lstStyle/>
                    <a:p>
                      <a:pPr algn="ctr"/>
                      <a:r>
                        <a:rPr lang="es-ES" dirty="0"/>
                        <a:t>Tipo de Acumulación</a:t>
                      </a:r>
                      <a:endParaRPr lang="es-CO" dirty="0"/>
                    </a:p>
                  </a:txBody>
                  <a:tcPr/>
                </a:tc>
                <a:tc>
                  <a:txBody>
                    <a:bodyPr/>
                    <a:lstStyle/>
                    <a:p>
                      <a:pPr algn="ctr"/>
                      <a:r>
                        <a:rPr lang="es-ES" dirty="0"/>
                        <a:t>Definición</a:t>
                      </a:r>
                      <a:endParaRPr lang="es-CO" dirty="0"/>
                    </a:p>
                  </a:txBody>
                  <a:tcPr/>
                </a:tc>
                <a:tc>
                  <a:txBody>
                    <a:bodyPr/>
                    <a:lstStyle/>
                    <a:p>
                      <a:pPr algn="ctr"/>
                      <a:r>
                        <a:rPr lang="es-ES" dirty="0"/>
                        <a:t>Ejemplo(S) – Metas Específicas</a:t>
                      </a:r>
                      <a:endParaRPr lang="es-CO" dirty="0"/>
                    </a:p>
                  </a:txBody>
                  <a:tcPr/>
                </a:tc>
                <a:extLst>
                  <a:ext uri="{0D108BD9-81ED-4DB2-BD59-A6C34878D82A}">
                    <a16:rowId xmlns:a16="http://schemas.microsoft.com/office/drawing/2014/main" val="1485659925"/>
                  </a:ext>
                </a:extLst>
              </a:tr>
              <a:tr h="2880725">
                <a:tc>
                  <a:txBody>
                    <a:bodyPr/>
                    <a:lstStyle/>
                    <a:p>
                      <a:r>
                        <a:rPr lang="es-ES" sz="1800" i="0" u="none" strike="noStrike" baseline="0" dirty="0">
                          <a:solidFill>
                            <a:srgbClr val="000000"/>
                          </a:solidFill>
                          <a:latin typeface="Calibri" panose="020F0502020204030204" pitchFamily="34" charset="0"/>
                        </a:rPr>
                        <a:t>Flujo</a:t>
                      </a:r>
                      <a:endParaRPr lang="es-CO"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O" sz="1200" kern="1200" dirty="0">
                          <a:solidFill>
                            <a:schemeClr val="dk1"/>
                          </a:solidFill>
                          <a:effectLst/>
                          <a:latin typeface="+mn-lt"/>
                          <a:ea typeface="+mn-ea"/>
                          <a:cs typeface="+mn-cs"/>
                        </a:rPr>
                        <a:t>Este tipo de acumulación será utilizado para aquellas metas que buscan incrementar sus valores. En el caso del flujo, </a:t>
                      </a:r>
                      <a:r>
                        <a:rPr lang="es-CO" sz="1200" u="sng" kern="1200" dirty="0">
                          <a:solidFill>
                            <a:schemeClr val="dk1"/>
                          </a:solidFill>
                          <a:effectLst/>
                          <a:latin typeface="+mn-lt"/>
                          <a:ea typeface="+mn-ea"/>
                          <a:cs typeface="+mn-cs"/>
                        </a:rPr>
                        <a:t>miden los logros en aquellas metas incrementales que se definen para cada periodo, sin que los resultados de un periodo afecten el del periodo anterior o el siguiente (independientes)</a:t>
                      </a:r>
                      <a:r>
                        <a:rPr lang="es-CO" sz="1200" kern="1200" dirty="0">
                          <a:solidFill>
                            <a:schemeClr val="dk1"/>
                          </a:solidFill>
                          <a:effectLst/>
                          <a:latin typeface="+mn-lt"/>
                          <a:ea typeface="+mn-ea"/>
                          <a:cs typeface="+mn-cs"/>
                        </a:rPr>
                        <a:t>. </a:t>
                      </a:r>
                      <a:r>
                        <a:rPr lang="es-ES" sz="1200" kern="1200" dirty="0">
                          <a:solidFill>
                            <a:schemeClr val="dk1"/>
                          </a:solidFill>
                          <a:effectLst/>
                          <a:latin typeface="+mn-lt"/>
                          <a:ea typeface="+mn-ea"/>
                          <a:cs typeface="+mn-cs"/>
                        </a:rPr>
                        <a:t>Todos los periodos de seguimiento/medición comienzan en cero (línea base), tienen una meta específica superior a la del periodo anterior y el logro del trienio está determinado por el valor alcanzado en el último periodo del gobierno.</a:t>
                      </a:r>
                      <a:endParaRPr lang="es-CO" sz="1200" kern="1200" dirty="0">
                        <a:solidFill>
                          <a:schemeClr val="dk1"/>
                        </a:solidFill>
                        <a:effectLst/>
                        <a:latin typeface="+mn-lt"/>
                        <a:ea typeface="+mn-ea"/>
                        <a:cs typeface="+mn-cs"/>
                      </a:endParaRPr>
                    </a:p>
                    <a:p>
                      <a:endParaRPr lang="es-CO"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200" i="1" u="sng" kern="1200" dirty="0">
                          <a:solidFill>
                            <a:schemeClr val="dk1"/>
                          </a:solidFill>
                          <a:effectLst/>
                          <a:latin typeface="+mn-lt"/>
                          <a:ea typeface="+mn-ea"/>
                          <a:cs typeface="+mn-cs"/>
                        </a:rPr>
                        <a:t>Meta Específica Trienio</a:t>
                      </a:r>
                      <a:r>
                        <a:rPr lang="es-ES" sz="1200" i="1" kern="1200" dirty="0">
                          <a:solidFill>
                            <a:schemeClr val="dk1"/>
                          </a:solidFill>
                          <a:effectLst/>
                          <a:latin typeface="+mn-lt"/>
                          <a:ea typeface="+mn-ea"/>
                          <a:cs typeface="+mn-cs"/>
                        </a:rPr>
                        <a:t>:</a:t>
                      </a:r>
                      <a:r>
                        <a:rPr lang="es-ES" sz="1200" kern="1200" dirty="0">
                          <a:solidFill>
                            <a:schemeClr val="dk1"/>
                          </a:solidFill>
                          <a:effectLst/>
                          <a:latin typeface="+mn-lt"/>
                          <a:ea typeface="+mn-ea"/>
                          <a:cs typeface="+mn-cs"/>
                        </a:rPr>
                        <a:t>  Aumentar, hasta alcanzar un </a:t>
                      </a:r>
                      <a:r>
                        <a:rPr lang="es-ES" sz="1200" u="sng" kern="1200" dirty="0">
                          <a:solidFill>
                            <a:schemeClr val="dk1"/>
                          </a:solidFill>
                          <a:effectLst/>
                          <a:latin typeface="+mn-lt"/>
                          <a:ea typeface="+mn-ea"/>
                          <a:cs typeface="+mn-cs"/>
                        </a:rPr>
                        <a:t>20 %</a:t>
                      </a:r>
                      <a:r>
                        <a:rPr lang="es-ES" sz="1200" kern="1200" dirty="0">
                          <a:solidFill>
                            <a:schemeClr val="dk1"/>
                          </a:solidFill>
                          <a:effectLst/>
                          <a:latin typeface="+mn-lt"/>
                          <a:ea typeface="+mn-ea"/>
                          <a:cs typeface="+mn-cs"/>
                        </a:rPr>
                        <a:t>, la cobertura de beneficiados del programa de Apoyo Estudiantil de estudiantes de pregrado de la Universidad.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ES" sz="1200" u="sng"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s-ES" sz="1200" u="sng" kern="1200" dirty="0">
                          <a:solidFill>
                            <a:schemeClr val="dk1"/>
                          </a:solidFill>
                          <a:effectLst/>
                          <a:latin typeface="+mn-lt"/>
                          <a:ea typeface="+mn-ea"/>
                          <a:cs typeface="+mn-cs"/>
                        </a:rPr>
                        <a:t>Línea de Base</a:t>
                      </a:r>
                      <a:r>
                        <a:rPr lang="es-ES" sz="1200" kern="1200" dirty="0">
                          <a:solidFill>
                            <a:schemeClr val="dk1"/>
                          </a:solidFill>
                          <a:effectLst/>
                          <a:latin typeface="+mn-lt"/>
                          <a:ea typeface="+mn-ea"/>
                          <a:cs typeface="+mn-cs"/>
                        </a:rPr>
                        <a:t>:  11 %</a:t>
                      </a:r>
                      <a:endParaRPr lang="es-CO" sz="12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s-ES" sz="12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s-ES" sz="1200" i="1" u="sng" kern="1200" dirty="0">
                          <a:solidFill>
                            <a:schemeClr val="dk1"/>
                          </a:solidFill>
                          <a:effectLst/>
                          <a:latin typeface="+mn-lt"/>
                          <a:ea typeface="+mn-ea"/>
                          <a:cs typeface="+mn-cs"/>
                        </a:rPr>
                        <a:t>Meta Específica por periodo</a:t>
                      </a:r>
                      <a:endParaRPr lang="es-CO"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s-CO" sz="1200" kern="1200" dirty="0">
                        <a:solidFill>
                          <a:schemeClr val="dk1"/>
                        </a:solidFill>
                        <a:effectLst/>
                        <a:latin typeface="+mn-lt"/>
                        <a:ea typeface="+mn-ea"/>
                        <a:cs typeface="+mn-cs"/>
                      </a:endParaRPr>
                    </a:p>
                    <a:p>
                      <a:pPr/>
                      <a:endParaRPr lang="es-CO" sz="1200" dirty="0"/>
                    </a:p>
                  </a:txBody>
                  <a:tcPr/>
                </a:tc>
                <a:extLst>
                  <a:ext uri="{0D108BD9-81ED-4DB2-BD59-A6C34878D82A}">
                    <a16:rowId xmlns:a16="http://schemas.microsoft.com/office/drawing/2014/main" val="1904109254"/>
                  </a:ext>
                </a:extLst>
              </a:tr>
            </a:tbl>
          </a:graphicData>
        </a:graphic>
      </p:graphicFrame>
      <p:pic>
        <p:nvPicPr>
          <p:cNvPr id="3" name="Imagen 2">
            <a:extLst>
              <a:ext uri="{FF2B5EF4-FFF2-40B4-BE49-F238E27FC236}">
                <a16:creationId xmlns:a16="http://schemas.microsoft.com/office/drawing/2014/main" id="{6B46EFE4-545A-4815-9AEE-18403CA7A9CE}"/>
              </a:ext>
            </a:extLst>
          </p:cNvPr>
          <p:cNvPicPr>
            <a:picLocks noChangeAspect="1"/>
          </p:cNvPicPr>
          <p:nvPr/>
        </p:nvPicPr>
        <p:blipFill>
          <a:blip r:embed="rId2"/>
          <a:stretch>
            <a:fillRect/>
          </a:stretch>
        </p:blipFill>
        <p:spPr>
          <a:xfrm>
            <a:off x="6060531" y="3409093"/>
            <a:ext cx="2239408" cy="1019265"/>
          </a:xfrm>
          <a:prstGeom prst="rect">
            <a:avLst/>
          </a:prstGeom>
        </p:spPr>
      </p:pic>
      <p:sp>
        <p:nvSpPr>
          <p:cNvPr id="7" name="CuadroTexto 6">
            <a:extLst>
              <a:ext uri="{FF2B5EF4-FFF2-40B4-BE49-F238E27FC236}">
                <a16:creationId xmlns:a16="http://schemas.microsoft.com/office/drawing/2014/main" id="{10E6EC27-9F55-4929-8755-CA2FA2D7D1CC}"/>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3888377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E2EAE64-CE8E-402B-A536-FC7BB774E2BF}"/>
              </a:ext>
            </a:extLst>
          </p:cNvPr>
          <p:cNvSpPr>
            <a:spLocks noGrp="1"/>
          </p:cNvSpPr>
          <p:nvPr>
            <p:ph type="sldNum" sz="quarter" idx="12"/>
          </p:nvPr>
        </p:nvSpPr>
        <p:spPr/>
        <p:txBody>
          <a:bodyPr/>
          <a:lstStyle/>
          <a:p>
            <a:r>
              <a:rPr lang="es-ES"/>
              <a:t>Página </a:t>
            </a:r>
            <a:fld id="{90BC2BA4-81C0-F544-BD72-C8CB9DA7C802}" type="slidenum">
              <a:rPr lang="es-ES" smtClean="0"/>
              <a:pPr/>
              <a:t>16</a:t>
            </a:fld>
            <a:r>
              <a:rPr lang="es-ES"/>
              <a:t> </a:t>
            </a:r>
            <a:endParaRPr lang="es-ES" dirty="0"/>
          </a:p>
        </p:txBody>
      </p:sp>
      <p:sp>
        <p:nvSpPr>
          <p:cNvPr id="5" name="Título 1">
            <a:extLst>
              <a:ext uri="{FF2B5EF4-FFF2-40B4-BE49-F238E27FC236}">
                <a16:creationId xmlns:a16="http://schemas.microsoft.com/office/drawing/2014/main" id="{1C5A8E4F-1BB1-4E44-A342-7ACC8E606A2B}"/>
              </a:ext>
            </a:extLst>
          </p:cNvPr>
          <p:cNvSpPr txBox="1">
            <a:spLocks noGrp="1"/>
          </p:cNvSpPr>
          <p:nvPr>
            <p:ph type="title"/>
          </p:nvPr>
        </p:nvSpPr>
        <p:spPr>
          <a:xfrm>
            <a:off x="457200" y="368300"/>
            <a:ext cx="8229600" cy="6953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800" dirty="0">
                <a:solidFill>
                  <a:schemeClr val="accent1"/>
                </a:solidFill>
                <a:latin typeface="Ancizar Serif Extrabold" panose="020A0902070300000003" pitchFamily="18" charset="0"/>
                <a:cs typeface="Ancizar Sans Extrabold"/>
              </a:rPr>
              <a:t>Indicadores de Cumplimiento – Tipos de Acumulación </a:t>
            </a:r>
            <a:r>
              <a:rPr lang="es-ES" sz="1800" u="sng" dirty="0">
                <a:solidFill>
                  <a:schemeClr val="accent1"/>
                </a:solidFill>
                <a:latin typeface="Ancizar Serif Extrabold" panose="020A0902070300000003" pitchFamily="18" charset="0"/>
                <a:cs typeface="Ancizar Sans Extrabold"/>
              </a:rPr>
              <a:t>Acumulado</a:t>
            </a:r>
          </a:p>
        </p:txBody>
      </p:sp>
      <p:graphicFrame>
        <p:nvGraphicFramePr>
          <p:cNvPr id="6" name="Tabla 6">
            <a:extLst>
              <a:ext uri="{FF2B5EF4-FFF2-40B4-BE49-F238E27FC236}">
                <a16:creationId xmlns:a16="http://schemas.microsoft.com/office/drawing/2014/main" id="{7B819303-62EE-4A2F-A681-720225A5D2E0}"/>
              </a:ext>
            </a:extLst>
          </p:cNvPr>
          <p:cNvGraphicFramePr>
            <a:graphicFrameLocks noGrp="1"/>
          </p:cNvGraphicFramePr>
          <p:nvPr>
            <p:extLst>
              <p:ext uri="{D42A27DB-BD31-4B8C-83A1-F6EECF244321}">
                <p14:modId xmlns:p14="http://schemas.microsoft.com/office/powerpoint/2010/main" val="1549120512"/>
              </p:ext>
            </p:extLst>
          </p:nvPr>
        </p:nvGraphicFramePr>
        <p:xfrm>
          <a:off x="890953" y="1149040"/>
          <a:ext cx="7600818" cy="3077661"/>
        </p:xfrm>
        <a:graphic>
          <a:graphicData uri="http://schemas.openxmlformats.org/drawingml/2006/table">
            <a:tbl>
              <a:tblPr firstRow="1" bandRow="1">
                <a:tableStyleId>{5C22544A-7EE6-4342-B048-85BDC9FD1C3A}</a:tableStyleId>
              </a:tblPr>
              <a:tblGrid>
                <a:gridCol w="1801092">
                  <a:extLst>
                    <a:ext uri="{9D8B030D-6E8A-4147-A177-3AD203B41FA5}">
                      <a16:colId xmlns:a16="http://schemas.microsoft.com/office/drawing/2014/main" val="2464832906"/>
                    </a:ext>
                  </a:extLst>
                </a:gridCol>
                <a:gridCol w="3241963">
                  <a:extLst>
                    <a:ext uri="{9D8B030D-6E8A-4147-A177-3AD203B41FA5}">
                      <a16:colId xmlns:a16="http://schemas.microsoft.com/office/drawing/2014/main" val="3803114288"/>
                    </a:ext>
                  </a:extLst>
                </a:gridCol>
                <a:gridCol w="2557763">
                  <a:extLst>
                    <a:ext uri="{9D8B030D-6E8A-4147-A177-3AD203B41FA5}">
                      <a16:colId xmlns:a16="http://schemas.microsoft.com/office/drawing/2014/main" val="3034566667"/>
                    </a:ext>
                  </a:extLst>
                </a:gridCol>
              </a:tblGrid>
              <a:tr h="769415">
                <a:tc>
                  <a:txBody>
                    <a:bodyPr/>
                    <a:lstStyle/>
                    <a:p>
                      <a:pPr algn="ctr"/>
                      <a:r>
                        <a:rPr lang="es-ES" dirty="0"/>
                        <a:t>Tipo de Acumulación</a:t>
                      </a:r>
                      <a:endParaRPr lang="es-CO" dirty="0"/>
                    </a:p>
                  </a:txBody>
                  <a:tcPr/>
                </a:tc>
                <a:tc>
                  <a:txBody>
                    <a:bodyPr/>
                    <a:lstStyle/>
                    <a:p>
                      <a:pPr algn="ctr"/>
                      <a:r>
                        <a:rPr lang="es-ES" dirty="0"/>
                        <a:t>Definición</a:t>
                      </a:r>
                      <a:endParaRPr lang="es-CO" dirty="0"/>
                    </a:p>
                  </a:txBody>
                  <a:tcPr/>
                </a:tc>
                <a:tc>
                  <a:txBody>
                    <a:bodyPr/>
                    <a:lstStyle/>
                    <a:p>
                      <a:pPr algn="ctr"/>
                      <a:r>
                        <a:rPr lang="es-ES" dirty="0"/>
                        <a:t>Ejemplo(S) – Metas Específicas</a:t>
                      </a:r>
                      <a:endParaRPr lang="es-CO" dirty="0"/>
                    </a:p>
                  </a:txBody>
                  <a:tcPr/>
                </a:tc>
                <a:extLst>
                  <a:ext uri="{0D108BD9-81ED-4DB2-BD59-A6C34878D82A}">
                    <a16:rowId xmlns:a16="http://schemas.microsoft.com/office/drawing/2014/main" val="1485659925"/>
                  </a:ext>
                </a:extLst>
              </a:tr>
              <a:tr h="2308246">
                <a:tc>
                  <a:txBody>
                    <a:bodyPr/>
                    <a:lstStyle/>
                    <a:p>
                      <a:r>
                        <a:rPr lang="es-ES" sz="1800" i="0" u="none" strike="noStrike" baseline="0" dirty="0">
                          <a:solidFill>
                            <a:srgbClr val="000000"/>
                          </a:solidFill>
                          <a:latin typeface="Calibri" panose="020F0502020204030204" pitchFamily="34" charset="0"/>
                        </a:rPr>
                        <a:t>Acumulado</a:t>
                      </a:r>
                      <a:endParaRPr lang="es-CO" dirty="0"/>
                    </a:p>
                  </a:txBody>
                  <a:tcPr/>
                </a:tc>
                <a:tc>
                  <a:txBody>
                    <a:bodyPr/>
                    <a:lstStyle/>
                    <a:p>
                      <a:r>
                        <a:rPr lang="es-CO" sz="1200" kern="1200" dirty="0">
                          <a:solidFill>
                            <a:schemeClr val="dk1"/>
                          </a:solidFill>
                          <a:effectLst/>
                          <a:latin typeface="+mn-lt"/>
                          <a:ea typeface="+mn-ea"/>
                          <a:cs typeface="+mn-cs"/>
                        </a:rPr>
                        <a:t>Este tipo de acumulación, al igual que el de flujo, será utilizado para aquellas metas que buscan incrementar sus valores. En el caso de acumulado, </a:t>
                      </a:r>
                      <a:r>
                        <a:rPr lang="es-CO" sz="1200" u="sng" kern="1200" dirty="0">
                          <a:solidFill>
                            <a:schemeClr val="dk1"/>
                          </a:solidFill>
                          <a:effectLst/>
                          <a:latin typeface="+mn-lt"/>
                          <a:ea typeface="+mn-ea"/>
                          <a:cs typeface="+mn-cs"/>
                        </a:rPr>
                        <a:t>miden el logro de aquellas metas que se definen y miden en cada periodo de manera independiente, </a:t>
                      </a:r>
                      <a:r>
                        <a:rPr lang="es-ES" sz="1200" u="sng" kern="1200" dirty="0">
                          <a:solidFill>
                            <a:schemeClr val="dk1"/>
                          </a:solidFill>
                          <a:effectLst/>
                          <a:latin typeface="+mn-lt"/>
                          <a:ea typeface="+mn-ea"/>
                          <a:cs typeface="+mn-cs"/>
                        </a:rPr>
                        <a:t>pero, al finalizar el gobierno institucional, se sumarán los valores alcanzados en todos los periodos para evaluar el cumplimiento de la meta propuesta para el trienio</a:t>
                      </a:r>
                      <a:r>
                        <a:rPr lang="es-ES" sz="1200" kern="1200" dirty="0">
                          <a:solidFill>
                            <a:schemeClr val="dk1"/>
                          </a:solidFill>
                          <a:effectLst/>
                          <a:latin typeface="+mn-lt"/>
                          <a:ea typeface="+mn-ea"/>
                          <a:cs typeface="+mn-cs"/>
                        </a:rPr>
                        <a:t>. </a:t>
                      </a:r>
                      <a:endParaRPr lang="es-CO"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200" i="1" u="sng" kern="1200" dirty="0">
                          <a:solidFill>
                            <a:schemeClr val="dk1"/>
                          </a:solidFill>
                          <a:effectLst/>
                          <a:latin typeface="+mn-lt"/>
                          <a:ea typeface="+mn-ea"/>
                          <a:cs typeface="+mn-cs"/>
                        </a:rPr>
                        <a:t>Meta Específica Trienio:</a:t>
                      </a:r>
                      <a:r>
                        <a:rPr lang="es-ES" sz="1200" u="sng" kern="1200" dirty="0">
                          <a:solidFill>
                            <a:schemeClr val="dk1"/>
                          </a:solidFill>
                          <a:effectLst/>
                          <a:latin typeface="+mn-lt"/>
                          <a:ea typeface="+mn-ea"/>
                          <a:cs typeface="+mn-cs"/>
                        </a:rPr>
                        <a:t>  </a:t>
                      </a:r>
                      <a:r>
                        <a:rPr lang="es-ES" sz="1200" kern="1200" dirty="0">
                          <a:solidFill>
                            <a:schemeClr val="dk1"/>
                          </a:solidFill>
                          <a:effectLst/>
                          <a:latin typeface="+mn-lt"/>
                          <a:ea typeface="+mn-ea"/>
                          <a:cs typeface="+mn-cs"/>
                        </a:rPr>
                        <a:t>Sembrar 500 árboles en los campus de la UNAL.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ES" sz="1200" u="sng"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s-ES" sz="1200" u="sng" kern="1200" dirty="0">
                          <a:solidFill>
                            <a:schemeClr val="dk1"/>
                          </a:solidFill>
                          <a:effectLst/>
                          <a:latin typeface="+mn-lt"/>
                          <a:ea typeface="+mn-ea"/>
                          <a:cs typeface="+mn-cs"/>
                        </a:rPr>
                        <a:t>Línea de Base</a:t>
                      </a:r>
                      <a:r>
                        <a:rPr lang="es-ES" sz="1200" kern="1200" dirty="0">
                          <a:solidFill>
                            <a:schemeClr val="dk1"/>
                          </a:solidFill>
                          <a:effectLst/>
                          <a:latin typeface="+mn-lt"/>
                          <a:ea typeface="+mn-ea"/>
                          <a:cs typeface="+mn-cs"/>
                        </a:rPr>
                        <a:t>:  0</a:t>
                      </a:r>
                      <a:endParaRPr lang="es-CO" sz="12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s-ES" sz="12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s-ES" sz="1200" i="1" u="sng" kern="1200" dirty="0">
                          <a:solidFill>
                            <a:schemeClr val="dk1"/>
                          </a:solidFill>
                          <a:effectLst/>
                          <a:latin typeface="+mn-lt"/>
                          <a:ea typeface="+mn-ea"/>
                          <a:cs typeface="+mn-cs"/>
                        </a:rPr>
                        <a:t>Meta Específica por periodo</a:t>
                      </a:r>
                      <a:endParaRPr lang="es-CO"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s-CO" sz="1200" kern="1200" dirty="0">
                        <a:solidFill>
                          <a:schemeClr val="dk1"/>
                        </a:solidFill>
                        <a:effectLst/>
                        <a:latin typeface="+mn-lt"/>
                        <a:ea typeface="+mn-ea"/>
                        <a:cs typeface="+mn-cs"/>
                      </a:endParaRPr>
                    </a:p>
                  </a:txBody>
                  <a:tcPr/>
                </a:tc>
                <a:extLst>
                  <a:ext uri="{0D108BD9-81ED-4DB2-BD59-A6C34878D82A}">
                    <a16:rowId xmlns:a16="http://schemas.microsoft.com/office/drawing/2014/main" val="1904109254"/>
                  </a:ext>
                </a:extLst>
              </a:tr>
            </a:tbl>
          </a:graphicData>
        </a:graphic>
      </p:graphicFrame>
      <p:pic>
        <p:nvPicPr>
          <p:cNvPr id="8" name="Imagen 7">
            <a:extLst>
              <a:ext uri="{FF2B5EF4-FFF2-40B4-BE49-F238E27FC236}">
                <a16:creationId xmlns:a16="http://schemas.microsoft.com/office/drawing/2014/main" id="{BC29AE30-EB7A-4EC3-96C3-B1DEC1E3D20C}"/>
              </a:ext>
            </a:extLst>
          </p:cNvPr>
          <p:cNvPicPr>
            <a:picLocks noChangeAspect="1"/>
          </p:cNvPicPr>
          <p:nvPr/>
        </p:nvPicPr>
        <p:blipFill>
          <a:blip r:embed="rId2"/>
          <a:stretch>
            <a:fillRect/>
          </a:stretch>
        </p:blipFill>
        <p:spPr>
          <a:xfrm>
            <a:off x="6100263" y="3119343"/>
            <a:ext cx="2207566" cy="1003439"/>
          </a:xfrm>
          <a:prstGeom prst="rect">
            <a:avLst/>
          </a:prstGeom>
        </p:spPr>
      </p:pic>
      <p:sp>
        <p:nvSpPr>
          <p:cNvPr id="9" name="CuadroTexto 8">
            <a:extLst>
              <a:ext uri="{FF2B5EF4-FFF2-40B4-BE49-F238E27FC236}">
                <a16:creationId xmlns:a16="http://schemas.microsoft.com/office/drawing/2014/main" id="{0FA2BD24-6375-4B24-804A-0DD3DBC9FFC1}"/>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544569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E2EAE64-CE8E-402B-A536-FC7BB774E2BF}"/>
              </a:ext>
            </a:extLst>
          </p:cNvPr>
          <p:cNvSpPr>
            <a:spLocks noGrp="1"/>
          </p:cNvSpPr>
          <p:nvPr>
            <p:ph type="sldNum" sz="quarter" idx="12"/>
          </p:nvPr>
        </p:nvSpPr>
        <p:spPr/>
        <p:txBody>
          <a:bodyPr/>
          <a:lstStyle/>
          <a:p>
            <a:r>
              <a:rPr lang="es-ES"/>
              <a:t>Página </a:t>
            </a:r>
            <a:fld id="{90BC2BA4-81C0-F544-BD72-C8CB9DA7C802}" type="slidenum">
              <a:rPr lang="es-ES" smtClean="0"/>
              <a:pPr/>
              <a:t>17</a:t>
            </a:fld>
            <a:r>
              <a:rPr lang="es-ES"/>
              <a:t> </a:t>
            </a:r>
            <a:endParaRPr lang="es-ES" dirty="0"/>
          </a:p>
        </p:txBody>
      </p:sp>
      <p:sp>
        <p:nvSpPr>
          <p:cNvPr id="5" name="Título 1">
            <a:extLst>
              <a:ext uri="{FF2B5EF4-FFF2-40B4-BE49-F238E27FC236}">
                <a16:creationId xmlns:a16="http://schemas.microsoft.com/office/drawing/2014/main" id="{1C5A8E4F-1BB1-4E44-A342-7ACC8E606A2B}"/>
              </a:ext>
            </a:extLst>
          </p:cNvPr>
          <p:cNvSpPr txBox="1">
            <a:spLocks noGrp="1"/>
          </p:cNvSpPr>
          <p:nvPr>
            <p:ph type="title"/>
          </p:nvPr>
        </p:nvSpPr>
        <p:spPr>
          <a:xfrm>
            <a:off x="457200" y="368300"/>
            <a:ext cx="8229600" cy="6953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800" dirty="0">
                <a:solidFill>
                  <a:schemeClr val="accent1"/>
                </a:solidFill>
                <a:latin typeface="Ancizar Serif Extrabold" panose="020A0902070300000003" pitchFamily="18" charset="0"/>
                <a:cs typeface="Ancizar Sans Extrabold"/>
              </a:rPr>
              <a:t>Indicadores de Cumplimiento – Tipos de Acumulación </a:t>
            </a:r>
            <a:r>
              <a:rPr lang="es-ES" sz="1800" u="sng" dirty="0">
                <a:solidFill>
                  <a:schemeClr val="accent1"/>
                </a:solidFill>
                <a:latin typeface="Ancizar Serif Extrabold" panose="020A0902070300000003" pitchFamily="18" charset="0"/>
                <a:cs typeface="Ancizar Sans Extrabold"/>
              </a:rPr>
              <a:t>Capacidad</a:t>
            </a:r>
          </a:p>
        </p:txBody>
      </p:sp>
      <p:graphicFrame>
        <p:nvGraphicFramePr>
          <p:cNvPr id="6" name="Tabla 6">
            <a:extLst>
              <a:ext uri="{FF2B5EF4-FFF2-40B4-BE49-F238E27FC236}">
                <a16:creationId xmlns:a16="http://schemas.microsoft.com/office/drawing/2014/main" id="{7B819303-62EE-4A2F-A681-720225A5D2E0}"/>
              </a:ext>
            </a:extLst>
          </p:cNvPr>
          <p:cNvGraphicFramePr>
            <a:graphicFrameLocks noGrp="1"/>
          </p:cNvGraphicFramePr>
          <p:nvPr>
            <p:extLst>
              <p:ext uri="{D42A27DB-BD31-4B8C-83A1-F6EECF244321}">
                <p14:modId xmlns:p14="http://schemas.microsoft.com/office/powerpoint/2010/main" val="3272878921"/>
              </p:ext>
            </p:extLst>
          </p:nvPr>
        </p:nvGraphicFramePr>
        <p:xfrm>
          <a:off x="301256" y="1055278"/>
          <a:ext cx="8229600" cy="3291840"/>
        </p:xfrm>
        <a:graphic>
          <a:graphicData uri="http://schemas.openxmlformats.org/drawingml/2006/table">
            <a:tbl>
              <a:tblPr firstRow="1" bandRow="1">
                <a:tableStyleId>{5C22544A-7EE6-4342-B048-85BDC9FD1C3A}</a:tableStyleId>
              </a:tblPr>
              <a:tblGrid>
                <a:gridCol w="1580828">
                  <a:extLst>
                    <a:ext uri="{9D8B030D-6E8A-4147-A177-3AD203B41FA5}">
                      <a16:colId xmlns:a16="http://schemas.microsoft.com/office/drawing/2014/main" val="2464832906"/>
                    </a:ext>
                  </a:extLst>
                </a:gridCol>
                <a:gridCol w="4124763">
                  <a:extLst>
                    <a:ext uri="{9D8B030D-6E8A-4147-A177-3AD203B41FA5}">
                      <a16:colId xmlns:a16="http://schemas.microsoft.com/office/drawing/2014/main" val="3803114288"/>
                    </a:ext>
                  </a:extLst>
                </a:gridCol>
                <a:gridCol w="2524009">
                  <a:extLst>
                    <a:ext uri="{9D8B030D-6E8A-4147-A177-3AD203B41FA5}">
                      <a16:colId xmlns:a16="http://schemas.microsoft.com/office/drawing/2014/main" val="3034566667"/>
                    </a:ext>
                  </a:extLst>
                </a:gridCol>
              </a:tblGrid>
              <a:tr h="370840">
                <a:tc>
                  <a:txBody>
                    <a:bodyPr/>
                    <a:lstStyle/>
                    <a:p>
                      <a:pPr algn="ctr"/>
                      <a:r>
                        <a:rPr lang="es-ES" dirty="0"/>
                        <a:t>Tipo de Acumulación</a:t>
                      </a:r>
                      <a:endParaRPr lang="es-CO" dirty="0"/>
                    </a:p>
                  </a:txBody>
                  <a:tcPr/>
                </a:tc>
                <a:tc>
                  <a:txBody>
                    <a:bodyPr/>
                    <a:lstStyle/>
                    <a:p>
                      <a:pPr algn="ctr"/>
                      <a:r>
                        <a:rPr lang="es-ES" dirty="0"/>
                        <a:t>Definición</a:t>
                      </a:r>
                      <a:endParaRPr lang="es-CO" dirty="0"/>
                    </a:p>
                  </a:txBody>
                  <a:tcPr/>
                </a:tc>
                <a:tc>
                  <a:txBody>
                    <a:bodyPr/>
                    <a:lstStyle/>
                    <a:p>
                      <a:pPr algn="ctr"/>
                      <a:r>
                        <a:rPr lang="es-ES" dirty="0"/>
                        <a:t>Ejemplo(S) – Metas Específicas</a:t>
                      </a:r>
                      <a:endParaRPr lang="es-CO" dirty="0"/>
                    </a:p>
                  </a:txBody>
                  <a:tcPr/>
                </a:tc>
                <a:extLst>
                  <a:ext uri="{0D108BD9-81ED-4DB2-BD59-A6C34878D82A}">
                    <a16:rowId xmlns:a16="http://schemas.microsoft.com/office/drawing/2014/main" val="1485659925"/>
                  </a:ext>
                </a:extLst>
              </a:tr>
              <a:tr h="370840">
                <a:tc>
                  <a:txBody>
                    <a:bodyPr/>
                    <a:lstStyle/>
                    <a:p>
                      <a:r>
                        <a:rPr lang="es-ES" sz="1800" i="0" u="none" strike="noStrike" baseline="0" dirty="0">
                          <a:solidFill>
                            <a:srgbClr val="000000"/>
                          </a:solidFill>
                          <a:latin typeface="Calibri" panose="020F0502020204030204" pitchFamily="34" charset="0"/>
                        </a:rPr>
                        <a:t>Capacidad</a:t>
                      </a:r>
                      <a:endParaRPr lang="es-CO" dirty="0"/>
                    </a:p>
                  </a:txBody>
                  <a:tcPr/>
                </a:tc>
                <a:tc>
                  <a:txBody>
                    <a:bodyPr/>
                    <a:lstStyle/>
                    <a:p>
                      <a:pPr lvl="0"/>
                      <a:r>
                        <a:rPr lang="es-ES" sz="1200" i="1" u="sng" kern="1200" dirty="0">
                          <a:solidFill>
                            <a:schemeClr val="dk1"/>
                          </a:solidFill>
                          <a:effectLst/>
                          <a:latin typeface="+mn-lt"/>
                          <a:ea typeface="+mn-ea"/>
                          <a:cs typeface="+mn-cs"/>
                        </a:rPr>
                        <a:t>Capacidad</a:t>
                      </a:r>
                      <a:r>
                        <a:rPr lang="es-ES" sz="1200" i="1" kern="1200" dirty="0">
                          <a:solidFill>
                            <a:schemeClr val="dk1"/>
                          </a:solidFill>
                          <a:effectLst/>
                          <a:latin typeface="+mn-lt"/>
                          <a:ea typeface="+mn-ea"/>
                          <a:cs typeface="+mn-cs"/>
                        </a:rPr>
                        <a:t>: </a:t>
                      </a:r>
                      <a:r>
                        <a:rPr lang="es-CO" sz="1200" kern="1200" dirty="0">
                          <a:solidFill>
                            <a:schemeClr val="dk1"/>
                          </a:solidFill>
                          <a:effectLst/>
                          <a:latin typeface="+mn-lt"/>
                          <a:ea typeface="+mn-ea"/>
                          <a:cs typeface="+mn-cs"/>
                        </a:rPr>
                        <a:t>Este tipo de acumulación, al igual que el de flujo y acumulado, será utilizado para aquellas metas que buscan incrementar sus valores. En el caso de acumulado, </a:t>
                      </a:r>
                      <a:r>
                        <a:rPr lang="es-CO" sz="1200" u="sng" kern="1200" dirty="0">
                          <a:solidFill>
                            <a:schemeClr val="dk1"/>
                          </a:solidFill>
                          <a:effectLst/>
                          <a:latin typeface="+mn-lt"/>
                          <a:ea typeface="+mn-ea"/>
                          <a:cs typeface="+mn-cs"/>
                        </a:rPr>
                        <a:t>mide el avance acumulado a una fecha determinada, pero, destaca el esfuerzo de la Universidad por aumentar sus resultados respecto al valor existente al iniciar el PGD (línea base)</a:t>
                      </a:r>
                      <a:r>
                        <a:rPr lang="es-CO" sz="1200" kern="1200" dirty="0">
                          <a:solidFill>
                            <a:schemeClr val="dk1"/>
                          </a:solidFill>
                          <a:effectLst/>
                          <a:latin typeface="+mn-lt"/>
                          <a:ea typeface="+mn-ea"/>
                          <a:cs typeface="+mn-cs"/>
                        </a:rPr>
                        <a:t>. </a:t>
                      </a:r>
                      <a:r>
                        <a:rPr lang="es-ES" sz="1200" kern="1200" dirty="0">
                          <a:solidFill>
                            <a:schemeClr val="dk1"/>
                          </a:solidFill>
                          <a:effectLst/>
                          <a:latin typeface="+mn-lt"/>
                          <a:ea typeface="+mn-ea"/>
                          <a:cs typeface="+mn-cs"/>
                        </a:rPr>
                        <a:t>La línea de base tiene en cuenta los logros acumulados alcanzados por la Universidad al momento de iniciar el periodo del gobierno y, la meta del trienio, definida al inicio de la administración, es igual a la meta propuesta para el último periodo de medición.</a:t>
                      </a:r>
                      <a:endParaRPr lang="es-CO" sz="1200" kern="1200" dirty="0">
                        <a:solidFill>
                          <a:schemeClr val="dk1"/>
                        </a:solidFill>
                        <a:effectLst/>
                        <a:latin typeface="+mn-lt"/>
                        <a:ea typeface="+mn-ea"/>
                        <a:cs typeface="+mn-cs"/>
                      </a:endParaRPr>
                    </a:p>
                    <a:p>
                      <a:r>
                        <a:rPr lang="es-ES" sz="1200" kern="1200" dirty="0">
                          <a:solidFill>
                            <a:schemeClr val="dk1"/>
                          </a:solidFill>
                          <a:effectLst/>
                          <a:latin typeface="+mn-lt"/>
                          <a:ea typeface="+mn-ea"/>
                          <a:cs typeface="+mn-cs"/>
                        </a:rPr>
                        <a:t>Para indicadores que hagan uso de este tipo de acumulación, la línea de base debe ser, además de diferente de cero, lejana a este valor.</a:t>
                      </a:r>
                      <a:endParaRPr lang="es-CO" sz="1200" kern="1200" dirty="0">
                        <a:solidFill>
                          <a:schemeClr val="dk1"/>
                        </a:solidFill>
                        <a:effectLst/>
                        <a:latin typeface="+mn-lt"/>
                        <a:ea typeface="+mn-ea"/>
                        <a:cs typeface="+mn-cs"/>
                      </a:endParaRPr>
                    </a:p>
                    <a:p>
                      <a:endParaRPr lang="es-CO"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200" i="1" u="sng" kern="1200" dirty="0">
                          <a:solidFill>
                            <a:schemeClr val="dk1"/>
                          </a:solidFill>
                          <a:effectLst/>
                          <a:latin typeface="+mn-lt"/>
                          <a:ea typeface="+mn-ea"/>
                          <a:cs typeface="+mn-cs"/>
                        </a:rPr>
                        <a:t>Meta Específica Trienio: </a:t>
                      </a:r>
                      <a:r>
                        <a:rPr lang="es-ES" sz="1200" kern="1200" dirty="0">
                          <a:solidFill>
                            <a:schemeClr val="dk1"/>
                          </a:solidFill>
                          <a:effectLst/>
                          <a:latin typeface="+mn-lt"/>
                          <a:ea typeface="+mn-ea"/>
                          <a:cs typeface="+mn-cs"/>
                        </a:rPr>
                        <a:t>Aumentar en 200 funcionarios la planta de administrativos de carrera de la Universidad.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CO" sz="12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s-ES" sz="1200" u="sng" kern="1200" dirty="0">
                          <a:solidFill>
                            <a:schemeClr val="dk1"/>
                          </a:solidFill>
                          <a:effectLst/>
                          <a:latin typeface="+mn-lt"/>
                          <a:ea typeface="+mn-ea"/>
                          <a:cs typeface="+mn-cs"/>
                        </a:rPr>
                        <a:t>Línea de Base</a:t>
                      </a:r>
                      <a:r>
                        <a:rPr lang="es-ES" sz="1200" kern="1200" dirty="0">
                          <a:solidFill>
                            <a:schemeClr val="dk1"/>
                          </a:solidFill>
                          <a:effectLst/>
                          <a:latin typeface="+mn-lt"/>
                          <a:ea typeface="+mn-ea"/>
                          <a:cs typeface="+mn-cs"/>
                        </a:rPr>
                        <a:t>:  2830</a:t>
                      </a:r>
                      <a:endParaRPr lang="es-CO" sz="12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s-ES" sz="12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s-ES" sz="1200" i="1" u="sng" kern="1200" dirty="0">
                          <a:solidFill>
                            <a:schemeClr val="dk1"/>
                          </a:solidFill>
                          <a:effectLst/>
                          <a:latin typeface="+mn-lt"/>
                          <a:ea typeface="+mn-ea"/>
                          <a:cs typeface="+mn-cs"/>
                        </a:rPr>
                        <a:t>Meta Específica por periodo</a:t>
                      </a:r>
                      <a:endParaRPr lang="es-CO" sz="1200" dirty="0"/>
                    </a:p>
                    <a:p>
                      <a:endParaRPr lang="es-CO" dirty="0"/>
                    </a:p>
                  </a:txBody>
                  <a:tcPr/>
                </a:tc>
                <a:extLst>
                  <a:ext uri="{0D108BD9-81ED-4DB2-BD59-A6C34878D82A}">
                    <a16:rowId xmlns:a16="http://schemas.microsoft.com/office/drawing/2014/main" val="1904109254"/>
                  </a:ext>
                </a:extLst>
              </a:tr>
            </a:tbl>
          </a:graphicData>
        </a:graphic>
      </p:graphicFrame>
      <p:pic>
        <p:nvPicPr>
          <p:cNvPr id="3" name="Imagen 2">
            <a:extLst>
              <a:ext uri="{FF2B5EF4-FFF2-40B4-BE49-F238E27FC236}">
                <a16:creationId xmlns:a16="http://schemas.microsoft.com/office/drawing/2014/main" id="{C7A95317-7496-4B07-9C8A-30BC7ACD5ADB}"/>
              </a:ext>
            </a:extLst>
          </p:cNvPr>
          <p:cNvPicPr>
            <a:picLocks noChangeAspect="1"/>
          </p:cNvPicPr>
          <p:nvPr/>
        </p:nvPicPr>
        <p:blipFill>
          <a:blip r:embed="rId2"/>
          <a:stretch>
            <a:fillRect/>
          </a:stretch>
        </p:blipFill>
        <p:spPr>
          <a:xfrm>
            <a:off x="6072211" y="3279443"/>
            <a:ext cx="2342827" cy="978649"/>
          </a:xfrm>
          <a:prstGeom prst="rect">
            <a:avLst/>
          </a:prstGeom>
        </p:spPr>
      </p:pic>
      <p:sp>
        <p:nvSpPr>
          <p:cNvPr id="7" name="CuadroTexto 6">
            <a:extLst>
              <a:ext uri="{FF2B5EF4-FFF2-40B4-BE49-F238E27FC236}">
                <a16:creationId xmlns:a16="http://schemas.microsoft.com/office/drawing/2014/main" id="{9F6D56C2-F087-4874-AE58-F7308C1A0FA8}"/>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3385279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E2EAE64-CE8E-402B-A536-FC7BB774E2BF}"/>
              </a:ext>
            </a:extLst>
          </p:cNvPr>
          <p:cNvSpPr>
            <a:spLocks noGrp="1"/>
          </p:cNvSpPr>
          <p:nvPr>
            <p:ph type="sldNum" sz="quarter" idx="12"/>
          </p:nvPr>
        </p:nvSpPr>
        <p:spPr/>
        <p:txBody>
          <a:bodyPr/>
          <a:lstStyle/>
          <a:p>
            <a:r>
              <a:rPr lang="es-ES"/>
              <a:t>Página </a:t>
            </a:r>
            <a:fld id="{90BC2BA4-81C0-F544-BD72-C8CB9DA7C802}" type="slidenum">
              <a:rPr lang="es-ES" smtClean="0"/>
              <a:pPr/>
              <a:t>18</a:t>
            </a:fld>
            <a:r>
              <a:rPr lang="es-ES"/>
              <a:t> </a:t>
            </a:r>
            <a:endParaRPr lang="es-ES" dirty="0"/>
          </a:p>
        </p:txBody>
      </p:sp>
      <p:sp>
        <p:nvSpPr>
          <p:cNvPr id="5" name="Título 1">
            <a:extLst>
              <a:ext uri="{FF2B5EF4-FFF2-40B4-BE49-F238E27FC236}">
                <a16:creationId xmlns:a16="http://schemas.microsoft.com/office/drawing/2014/main" id="{1C5A8E4F-1BB1-4E44-A342-7ACC8E606A2B}"/>
              </a:ext>
            </a:extLst>
          </p:cNvPr>
          <p:cNvSpPr txBox="1">
            <a:spLocks noGrp="1"/>
          </p:cNvSpPr>
          <p:nvPr>
            <p:ph type="title"/>
          </p:nvPr>
        </p:nvSpPr>
        <p:spPr>
          <a:xfrm>
            <a:off x="457200" y="368300"/>
            <a:ext cx="8229600" cy="6953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1800" dirty="0">
                <a:solidFill>
                  <a:schemeClr val="accent1"/>
                </a:solidFill>
                <a:latin typeface="Ancizar Serif Extrabold" panose="020A0902070300000003" pitchFamily="18" charset="0"/>
                <a:cs typeface="Ancizar Sans Extrabold"/>
              </a:rPr>
              <a:t>Indicadores de Cumplimiento – Tipos de Acumulación </a:t>
            </a:r>
            <a:r>
              <a:rPr lang="es-ES" sz="1800" u="sng" dirty="0">
                <a:solidFill>
                  <a:schemeClr val="accent1"/>
                </a:solidFill>
                <a:latin typeface="Ancizar Serif Extrabold" panose="020A0902070300000003" pitchFamily="18" charset="0"/>
                <a:cs typeface="Ancizar Sans Extrabold"/>
              </a:rPr>
              <a:t>Reducción</a:t>
            </a:r>
          </a:p>
        </p:txBody>
      </p:sp>
      <p:graphicFrame>
        <p:nvGraphicFramePr>
          <p:cNvPr id="6" name="Tabla 6">
            <a:extLst>
              <a:ext uri="{FF2B5EF4-FFF2-40B4-BE49-F238E27FC236}">
                <a16:creationId xmlns:a16="http://schemas.microsoft.com/office/drawing/2014/main" id="{7B819303-62EE-4A2F-A681-720225A5D2E0}"/>
              </a:ext>
            </a:extLst>
          </p:cNvPr>
          <p:cNvGraphicFramePr>
            <a:graphicFrameLocks noGrp="1"/>
          </p:cNvGraphicFramePr>
          <p:nvPr>
            <p:extLst>
              <p:ext uri="{D42A27DB-BD31-4B8C-83A1-F6EECF244321}">
                <p14:modId xmlns:p14="http://schemas.microsoft.com/office/powerpoint/2010/main" val="2002258727"/>
              </p:ext>
            </p:extLst>
          </p:nvPr>
        </p:nvGraphicFramePr>
        <p:xfrm>
          <a:off x="890953" y="1149040"/>
          <a:ext cx="7600818" cy="3327043"/>
        </p:xfrm>
        <a:graphic>
          <a:graphicData uri="http://schemas.openxmlformats.org/drawingml/2006/table">
            <a:tbl>
              <a:tblPr firstRow="1" bandRow="1">
                <a:tableStyleId>{5C22544A-7EE6-4342-B048-85BDC9FD1C3A}</a:tableStyleId>
              </a:tblPr>
              <a:tblGrid>
                <a:gridCol w="1801092">
                  <a:extLst>
                    <a:ext uri="{9D8B030D-6E8A-4147-A177-3AD203B41FA5}">
                      <a16:colId xmlns:a16="http://schemas.microsoft.com/office/drawing/2014/main" val="2464832906"/>
                    </a:ext>
                  </a:extLst>
                </a:gridCol>
                <a:gridCol w="3229175">
                  <a:extLst>
                    <a:ext uri="{9D8B030D-6E8A-4147-A177-3AD203B41FA5}">
                      <a16:colId xmlns:a16="http://schemas.microsoft.com/office/drawing/2014/main" val="3803114288"/>
                    </a:ext>
                  </a:extLst>
                </a:gridCol>
                <a:gridCol w="2570551">
                  <a:extLst>
                    <a:ext uri="{9D8B030D-6E8A-4147-A177-3AD203B41FA5}">
                      <a16:colId xmlns:a16="http://schemas.microsoft.com/office/drawing/2014/main" val="3034566667"/>
                    </a:ext>
                  </a:extLst>
                </a:gridCol>
              </a:tblGrid>
              <a:tr h="727791">
                <a:tc>
                  <a:txBody>
                    <a:bodyPr/>
                    <a:lstStyle/>
                    <a:p>
                      <a:pPr algn="ctr"/>
                      <a:r>
                        <a:rPr lang="es-ES" dirty="0"/>
                        <a:t>Tipo de Acumulación</a:t>
                      </a:r>
                      <a:endParaRPr lang="es-CO" dirty="0"/>
                    </a:p>
                  </a:txBody>
                  <a:tcPr/>
                </a:tc>
                <a:tc>
                  <a:txBody>
                    <a:bodyPr/>
                    <a:lstStyle/>
                    <a:p>
                      <a:pPr algn="ctr"/>
                      <a:r>
                        <a:rPr lang="es-ES" dirty="0"/>
                        <a:t>Definición</a:t>
                      </a:r>
                      <a:endParaRPr lang="es-CO" dirty="0"/>
                    </a:p>
                  </a:txBody>
                  <a:tcPr/>
                </a:tc>
                <a:tc>
                  <a:txBody>
                    <a:bodyPr/>
                    <a:lstStyle/>
                    <a:p>
                      <a:pPr algn="ctr"/>
                      <a:r>
                        <a:rPr lang="es-ES" dirty="0"/>
                        <a:t>Ejemplo(S) – Metas Específicas</a:t>
                      </a:r>
                      <a:endParaRPr lang="es-CO" dirty="0"/>
                    </a:p>
                  </a:txBody>
                  <a:tcPr/>
                </a:tc>
                <a:extLst>
                  <a:ext uri="{0D108BD9-81ED-4DB2-BD59-A6C34878D82A}">
                    <a16:rowId xmlns:a16="http://schemas.microsoft.com/office/drawing/2014/main" val="1485659925"/>
                  </a:ext>
                </a:extLst>
              </a:tr>
              <a:tr h="2599252">
                <a:tc>
                  <a:txBody>
                    <a:bodyPr/>
                    <a:lstStyle/>
                    <a:p>
                      <a:r>
                        <a:rPr lang="es-ES" sz="1800" i="0" u="none" strike="noStrike" baseline="0" dirty="0">
                          <a:solidFill>
                            <a:srgbClr val="000000"/>
                          </a:solidFill>
                          <a:latin typeface="Calibri" panose="020F0502020204030204" pitchFamily="34" charset="0"/>
                        </a:rPr>
                        <a:t>Reducción</a:t>
                      </a:r>
                      <a:endParaRPr lang="es-CO"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200" kern="1200" dirty="0">
                          <a:solidFill>
                            <a:schemeClr val="dk1"/>
                          </a:solidFill>
                          <a:effectLst/>
                          <a:latin typeface="+mn-lt"/>
                          <a:ea typeface="+mn-ea"/>
                          <a:cs typeface="+mn-cs"/>
                        </a:rPr>
                        <a:t>Este tipo de acumulación</a:t>
                      </a:r>
                      <a:r>
                        <a:rPr lang="es-ES" sz="1200" i="1" kern="1200" dirty="0">
                          <a:solidFill>
                            <a:schemeClr val="dk1"/>
                          </a:solidFill>
                          <a:effectLst/>
                          <a:latin typeface="+mn-lt"/>
                          <a:ea typeface="+mn-ea"/>
                          <a:cs typeface="+mn-cs"/>
                        </a:rPr>
                        <a:t> </a:t>
                      </a:r>
                      <a:r>
                        <a:rPr lang="es-CO" sz="1200" u="sng" kern="1200" dirty="0">
                          <a:solidFill>
                            <a:schemeClr val="dk1"/>
                          </a:solidFill>
                          <a:effectLst/>
                          <a:latin typeface="+mn-lt"/>
                          <a:ea typeface="+mn-ea"/>
                          <a:cs typeface="+mn-cs"/>
                        </a:rPr>
                        <a:t>mide los esfuerzos de la Universidad por disminuir un valor que se tiene al iniciar el periodo de gobierno y que afecta el cumplimiento pleno de las funciones misionales</a:t>
                      </a:r>
                      <a:r>
                        <a:rPr lang="es-CO" sz="1200" kern="1200" dirty="0">
                          <a:solidFill>
                            <a:schemeClr val="dk1"/>
                          </a:solidFill>
                          <a:effectLst/>
                          <a:latin typeface="+mn-lt"/>
                          <a:ea typeface="+mn-ea"/>
                          <a:cs typeface="+mn-cs"/>
                        </a:rPr>
                        <a:t>. Los resultados de esta acumulación son mejores en tanto los valores del indicador empiecen a disminuir. La acumulación de reducción </a:t>
                      </a:r>
                      <a:r>
                        <a:rPr lang="es-ES" sz="1200" kern="1200" dirty="0">
                          <a:solidFill>
                            <a:schemeClr val="dk1"/>
                          </a:solidFill>
                          <a:effectLst/>
                          <a:latin typeface="+mn-lt"/>
                          <a:ea typeface="+mn-ea"/>
                          <a:cs typeface="+mn-cs"/>
                        </a:rPr>
                        <a:t>requiere de una línea de base definida al inicio del gobierno y las metas, definidas para cada periodo, deben </a:t>
                      </a:r>
                      <a:r>
                        <a:rPr lang="es-CO" sz="1200" kern="1200" dirty="0">
                          <a:solidFill>
                            <a:schemeClr val="dk1"/>
                          </a:solidFill>
                          <a:effectLst/>
                          <a:latin typeface="+mn-lt"/>
                          <a:ea typeface="+mn-ea"/>
                          <a:cs typeface="+mn-cs"/>
                        </a:rPr>
                        <a:t>ir disminuyendo a lo largo del trienio.</a:t>
                      </a:r>
                    </a:p>
                    <a:p>
                      <a:endParaRPr lang="es-CO"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200" i="1" u="sng" kern="1200" dirty="0">
                          <a:solidFill>
                            <a:schemeClr val="dk1"/>
                          </a:solidFill>
                          <a:effectLst/>
                          <a:latin typeface="+mn-lt"/>
                          <a:ea typeface="+mn-ea"/>
                          <a:cs typeface="+mn-cs"/>
                        </a:rPr>
                        <a:t>Meta Específica Trienio: </a:t>
                      </a:r>
                      <a:r>
                        <a:rPr lang="es-ES" sz="1200" kern="1200" dirty="0">
                          <a:solidFill>
                            <a:schemeClr val="dk1"/>
                          </a:solidFill>
                          <a:effectLst/>
                          <a:latin typeface="+mn-lt"/>
                          <a:ea typeface="+mn-ea"/>
                          <a:cs typeface="+mn-cs"/>
                        </a:rPr>
                        <a:t>Reducir en 10 la cantidad actual (2024-2) de casos de violencia basadas en género en la Universidad.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CO" sz="12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s-ES" sz="1200" u="sng" kern="1200" dirty="0">
                          <a:solidFill>
                            <a:schemeClr val="dk1"/>
                          </a:solidFill>
                          <a:effectLst/>
                          <a:latin typeface="+mn-lt"/>
                          <a:ea typeface="+mn-ea"/>
                          <a:cs typeface="+mn-cs"/>
                        </a:rPr>
                        <a:t>Línea de Base</a:t>
                      </a:r>
                      <a:r>
                        <a:rPr lang="es-ES" sz="1200" kern="1200" dirty="0">
                          <a:solidFill>
                            <a:schemeClr val="dk1"/>
                          </a:solidFill>
                          <a:effectLst/>
                          <a:latin typeface="+mn-lt"/>
                          <a:ea typeface="+mn-ea"/>
                          <a:cs typeface="+mn-cs"/>
                        </a:rPr>
                        <a:t>:  80</a:t>
                      </a:r>
                      <a:endParaRPr lang="es-CO" sz="12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s-ES" sz="12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s-ES" sz="1200" i="1" u="sng" kern="1200" dirty="0">
                          <a:solidFill>
                            <a:schemeClr val="dk1"/>
                          </a:solidFill>
                          <a:effectLst/>
                          <a:latin typeface="+mn-lt"/>
                          <a:ea typeface="+mn-ea"/>
                          <a:cs typeface="+mn-cs"/>
                        </a:rPr>
                        <a:t>Meta Específica por periodo</a:t>
                      </a:r>
                      <a:endParaRPr lang="es-CO" sz="1200" dirty="0"/>
                    </a:p>
                    <a:p>
                      <a:endParaRPr lang="es-CO" dirty="0"/>
                    </a:p>
                  </a:txBody>
                  <a:tcPr/>
                </a:tc>
                <a:extLst>
                  <a:ext uri="{0D108BD9-81ED-4DB2-BD59-A6C34878D82A}">
                    <a16:rowId xmlns:a16="http://schemas.microsoft.com/office/drawing/2014/main" val="1904109254"/>
                  </a:ext>
                </a:extLst>
              </a:tr>
            </a:tbl>
          </a:graphicData>
        </a:graphic>
      </p:graphicFrame>
      <p:pic>
        <p:nvPicPr>
          <p:cNvPr id="3" name="Imagen 2">
            <a:extLst>
              <a:ext uri="{FF2B5EF4-FFF2-40B4-BE49-F238E27FC236}">
                <a16:creationId xmlns:a16="http://schemas.microsoft.com/office/drawing/2014/main" id="{933EB39F-8CDC-4DE5-91B0-446A66A5EDA5}"/>
              </a:ext>
            </a:extLst>
          </p:cNvPr>
          <p:cNvPicPr>
            <a:picLocks noChangeAspect="1"/>
          </p:cNvPicPr>
          <p:nvPr/>
        </p:nvPicPr>
        <p:blipFill>
          <a:blip r:embed="rId2"/>
          <a:stretch>
            <a:fillRect/>
          </a:stretch>
        </p:blipFill>
        <p:spPr>
          <a:xfrm>
            <a:off x="6025427" y="3484951"/>
            <a:ext cx="2312878" cy="939978"/>
          </a:xfrm>
          <a:prstGeom prst="rect">
            <a:avLst/>
          </a:prstGeom>
        </p:spPr>
      </p:pic>
      <p:sp>
        <p:nvSpPr>
          <p:cNvPr id="7" name="CuadroTexto 6">
            <a:extLst>
              <a:ext uri="{FF2B5EF4-FFF2-40B4-BE49-F238E27FC236}">
                <a16:creationId xmlns:a16="http://schemas.microsoft.com/office/drawing/2014/main" id="{DD0C924B-05E5-42DB-BC97-8217E00F5A87}"/>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4245203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1504087-5459-43E9-B474-E7A967104B74}"/>
              </a:ext>
            </a:extLst>
          </p:cNvPr>
          <p:cNvSpPr>
            <a:spLocks noGrp="1"/>
          </p:cNvSpPr>
          <p:nvPr>
            <p:ph type="sldNum" sz="quarter" idx="12"/>
          </p:nvPr>
        </p:nvSpPr>
        <p:spPr/>
        <p:txBody>
          <a:bodyPr/>
          <a:lstStyle/>
          <a:p>
            <a:r>
              <a:rPr lang="es-ES"/>
              <a:t>Página </a:t>
            </a:r>
            <a:fld id="{90BC2BA4-81C0-F544-BD72-C8CB9DA7C802}" type="slidenum">
              <a:rPr lang="es-ES" smtClean="0"/>
              <a:pPr/>
              <a:t>19</a:t>
            </a:fld>
            <a:r>
              <a:rPr lang="es-ES"/>
              <a:t> </a:t>
            </a:r>
            <a:endParaRPr lang="es-ES" dirty="0"/>
          </a:p>
        </p:txBody>
      </p:sp>
      <p:sp>
        <p:nvSpPr>
          <p:cNvPr id="5" name="Flecha: a la derecha 4">
            <a:extLst>
              <a:ext uri="{FF2B5EF4-FFF2-40B4-BE49-F238E27FC236}">
                <a16:creationId xmlns:a16="http://schemas.microsoft.com/office/drawing/2014/main" id="{74529DDA-41CA-4A26-A70D-5A021F06B599}"/>
              </a:ext>
            </a:extLst>
          </p:cNvPr>
          <p:cNvSpPr/>
          <p:nvPr/>
        </p:nvSpPr>
        <p:spPr>
          <a:xfrm>
            <a:off x="301257" y="1980344"/>
            <a:ext cx="1870650" cy="936193"/>
          </a:xfrm>
          <a:prstGeom prst="right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5. Seguimiento</a:t>
            </a:r>
            <a:endParaRPr lang="es-CO" dirty="0">
              <a:solidFill>
                <a:srgbClr val="002060"/>
              </a:solidFill>
            </a:endParaRPr>
          </a:p>
        </p:txBody>
      </p:sp>
      <p:sp>
        <p:nvSpPr>
          <p:cNvPr id="6" name="Abrir llave 5">
            <a:extLst>
              <a:ext uri="{FF2B5EF4-FFF2-40B4-BE49-F238E27FC236}">
                <a16:creationId xmlns:a16="http://schemas.microsoft.com/office/drawing/2014/main" id="{99467C32-11E2-46F9-BFF9-E4F5AD8553A7}"/>
              </a:ext>
            </a:extLst>
          </p:cNvPr>
          <p:cNvSpPr/>
          <p:nvPr/>
        </p:nvSpPr>
        <p:spPr>
          <a:xfrm>
            <a:off x="2220310" y="1695919"/>
            <a:ext cx="148072" cy="150908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7" name="CuadroTexto 6">
            <a:extLst>
              <a:ext uri="{FF2B5EF4-FFF2-40B4-BE49-F238E27FC236}">
                <a16:creationId xmlns:a16="http://schemas.microsoft.com/office/drawing/2014/main" id="{D91BEE67-971B-402D-9902-00013FF7319D}"/>
              </a:ext>
            </a:extLst>
          </p:cNvPr>
          <p:cNvSpPr txBox="1"/>
          <p:nvPr/>
        </p:nvSpPr>
        <p:spPr>
          <a:xfrm>
            <a:off x="2294346" y="1511253"/>
            <a:ext cx="1214938" cy="369332"/>
          </a:xfrm>
          <a:prstGeom prst="rect">
            <a:avLst/>
          </a:prstGeom>
          <a:noFill/>
        </p:spPr>
        <p:txBody>
          <a:bodyPr wrap="square" rtlCol="0">
            <a:spAutoFit/>
          </a:bodyPr>
          <a:lstStyle/>
          <a:p>
            <a:r>
              <a:rPr lang="es-ES" dirty="0"/>
              <a:t>Cualitativo</a:t>
            </a:r>
            <a:endParaRPr lang="es-CO" dirty="0"/>
          </a:p>
        </p:txBody>
      </p:sp>
      <p:sp>
        <p:nvSpPr>
          <p:cNvPr id="8" name="CuadroTexto 7">
            <a:extLst>
              <a:ext uri="{FF2B5EF4-FFF2-40B4-BE49-F238E27FC236}">
                <a16:creationId xmlns:a16="http://schemas.microsoft.com/office/drawing/2014/main" id="{CC3EBCE4-ABAB-46D3-98DE-2452EAF7D377}"/>
              </a:ext>
            </a:extLst>
          </p:cNvPr>
          <p:cNvSpPr txBox="1"/>
          <p:nvPr/>
        </p:nvSpPr>
        <p:spPr>
          <a:xfrm>
            <a:off x="2294346" y="3018081"/>
            <a:ext cx="1469968" cy="369332"/>
          </a:xfrm>
          <a:prstGeom prst="rect">
            <a:avLst/>
          </a:prstGeom>
          <a:noFill/>
        </p:spPr>
        <p:txBody>
          <a:bodyPr wrap="square" rtlCol="0">
            <a:spAutoFit/>
          </a:bodyPr>
          <a:lstStyle/>
          <a:p>
            <a:r>
              <a:rPr lang="es-ES" dirty="0"/>
              <a:t>Cuantitativo</a:t>
            </a:r>
            <a:endParaRPr lang="es-CO" dirty="0"/>
          </a:p>
        </p:txBody>
      </p:sp>
      <p:sp>
        <p:nvSpPr>
          <p:cNvPr id="9" name="Rectángulo 8">
            <a:extLst>
              <a:ext uri="{FF2B5EF4-FFF2-40B4-BE49-F238E27FC236}">
                <a16:creationId xmlns:a16="http://schemas.microsoft.com/office/drawing/2014/main" id="{E61FCF5C-2B09-4AAF-B143-51FA48F06661}"/>
              </a:ext>
            </a:extLst>
          </p:cNvPr>
          <p:cNvSpPr/>
          <p:nvPr/>
        </p:nvSpPr>
        <p:spPr>
          <a:xfrm>
            <a:off x="3509284" y="1431512"/>
            <a:ext cx="1899138" cy="5288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5.1 Definición de hitos</a:t>
            </a:r>
            <a:endParaRPr lang="es-CO" dirty="0">
              <a:solidFill>
                <a:srgbClr val="002060"/>
              </a:solidFill>
            </a:endParaRPr>
          </a:p>
        </p:txBody>
      </p:sp>
      <p:sp>
        <p:nvSpPr>
          <p:cNvPr id="10" name="Rectángulo 9">
            <a:extLst>
              <a:ext uri="{FF2B5EF4-FFF2-40B4-BE49-F238E27FC236}">
                <a16:creationId xmlns:a16="http://schemas.microsoft.com/office/drawing/2014/main" id="{3D547FED-E8C7-4481-B57D-ED29D770ADF8}"/>
              </a:ext>
            </a:extLst>
          </p:cNvPr>
          <p:cNvSpPr/>
          <p:nvPr/>
        </p:nvSpPr>
        <p:spPr>
          <a:xfrm>
            <a:off x="3586196" y="2940592"/>
            <a:ext cx="1899138" cy="5288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5.2 Indicadores de cumplimiento</a:t>
            </a:r>
            <a:endParaRPr lang="es-CO" dirty="0">
              <a:solidFill>
                <a:srgbClr val="002060"/>
              </a:solidFill>
            </a:endParaRPr>
          </a:p>
        </p:txBody>
      </p:sp>
      <p:sp>
        <p:nvSpPr>
          <p:cNvPr id="11" name="Título 1">
            <a:extLst>
              <a:ext uri="{FF2B5EF4-FFF2-40B4-BE49-F238E27FC236}">
                <a16:creationId xmlns:a16="http://schemas.microsoft.com/office/drawing/2014/main" id="{612ABDAC-3F28-4701-94A6-E35C05E96DB3}"/>
              </a:ext>
            </a:extLst>
          </p:cNvPr>
          <p:cNvSpPr txBox="1">
            <a:spLocks noGrp="1"/>
          </p:cNvSpPr>
          <p:nvPr>
            <p:ph type="title"/>
          </p:nvPr>
        </p:nvSpPr>
        <p:spPr>
          <a:xfrm>
            <a:off x="457200" y="368300"/>
            <a:ext cx="8229600" cy="695325"/>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200" dirty="0">
                <a:solidFill>
                  <a:schemeClr val="accent1"/>
                </a:solidFill>
                <a:latin typeface="Ancizar Serif Extrabold" panose="020A0902070300000003" pitchFamily="18" charset="0"/>
                <a:cs typeface="Ancizar Sans Extrabold"/>
              </a:rPr>
              <a:t>Resultados y productos esperados PGD 2025-2027</a:t>
            </a:r>
          </a:p>
        </p:txBody>
      </p:sp>
      <p:sp>
        <p:nvSpPr>
          <p:cNvPr id="12" name="Flecha: a la derecha 11">
            <a:extLst>
              <a:ext uri="{FF2B5EF4-FFF2-40B4-BE49-F238E27FC236}">
                <a16:creationId xmlns:a16="http://schemas.microsoft.com/office/drawing/2014/main" id="{5DD25E14-BE6F-43A5-A728-03062CC599EE}"/>
              </a:ext>
            </a:extLst>
          </p:cNvPr>
          <p:cNvSpPr/>
          <p:nvPr/>
        </p:nvSpPr>
        <p:spPr>
          <a:xfrm>
            <a:off x="5692840" y="1880585"/>
            <a:ext cx="1667121" cy="936193"/>
          </a:xfrm>
          <a:prstGeom prst="rightArrow">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6. Resultados y productos </a:t>
            </a:r>
            <a:endParaRPr lang="es-CO" dirty="0">
              <a:solidFill>
                <a:srgbClr val="002060"/>
              </a:solidFill>
            </a:endParaRPr>
          </a:p>
        </p:txBody>
      </p:sp>
      <p:cxnSp>
        <p:nvCxnSpPr>
          <p:cNvPr id="13" name="Conector recto de flecha 12">
            <a:extLst>
              <a:ext uri="{FF2B5EF4-FFF2-40B4-BE49-F238E27FC236}">
                <a16:creationId xmlns:a16="http://schemas.microsoft.com/office/drawing/2014/main" id="{470AF133-0717-4C41-9E99-EDDB740981BF}"/>
              </a:ext>
            </a:extLst>
          </p:cNvPr>
          <p:cNvCxnSpPr>
            <a:cxnSpLocks/>
          </p:cNvCxnSpPr>
          <p:nvPr/>
        </p:nvCxnSpPr>
        <p:spPr>
          <a:xfrm>
            <a:off x="5559844" y="1738001"/>
            <a:ext cx="265992" cy="2423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a:extLst>
              <a:ext uri="{FF2B5EF4-FFF2-40B4-BE49-F238E27FC236}">
                <a16:creationId xmlns:a16="http://schemas.microsoft.com/office/drawing/2014/main" id="{8945C82E-246D-45BC-8128-B59ACE30AE02}"/>
              </a:ext>
            </a:extLst>
          </p:cNvPr>
          <p:cNvCxnSpPr>
            <a:cxnSpLocks/>
          </p:cNvCxnSpPr>
          <p:nvPr/>
        </p:nvCxnSpPr>
        <p:spPr>
          <a:xfrm flipV="1">
            <a:off x="5559844" y="2816778"/>
            <a:ext cx="265992" cy="2647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Flecha: a la derecha 15">
            <a:extLst>
              <a:ext uri="{FF2B5EF4-FFF2-40B4-BE49-F238E27FC236}">
                <a16:creationId xmlns:a16="http://schemas.microsoft.com/office/drawing/2014/main" id="{6D73939C-0247-4DF4-B723-0B05503D86B4}"/>
              </a:ext>
            </a:extLst>
          </p:cNvPr>
          <p:cNvSpPr/>
          <p:nvPr/>
        </p:nvSpPr>
        <p:spPr>
          <a:xfrm>
            <a:off x="7430167" y="1887609"/>
            <a:ext cx="1587131" cy="936193"/>
          </a:xfrm>
          <a:prstGeom prst="right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7. Costos estimados</a:t>
            </a:r>
            <a:endParaRPr lang="es-CO" dirty="0">
              <a:solidFill>
                <a:srgbClr val="002060"/>
              </a:solidFill>
            </a:endParaRPr>
          </a:p>
        </p:txBody>
      </p:sp>
      <p:sp>
        <p:nvSpPr>
          <p:cNvPr id="15" name="CuadroTexto 14">
            <a:extLst>
              <a:ext uri="{FF2B5EF4-FFF2-40B4-BE49-F238E27FC236}">
                <a16:creationId xmlns:a16="http://schemas.microsoft.com/office/drawing/2014/main" id="{128970B9-A71F-4F58-9461-27E87E405B8C}"/>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171338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p:cNvSpPr txBox="1">
            <a:spLocks/>
          </p:cNvSpPr>
          <p:nvPr/>
        </p:nvSpPr>
        <p:spPr>
          <a:xfrm>
            <a:off x="1452368" y="1613017"/>
            <a:ext cx="6201268" cy="72758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2000" dirty="0"/>
              <a:t>PROPUESTA METODOLÓGICA PARA EL SEGUIMIENTO A LAS ACCIONES PROGRAMÁTICAS DEL PGD 2025-2027 </a:t>
            </a:r>
            <a:endParaRPr lang="es-ES" sz="2000" dirty="0">
              <a:solidFill>
                <a:schemeClr val="accent1"/>
              </a:solidFill>
              <a:latin typeface="Ancizar Serif"/>
              <a:cs typeface="Ancizar Serif"/>
            </a:endParaRPr>
          </a:p>
        </p:txBody>
      </p:sp>
      <p:cxnSp>
        <p:nvCxnSpPr>
          <p:cNvPr id="4" name="Conector recto 3"/>
          <p:cNvCxnSpPr/>
          <p:nvPr/>
        </p:nvCxnSpPr>
        <p:spPr>
          <a:xfrm>
            <a:off x="1678804" y="2533120"/>
            <a:ext cx="5810117" cy="0"/>
          </a:xfrm>
          <a:prstGeom prst="line">
            <a:avLst/>
          </a:prstGeom>
          <a:ln w="12700">
            <a:solidFill>
              <a:schemeClr val="accent1"/>
            </a:solidFill>
          </a:ln>
          <a:effectLst/>
        </p:spPr>
        <p:style>
          <a:lnRef idx="2">
            <a:schemeClr val="dk1"/>
          </a:lnRef>
          <a:fillRef idx="0">
            <a:schemeClr val="dk1"/>
          </a:fillRef>
          <a:effectRef idx="1">
            <a:schemeClr val="dk1"/>
          </a:effectRef>
          <a:fontRef idx="minor">
            <a:schemeClr val="tx1"/>
          </a:fontRef>
        </p:style>
      </p:cxnSp>
      <p:sp>
        <p:nvSpPr>
          <p:cNvPr id="5" name="CuadroTexto 4"/>
          <p:cNvSpPr txBox="1"/>
          <p:nvPr/>
        </p:nvSpPr>
        <p:spPr>
          <a:xfrm>
            <a:off x="2796652" y="2208024"/>
            <a:ext cx="3546477" cy="369332"/>
          </a:xfrm>
          <a:prstGeom prst="rect">
            <a:avLst/>
          </a:prstGeom>
          <a:noFill/>
        </p:spPr>
        <p:txBody>
          <a:bodyPr wrap="square" rtlCol="0">
            <a:spAutoFit/>
          </a:bodyPr>
          <a:lstStyle/>
          <a:p>
            <a:pPr algn="ctr"/>
            <a:r>
              <a:rPr lang="es-ES" b="1" dirty="0">
                <a:solidFill>
                  <a:schemeClr val="accent5"/>
                </a:solidFill>
                <a:latin typeface="Ancizar Sans"/>
                <a:cs typeface="Ancizar Sans"/>
              </a:rPr>
              <a:t> </a:t>
            </a:r>
          </a:p>
        </p:txBody>
      </p:sp>
      <p:sp>
        <p:nvSpPr>
          <p:cNvPr id="7" name="Título 1"/>
          <p:cNvSpPr txBox="1">
            <a:spLocks/>
          </p:cNvSpPr>
          <p:nvPr/>
        </p:nvSpPr>
        <p:spPr>
          <a:xfrm>
            <a:off x="1471366" y="2956042"/>
            <a:ext cx="6201268" cy="72758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1800" dirty="0">
                <a:solidFill>
                  <a:schemeClr val="accent1"/>
                </a:solidFill>
                <a:latin typeface="Ancizar Serif"/>
                <a:cs typeface="Ancizar Serif"/>
              </a:rPr>
              <a:t>Dirección Nacional de Planeación y Estadística</a:t>
            </a:r>
          </a:p>
          <a:p>
            <a:r>
              <a:rPr lang="es-ES" sz="1800" dirty="0">
                <a:solidFill>
                  <a:schemeClr val="accent1"/>
                </a:solidFill>
                <a:latin typeface="Ancizar Serif"/>
                <a:cs typeface="Ancizar Serif"/>
              </a:rPr>
              <a:t>Universidad Nacional de Colombia</a:t>
            </a:r>
          </a:p>
        </p:txBody>
      </p:sp>
      <p:sp>
        <p:nvSpPr>
          <p:cNvPr id="6" name="Marcador de número de diapositiva 5">
            <a:extLst>
              <a:ext uri="{FF2B5EF4-FFF2-40B4-BE49-F238E27FC236}">
                <a16:creationId xmlns:a16="http://schemas.microsoft.com/office/drawing/2014/main" id="{3D185DE8-C48F-FD75-EF42-14FD2D299470}"/>
              </a:ext>
            </a:extLst>
          </p:cNvPr>
          <p:cNvSpPr>
            <a:spLocks noGrp="1"/>
          </p:cNvSpPr>
          <p:nvPr>
            <p:ph type="sldNum" sz="quarter" idx="12"/>
          </p:nvPr>
        </p:nvSpPr>
        <p:spPr/>
        <p:txBody>
          <a:bodyPr/>
          <a:lstStyle/>
          <a:p>
            <a:fld id="{90BC2BA4-81C0-F544-BD72-C8CB9DA7C802}" type="slidenum">
              <a:rPr lang="es-ES" smtClean="0"/>
              <a:pPr/>
              <a:t>2</a:t>
            </a:fld>
            <a:endParaRPr lang="es-ES" dirty="0"/>
          </a:p>
        </p:txBody>
      </p:sp>
    </p:spTree>
    <p:extLst>
      <p:ext uri="{BB962C8B-B14F-4D97-AF65-F5344CB8AC3E}">
        <p14:creationId xmlns:p14="http://schemas.microsoft.com/office/powerpoint/2010/main" val="220442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D7BC78CE-3011-45C9-A777-801DAF540C15}"/>
              </a:ext>
            </a:extLst>
          </p:cNvPr>
          <p:cNvSpPr>
            <a:spLocks noGrp="1"/>
          </p:cNvSpPr>
          <p:nvPr>
            <p:ph type="sldNum" sz="quarter" idx="12"/>
          </p:nvPr>
        </p:nvSpPr>
        <p:spPr/>
        <p:txBody>
          <a:bodyPr/>
          <a:lstStyle/>
          <a:p>
            <a:r>
              <a:rPr lang="es-ES"/>
              <a:t>Página </a:t>
            </a:r>
            <a:fld id="{90BC2BA4-81C0-F544-BD72-C8CB9DA7C802}" type="slidenum">
              <a:rPr lang="es-ES" smtClean="0"/>
              <a:pPr/>
              <a:t>20</a:t>
            </a:fld>
            <a:r>
              <a:rPr lang="es-ES"/>
              <a:t> </a:t>
            </a:r>
            <a:endParaRPr lang="es-ES" dirty="0"/>
          </a:p>
        </p:txBody>
      </p:sp>
      <p:sp>
        <p:nvSpPr>
          <p:cNvPr id="5" name="Título 1">
            <a:extLst>
              <a:ext uri="{FF2B5EF4-FFF2-40B4-BE49-F238E27FC236}">
                <a16:creationId xmlns:a16="http://schemas.microsoft.com/office/drawing/2014/main" id="{3D989759-E47A-4CBD-9906-26C81EA1EAC2}"/>
              </a:ext>
            </a:extLst>
          </p:cNvPr>
          <p:cNvSpPr txBox="1">
            <a:spLocks noGrp="1"/>
          </p:cNvSpPr>
          <p:nvPr>
            <p:ph type="title"/>
          </p:nvPr>
        </p:nvSpPr>
        <p:spPr>
          <a:xfrm>
            <a:off x="457200" y="368300"/>
            <a:ext cx="8229600" cy="695325"/>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200" dirty="0">
                <a:solidFill>
                  <a:schemeClr val="accent1"/>
                </a:solidFill>
                <a:latin typeface="Ancizar Serif Extrabold" panose="020A0902070300000003" pitchFamily="18" charset="0"/>
                <a:cs typeface="Ancizar Sans Extrabold"/>
              </a:rPr>
              <a:t>Resultados y productos esperados PGD 2025-2027</a:t>
            </a:r>
          </a:p>
        </p:txBody>
      </p:sp>
      <p:sp>
        <p:nvSpPr>
          <p:cNvPr id="7" name="CuadroTexto 6">
            <a:extLst>
              <a:ext uri="{FF2B5EF4-FFF2-40B4-BE49-F238E27FC236}">
                <a16:creationId xmlns:a16="http://schemas.microsoft.com/office/drawing/2014/main" id="{7B241504-347B-419C-AC6B-93D4104FA3BF}"/>
              </a:ext>
            </a:extLst>
          </p:cNvPr>
          <p:cNvSpPr txBox="1"/>
          <p:nvPr/>
        </p:nvSpPr>
        <p:spPr>
          <a:xfrm>
            <a:off x="585089" y="1340643"/>
            <a:ext cx="7945048" cy="2031325"/>
          </a:xfrm>
          <a:prstGeom prst="rect">
            <a:avLst/>
          </a:prstGeom>
          <a:noFill/>
        </p:spPr>
        <p:txBody>
          <a:bodyPr wrap="square">
            <a:spAutoFit/>
          </a:bodyPr>
          <a:lstStyle/>
          <a:p>
            <a:pPr algn="just"/>
            <a:r>
              <a:rPr lang="es-ES" dirty="0">
                <a:latin typeface="Calibri" panose="020F0502020204030204" pitchFamily="34" charset="0"/>
                <a:ea typeface="Calibri" panose="020F0502020204030204" pitchFamily="34" charset="0"/>
                <a:cs typeface="Times New Roman" panose="02020603050405020304" pitchFamily="18" charset="0"/>
              </a:rPr>
              <a:t>… </a:t>
            </a:r>
            <a:r>
              <a:rPr lang="es-ES" sz="1800" dirty="0">
                <a:effectLst/>
                <a:latin typeface="Calibri" panose="020F0502020204030204" pitchFamily="34" charset="0"/>
                <a:ea typeface="Calibri" panose="020F0502020204030204" pitchFamily="34" charset="0"/>
                <a:cs typeface="Times New Roman" panose="02020603050405020304" pitchFamily="18" charset="0"/>
              </a:rPr>
              <a:t>altamente correlacionado con las metas propuestas para cada acción programática, tiene como propósito la definición de </a:t>
            </a:r>
            <a:r>
              <a:rPr lang="es-ES" sz="1800" u="sng" dirty="0">
                <a:effectLst/>
                <a:latin typeface="Calibri" panose="020F0502020204030204" pitchFamily="34" charset="0"/>
                <a:ea typeface="Calibri" panose="020F0502020204030204" pitchFamily="34" charset="0"/>
                <a:cs typeface="Times New Roman" panose="02020603050405020304" pitchFamily="18" charset="0"/>
              </a:rPr>
              <a:t>los resultados y productos finales</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obtendrá la Universidad a medida que se avanza en el cumplimiento de las metas propuestas. </a:t>
            </a:r>
            <a:r>
              <a:rPr lang="es-ES" sz="1800"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Los resultados y productos se definen/listan por metas específicas y, preferiblemente, deben ser escritos en singular o plural con verbos impersonales en su forma de participio; es decir, terminados en </a:t>
            </a:r>
            <a:r>
              <a:rPr lang="es-ES" sz="1800" i="1" u="sng"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ado</a:t>
            </a:r>
            <a:r>
              <a:rPr lang="es-ES" sz="1800" i="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 </a:t>
            </a:r>
            <a:r>
              <a:rPr lang="es-ES" sz="1800" i="1" u="sng"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ada</a:t>
            </a:r>
            <a:r>
              <a:rPr lang="es-ES" sz="1800" i="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 ido(s) e id</a:t>
            </a:r>
            <a:r>
              <a:rPr lang="es-ES" sz="1800" i="1" u="sng" dirty="0">
                <a:effectLst/>
                <a:latin typeface="Calibri" panose="020F0502020204030204" pitchFamily="34" charset="0"/>
                <a:ea typeface="Calibri" panose="020F0502020204030204" pitchFamily="34" charset="0"/>
                <a:cs typeface="Times New Roman" panose="02020603050405020304" pitchFamily="18" charset="0"/>
              </a:rPr>
              <a:t>a(s)</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6E50C272-4B30-46AC-A8DB-E2F6DA3A49DF}"/>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3361395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A6A67DC-5521-49F6-B07A-3D0BFBC9B6D1}"/>
              </a:ext>
            </a:extLst>
          </p:cNvPr>
          <p:cNvSpPr>
            <a:spLocks noGrp="1"/>
          </p:cNvSpPr>
          <p:nvPr>
            <p:ph type="sldNum" sz="quarter" idx="12"/>
          </p:nvPr>
        </p:nvSpPr>
        <p:spPr/>
        <p:txBody>
          <a:bodyPr/>
          <a:lstStyle/>
          <a:p>
            <a:r>
              <a:rPr lang="es-ES"/>
              <a:t>Página </a:t>
            </a:r>
            <a:fld id="{90BC2BA4-81C0-F544-BD72-C8CB9DA7C802}" type="slidenum">
              <a:rPr lang="es-ES" smtClean="0"/>
              <a:pPr/>
              <a:t>21</a:t>
            </a:fld>
            <a:r>
              <a:rPr lang="es-ES"/>
              <a:t> </a:t>
            </a:r>
            <a:endParaRPr lang="es-ES" dirty="0"/>
          </a:p>
        </p:txBody>
      </p:sp>
      <p:graphicFrame>
        <p:nvGraphicFramePr>
          <p:cNvPr id="5" name="Tabla 4">
            <a:extLst>
              <a:ext uri="{FF2B5EF4-FFF2-40B4-BE49-F238E27FC236}">
                <a16:creationId xmlns:a16="http://schemas.microsoft.com/office/drawing/2014/main" id="{FD357698-1EFD-46C3-9A8C-0D139A3FDE4F}"/>
              </a:ext>
            </a:extLst>
          </p:cNvPr>
          <p:cNvGraphicFramePr>
            <a:graphicFrameLocks noGrp="1"/>
          </p:cNvGraphicFramePr>
          <p:nvPr>
            <p:extLst>
              <p:ext uri="{D42A27DB-BD31-4B8C-83A1-F6EECF244321}">
                <p14:modId xmlns:p14="http://schemas.microsoft.com/office/powerpoint/2010/main" val="3430441554"/>
              </p:ext>
            </p:extLst>
          </p:nvPr>
        </p:nvGraphicFramePr>
        <p:xfrm>
          <a:off x="581891" y="1200150"/>
          <a:ext cx="7545399" cy="3394075"/>
        </p:xfrm>
        <a:graphic>
          <a:graphicData uri="http://schemas.openxmlformats.org/drawingml/2006/table">
            <a:tbl>
              <a:tblPr firstRow="1" firstCol="1" bandRow="1">
                <a:tableStyleId>{5C22544A-7EE6-4342-B048-85BDC9FD1C3A}</a:tableStyleId>
              </a:tblPr>
              <a:tblGrid>
                <a:gridCol w="2555684">
                  <a:extLst>
                    <a:ext uri="{9D8B030D-6E8A-4147-A177-3AD203B41FA5}">
                      <a16:colId xmlns:a16="http://schemas.microsoft.com/office/drawing/2014/main" val="58003634"/>
                    </a:ext>
                  </a:extLst>
                </a:gridCol>
                <a:gridCol w="2160310">
                  <a:extLst>
                    <a:ext uri="{9D8B030D-6E8A-4147-A177-3AD203B41FA5}">
                      <a16:colId xmlns:a16="http://schemas.microsoft.com/office/drawing/2014/main" val="434409642"/>
                    </a:ext>
                  </a:extLst>
                </a:gridCol>
                <a:gridCol w="2829405">
                  <a:extLst>
                    <a:ext uri="{9D8B030D-6E8A-4147-A177-3AD203B41FA5}">
                      <a16:colId xmlns:a16="http://schemas.microsoft.com/office/drawing/2014/main" val="1910609007"/>
                    </a:ext>
                  </a:extLst>
                </a:gridCol>
              </a:tblGrid>
              <a:tr h="290283">
                <a:tc>
                  <a:txBody>
                    <a:bodyPr/>
                    <a:lstStyle/>
                    <a:p>
                      <a:pPr algn="just">
                        <a:lnSpc>
                          <a:spcPct val="107000"/>
                        </a:lnSpc>
                        <a:spcAft>
                          <a:spcPts val="800"/>
                        </a:spcAft>
                      </a:pPr>
                      <a:r>
                        <a:rPr lang="es-ES" sz="1200" dirty="0">
                          <a:effectLst/>
                        </a:rPr>
                        <a:t>Acción Programática Estratégica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743" marR="56743" marT="0" marB="0"/>
                </a:tc>
                <a:tc>
                  <a:txBody>
                    <a:bodyPr/>
                    <a:lstStyle/>
                    <a:p>
                      <a:pPr algn="just">
                        <a:lnSpc>
                          <a:spcPct val="107000"/>
                        </a:lnSpc>
                        <a:spcAft>
                          <a:spcPts val="800"/>
                        </a:spcAft>
                      </a:pPr>
                      <a:r>
                        <a:rPr lang="es-ES" sz="1200">
                          <a:effectLst/>
                        </a:rPr>
                        <a:t>Metas generales propuestas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56743" marR="56743" marT="0" marB="0"/>
                </a:tc>
                <a:tc>
                  <a:txBody>
                    <a:bodyPr/>
                    <a:lstStyle/>
                    <a:p>
                      <a:pPr algn="just">
                        <a:lnSpc>
                          <a:spcPct val="107000"/>
                        </a:lnSpc>
                        <a:spcAft>
                          <a:spcPts val="800"/>
                        </a:spcAft>
                      </a:pPr>
                      <a:r>
                        <a:rPr lang="es-ES" sz="1200">
                          <a:effectLst/>
                        </a:rPr>
                        <a:t>Resultados y productos esperados</a:t>
                      </a:r>
                      <a:endParaRPr lang="es-CO" sz="1200">
                        <a:effectLst/>
                        <a:latin typeface="Calibri" panose="020F0502020204030204" pitchFamily="34" charset="0"/>
                        <a:ea typeface="Calibri" panose="020F0502020204030204" pitchFamily="34" charset="0"/>
                        <a:cs typeface="Times New Roman" panose="02020603050405020304" pitchFamily="18" charset="0"/>
                      </a:endParaRPr>
                    </a:p>
                  </a:txBody>
                  <a:tcPr marL="56743" marR="56743" marT="0" marB="0"/>
                </a:tc>
                <a:extLst>
                  <a:ext uri="{0D108BD9-81ED-4DB2-BD59-A6C34878D82A}">
                    <a16:rowId xmlns:a16="http://schemas.microsoft.com/office/drawing/2014/main" val="2332722401"/>
                  </a:ext>
                </a:extLst>
              </a:tr>
              <a:tr h="1774534">
                <a:tc>
                  <a:txBody>
                    <a:bodyPr/>
                    <a:lstStyle/>
                    <a:p>
                      <a:pPr marL="0" lvl="0" indent="0" algn="just">
                        <a:lnSpc>
                          <a:spcPct val="107000"/>
                        </a:lnSpc>
                        <a:buFont typeface="+mj-lt"/>
                        <a:buNone/>
                      </a:pPr>
                      <a:r>
                        <a:rPr lang="es-ES" sz="1200" dirty="0">
                          <a:effectLst/>
                        </a:rPr>
                        <a:t>1. Definir los lineamientos institucionales requeridos para la adquisición y uso de vehículos aéreos no tripulados en los campus de la Universidad Nacional de Colombia.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743" marR="56743" marT="0" marB="0"/>
                </a:tc>
                <a:tc>
                  <a:txBody>
                    <a:bodyPr/>
                    <a:lstStyle/>
                    <a:p>
                      <a:pPr marL="0" lvl="0" indent="0" algn="just">
                        <a:lnSpc>
                          <a:spcPct val="107000"/>
                        </a:lnSpc>
                        <a:spcAft>
                          <a:spcPts val="800"/>
                        </a:spcAft>
                        <a:buFont typeface="+mj-lt"/>
                        <a:buNone/>
                      </a:pPr>
                      <a:r>
                        <a:rPr lang="es-ES" sz="1200" dirty="0">
                          <a:effectLst/>
                        </a:rPr>
                        <a:t>1. Elabor</a:t>
                      </a:r>
                      <a:r>
                        <a:rPr lang="es-ES" sz="1200" u="sng" dirty="0">
                          <a:effectLst/>
                        </a:rPr>
                        <a:t>ar</a:t>
                      </a:r>
                      <a:r>
                        <a:rPr lang="es-ES" sz="1200" dirty="0">
                          <a:effectLst/>
                        </a:rPr>
                        <a:t>, apro</a:t>
                      </a:r>
                      <a:r>
                        <a:rPr lang="es-ES" sz="1200" u="sng" dirty="0">
                          <a:effectLst/>
                        </a:rPr>
                        <a:t>bar</a:t>
                      </a:r>
                      <a:r>
                        <a:rPr lang="es-ES" sz="1200" dirty="0">
                          <a:effectLst/>
                        </a:rPr>
                        <a:t> y socializ</a:t>
                      </a:r>
                      <a:r>
                        <a:rPr lang="es-ES" sz="1200" u="sng" dirty="0">
                          <a:effectLst/>
                        </a:rPr>
                        <a:t>ar</a:t>
                      </a:r>
                      <a:r>
                        <a:rPr lang="es-ES" sz="1200" dirty="0">
                          <a:effectLst/>
                        </a:rPr>
                        <a:t> la política institucional para regular la adquisición y uso de drones en la Universidad Nacional de Colombia.</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743" marR="56743" marT="0" marB="0"/>
                </a:tc>
                <a:tc>
                  <a:txBody>
                    <a:bodyPr/>
                    <a:lstStyle/>
                    <a:p>
                      <a:pPr marL="250825">
                        <a:lnSpc>
                          <a:spcPct val="107000"/>
                        </a:lnSpc>
                      </a:pPr>
                      <a:r>
                        <a:rPr lang="es-ES" sz="1200" dirty="0">
                          <a:effectLst/>
                        </a:rPr>
                        <a:t> </a:t>
                      </a:r>
                      <a:endParaRPr lang="es-CO" sz="1200" dirty="0">
                        <a:effectLst/>
                      </a:endParaRPr>
                    </a:p>
                    <a:p>
                      <a:pPr marL="342900" lvl="0" indent="-342900">
                        <a:lnSpc>
                          <a:spcPct val="107000"/>
                        </a:lnSpc>
                        <a:spcAft>
                          <a:spcPts val="800"/>
                        </a:spcAft>
                        <a:buFont typeface="Calibri" panose="020F0502020204030204" pitchFamily="34" charset="0"/>
                        <a:buChar char="-"/>
                      </a:pPr>
                      <a:r>
                        <a:rPr lang="es-ES" sz="1200" dirty="0">
                          <a:effectLst/>
                        </a:rPr>
                        <a:t>Política institucional para la adquisición y uso de drones constru</a:t>
                      </a:r>
                      <a:r>
                        <a:rPr lang="es-ES" sz="1200" u="sng" dirty="0">
                          <a:effectLst/>
                        </a:rPr>
                        <a:t>ida</a:t>
                      </a:r>
                      <a:r>
                        <a:rPr lang="es-ES" sz="1200" dirty="0">
                          <a:effectLst/>
                        </a:rPr>
                        <a:t>, aprob</a:t>
                      </a:r>
                      <a:r>
                        <a:rPr lang="es-ES" sz="1200" u="sng" dirty="0">
                          <a:effectLst/>
                        </a:rPr>
                        <a:t>ada</a:t>
                      </a:r>
                      <a:r>
                        <a:rPr lang="es-ES" sz="1200" dirty="0">
                          <a:effectLst/>
                        </a:rPr>
                        <a:t> y socializ</a:t>
                      </a:r>
                      <a:r>
                        <a:rPr lang="es-ES" sz="1200" u="sng" dirty="0">
                          <a:effectLst/>
                        </a:rPr>
                        <a:t>ada</a:t>
                      </a:r>
                      <a:r>
                        <a:rPr lang="es-ES" sz="1200" dirty="0">
                          <a:effectLst/>
                        </a:rPr>
                        <a:t>.</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743" marR="56743" marT="0" marB="0"/>
                </a:tc>
                <a:extLst>
                  <a:ext uri="{0D108BD9-81ED-4DB2-BD59-A6C34878D82A}">
                    <a16:rowId xmlns:a16="http://schemas.microsoft.com/office/drawing/2014/main" val="2251887405"/>
                  </a:ext>
                </a:extLst>
              </a:tr>
              <a:tr h="1329258">
                <a:tc>
                  <a:txBody>
                    <a:bodyPr/>
                    <a:lstStyle/>
                    <a:p>
                      <a:pPr marL="0" lvl="0" indent="0" algn="just">
                        <a:lnSpc>
                          <a:spcPct val="107000"/>
                        </a:lnSpc>
                        <a:buFont typeface="+mj-lt"/>
                        <a:buNone/>
                      </a:pPr>
                      <a:r>
                        <a:rPr lang="es-ES" sz="1200" dirty="0">
                          <a:effectLst/>
                        </a:rPr>
                        <a:t>2. Fortalecer y aumentar la cobertura de los programas pertenecientes al Área de Gestión y Fomento Socioeconómico de la Universidad.</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743" marR="56743" marT="0" marB="0"/>
                </a:tc>
                <a:tc>
                  <a:txBody>
                    <a:bodyPr/>
                    <a:lstStyle/>
                    <a:p>
                      <a:pPr marL="0" lvl="0" indent="0" algn="just">
                        <a:lnSpc>
                          <a:spcPct val="107000"/>
                        </a:lnSpc>
                        <a:spcAft>
                          <a:spcPts val="800"/>
                        </a:spcAft>
                        <a:buFont typeface="+mj-lt"/>
                        <a:buNone/>
                      </a:pPr>
                      <a:r>
                        <a:rPr lang="es-ES" sz="1200" dirty="0">
                          <a:effectLst/>
                        </a:rPr>
                        <a:t>2. Aument</a:t>
                      </a:r>
                      <a:r>
                        <a:rPr lang="es-ES" sz="1200" u="sng" dirty="0">
                          <a:effectLst/>
                        </a:rPr>
                        <a:t>ar</a:t>
                      </a:r>
                      <a:r>
                        <a:rPr lang="es-ES" sz="1200" dirty="0">
                          <a:effectLst/>
                        </a:rPr>
                        <a:t> la cobertura de estudiantes de pregrado beneficiarios del Programa de Apoyo Alimentario.</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743" marR="56743" marT="0" marB="0"/>
                </a:tc>
                <a:tc>
                  <a:txBody>
                    <a:bodyPr/>
                    <a:lstStyle/>
                    <a:p>
                      <a:pPr marL="342900" lvl="0" indent="-342900" algn="just">
                        <a:lnSpc>
                          <a:spcPct val="107000"/>
                        </a:lnSpc>
                        <a:spcAft>
                          <a:spcPts val="800"/>
                        </a:spcAft>
                        <a:buFont typeface="Calibri" panose="020F0502020204030204" pitchFamily="34" charset="0"/>
                        <a:buChar char="-"/>
                      </a:pPr>
                      <a:r>
                        <a:rPr lang="es-ES" sz="1200" dirty="0">
                          <a:effectLst/>
                        </a:rPr>
                        <a:t>Cobertura de estudiantes beneficiados de pregrado del programa de Apoyo Alimentario aument</a:t>
                      </a:r>
                      <a:r>
                        <a:rPr lang="es-ES" sz="1200" u="sng" dirty="0">
                          <a:effectLst/>
                        </a:rPr>
                        <a:t>ada</a:t>
                      </a:r>
                      <a:r>
                        <a:rPr lang="es-ES" sz="1200" dirty="0">
                          <a:effectLst/>
                        </a:rPr>
                        <a:t> y sosten</a:t>
                      </a:r>
                      <a:r>
                        <a:rPr lang="es-ES" sz="1200" u="sng" dirty="0">
                          <a:effectLst/>
                        </a:rPr>
                        <a:t>ida</a:t>
                      </a:r>
                      <a:r>
                        <a:rPr lang="es-ES" sz="1200" dirty="0">
                          <a:effectLst/>
                        </a:rPr>
                        <a:t>, desde un 11 % hasta un 20 %.</a:t>
                      </a:r>
                      <a:endParaRPr lang="es-CO"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743" marR="56743" marT="0" marB="0"/>
                </a:tc>
                <a:extLst>
                  <a:ext uri="{0D108BD9-81ED-4DB2-BD59-A6C34878D82A}">
                    <a16:rowId xmlns:a16="http://schemas.microsoft.com/office/drawing/2014/main" val="2824096530"/>
                  </a:ext>
                </a:extLst>
              </a:tr>
            </a:tbl>
          </a:graphicData>
        </a:graphic>
      </p:graphicFrame>
      <p:sp>
        <p:nvSpPr>
          <p:cNvPr id="6" name="Título 1">
            <a:extLst>
              <a:ext uri="{FF2B5EF4-FFF2-40B4-BE49-F238E27FC236}">
                <a16:creationId xmlns:a16="http://schemas.microsoft.com/office/drawing/2014/main" id="{41C200EE-3421-4C89-8D27-D695E4C974A4}"/>
              </a:ext>
            </a:extLst>
          </p:cNvPr>
          <p:cNvSpPr txBox="1">
            <a:spLocks noGrp="1"/>
          </p:cNvSpPr>
          <p:nvPr>
            <p:ph type="title"/>
          </p:nvPr>
        </p:nvSpPr>
        <p:spPr>
          <a:xfrm>
            <a:off x="457200" y="368300"/>
            <a:ext cx="8229600" cy="695325"/>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200" dirty="0">
                <a:solidFill>
                  <a:schemeClr val="accent1"/>
                </a:solidFill>
                <a:latin typeface="Ancizar Serif Extrabold" panose="020A0902070300000003" pitchFamily="18" charset="0"/>
                <a:cs typeface="Ancizar Sans Extrabold"/>
              </a:rPr>
              <a:t>Resultados y productos esperados PGD 2025-2027 - ejemplos</a:t>
            </a:r>
          </a:p>
        </p:txBody>
      </p:sp>
      <p:sp>
        <p:nvSpPr>
          <p:cNvPr id="7" name="CuadroTexto 6">
            <a:extLst>
              <a:ext uri="{FF2B5EF4-FFF2-40B4-BE49-F238E27FC236}">
                <a16:creationId xmlns:a16="http://schemas.microsoft.com/office/drawing/2014/main" id="{15A6E517-5A23-471C-BBB0-9246EDDA6E62}"/>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1550241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1504087-5459-43E9-B474-E7A967104B74}"/>
              </a:ext>
            </a:extLst>
          </p:cNvPr>
          <p:cNvSpPr>
            <a:spLocks noGrp="1"/>
          </p:cNvSpPr>
          <p:nvPr>
            <p:ph type="sldNum" sz="quarter" idx="12"/>
          </p:nvPr>
        </p:nvSpPr>
        <p:spPr/>
        <p:txBody>
          <a:bodyPr/>
          <a:lstStyle/>
          <a:p>
            <a:r>
              <a:rPr lang="es-ES"/>
              <a:t>Página </a:t>
            </a:r>
            <a:fld id="{90BC2BA4-81C0-F544-BD72-C8CB9DA7C802}" type="slidenum">
              <a:rPr lang="es-ES" smtClean="0"/>
              <a:pPr/>
              <a:t>22</a:t>
            </a:fld>
            <a:r>
              <a:rPr lang="es-ES"/>
              <a:t> </a:t>
            </a:r>
            <a:endParaRPr lang="es-ES" dirty="0"/>
          </a:p>
        </p:txBody>
      </p:sp>
      <p:sp>
        <p:nvSpPr>
          <p:cNvPr id="5" name="Flecha: a la derecha 4">
            <a:extLst>
              <a:ext uri="{FF2B5EF4-FFF2-40B4-BE49-F238E27FC236}">
                <a16:creationId xmlns:a16="http://schemas.microsoft.com/office/drawing/2014/main" id="{74529DDA-41CA-4A26-A70D-5A021F06B599}"/>
              </a:ext>
            </a:extLst>
          </p:cNvPr>
          <p:cNvSpPr/>
          <p:nvPr/>
        </p:nvSpPr>
        <p:spPr>
          <a:xfrm>
            <a:off x="301257" y="1980344"/>
            <a:ext cx="1870650" cy="936193"/>
          </a:xfrm>
          <a:prstGeom prst="right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5. Seguimiento</a:t>
            </a:r>
            <a:endParaRPr lang="es-CO" dirty="0">
              <a:solidFill>
                <a:srgbClr val="002060"/>
              </a:solidFill>
            </a:endParaRPr>
          </a:p>
        </p:txBody>
      </p:sp>
      <p:sp>
        <p:nvSpPr>
          <p:cNvPr id="6" name="Abrir llave 5">
            <a:extLst>
              <a:ext uri="{FF2B5EF4-FFF2-40B4-BE49-F238E27FC236}">
                <a16:creationId xmlns:a16="http://schemas.microsoft.com/office/drawing/2014/main" id="{99467C32-11E2-46F9-BFF9-E4F5AD8553A7}"/>
              </a:ext>
            </a:extLst>
          </p:cNvPr>
          <p:cNvSpPr/>
          <p:nvPr/>
        </p:nvSpPr>
        <p:spPr>
          <a:xfrm>
            <a:off x="2220310" y="1695919"/>
            <a:ext cx="148072" cy="150908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7" name="CuadroTexto 6">
            <a:extLst>
              <a:ext uri="{FF2B5EF4-FFF2-40B4-BE49-F238E27FC236}">
                <a16:creationId xmlns:a16="http://schemas.microsoft.com/office/drawing/2014/main" id="{D91BEE67-971B-402D-9902-00013FF7319D}"/>
              </a:ext>
            </a:extLst>
          </p:cNvPr>
          <p:cNvSpPr txBox="1"/>
          <p:nvPr/>
        </p:nvSpPr>
        <p:spPr>
          <a:xfrm>
            <a:off x="2294346" y="1511253"/>
            <a:ext cx="1214938" cy="369332"/>
          </a:xfrm>
          <a:prstGeom prst="rect">
            <a:avLst/>
          </a:prstGeom>
          <a:noFill/>
        </p:spPr>
        <p:txBody>
          <a:bodyPr wrap="square" rtlCol="0">
            <a:spAutoFit/>
          </a:bodyPr>
          <a:lstStyle/>
          <a:p>
            <a:r>
              <a:rPr lang="es-ES" dirty="0"/>
              <a:t>Cualitativo</a:t>
            </a:r>
            <a:endParaRPr lang="es-CO" dirty="0"/>
          </a:p>
        </p:txBody>
      </p:sp>
      <p:sp>
        <p:nvSpPr>
          <p:cNvPr id="8" name="CuadroTexto 7">
            <a:extLst>
              <a:ext uri="{FF2B5EF4-FFF2-40B4-BE49-F238E27FC236}">
                <a16:creationId xmlns:a16="http://schemas.microsoft.com/office/drawing/2014/main" id="{CC3EBCE4-ABAB-46D3-98DE-2452EAF7D377}"/>
              </a:ext>
            </a:extLst>
          </p:cNvPr>
          <p:cNvSpPr txBox="1"/>
          <p:nvPr/>
        </p:nvSpPr>
        <p:spPr>
          <a:xfrm>
            <a:off x="2294346" y="3018081"/>
            <a:ext cx="1469968" cy="369332"/>
          </a:xfrm>
          <a:prstGeom prst="rect">
            <a:avLst/>
          </a:prstGeom>
          <a:noFill/>
        </p:spPr>
        <p:txBody>
          <a:bodyPr wrap="square" rtlCol="0">
            <a:spAutoFit/>
          </a:bodyPr>
          <a:lstStyle/>
          <a:p>
            <a:r>
              <a:rPr lang="es-ES" dirty="0"/>
              <a:t>Cuantitativo</a:t>
            </a:r>
            <a:endParaRPr lang="es-CO" dirty="0"/>
          </a:p>
        </p:txBody>
      </p:sp>
      <p:sp>
        <p:nvSpPr>
          <p:cNvPr id="9" name="Rectángulo 8">
            <a:extLst>
              <a:ext uri="{FF2B5EF4-FFF2-40B4-BE49-F238E27FC236}">
                <a16:creationId xmlns:a16="http://schemas.microsoft.com/office/drawing/2014/main" id="{E61FCF5C-2B09-4AAF-B143-51FA48F06661}"/>
              </a:ext>
            </a:extLst>
          </p:cNvPr>
          <p:cNvSpPr/>
          <p:nvPr/>
        </p:nvSpPr>
        <p:spPr>
          <a:xfrm>
            <a:off x="3509284" y="1431512"/>
            <a:ext cx="1899138" cy="5288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5.1 Definición de hitos</a:t>
            </a:r>
            <a:endParaRPr lang="es-CO" dirty="0">
              <a:solidFill>
                <a:srgbClr val="002060"/>
              </a:solidFill>
            </a:endParaRPr>
          </a:p>
        </p:txBody>
      </p:sp>
      <p:sp>
        <p:nvSpPr>
          <p:cNvPr id="10" name="Rectángulo 9">
            <a:extLst>
              <a:ext uri="{FF2B5EF4-FFF2-40B4-BE49-F238E27FC236}">
                <a16:creationId xmlns:a16="http://schemas.microsoft.com/office/drawing/2014/main" id="{3D547FED-E8C7-4481-B57D-ED29D770ADF8}"/>
              </a:ext>
            </a:extLst>
          </p:cNvPr>
          <p:cNvSpPr/>
          <p:nvPr/>
        </p:nvSpPr>
        <p:spPr>
          <a:xfrm>
            <a:off x="3586196" y="2940592"/>
            <a:ext cx="1899138" cy="5288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5.2 Indicadores de cumplimiento</a:t>
            </a:r>
            <a:endParaRPr lang="es-CO" dirty="0">
              <a:solidFill>
                <a:srgbClr val="002060"/>
              </a:solidFill>
            </a:endParaRPr>
          </a:p>
        </p:txBody>
      </p:sp>
      <p:sp>
        <p:nvSpPr>
          <p:cNvPr id="11" name="Título 1">
            <a:extLst>
              <a:ext uri="{FF2B5EF4-FFF2-40B4-BE49-F238E27FC236}">
                <a16:creationId xmlns:a16="http://schemas.microsoft.com/office/drawing/2014/main" id="{612ABDAC-3F28-4701-94A6-E35C05E96DB3}"/>
              </a:ext>
            </a:extLst>
          </p:cNvPr>
          <p:cNvSpPr txBox="1">
            <a:spLocks noGrp="1"/>
          </p:cNvSpPr>
          <p:nvPr>
            <p:ph type="title"/>
          </p:nvPr>
        </p:nvSpPr>
        <p:spPr>
          <a:xfrm>
            <a:off x="457200" y="368300"/>
            <a:ext cx="8229600" cy="695325"/>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200" dirty="0">
                <a:solidFill>
                  <a:schemeClr val="accent1"/>
                </a:solidFill>
                <a:latin typeface="Ancizar Serif Extrabold" panose="020A0902070300000003" pitchFamily="18" charset="0"/>
                <a:cs typeface="Ancizar Sans Extrabold"/>
              </a:rPr>
              <a:t>Costos estimados PGD 2025-2027</a:t>
            </a:r>
          </a:p>
        </p:txBody>
      </p:sp>
      <p:sp>
        <p:nvSpPr>
          <p:cNvPr id="12" name="Flecha: a la derecha 11">
            <a:extLst>
              <a:ext uri="{FF2B5EF4-FFF2-40B4-BE49-F238E27FC236}">
                <a16:creationId xmlns:a16="http://schemas.microsoft.com/office/drawing/2014/main" id="{5DD25E14-BE6F-43A5-A728-03062CC599EE}"/>
              </a:ext>
            </a:extLst>
          </p:cNvPr>
          <p:cNvSpPr/>
          <p:nvPr/>
        </p:nvSpPr>
        <p:spPr>
          <a:xfrm>
            <a:off x="5692840" y="1880585"/>
            <a:ext cx="1667121" cy="936193"/>
          </a:xfrm>
          <a:prstGeom prst="right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6. Resultados y productos </a:t>
            </a:r>
            <a:endParaRPr lang="es-CO" dirty="0">
              <a:solidFill>
                <a:srgbClr val="002060"/>
              </a:solidFill>
            </a:endParaRPr>
          </a:p>
        </p:txBody>
      </p:sp>
      <p:cxnSp>
        <p:nvCxnSpPr>
          <p:cNvPr id="13" name="Conector recto de flecha 12">
            <a:extLst>
              <a:ext uri="{FF2B5EF4-FFF2-40B4-BE49-F238E27FC236}">
                <a16:creationId xmlns:a16="http://schemas.microsoft.com/office/drawing/2014/main" id="{470AF133-0717-4C41-9E99-EDDB740981BF}"/>
              </a:ext>
            </a:extLst>
          </p:cNvPr>
          <p:cNvCxnSpPr>
            <a:cxnSpLocks/>
          </p:cNvCxnSpPr>
          <p:nvPr/>
        </p:nvCxnSpPr>
        <p:spPr>
          <a:xfrm>
            <a:off x="5559844" y="1738001"/>
            <a:ext cx="265992" cy="2423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a:extLst>
              <a:ext uri="{FF2B5EF4-FFF2-40B4-BE49-F238E27FC236}">
                <a16:creationId xmlns:a16="http://schemas.microsoft.com/office/drawing/2014/main" id="{8945C82E-246D-45BC-8128-B59ACE30AE02}"/>
              </a:ext>
            </a:extLst>
          </p:cNvPr>
          <p:cNvCxnSpPr>
            <a:cxnSpLocks/>
          </p:cNvCxnSpPr>
          <p:nvPr/>
        </p:nvCxnSpPr>
        <p:spPr>
          <a:xfrm flipV="1">
            <a:off x="5559844" y="2816778"/>
            <a:ext cx="265992" cy="2647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Flecha: a la derecha 15">
            <a:extLst>
              <a:ext uri="{FF2B5EF4-FFF2-40B4-BE49-F238E27FC236}">
                <a16:creationId xmlns:a16="http://schemas.microsoft.com/office/drawing/2014/main" id="{6D73939C-0247-4DF4-B723-0B05503D86B4}"/>
              </a:ext>
            </a:extLst>
          </p:cNvPr>
          <p:cNvSpPr/>
          <p:nvPr/>
        </p:nvSpPr>
        <p:spPr>
          <a:xfrm>
            <a:off x="7430167" y="1887609"/>
            <a:ext cx="1587131" cy="936193"/>
          </a:xfrm>
          <a:prstGeom prst="rightArrow">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7. Costos estimados</a:t>
            </a:r>
            <a:endParaRPr lang="es-CO" dirty="0">
              <a:solidFill>
                <a:srgbClr val="002060"/>
              </a:solidFill>
            </a:endParaRPr>
          </a:p>
        </p:txBody>
      </p:sp>
      <p:sp>
        <p:nvSpPr>
          <p:cNvPr id="15" name="CuadroTexto 14">
            <a:extLst>
              <a:ext uri="{FF2B5EF4-FFF2-40B4-BE49-F238E27FC236}">
                <a16:creationId xmlns:a16="http://schemas.microsoft.com/office/drawing/2014/main" id="{D246401A-D7A9-4CE8-9A42-DE4F9F2DEC2F}"/>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98242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77B3FAA-CAE0-455B-996F-17EB8F31EBA6}"/>
              </a:ext>
            </a:extLst>
          </p:cNvPr>
          <p:cNvSpPr>
            <a:spLocks noGrp="1"/>
          </p:cNvSpPr>
          <p:nvPr>
            <p:ph idx="1"/>
          </p:nvPr>
        </p:nvSpPr>
        <p:spPr/>
        <p:txBody>
          <a:bodyPr/>
          <a:lstStyle/>
          <a:p>
            <a:pPr marL="0" indent="0">
              <a:buNone/>
            </a:pPr>
            <a:r>
              <a:rPr lang="es-ES" sz="2000" dirty="0"/>
              <a:t>Recomendaciones</a:t>
            </a:r>
          </a:p>
          <a:p>
            <a:pPr marL="0" indent="0">
              <a:buNone/>
            </a:pPr>
            <a:endParaRPr lang="es-ES" sz="2000" dirty="0"/>
          </a:p>
          <a:p>
            <a:pPr marL="457200" indent="-457200">
              <a:buAutoNum type="arabicPeriod"/>
            </a:pPr>
            <a:r>
              <a:rPr lang="es-ES" sz="2000" dirty="0"/>
              <a:t>Se calculan por acción programática</a:t>
            </a:r>
          </a:p>
          <a:p>
            <a:pPr marL="457200" indent="-457200">
              <a:buAutoNum type="arabicPeriod"/>
            </a:pPr>
            <a:r>
              <a:rPr lang="es-ES" sz="2000" dirty="0"/>
              <a:t>Dividir en funcionamiento e inversión</a:t>
            </a:r>
          </a:p>
          <a:p>
            <a:pPr marL="457200" indent="-457200">
              <a:buAutoNum type="arabicPeriod"/>
            </a:pPr>
            <a:r>
              <a:rPr lang="es-ES" sz="2000" dirty="0"/>
              <a:t>Construcción participativa: Nivel Nacional + Sedes.</a:t>
            </a:r>
          </a:p>
          <a:p>
            <a:pPr marL="457200" indent="-457200">
              <a:buAutoNum type="arabicPeriod"/>
            </a:pPr>
            <a:endParaRPr lang="es-CO" dirty="0"/>
          </a:p>
        </p:txBody>
      </p:sp>
      <p:sp>
        <p:nvSpPr>
          <p:cNvPr id="4" name="Marcador de número de diapositiva 3">
            <a:extLst>
              <a:ext uri="{FF2B5EF4-FFF2-40B4-BE49-F238E27FC236}">
                <a16:creationId xmlns:a16="http://schemas.microsoft.com/office/drawing/2014/main" id="{D941DF93-BCDB-4DE1-A720-AC51E1A22C52}"/>
              </a:ext>
            </a:extLst>
          </p:cNvPr>
          <p:cNvSpPr>
            <a:spLocks noGrp="1"/>
          </p:cNvSpPr>
          <p:nvPr>
            <p:ph type="sldNum" sz="quarter" idx="12"/>
          </p:nvPr>
        </p:nvSpPr>
        <p:spPr/>
        <p:txBody>
          <a:bodyPr/>
          <a:lstStyle/>
          <a:p>
            <a:r>
              <a:rPr lang="es-ES"/>
              <a:t>Página </a:t>
            </a:r>
            <a:fld id="{90BC2BA4-81C0-F544-BD72-C8CB9DA7C802}" type="slidenum">
              <a:rPr lang="es-ES" smtClean="0"/>
              <a:pPr/>
              <a:t>23</a:t>
            </a:fld>
            <a:r>
              <a:rPr lang="es-ES"/>
              <a:t> </a:t>
            </a:r>
            <a:endParaRPr lang="es-ES" dirty="0"/>
          </a:p>
        </p:txBody>
      </p:sp>
      <p:sp>
        <p:nvSpPr>
          <p:cNvPr id="5" name="Título 1">
            <a:extLst>
              <a:ext uri="{FF2B5EF4-FFF2-40B4-BE49-F238E27FC236}">
                <a16:creationId xmlns:a16="http://schemas.microsoft.com/office/drawing/2014/main" id="{0D63567D-DE1B-41A4-A6B2-71EB4C3C4C69}"/>
              </a:ext>
            </a:extLst>
          </p:cNvPr>
          <p:cNvSpPr txBox="1">
            <a:spLocks noGrp="1"/>
          </p:cNvSpPr>
          <p:nvPr>
            <p:ph type="title"/>
          </p:nvPr>
        </p:nvSpPr>
        <p:spPr>
          <a:xfrm>
            <a:off x="457200" y="368300"/>
            <a:ext cx="8229600" cy="695325"/>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200" dirty="0">
                <a:solidFill>
                  <a:schemeClr val="accent1"/>
                </a:solidFill>
                <a:latin typeface="Ancizar Serif Extrabold" panose="020A0902070300000003" pitchFamily="18" charset="0"/>
                <a:cs typeface="Ancizar Sans Extrabold"/>
              </a:rPr>
              <a:t>Costos estimados PGD 2025-2027</a:t>
            </a:r>
          </a:p>
        </p:txBody>
      </p:sp>
      <p:sp>
        <p:nvSpPr>
          <p:cNvPr id="6" name="CuadroTexto 5">
            <a:extLst>
              <a:ext uri="{FF2B5EF4-FFF2-40B4-BE49-F238E27FC236}">
                <a16:creationId xmlns:a16="http://schemas.microsoft.com/office/drawing/2014/main" id="{A1EC6A6E-E584-47F8-B863-400C5BD456DD}"/>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4276563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3514723" y="2190490"/>
            <a:ext cx="2093483" cy="502702"/>
          </a:xfrm>
          <a:prstGeom prst="rect">
            <a:avLst/>
          </a:prstGeom>
          <a:noFill/>
        </p:spPr>
        <p:txBody>
          <a:bodyPr wrap="square" rtlCol="0">
            <a:spAutoFit/>
          </a:bodyPr>
          <a:lstStyle/>
          <a:p>
            <a:pPr algn="ctr">
              <a:lnSpc>
                <a:spcPct val="80000"/>
              </a:lnSpc>
            </a:pPr>
            <a:r>
              <a:rPr lang="ro-RO" sz="3200" i="1" dirty="0">
                <a:solidFill>
                  <a:schemeClr val="bg2"/>
                </a:solidFill>
                <a:latin typeface="Ancizar Serif"/>
                <a:cs typeface="Ancizar Serif"/>
              </a:rPr>
              <a:t>Gracias</a:t>
            </a:r>
          </a:p>
        </p:txBody>
      </p:sp>
      <p:sp>
        <p:nvSpPr>
          <p:cNvPr id="3" name="Marcador de número de diapositiva 2">
            <a:extLst>
              <a:ext uri="{FF2B5EF4-FFF2-40B4-BE49-F238E27FC236}">
                <a16:creationId xmlns:a16="http://schemas.microsoft.com/office/drawing/2014/main" id="{D246A0C8-F2FD-4F7E-1C1F-1636098F9B5F}"/>
              </a:ext>
            </a:extLst>
          </p:cNvPr>
          <p:cNvSpPr>
            <a:spLocks noGrp="1"/>
          </p:cNvSpPr>
          <p:nvPr>
            <p:ph type="sldNum" sz="quarter" idx="12"/>
          </p:nvPr>
        </p:nvSpPr>
        <p:spPr/>
        <p:txBody>
          <a:bodyPr/>
          <a:lstStyle/>
          <a:p>
            <a:fld id="{90BC2BA4-81C0-F544-BD72-C8CB9DA7C802}" type="slidenum">
              <a:rPr lang="es-ES" smtClean="0"/>
              <a:pPr/>
              <a:t>24</a:t>
            </a:fld>
            <a:endParaRPr lang="es-ES"/>
          </a:p>
        </p:txBody>
      </p:sp>
    </p:spTree>
    <p:extLst>
      <p:ext uri="{BB962C8B-B14F-4D97-AF65-F5344CB8AC3E}">
        <p14:creationId xmlns:p14="http://schemas.microsoft.com/office/powerpoint/2010/main" val="413219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477376" y="302401"/>
            <a:ext cx="6609810" cy="562248"/>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200" dirty="0">
                <a:solidFill>
                  <a:schemeClr val="accent1"/>
                </a:solidFill>
                <a:latin typeface="Ancizar Serif Extrabold" panose="020A0902070300000003" pitchFamily="18" charset="0"/>
                <a:cs typeface="Ancizar Sans Extrabold"/>
              </a:rPr>
              <a:t>Jerarquía PGD 2025-2027 – lo construido</a:t>
            </a:r>
          </a:p>
        </p:txBody>
      </p:sp>
      <p:sp>
        <p:nvSpPr>
          <p:cNvPr id="10" name="CuadroTexto 9"/>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
        <p:nvSpPr>
          <p:cNvPr id="3" name="Marcador de número de diapositiva 2">
            <a:extLst>
              <a:ext uri="{FF2B5EF4-FFF2-40B4-BE49-F238E27FC236}">
                <a16:creationId xmlns:a16="http://schemas.microsoft.com/office/drawing/2014/main" id="{CB7B9ECD-82A0-7270-769D-FD421875D369}"/>
              </a:ext>
            </a:extLst>
          </p:cNvPr>
          <p:cNvSpPr>
            <a:spLocks noGrp="1"/>
          </p:cNvSpPr>
          <p:nvPr>
            <p:ph type="sldNum" sz="quarter" idx="12"/>
          </p:nvPr>
        </p:nvSpPr>
        <p:spPr/>
        <p:txBody>
          <a:bodyPr/>
          <a:lstStyle/>
          <a:p>
            <a:fld id="{90BC2BA4-81C0-F544-BD72-C8CB9DA7C802}" type="slidenum">
              <a:rPr lang="es-ES" smtClean="0"/>
              <a:pPr/>
              <a:t>3</a:t>
            </a:fld>
            <a:endParaRPr lang="es-ES"/>
          </a:p>
        </p:txBody>
      </p:sp>
      <p:sp>
        <p:nvSpPr>
          <p:cNvPr id="2" name="Flecha: a la derecha 1">
            <a:extLst>
              <a:ext uri="{FF2B5EF4-FFF2-40B4-BE49-F238E27FC236}">
                <a16:creationId xmlns:a16="http://schemas.microsoft.com/office/drawing/2014/main" id="{B7CD979B-0FDA-471B-889A-DC4F58D2086C}"/>
              </a:ext>
            </a:extLst>
          </p:cNvPr>
          <p:cNvSpPr/>
          <p:nvPr/>
        </p:nvSpPr>
        <p:spPr>
          <a:xfrm>
            <a:off x="71629" y="2044978"/>
            <a:ext cx="1066194" cy="847870"/>
          </a:xfrm>
          <a:prstGeom prst="rightArrow">
            <a:avLst/>
          </a:prstGeom>
          <a:solidFill>
            <a:srgbClr val="43AB9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t>1. Nodos</a:t>
            </a:r>
            <a:endParaRPr lang="es-CO" sz="1600" dirty="0"/>
          </a:p>
        </p:txBody>
      </p:sp>
      <p:sp>
        <p:nvSpPr>
          <p:cNvPr id="7" name="Flecha: a la derecha 6">
            <a:extLst>
              <a:ext uri="{FF2B5EF4-FFF2-40B4-BE49-F238E27FC236}">
                <a16:creationId xmlns:a16="http://schemas.microsoft.com/office/drawing/2014/main" id="{FBC9EE8B-214D-43D1-93B7-410CA315BEE8}"/>
              </a:ext>
            </a:extLst>
          </p:cNvPr>
          <p:cNvSpPr/>
          <p:nvPr/>
        </p:nvSpPr>
        <p:spPr>
          <a:xfrm>
            <a:off x="1163797" y="2024505"/>
            <a:ext cx="855169" cy="926549"/>
          </a:xfrm>
          <a:prstGeom prst="rightArrow">
            <a:avLst/>
          </a:prstGeom>
          <a:solidFill>
            <a:srgbClr val="43AB9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2. Ejes</a:t>
            </a:r>
            <a:endParaRPr lang="es-CO" dirty="0"/>
          </a:p>
        </p:txBody>
      </p:sp>
      <p:sp>
        <p:nvSpPr>
          <p:cNvPr id="8" name="Flecha: a la derecha 7">
            <a:extLst>
              <a:ext uri="{FF2B5EF4-FFF2-40B4-BE49-F238E27FC236}">
                <a16:creationId xmlns:a16="http://schemas.microsoft.com/office/drawing/2014/main" id="{D3B78471-6B03-446D-87BC-C3C1450343EA}"/>
              </a:ext>
            </a:extLst>
          </p:cNvPr>
          <p:cNvSpPr/>
          <p:nvPr/>
        </p:nvSpPr>
        <p:spPr>
          <a:xfrm>
            <a:off x="2058940" y="2000150"/>
            <a:ext cx="1739651" cy="936193"/>
          </a:xfrm>
          <a:prstGeom prst="rightArrow">
            <a:avLst/>
          </a:prstGeom>
          <a:solidFill>
            <a:srgbClr val="43AB9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3. Acciones Programáticas</a:t>
            </a:r>
            <a:endParaRPr lang="es-CO" dirty="0"/>
          </a:p>
        </p:txBody>
      </p:sp>
      <p:sp>
        <p:nvSpPr>
          <p:cNvPr id="6" name="Abrir llave 5">
            <a:extLst>
              <a:ext uri="{FF2B5EF4-FFF2-40B4-BE49-F238E27FC236}">
                <a16:creationId xmlns:a16="http://schemas.microsoft.com/office/drawing/2014/main" id="{A7CD9894-65AE-469F-B661-FBFCD35A76F3}"/>
              </a:ext>
            </a:extLst>
          </p:cNvPr>
          <p:cNvSpPr/>
          <p:nvPr/>
        </p:nvSpPr>
        <p:spPr>
          <a:xfrm>
            <a:off x="3840061" y="1727723"/>
            <a:ext cx="148072" cy="150908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9" name="CuadroTexto 8">
            <a:extLst>
              <a:ext uri="{FF2B5EF4-FFF2-40B4-BE49-F238E27FC236}">
                <a16:creationId xmlns:a16="http://schemas.microsoft.com/office/drawing/2014/main" id="{D8180D01-48D4-4969-9D5D-30C9ACB32350}"/>
              </a:ext>
            </a:extLst>
          </p:cNvPr>
          <p:cNvSpPr txBox="1"/>
          <p:nvPr/>
        </p:nvSpPr>
        <p:spPr>
          <a:xfrm>
            <a:off x="3925851" y="1538520"/>
            <a:ext cx="1214938" cy="369332"/>
          </a:xfrm>
          <a:prstGeom prst="rect">
            <a:avLst/>
          </a:prstGeom>
          <a:noFill/>
        </p:spPr>
        <p:txBody>
          <a:bodyPr wrap="square" rtlCol="0">
            <a:spAutoFit/>
          </a:bodyPr>
          <a:lstStyle/>
          <a:p>
            <a:r>
              <a:rPr lang="es-ES" dirty="0">
                <a:solidFill>
                  <a:srgbClr val="00A466"/>
                </a:solidFill>
              </a:rPr>
              <a:t>Estratégica</a:t>
            </a:r>
            <a:endParaRPr lang="es-CO" dirty="0">
              <a:solidFill>
                <a:srgbClr val="00A466"/>
              </a:solidFill>
            </a:endParaRPr>
          </a:p>
        </p:txBody>
      </p:sp>
      <p:sp>
        <p:nvSpPr>
          <p:cNvPr id="12" name="CuadroTexto 11">
            <a:extLst>
              <a:ext uri="{FF2B5EF4-FFF2-40B4-BE49-F238E27FC236}">
                <a16:creationId xmlns:a16="http://schemas.microsoft.com/office/drawing/2014/main" id="{AAFBEDFE-083D-4E74-AFEF-335C9F909561}"/>
              </a:ext>
            </a:extLst>
          </p:cNvPr>
          <p:cNvSpPr txBox="1"/>
          <p:nvPr/>
        </p:nvSpPr>
        <p:spPr>
          <a:xfrm>
            <a:off x="3914097" y="3066952"/>
            <a:ext cx="1214938" cy="369332"/>
          </a:xfrm>
          <a:prstGeom prst="rect">
            <a:avLst/>
          </a:prstGeom>
          <a:noFill/>
        </p:spPr>
        <p:txBody>
          <a:bodyPr wrap="square" rtlCol="0">
            <a:spAutoFit/>
          </a:bodyPr>
          <a:lstStyle/>
          <a:p>
            <a:r>
              <a:rPr lang="es-ES" dirty="0">
                <a:solidFill>
                  <a:srgbClr val="FFC000"/>
                </a:solidFill>
              </a:rPr>
              <a:t>Táctica</a:t>
            </a:r>
            <a:endParaRPr lang="es-CO" dirty="0">
              <a:solidFill>
                <a:srgbClr val="FFC000"/>
              </a:solidFill>
            </a:endParaRPr>
          </a:p>
        </p:txBody>
      </p:sp>
      <p:sp>
        <p:nvSpPr>
          <p:cNvPr id="13" name="Flecha: a la derecha 12">
            <a:extLst>
              <a:ext uri="{FF2B5EF4-FFF2-40B4-BE49-F238E27FC236}">
                <a16:creationId xmlns:a16="http://schemas.microsoft.com/office/drawing/2014/main" id="{701EFB16-89F1-4A49-B1C2-6ADF23EE3D46}"/>
              </a:ext>
            </a:extLst>
          </p:cNvPr>
          <p:cNvSpPr/>
          <p:nvPr/>
        </p:nvSpPr>
        <p:spPr>
          <a:xfrm>
            <a:off x="4681835" y="1858122"/>
            <a:ext cx="1417636" cy="936193"/>
          </a:xfrm>
          <a:prstGeom prst="rightArrow">
            <a:avLst/>
          </a:prstGeom>
          <a:solidFill>
            <a:srgbClr val="43AB9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t>4. Metas Generales</a:t>
            </a:r>
            <a:endParaRPr lang="es-CO" dirty="0"/>
          </a:p>
        </p:txBody>
      </p:sp>
      <p:cxnSp>
        <p:nvCxnSpPr>
          <p:cNvPr id="15" name="Conector recto de flecha 14">
            <a:extLst>
              <a:ext uri="{FF2B5EF4-FFF2-40B4-BE49-F238E27FC236}">
                <a16:creationId xmlns:a16="http://schemas.microsoft.com/office/drawing/2014/main" id="{2AB0AA2A-C064-4F66-A8F4-BF3A01A1F428}"/>
              </a:ext>
            </a:extLst>
          </p:cNvPr>
          <p:cNvCxnSpPr>
            <a:cxnSpLocks/>
          </p:cNvCxnSpPr>
          <p:nvPr/>
        </p:nvCxnSpPr>
        <p:spPr>
          <a:xfrm>
            <a:off x="5066378" y="1738001"/>
            <a:ext cx="265992" cy="2423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ector recto de flecha 16">
            <a:extLst>
              <a:ext uri="{FF2B5EF4-FFF2-40B4-BE49-F238E27FC236}">
                <a16:creationId xmlns:a16="http://schemas.microsoft.com/office/drawing/2014/main" id="{4948CC89-0B88-4334-B582-1269464FC08C}"/>
              </a:ext>
            </a:extLst>
          </p:cNvPr>
          <p:cNvCxnSpPr/>
          <p:nvPr/>
        </p:nvCxnSpPr>
        <p:spPr>
          <a:xfrm flipV="1">
            <a:off x="4886347" y="2827474"/>
            <a:ext cx="345298" cy="286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Flecha: a la derecha 17">
            <a:extLst>
              <a:ext uri="{FF2B5EF4-FFF2-40B4-BE49-F238E27FC236}">
                <a16:creationId xmlns:a16="http://schemas.microsoft.com/office/drawing/2014/main" id="{005464DE-964C-46F3-B878-09C64995266D}"/>
              </a:ext>
            </a:extLst>
          </p:cNvPr>
          <p:cNvSpPr/>
          <p:nvPr/>
        </p:nvSpPr>
        <p:spPr>
          <a:xfrm>
            <a:off x="6151419" y="1878800"/>
            <a:ext cx="1621988" cy="936193"/>
          </a:xfrm>
          <a:prstGeom prst="right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a:solidFill>
                  <a:srgbClr val="002060"/>
                </a:solidFill>
              </a:rPr>
              <a:t>5.Seguimiento</a:t>
            </a:r>
            <a:endParaRPr lang="es-CO" sz="1600" dirty="0">
              <a:solidFill>
                <a:srgbClr val="002060"/>
              </a:solidFill>
            </a:endParaRPr>
          </a:p>
        </p:txBody>
      </p:sp>
      <p:sp>
        <p:nvSpPr>
          <p:cNvPr id="20" name="Abrir llave 19">
            <a:extLst>
              <a:ext uri="{FF2B5EF4-FFF2-40B4-BE49-F238E27FC236}">
                <a16:creationId xmlns:a16="http://schemas.microsoft.com/office/drawing/2014/main" id="{D2677647-D2D3-44E4-B7B4-7D2F1F3A4516}"/>
              </a:ext>
            </a:extLst>
          </p:cNvPr>
          <p:cNvSpPr/>
          <p:nvPr/>
        </p:nvSpPr>
        <p:spPr>
          <a:xfrm>
            <a:off x="7821810" y="1594375"/>
            <a:ext cx="99300" cy="150908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21" name="CuadroTexto 20">
            <a:extLst>
              <a:ext uri="{FF2B5EF4-FFF2-40B4-BE49-F238E27FC236}">
                <a16:creationId xmlns:a16="http://schemas.microsoft.com/office/drawing/2014/main" id="{C75C7147-B60E-402C-85D7-AC31F67E03DC}"/>
              </a:ext>
            </a:extLst>
          </p:cNvPr>
          <p:cNvSpPr txBox="1"/>
          <p:nvPr/>
        </p:nvSpPr>
        <p:spPr>
          <a:xfrm>
            <a:off x="7895846" y="1409709"/>
            <a:ext cx="1214938" cy="369332"/>
          </a:xfrm>
          <a:prstGeom prst="rect">
            <a:avLst/>
          </a:prstGeom>
          <a:noFill/>
        </p:spPr>
        <p:txBody>
          <a:bodyPr wrap="square" rtlCol="0">
            <a:spAutoFit/>
          </a:bodyPr>
          <a:lstStyle/>
          <a:p>
            <a:r>
              <a:rPr lang="es-ES" dirty="0"/>
              <a:t>Cualitativo</a:t>
            </a:r>
            <a:endParaRPr lang="es-CO" dirty="0"/>
          </a:p>
        </p:txBody>
      </p:sp>
      <p:sp>
        <p:nvSpPr>
          <p:cNvPr id="22" name="CuadroTexto 21">
            <a:extLst>
              <a:ext uri="{FF2B5EF4-FFF2-40B4-BE49-F238E27FC236}">
                <a16:creationId xmlns:a16="http://schemas.microsoft.com/office/drawing/2014/main" id="{C3F9078E-73A6-4817-A96C-64BC62596025}"/>
              </a:ext>
            </a:extLst>
          </p:cNvPr>
          <p:cNvSpPr txBox="1"/>
          <p:nvPr/>
        </p:nvSpPr>
        <p:spPr>
          <a:xfrm>
            <a:off x="7895846" y="2916537"/>
            <a:ext cx="1469968" cy="369332"/>
          </a:xfrm>
          <a:prstGeom prst="rect">
            <a:avLst/>
          </a:prstGeom>
          <a:noFill/>
        </p:spPr>
        <p:txBody>
          <a:bodyPr wrap="square" rtlCol="0">
            <a:spAutoFit/>
          </a:bodyPr>
          <a:lstStyle/>
          <a:p>
            <a:r>
              <a:rPr lang="es-ES" dirty="0"/>
              <a:t>Cuantitativo</a:t>
            </a:r>
            <a:endParaRPr lang="es-CO" dirty="0"/>
          </a:p>
        </p:txBody>
      </p:sp>
    </p:spTree>
    <p:extLst>
      <p:ext uri="{BB962C8B-B14F-4D97-AF65-F5344CB8AC3E}">
        <p14:creationId xmlns:p14="http://schemas.microsoft.com/office/powerpoint/2010/main" val="350932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1504087-5459-43E9-B474-E7A967104B74}"/>
              </a:ext>
            </a:extLst>
          </p:cNvPr>
          <p:cNvSpPr>
            <a:spLocks noGrp="1"/>
          </p:cNvSpPr>
          <p:nvPr>
            <p:ph type="sldNum" sz="quarter" idx="12"/>
          </p:nvPr>
        </p:nvSpPr>
        <p:spPr/>
        <p:txBody>
          <a:bodyPr/>
          <a:lstStyle/>
          <a:p>
            <a:r>
              <a:rPr lang="es-ES"/>
              <a:t>Página </a:t>
            </a:r>
            <a:fld id="{90BC2BA4-81C0-F544-BD72-C8CB9DA7C802}" type="slidenum">
              <a:rPr lang="es-ES" smtClean="0"/>
              <a:pPr/>
              <a:t>4</a:t>
            </a:fld>
            <a:r>
              <a:rPr lang="es-ES"/>
              <a:t> </a:t>
            </a:r>
            <a:endParaRPr lang="es-ES" dirty="0"/>
          </a:p>
        </p:txBody>
      </p:sp>
      <p:sp>
        <p:nvSpPr>
          <p:cNvPr id="5" name="Flecha: a la derecha 4">
            <a:extLst>
              <a:ext uri="{FF2B5EF4-FFF2-40B4-BE49-F238E27FC236}">
                <a16:creationId xmlns:a16="http://schemas.microsoft.com/office/drawing/2014/main" id="{74529DDA-41CA-4A26-A70D-5A021F06B599}"/>
              </a:ext>
            </a:extLst>
          </p:cNvPr>
          <p:cNvSpPr/>
          <p:nvPr/>
        </p:nvSpPr>
        <p:spPr>
          <a:xfrm>
            <a:off x="301257" y="1980344"/>
            <a:ext cx="1870650" cy="936193"/>
          </a:xfrm>
          <a:prstGeom prst="right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5. Seguimiento</a:t>
            </a:r>
            <a:endParaRPr lang="es-CO" dirty="0">
              <a:solidFill>
                <a:srgbClr val="002060"/>
              </a:solidFill>
            </a:endParaRPr>
          </a:p>
        </p:txBody>
      </p:sp>
      <p:sp>
        <p:nvSpPr>
          <p:cNvPr id="6" name="Abrir llave 5">
            <a:extLst>
              <a:ext uri="{FF2B5EF4-FFF2-40B4-BE49-F238E27FC236}">
                <a16:creationId xmlns:a16="http://schemas.microsoft.com/office/drawing/2014/main" id="{99467C32-11E2-46F9-BFF9-E4F5AD8553A7}"/>
              </a:ext>
            </a:extLst>
          </p:cNvPr>
          <p:cNvSpPr/>
          <p:nvPr/>
        </p:nvSpPr>
        <p:spPr>
          <a:xfrm>
            <a:off x="2220310" y="1695919"/>
            <a:ext cx="148072" cy="150908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7" name="CuadroTexto 6">
            <a:extLst>
              <a:ext uri="{FF2B5EF4-FFF2-40B4-BE49-F238E27FC236}">
                <a16:creationId xmlns:a16="http://schemas.microsoft.com/office/drawing/2014/main" id="{D91BEE67-971B-402D-9902-00013FF7319D}"/>
              </a:ext>
            </a:extLst>
          </p:cNvPr>
          <p:cNvSpPr txBox="1"/>
          <p:nvPr/>
        </p:nvSpPr>
        <p:spPr>
          <a:xfrm>
            <a:off x="2294346" y="1511253"/>
            <a:ext cx="1214938" cy="369332"/>
          </a:xfrm>
          <a:prstGeom prst="rect">
            <a:avLst/>
          </a:prstGeom>
          <a:noFill/>
        </p:spPr>
        <p:txBody>
          <a:bodyPr wrap="square" rtlCol="0">
            <a:spAutoFit/>
          </a:bodyPr>
          <a:lstStyle/>
          <a:p>
            <a:r>
              <a:rPr lang="es-ES" dirty="0"/>
              <a:t>Cualitativo</a:t>
            </a:r>
            <a:endParaRPr lang="es-CO" dirty="0"/>
          </a:p>
        </p:txBody>
      </p:sp>
      <p:sp>
        <p:nvSpPr>
          <p:cNvPr id="8" name="CuadroTexto 7">
            <a:extLst>
              <a:ext uri="{FF2B5EF4-FFF2-40B4-BE49-F238E27FC236}">
                <a16:creationId xmlns:a16="http://schemas.microsoft.com/office/drawing/2014/main" id="{CC3EBCE4-ABAB-46D3-98DE-2452EAF7D377}"/>
              </a:ext>
            </a:extLst>
          </p:cNvPr>
          <p:cNvSpPr txBox="1"/>
          <p:nvPr/>
        </p:nvSpPr>
        <p:spPr>
          <a:xfrm>
            <a:off x="2294346" y="3018081"/>
            <a:ext cx="1469968" cy="369332"/>
          </a:xfrm>
          <a:prstGeom prst="rect">
            <a:avLst/>
          </a:prstGeom>
          <a:noFill/>
        </p:spPr>
        <p:txBody>
          <a:bodyPr wrap="square" rtlCol="0">
            <a:spAutoFit/>
          </a:bodyPr>
          <a:lstStyle/>
          <a:p>
            <a:r>
              <a:rPr lang="es-ES" dirty="0"/>
              <a:t>Cuantitativo</a:t>
            </a:r>
            <a:endParaRPr lang="es-CO" dirty="0"/>
          </a:p>
        </p:txBody>
      </p:sp>
      <p:sp>
        <p:nvSpPr>
          <p:cNvPr id="9" name="Rectángulo 8">
            <a:extLst>
              <a:ext uri="{FF2B5EF4-FFF2-40B4-BE49-F238E27FC236}">
                <a16:creationId xmlns:a16="http://schemas.microsoft.com/office/drawing/2014/main" id="{E61FCF5C-2B09-4AAF-B143-51FA48F06661}"/>
              </a:ext>
            </a:extLst>
          </p:cNvPr>
          <p:cNvSpPr/>
          <p:nvPr/>
        </p:nvSpPr>
        <p:spPr>
          <a:xfrm>
            <a:off x="3509284" y="1431512"/>
            <a:ext cx="1899138" cy="5288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5.1 Definición de hitos</a:t>
            </a:r>
            <a:endParaRPr lang="es-CO" dirty="0">
              <a:solidFill>
                <a:srgbClr val="002060"/>
              </a:solidFill>
            </a:endParaRPr>
          </a:p>
        </p:txBody>
      </p:sp>
      <p:sp>
        <p:nvSpPr>
          <p:cNvPr id="10" name="Rectángulo 9">
            <a:extLst>
              <a:ext uri="{FF2B5EF4-FFF2-40B4-BE49-F238E27FC236}">
                <a16:creationId xmlns:a16="http://schemas.microsoft.com/office/drawing/2014/main" id="{3D547FED-E8C7-4481-B57D-ED29D770ADF8}"/>
              </a:ext>
            </a:extLst>
          </p:cNvPr>
          <p:cNvSpPr/>
          <p:nvPr/>
        </p:nvSpPr>
        <p:spPr>
          <a:xfrm>
            <a:off x="3586196" y="2940592"/>
            <a:ext cx="1899138" cy="5288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5.2 Indicadores de cumplimiento</a:t>
            </a:r>
            <a:endParaRPr lang="es-CO" dirty="0">
              <a:solidFill>
                <a:srgbClr val="002060"/>
              </a:solidFill>
            </a:endParaRPr>
          </a:p>
        </p:txBody>
      </p:sp>
      <p:sp>
        <p:nvSpPr>
          <p:cNvPr id="11" name="Título 1">
            <a:extLst>
              <a:ext uri="{FF2B5EF4-FFF2-40B4-BE49-F238E27FC236}">
                <a16:creationId xmlns:a16="http://schemas.microsoft.com/office/drawing/2014/main" id="{612ABDAC-3F28-4701-94A6-E35C05E96DB3}"/>
              </a:ext>
            </a:extLst>
          </p:cNvPr>
          <p:cNvSpPr txBox="1">
            <a:spLocks noGrp="1"/>
          </p:cNvSpPr>
          <p:nvPr>
            <p:ph type="title"/>
          </p:nvPr>
        </p:nvSpPr>
        <p:spPr>
          <a:xfrm>
            <a:off x="457200" y="368300"/>
            <a:ext cx="8229600" cy="695325"/>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200" dirty="0">
                <a:solidFill>
                  <a:schemeClr val="accent1"/>
                </a:solidFill>
                <a:latin typeface="Ancizar Serif Extrabold" panose="020A0902070300000003" pitchFamily="18" charset="0"/>
                <a:cs typeface="Ancizar Sans Extrabold"/>
              </a:rPr>
              <a:t>Jerarquía PGD 2025-2027 – en construcción</a:t>
            </a:r>
          </a:p>
        </p:txBody>
      </p:sp>
      <p:sp>
        <p:nvSpPr>
          <p:cNvPr id="12" name="Flecha: a la derecha 11">
            <a:extLst>
              <a:ext uri="{FF2B5EF4-FFF2-40B4-BE49-F238E27FC236}">
                <a16:creationId xmlns:a16="http://schemas.microsoft.com/office/drawing/2014/main" id="{5DD25E14-BE6F-43A5-A728-03062CC599EE}"/>
              </a:ext>
            </a:extLst>
          </p:cNvPr>
          <p:cNvSpPr/>
          <p:nvPr/>
        </p:nvSpPr>
        <p:spPr>
          <a:xfrm>
            <a:off x="5692840" y="1880585"/>
            <a:ext cx="1667121" cy="936193"/>
          </a:xfrm>
          <a:prstGeom prst="right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6. Resultados y productos </a:t>
            </a:r>
            <a:endParaRPr lang="es-CO" dirty="0">
              <a:solidFill>
                <a:srgbClr val="002060"/>
              </a:solidFill>
            </a:endParaRPr>
          </a:p>
        </p:txBody>
      </p:sp>
      <p:cxnSp>
        <p:nvCxnSpPr>
          <p:cNvPr id="13" name="Conector recto de flecha 12">
            <a:extLst>
              <a:ext uri="{FF2B5EF4-FFF2-40B4-BE49-F238E27FC236}">
                <a16:creationId xmlns:a16="http://schemas.microsoft.com/office/drawing/2014/main" id="{470AF133-0717-4C41-9E99-EDDB740981BF}"/>
              </a:ext>
            </a:extLst>
          </p:cNvPr>
          <p:cNvCxnSpPr>
            <a:cxnSpLocks/>
          </p:cNvCxnSpPr>
          <p:nvPr/>
        </p:nvCxnSpPr>
        <p:spPr>
          <a:xfrm>
            <a:off x="5559844" y="1738001"/>
            <a:ext cx="265992" cy="2423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a:extLst>
              <a:ext uri="{FF2B5EF4-FFF2-40B4-BE49-F238E27FC236}">
                <a16:creationId xmlns:a16="http://schemas.microsoft.com/office/drawing/2014/main" id="{8945C82E-246D-45BC-8128-B59ACE30AE02}"/>
              </a:ext>
            </a:extLst>
          </p:cNvPr>
          <p:cNvCxnSpPr>
            <a:cxnSpLocks/>
          </p:cNvCxnSpPr>
          <p:nvPr/>
        </p:nvCxnSpPr>
        <p:spPr>
          <a:xfrm flipV="1">
            <a:off x="5559844" y="2816778"/>
            <a:ext cx="265992" cy="2647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Flecha: a la derecha 15">
            <a:extLst>
              <a:ext uri="{FF2B5EF4-FFF2-40B4-BE49-F238E27FC236}">
                <a16:creationId xmlns:a16="http://schemas.microsoft.com/office/drawing/2014/main" id="{6D73939C-0247-4DF4-B723-0B05503D86B4}"/>
              </a:ext>
            </a:extLst>
          </p:cNvPr>
          <p:cNvSpPr/>
          <p:nvPr/>
        </p:nvSpPr>
        <p:spPr>
          <a:xfrm>
            <a:off x="7430167" y="1887609"/>
            <a:ext cx="1587131" cy="936193"/>
          </a:xfrm>
          <a:prstGeom prst="right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7. Costos estimados</a:t>
            </a:r>
            <a:endParaRPr lang="es-CO" dirty="0">
              <a:solidFill>
                <a:srgbClr val="002060"/>
              </a:solidFill>
            </a:endParaRPr>
          </a:p>
        </p:txBody>
      </p:sp>
      <p:sp>
        <p:nvSpPr>
          <p:cNvPr id="17" name="CuadroTexto 16">
            <a:extLst>
              <a:ext uri="{FF2B5EF4-FFF2-40B4-BE49-F238E27FC236}">
                <a16:creationId xmlns:a16="http://schemas.microsoft.com/office/drawing/2014/main" id="{65D082B3-98CB-437E-8D7D-809298DAED2F}"/>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36103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1504087-5459-43E9-B474-E7A967104B74}"/>
              </a:ext>
            </a:extLst>
          </p:cNvPr>
          <p:cNvSpPr>
            <a:spLocks noGrp="1"/>
          </p:cNvSpPr>
          <p:nvPr>
            <p:ph type="sldNum" sz="quarter" idx="12"/>
          </p:nvPr>
        </p:nvSpPr>
        <p:spPr/>
        <p:txBody>
          <a:bodyPr/>
          <a:lstStyle/>
          <a:p>
            <a:r>
              <a:rPr lang="es-ES"/>
              <a:t>Página </a:t>
            </a:r>
            <a:fld id="{90BC2BA4-81C0-F544-BD72-C8CB9DA7C802}" type="slidenum">
              <a:rPr lang="es-ES" smtClean="0"/>
              <a:pPr/>
              <a:t>5</a:t>
            </a:fld>
            <a:r>
              <a:rPr lang="es-ES"/>
              <a:t> </a:t>
            </a:r>
            <a:endParaRPr lang="es-ES" dirty="0"/>
          </a:p>
        </p:txBody>
      </p:sp>
      <p:sp>
        <p:nvSpPr>
          <p:cNvPr id="11" name="Título 1">
            <a:extLst>
              <a:ext uri="{FF2B5EF4-FFF2-40B4-BE49-F238E27FC236}">
                <a16:creationId xmlns:a16="http://schemas.microsoft.com/office/drawing/2014/main" id="{612ABDAC-3F28-4701-94A6-E35C05E96DB3}"/>
              </a:ext>
            </a:extLst>
          </p:cNvPr>
          <p:cNvSpPr txBox="1">
            <a:spLocks noGrp="1"/>
          </p:cNvSpPr>
          <p:nvPr>
            <p:ph type="title"/>
          </p:nvPr>
        </p:nvSpPr>
        <p:spPr>
          <a:xfrm>
            <a:off x="457200" y="368300"/>
            <a:ext cx="8229600" cy="695325"/>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200" dirty="0">
                <a:solidFill>
                  <a:schemeClr val="accent1"/>
                </a:solidFill>
                <a:latin typeface="Ancizar Serif Extrabold" panose="020A0902070300000003" pitchFamily="18" charset="0"/>
                <a:cs typeface="Ancizar Sans Extrabold"/>
              </a:rPr>
              <a:t>Propuesta Seguimiento PGD 2025-2027 – mecanismos de seguimiento</a:t>
            </a:r>
          </a:p>
        </p:txBody>
      </p:sp>
      <p:sp>
        <p:nvSpPr>
          <p:cNvPr id="14" name="CuadroTexto 13">
            <a:extLst>
              <a:ext uri="{FF2B5EF4-FFF2-40B4-BE49-F238E27FC236}">
                <a16:creationId xmlns:a16="http://schemas.microsoft.com/office/drawing/2014/main" id="{9CA4E9AC-5BFB-4863-A96F-9EFE8FD76990}"/>
              </a:ext>
            </a:extLst>
          </p:cNvPr>
          <p:cNvSpPr txBox="1"/>
          <p:nvPr/>
        </p:nvSpPr>
        <p:spPr>
          <a:xfrm>
            <a:off x="796103" y="1133056"/>
            <a:ext cx="8021781" cy="1815882"/>
          </a:xfrm>
          <a:prstGeom prst="rect">
            <a:avLst/>
          </a:prstGeom>
          <a:noFill/>
        </p:spPr>
        <p:txBody>
          <a:bodyPr wrap="square">
            <a:spAutoFit/>
          </a:bodyPr>
          <a:lstStyle/>
          <a:p>
            <a:pPr algn="just"/>
            <a:r>
              <a:rPr lang="es-ES" sz="1400" b="1" i="1" dirty="0">
                <a:solidFill>
                  <a:schemeClr val="accent4">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Mecanismo cualitativo:</a:t>
            </a:r>
            <a:r>
              <a:rPr lang="es-ES" sz="1400" dirty="0">
                <a:solidFill>
                  <a:schemeClr val="accent4">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ES" sz="1400" dirty="0">
                <a:effectLst/>
                <a:latin typeface="Calibri" panose="020F0502020204030204" pitchFamily="34" charset="0"/>
                <a:ea typeface="Calibri" panose="020F0502020204030204" pitchFamily="34" charset="0"/>
                <a:cs typeface="Times New Roman" panose="02020603050405020304" pitchFamily="18" charset="0"/>
              </a:rPr>
              <a:t>es empleado para monitorear el cumplimiento de metas generales conformadas por un contenido </a:t>
            </a:r>
            <a:r>
              <a:rPr lang="es-ES" sz="1400" u="sng" dirty="0">
                <a:effectLst/>
                <a:latin typeface="Calibri" panose="020F0502020204030204" pitchFamily="34" charset="0"/>
                <a:ea typeface="Calibri" panose="020F0502020204030204" pitchFamily="34" charset="0"/>
                <a:cs typeface="Times New Roman" panose="02020603050405020304" pitchFamily="18" charset="0"/>
              </a:rPr>
              <a:t>altamente cualitativo</a:t>
            </a:r>
            <a:r>
              <a:rPr lang="es-ES" sz="1400" dirty="0">
                <a:effectLst/>
                <a:latin typeface="Calibri" panose="020F0502020204030204" pitchFamily="34" charset="0"/>
                <a:ea typeface="Calibri" panose="020F0502020204030204" pitchFamily="34" charset="0"/>
                <a:cs typeface="Times New Roman" panose="02020603050405020304" pitchFamily="18" charset="0"/>
              </a:rPr>
              <a:t>; es decir, </a:t>
            </a:r>
            <a:r>
              <a:rPr lang="es-ES" sz="1400" u="sng" dirty="0">
                <a:effectLst/>
                <a:latin typeface="Calibri" panose="020F0502020204030204" pitchFamily="34" charset="0"/>
                <a:ea typeface="Calibri" panose="020F0502020204030204" pitchFamily="34" charset="0"/>
                <a:cs typeface="Times New Roman" panose="02020603050405020304" pitchFamily="18" charset="0"/>
              </a:rPr>
              <a:t>no es natural</a:t>
            </a:r>
            <a:r>
              <a:rPr lang="es-ES" sz="1400" dirty="0">
                <a:effectLst/>
                <a:latin typeface="Calibri" panose="020F0502020204030204" pitchFamily="34" charset="0"/>
                <a:ea typeface="Calibri" panose="020F0502020204030204" pitchFamily="34" charset="0"/>
                <a:cs typeface="Times New Roman" panose="02020603050405020304" pitchFamily="18" charset="0"/>
              </a:rPr>
              <a:t> extraer de ellas una intención cuantitativa. El seguimiento de estas metas se hará a través de la definición de </a:t>
            </a:r>
            <a:r>
              <a:rPr lang="es-ES" sz="1400" u="sng" dirty="0">
                <a:effectLst/>
                <a:latin typeface="Calibri" panose="020F0502020204030204" pitchFamily="34" charset="0"/>
                <a:ea typeface="Calibri" panose="020F0502020204030204" pitchFamily="34" charset="0"/>
                <a:cs typeface="Times New Roman" panose="02020603050405020304" pitchFamily="18" charset="0"/>
              </a:rPr>
              <a:t>hitos de naturaleza cualitativa, la disposición de ponderadores por hitos, así como los tiempos estimados requeridos para su cumplimiento</a:t>
            </a:r>
            <a:r>
              <a:rPr lang="es-ES" sz="1400" dirty="0">
                <a:effectLst/>
                <a:latin typeface="Calibri" panose="020F0502020204030204" pitchFamily="34" charset="0"/>
                <a:ea typeface="Calibri" panose="020F0502020204030204" pitchFamily="34" charset="0"/>
                <a:cs typeface="Times New Roman" panose="02020603050405020304" pitchFamily="18" charset="0"/>
              </a:rPr>
              <a:t>. Los hitos, en términos generales, hacen referencia a resultados o productos puntuales que se alcanzan a lo largo del trienio (intermedios), que son fundamentales para el cumplimiento de las metas asociadas y que se convierten, a su vez, en indicios en la dirección de la obtención de los productos y resultados finales esperados durante el trienio. </a:t>
            </a:r>
            <a:endParaRPr lang="es-CO" sz="1400" dirty="0"/>
          </a:p>
        </p:txBody>
      </p:sp>
      <p:sp>
        <p:nvSpPr>
          <p:cNvPr id="16" name="CuadroTexto 15">
            <a:extLst>
              <a:ext uri="{FF2B5EF4-FFF2-40B4-BE49-F238E27FC236}">
                <a16:creationId xmlns:a16="http://schemas.microsoft.com/office/drawing/2014/main" id="{604BD521-194A-4AFD-A47E-C6C0E3E8C38A}"/>
              </a:ext>
            </a:extLst>
          </p:cNvPr>
          <p:cNvSpPr txBox="1"/>
          <p:nvPr/>
        </p:nvSpPr>
        <p:spPr>
          <a:xfrm>
            <a:off x="796103" y="3143824"/>
            <a:ext cx="7957838" cy="1169551"/>
          </a:xfrm>
          <a:prstGeom prst="rect">
            <a:avLst/>
          </a:prstGeom>
          <a:noFill/>
        </p:spPr>
        <p:txBody>
          <a:bodyPr wrap="square">
            <a:spAutoFit/>
          </a:bodyPr>
          <a:lstStyle/>
          <a:p>
            <a:pPr algn="just"/>
            <a:r>
              <a:rPr lang="es-ES" sz="1400" b="1"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Mecanismo cuantitativo:</a:t>
            </a:r>
            <a:r>
              <a:rPr lang="es-E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s-ES" sz="1400" dirty="0">
                <a:effectLst/>
                <a:latin typeface="Calibri" panose="020F0502020204030204" pitchFamily="34" charset="0"/>
                <a:ea typeface="Calibri" panose="020F0502020204030204" pitchFamily="34" charset="0"/>
                <a:cs typeface="Times New Roman" panose="02020603050405020304" pitchFamily="18" charset="0"/>
              </a:rPr>
              <a:t>es empleado para monitorear el cumplimiento de metas generales conformadas por una orientación </a:t>
            </a:r>
            <a:r>
              <a:rPr lang="es-ES" sz="1400" u="sng" dirty="0">
                <a:effectLst/>
                <a:latin typeface="Calibri" panose="020F0502020204030204" pitchFamily="34" charset="0"/>
                <a:ea typeface="Calibri" panose="020F0502020204030204" pitchFamily="34" charset="0"/>
                <a:cs typeface="Times New Roman" panose="02020603050405020304" pitchFamily="18" charset="0"/>
              </a:rPr>
              <a:t>altamente cuantitativa</a:t>
            </a:r>
            <a:r>
              <a:rPr lang="es-ES" sz="1400" dirty="0">
                <a:effectLst/>
                <a:latin typeface="Calibri" panose="020F0502020204030204" pitchFamily="34" charset="0"/>
                <a:ea typeface="Calibri" panose="020F0502020204030204" pitchFamily="34" charset="0"/>
                <a:cs typeface="Times New Roman" panose="02020603050405020304" pitchFamily="18" charset="0"/>
              </a:rPr>
              <a:t>; es decir, </a:t>
            </a:r>
            <a:r>
              <a:rPr lang="es-ES" sz="1400" u="sng" dirty="0">
                <a:effectLst/>
                <a:latin typeface="Calibri" panose="020F0502020204030204" pitchFamily="34" charset="0"/>
                <a:ea typeface="Calibri" panose="020F0502020204030204" pitchFamily="34" charset="0"/>
                <a:cs typeface="Times New Roman" panose="02020603050405020304" pitchFamily="18" charset="0"/>
              </a:rPr>
              <a:t>es natural</a:t>
            </a:r>
            <a:r>
              <a:rPr lang="es-ES" sz="1400" dirty="0">
                <a:effectLst/>
                <a:latin typeface="Calibri" panose="020F0502020204030204" pitchFamily="34" charset="0"/>
                <a:ea typeface="Calibri" panose="020F0502020204030204" pitchFamily="34" charset="0"/>
                <a:cs typeface="Times New Roman" panose="02020603050405020304" pitchFamily="18" charset="0"/>
              </a:rPr>
              <a:t> extraer de ellas una intención cuantitativa y un seguimiento de naturaleza numérica potencia el seguimiento y cumplimiento de estas. El seguimiento a metas generales con orientación cuantitativa se hará a través de la definición y monitoreo de </a:t>
            </a:r>
            <a:r>
              <a:rPr lang="es-ES" sz="1400" u="sng" dirty="0">
                <a:effectLst/>
                <a:latin typeface="Calibri" panose="020F0502020204030204" pitchFamily="34" charset="0"/>
                <a:ea typeface="Calibri" panose="020F0502020204030204" pitchFamily="34" charset="0"/>
                <a:cs typeface="Times New Roman" panose="02020603050405020304" pitchFamily="18" charset="0"/>
              </a:rPr>
              <a:t>indicadores de cumplimiento</a:t>
            </a:r>
            <a:r>
              <a:rPr lang="es-ES" sz="1400" dirty="0">
                <a:effectLst/>
                <a:latin typeface="Calibri" panose="020F0502020204030204" pitchFamily="34" charset="0"/>
                <a:ea typeface="Calibri" panose="020F0502020204030204" pitchFamily="34" charset="0"/>
                <a:cs typeface="Times New Roman" panose="02020603050405020304" pitchFamily="18" charset="0"/>
              </a:rPr>
              <a:t>. </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CuadroTexto 22">
            <a:extLst>
              <a:ext uri="{FF2B5EF4-FFF2-40B4-BE49-F238E27FC236}">
                <a16:creationId xmlns:a16="http://schemas.microsoft.com/office/drawing/2014/main" id="{5A0F0666-29E0-41FC-9CD2-3884A2CD37C9}"/>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172239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1504087-5459-43E9-B474-E7A967104B74}"/>
              </a:ext>
            </a:extLst>
          </p:cNvPr>
          <p:cNvSpPr>
            <a:spLocks noGrp="1"/>
          </p:cNvSpPr>
          <p:nvPr>
            <p:ph type="sldNum" sz="quarter" idx="12"/>
          </p:nvPr>
        </p:nvSpPr>
        <p:spPr/>
        <p:txBody>
          <a:bodyPr/>
          <a:lstStyle/>
          <a:p>
            <a:r>
              <a:rPr lang="es-ES"/>
              <a:t>Página </a:t>
            </a:r>
            <a:fld id="{90BC2BA4-81C0-F544-BD72-C8CB9DA7C802}" type="slidenum">
              <a:rPr lang="es-ES" smtClean="0"/>
              <a:pPr/>
              <a:t>6</a:t>
            </a:fld>
            <a:r>
              <a:rPr lang="es-ES"/>
              <a:t> </a:t>
            </a:r>
            <a:endParaRPr lang="es-ES" dirty="0"/>
          </a:p>
        </p:txBody>
      </p:sp>
      <p:sp>
        <p:nvSpPr>
          <p:cNvPr id="11" name="Título 1">
            <a:extLst>
              <a:ext uri="{FF2B5EF4-FFF2-40B4-BE49-F238E27FC236}">
                <a16:creationId xmlns:a16="http://schemas.microsoft.com/office/drawing/2014/main" id="{612ABDAC-3F28-4701-94A6-E35C05E96DB3}"/>
              </a:ext>
            </a:extLst>
          </p:cNvPr>
          <p:cNvSpPr txBox="1">
            <a:spLocks noGrp="1"/>
          </p:cNvSpPr>
          <p:nvPr>
            <p:ph type="title"/>
          </p:nvPr>
        </p:nvSpPr>
        <p:spPr>
          <a:xfrm>
            <a:off x="457200" y="368300"/>
            <a:ext cx="8229600" cy="695325"/>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200" dirty="0">
                <a:solidFill>
                  <a:schemeClr val="accent1"/>
                </a:solidFill>
                <a:latin typeface="Ancizar Serif Extrabold" panose="020A0902070300000003" pitchFamily="18" charset="0"/>
                <a:cs typeface="Ancizar Sans Extrabold"/>
              </a:rPr>
              <a:t>Propuesta Seguimiento PGD 2025-2027 – naturaleza de las metas</a:t>
            </a:r>
          </a:p>
        </p:txBody>
      </p:sp>
      <p:graphicFrame>
        <p:nvGraphicFramePr>
          <p:cNvPr id="2" name="Tabla 1">
            <a:extLst>
              <a:ext uri="{FF2B5EF4-FFF2-40B4-BE49-F238E27FC236}">
                <a16:creationId xmlns:a16="http://schemas.microsoft.com/office/drawing/2014/main" id="{DEE6572B-1010-4303-AC0A-15287A6B36E8}"/>
              </a:ext>
            </a:extLst>
          </p:cNvPr>
          <p:cNvGraphicFramePr>
            <a:graphicFrameLocks noGrp="1"/>
          </p:cNvGraphicFramePr>
          <p:nvPr>
            <p:extLst>
              <p:ext uri="{D42A27DB-BD31-4B8C-83A1-F6EECF244321}">
                <p14:modId xmlns:p14="http://schemas.microsoft.com/office/powerpoint/2010/main" val="220131195"/>
              </p:ext>
            </p:extLst>
          </p:nvPr>
        </p:nvGraphicFramePr>
        <p:xfrm>
          <a:off x="457200" y="1140027"/>
          <a:ext cx="7014664" cy="3145474"/>
        </p:xfrm>
        <a:graphic>
          <a:graphicData uri="http://schemas.openxmlformats.org/drawingml/2006/table">
            <a:tbl>
              <a:tblPr firstRow="1" firstCol="1" bandRow="1">
                <a:tableStyleId>{5C22544A-7EE6-4342-B048-85BDC9FD1C3A}</a:tableStyleId>
              </a:tblPr>
              <a:tblGrid>
                <a:gridCol w="3507332">
                  <a:extLst>
                    <a:ext uri="{9D8B030D-6E8A-4147-A177-3AD203B41FA5}">
                      <a16:colId xmlns:a16="http://schemas.microsoft.com/office/drawing/2014/main" val="2516864357"/>
                    </a:ext>
                  </a:extLst>
                </a:gridCol>
                <a:gridCol w="3507332">
                  <a:extLst>
                    <a:ext uri="{9D8B030D-6E8A-4147-A177-3AD203B41FA5}">
                      <a16:colId xmlns:a16="http://schemas.microsoft.com/office/drawing/2014/main" val="1573294248"/>
                    </a:ext>
                  </a:extLst>
                </a:gridCol>
              </a:tblGrid>
              <a:tr h="203730">
                <a:tc>
                  <a:txBody>
                    <a:bodyPr/>
                    <a:lstStyle/>
                    <a:p>
                      <a:pPr algn="just">
                        <a:lnSpc>
                          <a:spcPct val="107000"/>
                        </a:lnSpc>
                        <a:spcAft>
                          <a:spcPts val="800"/>
                        </a:spcAft>
                      </a:pPr>
                      <a:r>
                        <a:rPr lang="es-ES" sz="1400" dirty="0">
                          <a:effectLst/>
                        </a:rPr>
                        <a:t>Acción Programática Estratégica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 sz="1400">
                          <a:effectLst/>
                        </a:rPr>
                        <a:t>Metas generales propuestas</a:t>
                      </a:r>
                      <a:endParaRPr lang="es-CO"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306567"/>
                  </a:ext>
                </a:extLst>
              </a:tr>
              <a:tr h="843217">
                <a:tc>
                  <a:txBody>
                    <a:bodyPr/>
                    <a:lstStyle/>
                    <a:p>
                      <a:pPr marL="0" lvl="0" indent="0" algn="just">
                        <a:lnSpc>
                          <a:spcPct val="107000"/>
                        </a:lnSpc>
                        <a:buFont typeface="+mj-lt"/>
                        <a:buNone/>
                      </a:pPr>
                      <a:r>
                        <a:rPr lang="es-ES" sz="1400" dirty="0">
                          <a:effectLst/>
                        </a:rPr>
                        <a:t>1. Definir los lineamientos institucionales requeridos para la adquisición y uso de vehículos aéreos no tripulados en los campus de la Universidad Nacional de Colombia.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07000"/>
                        </a:lnSpc>
                        <a:spcAft>
                          <a:spcPts val="800"/>
                        </a:spcAft>
                        <a:buFont typeface="+mj-lt"/>
                        <a:buNone/>
                      </a:pPr>
                      <a:r>
                        <a:rPr lang="es-ES" sz="1400" dirty="0">
                          <a:solidFill>
                            <a:srgbClr val="19937C"/>
                          </a:solidFill>
                          <a:effectLst/>
                        </a:rPr>
                        <a:t>1) Elabor</a:t>
                      </a:r>
                      <a:r>
                        <a:rPr lang="es-ES" sz="1400" u="sng" dirty="0">
                          <a:solidFill>
                            <a:srgbClr val="19937C"/>
                          </a:solidFill>
                          <a:effectLst/>
                        </a:rPr>
                        <a:t>ar</a:t>
                      </a:r>
                      <a:r>
                        <a:rPr lang="es-ES" sz="1400" dirty="0">
                          <a:solidFill>
                            <a:srgbClr val="19937C"/>
                          </a:solidFill>
                          <a:effectLst/>
                        </a:rPr>
                        <a:t>, apro</a:t>
                      </a:r>
                      <a:r>
                        <a:rPr lang="es-ES" sz="1400" u="sng" dirty="0">
                          <a:solidFill>
                            <a:srgbClr val="19937C"/>
                          </a:solidFill>
                          <a:effectLst/>
                        </a:rPr>
                        <a:t>bar</a:t>
                      </a:r>
                      <a:r>
                        <a:rPr lang="es-ES" sz="1400" dirty="0">
                          <a:solidFill>
                            <a:srgbClr val="19937C"/>
                          </a:solidFill>
                          <a:effectLst/>
                        </a:rPr>
                        <a:t> y socializ</a:t>
                      </a:r>
                      <a:r>
                        <a:rPr lang="es-ES" sz="1400" u="sng" dirty="0">
                          <a:solidFill>
                            <a:srgbClr val="19937C"/>
                          </a:solidFill>
                          <a:effectLst/>
                        </a:rPr>
                        <a:t>ar</a:t>
                      </a:r>
                      <a:r>
                        <a:rPr lang="es-ES" sz="1400" dirty="0">
                          <a:solidFill>
                            <a:srgbClr val="19937C"/>
                          </a:solidFill>
                          <a:effectLst/>
                        </a:rPr>
                        <a:t> la política institucional para regular la adquisición y uso de drones en la Universidad Nacional de Colombia.</a:t>
                      </a:r>
                      <a:endParaRPr lang="es-CO" sz="1400" dirty="0">
                        <a:solidFill>
                          <a:srgbClr val="19937C"/>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555028"/>
                  </a:ext>
                </a:extLst>
              </a:tr>
              <a:tr h="630054">
                <a:tc>
                  <a:txBody>
                    <a:bodyPr/>
                    <a:lstStyle/>
                    <a:p>
                      <a:pPr marL="0" lvl="0" indent="0" algn="just">
                        <a:lnSpc>
                          <a:spcPct val="107000"/>
                        </a:lnSpc>
                        <a:buFont typeface="+mj-lt"/>
                        <a:buNone/>
                      </a:pPr>
                      <a:r>
                        <a:rPr lang="es-ES" sz="1400" dirty="0">
                          <a:effectLst/>
                        </a:rPr>
                        <a:t>2. Fortalecer y aumentar la cobertura de los programas pertenecientes al Área de Gestión y Fomento Socioeconómico de la Universidad.</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07000"/>
                        </a:lnSpc>
                        <a:spcAft>
                          <a:spcPts val="800"/>
                        </a:spcAft>
                        <a:buFont typeface="+mj-lt"/>
                        <a:buNone/>
                      </a:pPr>
                      <a:r>
                        <a:rPr lang="es-ES" sz="1400" dirty="0">
                          <a:effectLst/>
                        </a:rPr>
                        <a:t>2) Aument</a:t>
                      </a:r>
                      <a:r>
                        <a:rPr lang="es-ES" sz="1400" u="sng" dirty="0">
                          <a:effectLst/>
                        </a:rPr>
                        <a:t>ar</a:t>
                      </a:r>
                      <a:r>
                        <a:rPr lang="es-ES" sz="1400" dirty="0">
                          <a:effectLst/>
                        </a:rPr>
                        <a:t> el número de estudiantes de pregrado beneficiarios del Programa de Apoyo Alimentario.</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2635315"/>
                  </a:ext>
                </a:extLst>
              </a:tr>
              <a:tr h="416893">
                <a:tc rowSpan="2">
                  <a:txBody>
                    <a:bodyPr/>
                    <a:lstStyle/>
                    <a:p>
                      <a:pPr marL="0" lvl="0" indent="0" algn="just">
                        <a:lnSpc>
                          <a:spcPct val="107000"/>
                        </a:lnSpc>
                        <a:buFont typeface="+mj-lt"/>
                        <a:buNone/>
                      </a:pPr>
                      <a:r>
                        <a:rPr lang="es-ES" sz="1400" dirty="0">
                          <a:effectLst/>
                        </a:rPr>
                        <a:t>3. Diseñar e implementar acciones institucionales medioambientales orientadas a aportar a la reducción de la huella de carbono.</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07000"/>
                        </a:lnSpc>
                        <a:spcAft>
                          <a:spcPts val="800"/>
                        </a:spcAft>
                        <a:buFont typeface="+mj-lt"/>
                        <a:buNone/>
                      </a:pPr>
                      <a:r>
                        <a:rPr lang="es-ES" sz="1400" dirty="0">
                          <a:solidFill>
                            <a:srgbClr val="19937C"/>
                          </a:solidFill>
                          <a:effectLst/>
                        </a:rPr>
                        <a:t>3) Cre</a:t>
                      </a:r>
                      <a:r>
                        <a:rPr lang="es-ES" sz="1400" u="sng" dirty="0">
                          <a:solidFill>
                            <a:srgbClr val="19937C"/>
                          </a:solidFill>
                          <a:effectLst/>
                        </a:rPr>
                        <a:t>ar</a:t>
                      </a:r>
                      <a:r>
                        <a:rPr lang="es-ES" sz="1400" dirty="0">
                          <a:solidFill>
                            <a:srgbClr val="19937C"/>
                          </a:solidFill>
                          <a:effectLst/>
                        </a:rPr>
                        <a:t> el programa “Siembra y Cuida un Árbol en la UNAL”.</a:t>
                      </a:r>
                      <a:endParaRPr lang="es-CO" sz="1400" dirty="0">
                        <a:solidFill>
                          <a:srgbClr val="19937C"/>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1429617"/>
                  </a:ext>
                </a:extLst>
              </a:tr>
              <a:tr h="630054">
                <a:tc vMerge="1">
                  <a:txBody>
                    <a:bodyPr/>
                    <a:lstStyle/>
                    <a:p>
                      <a:endParaRPr lang="es-CO"/>
                    </a:p>
                  </a:txBody>
                  <a:tcPr/>
                </a:tc>
                <a:tc>
                  <a:txBody>
                    <a:bodyPr/>
                    <a:lstStyle/>
                    <a:p>
                      <a:pPr marL="0" lvl="0" indent="0" algn="just">
                        <a:lnSpc>
                          <a:spcPct val="107000"/>
                        </a:lnSpc>
                        <a:spcAft>
                          <a:spcPts val="800"/>
                        </a:spcAft>
                        <a:buFont typeface="+mj-lt"/>
                        <a:buNone/>
                      </a:pPr>
                      <a:r>
                        <a:rPr lang="es-ES" sz="1400" dirty="0">
                          <a:effectLst/>
                        </a:rPr>
                        <a:t>4) Implement</a:t>
                      </a:r>
                      <a:r>
                        <a:rPr lang="es-ES" sz="1400" u="sng" dirty="0">
                          <a:effectLst/>
                        </a:rPr>
                        <a:t>ar</a:t>
                      </a:r>
                      <a:r>
                        <a:rPr lang="es-ES" sz="1400" dirty="0">
                          <a:effectLst/>
                        </a:rPr>
                        <a:t>, con los miembros de la comunidad, la Fase 1 del programa “Siembra y Cuida un Árbol en la UNAL.</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5630301"/>
                  </a:ext>
                </a:extLst>
              </a:tr>
            </a:tbl>
          </a:graphicData>
        </a:graphic>
      </p:graphicFrame>
      <p:sp>
        <p:nvSpPr>
          <p:cNvPr id="3" name="Rectángulo 2">
            <a:extLst>
              <a:ext uri="{FF2B5EF4-FFF2-40B4-BE49-F238E27FC236}">
                <a16:creationId xmlns:a16="http://schemas.microsoft.com/office/drawing/2014/main" id="{273DC377-C9A2-416D-B222-355AD0079389}"/>
              </a:ext>
            </a:extLst>
          </p:cNvPr>
          <p:cNvSpPr/>
          <p:nvPr/>
        </p:nvSpPr>
        <p:spPr>
          <a:xfrm>
            <a:off x="7697798" y="1515473"/>
            <a:ext cx="1382258" cy="2813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ES" dirty="0"/>
              <a:t>Cualitativo</a:t>
            </a:r>
            <a:endParaRPr lang="es-CO" dirty="0"/>
          </a:p>
        </p:txBody>
      </p:sp>
      <p:sp>
        <p:nvSpPr>
          <p:cNvPr id="17" name="Rectángulo 16">
            <a:extLst>
              <a:ext uri="{FF2B5EF4-FFF2-40B4-BE49-F238E27FC236}">
                <a16:creationId xmlns:a16="http://schemas.microsoft.com/office/drawing/2014/main" id="{BB1ED006-46D9-4AD5-9C27-5242169A6D31}"/>
              </a:ext>
            </a:extLst>
          </p:cNvPr>
          <p:cNvSpPr/>
          <p:nvPr/>
        </p:nvSpPr>
        <p:spPr>
          <a:xfrm>
            <a:off x="7697798" y="3191763"/>
            <a:ext cx="1382258" cy="28135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ES" dirty="0"/>
              <a:t>Cualitativo</a:t>
            </a:r>
            <a:endParaRPr lang="es-CO" dirty="0"/>
          </a:p>
        </p:txBody>
      </p:sp>
      <p:sp>
        <p:nvSpPr>
          <p:cNvPr id="18" name="Rectángulo 17">
            <a:extLst>
              <a:ext uri="{FF2B5EF4-FFF2-40B4-BE49-F238E27FC236}">
                <a16:creationId xmlns:a16="http://schemas.microsoft.com/office/drawing/2014/main" id="{07A3D23E-2CBA-440F-99D3-93DABA5E48E5}"/>
              </a:ext>
            </a:extLst>
          </p:cNvPr>
          <p:cNvSpPr/>
          <p:nvPr/>
        </p:nvSpPr>
        <p:spPr>
          <a:xfrm>
            <a:off x="7697798" y="2431073"/>
            <a:ext cx="1382258" cy="281354"/>
          </a:xfrm>
          <a:prstGeom prst="rect">
            <a:avLst/>
          </a:prstGeom>
          <a:solidFill>
            <a:schemeClr val="tx1">
              <a:lumMod val="75000"/>
              <a:lumOff val="2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s-ES" dirty="0"/>
              <a:t>Cuantitativo</a:t>
            </a:r>
            <a:endParaRPr lang="es-CO" dirty="0"/>
          </a:p>
        </p:txBody>
      </p:sp>
      <p:sp>
        <p:nvSpPr>
          <p:cNvPr id="19" name="Rectángulo 18">
            <a:extLst>
              <a:ext uri="{FF2B5EF4-FFF2-40B4-BE49-F238E27FC236}">
                <a16:creationId xmlns:a16="http://schemas.microsoft.com/office/drawing/2014/main" id="{ECD5AE03-844E-40A6-877C-1001697A0397}"/>
              </a:ext>
            </a:extLst>
          </p:cNvPr>
          <p:cNvSpPr/>
          <p:nvPr/>
        </p:nvSpPr>
        <p:spPr>
          <a:xfrm>
            <a:off x="7697798" y="3877431"/>
            <a:ext cx="1382258" cy="281354"/>
          </a:xfrm>
          <a:prstGeom prst="rect">
            <a:avLst/>
          </a:prstGeom>
          <a:solidFill>
            <a:schemeClr val="tx1">
              <a:lumMod val="75000"/>
              <a:lumOff val="2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s-ES" dirty="0"/>
              <a:t>Cuantitativo</a:t>
            </a:r>
            <a:endParaRPr lang="es-CO" dirty="0"/>
          </a:p>
        </p:txBody>
      </p:sp>
      <p:sp>
        <p:nvSpPr>
          <p:cNvPr id="15" name="Flecha: a la derecha 14">
            <a:extLst>
              <a:ext uri="{FF2B5EF4-FFF2-40B4-BE49-F238E27FC236}">
                <a16:creationId xmlns:a16="http://schemas.microsoft.com/office/drawing/2014/main" id="{B27F87BC-0778-4B53-8AEF-5938D834CB85}"/>
              </a:ext>
            </a:extLst>
          </p:cNvPr>
          <p:cNvSpPr/>
          <p:nvPr/>
        </p:nvSpPr>
        <p:spPr>
          <a:xfrm>
            <a:off x="7471864" y="1592207"/>
            <a:ext cx="174779" cy="14707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0" name="Flecha: a la derecha 19">
            <a:extLst>
              <a:ext uri="{FF2B5EF4-FFF2-40B4-BE49-F238E27FC236}">
                <a16:creationId xmlns:a16="http://schemas.microsoft.com/office/drawing/2014/main" id="{503C6AEC-4415-4B29-B7D4-BD8EADCD52EE}"/>
              </a:ext>
            </a:extLst>
          </p:cNvPr>
          <p:cNvSpPr/>
          <p:nvPr/>
        </p:nvSpPr>
        <p:spPr>
          <a:xfrm>
            <a:off x="7471863" y="2478499"/>
            <a:ext cx="174779" cy="14707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1" name="Flecha: a la derecha 20">
            <a:extLst>
              <a:ext uri="{FF2B5EF4-FFF2-40B4-BE49-F238E27FC236}">
                <a16:creationId xmlns:a16="http://schemas.microsoft.com/office/drawing/2014/main" id="{BFC5EA61-E28C-48C3-8AA0-246CB00FBAD1}"/>
              </a:ext>
            </a:extLst>
          </p:cNvPr>
          <p:cNvSpPr/>
          <p:nvPr/>
        </p:nvSpPr>
        <p:spPr>
          <a:xfrm>
            <a:off x="7471862" y="3264446"/>
            <a:ext cx="174779" cy="14707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2" name="Flecha: a la derecha 21">
            <a:extLst>
              <a:ext uri="{FF2B5EF4-FFF2-40B4-BE49-F238E27FC236}">
                <a16:creationId xmlns:a16="http://schemas.microsoft.com/office/drawing/2014/main" id="{EE330D89-D325-4791-8910-ED2CB8C0D7D1}"/>
              </a:ext>
            </a:extLst>
          </p:cNvPr>
          <p:cNvSpPr/>
          <p:nvPr/>
        </p:nvSpPr>
        <p:spPr>
          <a:xfrm>
            <a:off x="7471864" y="3963536"/>
            <a:ext cx="174779" cy="14707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3" name="CuadroTexto 22">
            <a:extLst>
              <a:ext uri="{FF2B5EF4-FFF2-40B4-BE49-F238E27FC236}">
                <a16:creationId xmlns:a16="http://schemas.microsoft.com/office/drawing/2014/main" id="{038C493A-33B1-4723-95FA-6267312A195C}"/>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45155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561600" y="568267"/>
            <a:ext cx="6609810" cy="562248"/>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800" dirty="0">
                <a:solidFill>
                  <a:schemeClr val="accent1"/>
                </a:solidFill>
                <a:latin typeface="Ancizar Serif Extrabold" panose="020A0902070300000003" pitchFamily="18" charset="0"/>
                <a:cs typeface="Ancizar Sans Extrabold"/>
              </a:rPr>
              <a:t>Premisa</a:t>
            </a:r>
          </a:p>
        </p:txBody>
      </p:sp>
      <p:sp>
        <p:nvSpPr>
          <p:cNvPr id="5" name="Título 1"/>
          <p:cNvSpPr txBox="1">
            <a:spLocks/>
          </p:cNvSpPr>
          <p:nvPr/>
        </p:nvSpPr>
        <p:spPr>
          <a:xfrm>
            <a:off x="477376" y="783313"/>
            <a:ext cx="7877165" cy="18171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s-ES" sz="1400" spc="300" dirty="0">
              <a:solidFill>
                <a:schemeClr val="accent1"/>
              </a:solidFill>
              <a:latin typeface="Ancizar Sans" panose="020B0602040300000003" pitchFamily="34" charset="0"/>
              <a:cs typeface="Ancizar Serif"/>
            </a:endParaRPr>
          </a:p>
        </p:txBody>
      </p:sp>
      <p:sp>
        <p:nvSpPr>
          <p:cNvPr id="10" name="CuadroTexto 9"/>
          <p:cNvSpPr txBox="1"/>
          <p:nvPr/>
        </p:nvSpPr>
        <p:spPr>
          <a:xfrm>
            <a:off x="259080" y="4720590"/>
            <a:ext cx="3116580" cy="369332"/>
          </a:xfrm>
          <a:prstGeom prst="rect">
            <a:avLst/>
          </a:prstGeom>
          <a:noFill/>
        </p:spPr>
        <p:txBody>
          <a:bodyPr wrap="square" rtlCol="0">
            <a:spAutoFit/>
          </a:bodyPr>
          <a:lstStyle/>
          <a:p>
            <a:r>
              <a:rPr lang="es-ES" sz="900" i="1" dirty="0">
                <a:solidFill>
                  <a:schemeClr val="tx2"/>
                </a:solidFill>
                <a:latin typeface="Ancizar Sans" panose="020B0602040300000003" pitchFamily="34" charset="0"/>
              </a:rPr>
              <a:t>Dirección Nacional de Planeación y Estadística</a:t>
            </a:r>
            <a:endParaRPr lang="en-US" sz="900" i="1" dirty="0">
              <a:solidFill>
                <a:schemeClr val="tx2"/>
              </a:solidFill>
              <a:latin typeface="Ancizar Sans" panose="020B0602040300000003" pitchFamily="34" charset="0"/>
            </a:endParaRPr>
          </a:p>
          <a:p>
            <a:r>
              <a:rPr lang="es-ES" sz="900" i="1" dirty="0">
                <a:solidFill>
                  <a:schemeClr val="tx2"/>
                </a:solidFill>
                <a:latin typeface="Ancizar Sans" panose="020B0602040300000003" pitchFamily="34" charset="0"/>
              </a:rPr>
              <a:t>Universidad Nacional de Colombia</a:t>
            </a:r>
            <a:endParaRPr lang="es-CO" sz="900" i="1" dirty="0">
              <a:solidFill>
                <a:schemeClr val="tx2"/>
              </a:solidFill>
              <a:latin typeface="Ancizar Sans" panose="020B0602040300000003" pitchFamily="34" charset="0"/>
            </a:endParaRPr>
          </a:p>
        </p:txBody>
      </p:sp>
      <p:sp>
        <p:nvSpPr>
          <p:cNvPr id="2" name="CuadroTexto 1">
            <a:extLst>
              <a:ext uri="{FF2B5EF4-FFF2-40B4-BE49-F238E27FC236}">
                <a16:creationId xmlns:a16="http://schemas.microsoft.com/office/drawing/2014/main" id="{A19516F2-735F-7E69-280C-802579BCBF47}"/>
              </a:ext>
            </a:extLst>
          </p:cNvPr>
          <p:cNvSpPr txBox="1"/>
          <p:nvPr/>
        </p:nvSpPr>
        <p:spPr>
          <a:xfrm>
            <a:off x="561600" y="1337908"/>
            <a:ext cx="8071200" cy="1143070"/>
          </a:xfrm>
          <a:prstGeom prst="rect">
            <a:avLst/>
          </a:prstGeom>
          <a:noFill/>
        </p:spPr>
        <p:txBody>
          <a:bodyPr wrap="square" rtlCol="0">
            <a:spAutoFit/>
          </a:bodyPr>
          <a:lstStyle>
            <a:defPPr>
              <a:defRPr lang="es-ES"/>
            </a:defPPr>
            <a:lvl1pPr marL="285750" indent="-285750">
              <a:buFont typeface="Wingdings" panose="05000000000000000000" pitchFamily="2" charset="2"/>
              <a:buChar char="§"/>
              <a:defRPr sz="1400">
                <a:latin typeface="Ancizar Sans Light" panose="020B0502040300000003" pitchFamily="34" charset="0"/>
                <a:cs typeface="Ancizar Serif"/>
              </a:defRPr>
            </a:lvl1pPr>
          </a:lstStyle>
          <a:p>
            <a:pPr marL="0" indent="0">
              <a:lnSpc>
                <a:spcPct val="150000"/>
              </a:lnSpc>
              <a:buNone/>
            </a:pPr>
            <a:r>
              <a:rPr lang="es-ES" sz="2400" dirty="0"/>
              <a:t>Una meta general puede tener uno o más mecanismos de seguimiento cualitativo o cuantitativo.</a:t>
            </a:r>
            <a:endParaRPr lang="es-CO" sz="2400" dirty="0"/>
          </a:p>
        </p:txBody>
      </p:sp>
      <p:sp>
        <p:nvSpPr>
          <p:cNvPr id="8" name="Marcador de número de diapositiva 7">
            <a:extLst>
              <a:ext uri="{FF2B5EF4-FFF2-40B4-BE49-F238E27FC236}">
                <a16:creationId xmlns:a16="http://schemas.microsoft.com/office/drawing/2014/main" id="{D855C34E-49A4-E9E8-72CE-F1DF8217CAB5}"/>
              </a:ext>
            </a:extLst>
          </p:cNvPr>
          <p:cNvSpPr>
            <a:spLocks noGrp="1"/>
          </p:cNvSpPr>
          <p:nvPr>
            <p:ph type="sldNum" sz="quarter" idx="12"/>
          </p:nvPr>
        </p:nvSpPr>
        <p:spPr/>
        <p:txBody>
          <a:bodyPr/>
          <a:lstStyle/>
          <a:p>
            <a:fld id="{90BC2BA4-81C0-F544-BD72-C8CB9DA7C802}" type="slidenum">
              <a:rPr lang="es-ES" smtClean="0"/>
              <a:pPr/>
              <a:t>7</a:t>
            </a:fld>
            <a:endParaRPr lang="es-ES"/>
          </a:p>
        </p:txBody>
      </p:sp>
    </p:spTree>
    <p:extLst>
      <p:ext uri="{BB962C8B-B14F-4D97-AF65-F5344CB8AC3E}">
        <p14:creationId xmlns:p14="http://schemas.microsoft.com/office/powerpoint/2010/main" val="400287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1504087-5459-43E9-B474-E7A967104B74}"/>
              </a:ext>
            </a:extLst>
          </p:cNvPr>
          <p:cNvSpPr>
            <a:spLocks noGrp="1"/>
          </p:cNvSpPr>
          <p:nvPr>
            <p:ph type="sldNum" sz="quarter" idx="12"/>
          </p:nvPr>
        </p:nvSpPr>
        <p:spPr/>
        <p:txBody>
          <a:bodyPr/>
          <a:lstStyle/>
          <a:p>
            <a:r>
              <a:rPr lang="es-ES"/>
              <a:t>Página </a:t>
            </a:r>
            <a:fld id="{90BC2BA4-81C0-F544-BD72-C8CB9DA7C802}" type="slidenum">
              <a:rPr lang="es-ES" smtClean="0"/>
              <a:pPr/>
              <a:t>8</a:t>
            </a:fld>
            <a:r>
              <a:rPr lang="es-ES"/>
              <a:t> </a:t>
            </a:r>
            <a:endParaRPr lang="es-ES" dirty="0"/>
          </a:p>
        </p:txBody>
      </p:sp>
      <p:sp>
        <p:nvSpPr>
          <p:cNvPr id="5" name="Flecha: a la derecha 4">
            <a:extLst>
              <a:ext uri="{FF2B5EF4-FFF2-40B4-BE49-F238E27FC236}">
                <a16:creationId xmlns:a16="http://schemas.microsoft.com/office/drawing/2014/main" id="{74529DDA-41CA-4A26-A70D-5A021F06B599}"/>
              </a:ext>
            </a:extLst>
          </p:cNvPr>
          <p:cNvSpPr/>
          <p:nvPr/>
        </p:nvSpPr>
        <p:spPr>
          <a:xfrm>
            <a:off x="301257" y="1980344"/>
            <a:ext cx="1870650" cy="936193"/>
          </a:xfrm>
          <a:prstGeom prst="right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5. Seguimiento</a:t>
            </a:r>
            <a:endParaRPr lang="es-CO" dirty="0">
              <a:solidFill>
                <a:srgbClr val="002060"/>
              </a:solidFill>
            </a:endParaRPr>
          </a:p>
        </p:txBody>
      </p:sp>
      <p:sp>
        <p:nvSpPr>
          <p:cNvPr id="6" name="Abrir llave 5">
            <a:extLst>
              <a:ext uri="{FF2B5EF4-FFF2-40B4-BE49-F238E27FC236}">
                <a16:creationId xmlns:a16="http://schemas.microsoft.com/office/drawing/2014/main" id="{99467C32-11E2-46F9-BFF9-E4F5AD8553A7}"/>
              </a:ext>
            </a:extLst>
          </p:cNvPr>
          <p:cNvSpPr/>
          <p:nvPr/>
        </p:nvSpPr>
        <p:spPr>
          <a:xfrm>
            <a:off x="2220310" y="1695919"/>
            <a:ext cx="148072" cy="150908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7" name="CuadroTexto 6">
            <a:extLst>
              <a:ext uri="{FF2B5EF4-FFF2-40B4-BE49-F238E27FC236}">
                <a16:creationId xmlns:a16="http://schemas.microsoft.com/office/drawing/2014/main" id="{D91BEE67-971B-402D-9902-00013FF7319D}"/>
              </a:ext>
            </a:extLst>
          </p:cNvPr>
          <p:cNvSpPr txBox="1"/>
          <p:nvPr/>
        </p:nvSpPr>
        <p:spPr>
          <a:xfrm>
            <a:off x="2294346" y="1511253"/>
            <a:ext cx="1214938" cy="369332"/>
          </a:xfrm>
          <a:prstGeom prst="rect">
            <a:avLst/>
          </a:prstGeom>
          <a:noFill/>
        </p:spPr>
        <p:txBody>
          <a:bodyPr wrap="square" rtlCol="0">
            <a:spAutoFit/>
          </a:bodyPr>
          <a:lstStyle/>
          <a:p>
            <a:r>
              <a:rPr lang="es-ES" dirty="0"/>
              <a:t>Cualitativo</a:t>
            </a:r>
            <a:endParaRPr lang="es-CO" dirty="0"/>
          </a:p>
        </p:txBody>
      </p:sp>
      <p:sp>
        <p:nvSpPr>
          <p:cNvPr id="8" name="CuadroTexto 7">
            <a:extLst>
              <a:ext uri="{FF2B5EF4-FFF2-40B4-BE49-F238E27FC236}">
                <a16:creationId xmlns:a16="http://schemas.microsoft.com/office/drawing/2014/main" id="{CC3EBCE4-ABAB-46D3-98DE-2452EAF7D377}"/>
              </a:ext>
            </a:extLst>
          </p:cNvPr>
          <p:cNvSpPr txBox="1"/>
          <p:nvPr/>
        </p:nvSpPr>
        <p:spPr>
          <a:xfrm>
            <a:off x="2294346" y="3018081"/>
            <a:ext cx="1469968" cy="369332"/>
          </a:xfrm>
          <a:prstGeom prst="rect">
            <a:avLst/>
          </a:prstGeom>
          <a:noFill/>
        </p:spPr>
        <p:txBody>
          <a:bodyPr wrap="square" rtlCol="0">
            <a:spAutoFit/>
          </a:bodyPr>
          <a:lstStyle/>
          <a:p>
            <a:r>
              <a:rPr lang="es-ES" dirty="0"/>
              <a:t>Cuantitativo</a:t>
            </a:r>
            <a:endParaRPr lang="es-CO" dirty="0"/>
          </a:p>
        </p:txBody>
      </p:sp>
      <p:sp>
        <p:nvSpPr>
          <p:cNvPr id="9" name="Rectángulo 8">
            <a:extLst>
              <a:ext uri="{FF2B5EF4-FFF2-40B4-BE49-F238E27FC236}">
                <a16:creationId xmlns:a16="http://schemas.microsoft.com/office/drawing/2014/main" id="{E61FCF5C-2B09-4AAF-B143-51FA48F06661}"/>
              </a:ext>
            </a:extLst>
          </p:cNvPr>
          <p:cNvSpPr/>
          <p:nvPr/>
        </p:nvSpPr>
        <p:spPr>
          <a:xfrm>
            <a:off x="3509284" y="1431512"/>
            <a:ext cx="1899138" cy="528814"/>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5.1 Definición de hitos</a:t>
            </a:r>
            <a:endParaRPr lang="es-CO" dirty="0">
              <a:solidFill>
                <a:srgbClr val="002060"/>
              </a:solidFill>
            </a:endParaRPr>
          </a:p>
        </p:txBody>
      </p:sp>
      <p:sp>
        <p:nvSpPr>
          <p:cNvPr id="10" name="Rectángulo 9">
            <a:extLst>
              <a:ext uri="{FF2B5EF4-FFF2-40B4-BE49-F238E27FC236}">
                <a16:creationId xmlns:a16="http://schemas.microsoft.com/office/drawing/2014/main" id="{3D547FED-E8C7-4481-B57D-ED29D770ADF8}"/>
              </a:ext>
            </a:extLst>
          </p:cNvPr>
          <p:cNvSpPr/>
          <p:nvPr/>
        </p:nvSpPr>
        <p:spPr>
          <a:xfrm>
            <a:off x="3586196" y="2940592"/>
            <a:ext cx="1899138" cy="5288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5.2 Indicadores de cumplimiento</a:t>
            </a:r>
            <a:endParaRPr lang="es-CO" dirty="0">
              <a:solidFill>
                <a:srgbClr val="002060"/>
              </a:solidFill>
            </a:endParaRPr>
          </a:p>
        </p:txBody>
      </p:sp>
      <p:sp>
        <p:nvSpPr>
          <p:cNvPr id="12" name="Flecha: a la derecha 11">
            <a:extLst>
              <a:ext uri="{FF2B5EF4-FFF2-40B4-BE49-F238E27FC236}">
                <a16:creationId xmlns:a16="http://schemas.microsoft.com/office/drawing/2014/main" id="{5DD25E14-BE6F-43A5-A728-03062CC599EE}"/>
              </a:ext>
            </a:extLst>
          </p:cNvPr>
          <p:cNvSpPr/>
          <p:nvPr/>
        </p:nvSpPr>
        <p:spPr>
          <a:xfrm>
            <a:off x="5692840" y="1880585"/>
            <a:ext cx="1667121" cy="936193"/>
          </a:xfrm>
          <a:prstGeom prst="right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6. Resultados y productos </a:t>
            </a:r>
            <a:endParaRPr lang="es-CO" dirty="0">
              <a:solidFill>
                <a:srgbClr val="002060"/>
              </a:solidFill>
            </a:endParaRPr>
          </a:p>
        </p:txBody>
      </p:sp>
      <p:cxnSp>
        <p:nvCxnSpPr>
          <p:cNvPr id="13" name="Conector recto de flecha 12">
            <a:extLst>
              <a:ext uri="{FF2B5EF4-FFF2-40B4-BE49-F238E27FC236}">
                <a16:creationId xmlns:a16="http://schemas.microsoft.com/office/drawing/2014/main" id="{470AF133-0717-4C41-9E99-EDDB740981BF}"/>
              </a:ext>
            </a:extLst>
          </p:cNvPr>
          <p:cNvCxnSpPr>
            <a:cxnSpLocks/>
          </p:cNvCxnSpPr>
          <p:nvPr/>
        </p:nvCxnSpPr>
        <p:spPr>
          <a:xfrm>
            <a:off x="5559844" y="1738001"/>
            <a:ext cx="265992" cy="2423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a:extLst>
              <a:ext uri="{FF2B5EF4-FFF2-40B4-BE49-F238E27FC236}">
                <a16:creationId xmlns:a16="http://schemas.microsoft.com/office/drawing/2014/main" id="{8945C82E-246D-45BC-8128-B59ACE30AE02}"/>
              </a:ext>
            </a:extLst>
          </p:cNvPr>
          <p:cNvCxnSpPr>
            <a:cxnSpLocks/>
          </p:cNvCxnSpPr>
          <p:nvPr/>
        </p:nvCxnSpPr>
        <p:spPr>
          <a:xfrm flipV="1">
            <a:off x="5559844" y="2816778"/>
            <a:ext cx="265992" cy="2647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Flecha: a la derecha 15">
            <a:extLst>
              <a:ext uri="{FF2B5EF4-FFF2-40B4-BE49-F238E27FC236}">
                <a16:creationId xmlns:a16="http://schemas.microsoft.com/office/drawing/2014/main" id="{6D73939C-0247-4DF4-B723-0B05503D86B4}"/>
              </a:ext>
            </a:extLst>
          </p:cNvPr>
          <p:cNvSpPr/>
          <p:nvPr/>
        </p:nvSpPr>
        <p:spPr>
          <a:xfrm>
            <a:off x="7430167" y="1887609"/>
            <a:ext cx="1587131" cy="936193"/>
          </a:xfrm>
          <a:prstGeom prst="rightArrow">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ES" dirty="0">
                <a:solidFill>
                  <a:srgbClr val="002060"/>
                </a:solidFill>
              </a:rPr>
              <a:t>7. Costos estimados</a:t>
            </a:r>
            <a:endParaRPr lang="es-CO" dirty="0">
              <a:solidFill>
                <a:srgbClr val="002060"/>
              </a:solidFill>
            </a:endParaRPr>
          </a:p>
        </p:txBody>
      </p:sp>
      <p:sp>
        <p:nvSpPr>
          <p:cNvPr id="17" name="Título 1">
            <a:extLst>
              <a:ext uri="{FF2B5EF4-FFF2-40B4-BE49-F238E27FC236}">
                <a16:creationId xmlns:a16="http://schemas.microsoft.com/office/drawing/2014/main" id="{B3046A81-AB77-4023-A6D4-AD735019A862}"/>
              </a:ext>
            </a:extLst>
          </p:cNvPr>
          <p:cNvSpPr txBox="1">
            <a:spLocks noGrp="1"/>
          </p:cNvSpPr>
          <p:nvPr>
            <p:ph type="title"/>
          </p:nvPr>
        </p:nvSpPr>
        <p:spPr>
          <a:xfrm>
            <a:off x="457200" y="368300"/>
            <a:ext cx="8229600" cy="695325"/>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200" dirty="0">
                <a:solidFill>
                  <a:schemeClr val="accent1"/>
                </a:solidFill>
                <a:latin typeface="Ancizar Serif Extrabold" panose="020A0902070300000003" pitchFamily="18" charset="0"/>
                <a:cs typeface="Ancizar Sans Extrabold"/>
              </a:rPr>
              <a:t>Propuesta Seguimiento Cualitativo PGD 2025-2027 – Hitos</a:t>
            </a:r>
          </a:p>
        </p:txBody>
      </p:sp>
      <p:sp>
        <p:nvSpPr>
          <p:cNvPr id="18" name="CuadroTexto 17">
            <a:extLst>
              <a:ext uri="{FF2B5EF4-FFF2-40B4-BE49-F238E27FC236}">
                <a16:creationId xmlns:a16="http://schemas.microsoft.com/office/drawing/2014/main" id="{004700F0-8330-4795-B41F-3E50DD02BB72}"/>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1088464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1504087-5459-43E9-B474-E7A967104B74}"/>
              </a:ext>
            </a:extLst>
          </p:cNvPr>
          <p:cNvSpPr>
            <a:spLocks noGrp="1"/>
          </p:cNvSpPr>
          <p:nvPr>
            <p:ph type="sldNum" sz="quarter" idx="12"/>
          </p:nvPr>
        </p:nvSpPr>
        <p:spPr/>
        <p:txBody>
          <a:bodyPr/>
          <a:lstStyle/>
          <a:p>
            <a:r>
              <a:rPr lang="es-ES"/>
              <a:t>Página </a:t>
            </a:r>
            <a:fld id="{90BC2BA4-81C0-F544-BD72-C8CB9DA7C802}" type="slidenum">
              <a:rPr lang="es-ES" smtClean="0"/>
              <a:pPr/>
              <a:t>9</a:t>
            </a:fld>
            <a:r>
              <a:rPr lang="es-ES"/>
              <a:t> </a:t>
            </a:r>
            <a:endParaRPr lang="es-ES" dirty="0"/>
          </a:p>
        </p:txBody>
      </p:sp>
      <p:sp>
        <p:nvSpPr>
          <p:cNvPr id="11" name="Título 1">
            <a:extLst>
              <a:ext uri="{FF2B5EF4-FFF2-40B4-BE49-F238E27FC236}">
                <a16:creationId xmlns:a16="http://schemas.microsoft.com/office/drawing/2014/main" id="{612ABDAC-3F28-4701-94A6-E35C05E96DB3}"/>
              </a:ext>
            </a:extLst>
          </p:cNvPr>
          <p:cNvSpPr txBox="1">
            <a:spLocks noGrp="1"/>
          </p:cNvSpPr>
          <p:nvPr>
            <p:ph type="title"/>
          </p:nvPr>
        </p:nvSpPr>
        <p:spPr>
          <a:xfrm>
            <a:off x="457200" y="368300"/>
            <a:ext cx="8229600" cy="695325"/>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200" dirty="0">
                <a:solidFill>
                  <a:schemeClr val="accent1"/>
                </a:solidFill>
                <a:latin typeface="Ancizar Serif Extrabold" panose="020A0902070300000003" pitchFamily="18" charset="0"/>
                <a:cs typeface="Ancizar Sans Extrabold"/>
              </a:rPr>
              <a:t>Propuesta Seguimiento Cualitativo PGD 2025-2027 – Hitos</a:t>
            </a:r>
          </a:p>
        </p:txBody>
      </p:sp>
      <p:graphicFrame>
        <p:nvGraphicFramePr>
          <p:cNvPr id="2" name="Tabla 1">
            <a:extLst>
              <a:ext uri="{FF2B5EF4-FFF2-40B4-BE49-F238E27FC236}">
                <a16:creationId xmlns:a16="http://schemas.microsoft.com/office/drawing/2014/main" id="{2D2BB633-FBCE-4830-846F-6960619E3690}"/>
              </a:ext>
            </a:extLst>
          </p:cNvPr>
          <p:cNvGraphicFramePr>
            <a:graphicFrameLocks noGrp="1"/>
          </p:cNvGraphicFramePr>
          <p:nvPr>
            <p:extLst>
              <p:ext uri="{D42A27DB-BD31-4B8C-83A1-F6EECF244321}">
                <p14:modId xmlns:p14="http://schemas.microsoft.com/office/powerpoint/2010/main" val="4000486081"/>
              </p:ext>
            </p:extLst>
          </p:nvPr>
        </p:nvGraphicFramePr>
        <p:xfrm>
          <a:off x="540327" y="1068021"/>
          <a:ext cx="7014664" cy="1121220"/>
        </p:xfrm>
        <a:graphic>
          <a:graphicData uri="http://schemas.openxmlformats.org/drawingml/2006/table">
            <a:tbl>
              <a:tblPr firstRow="1" firstCol="1" bandRow="1">
                <a:tableStyleId>{5C22544A-7EE6-4342-B048-85BDC9FD1C3A}</a:tableStyleId>
              </a:tblPr>
              <a:tblGrid>
                <a:gridCol w="3507332">
                  <a:extLst>
                    <a:ext uri="{9D8B030D-6E8A-4147-A177-3AD203B41FA5}">
                      <a16:colId xmlns:a16="http://schemas.microsoft.com/office/drawing/2014/main" val="2958477308"/>
                    </a:ext>
                  </a:extLst>
                </a:gridCol>
                <a:gridCol w="3507332">
                  <a:extLst>
                    <a:ext uri="{9D8B030D-6E8A-4147-A177-3AD203B41FA5}">
                      <a16:colId xmlns:a16="http://schemas.microsoft.com/office/drawing/2014/main" val="389054963"/>
                    </a:ext>
                  </a:extLst>
                </a:gridCol>
              </a:tblGrid>
              <a:tr h="203730">
                <a:tc>
                  <a:txBody>
                    <a:bodyPr/>
                    <a:lstStyle/>
                    <a:p>
                      <a:pPr algn="just">
                        <a:lnSpc>
                          <a:spcPct val="107000"/>
                        </a:lnSpc>
                        <a:spcAft>
                          <a:spcPts val="800"/>
                        </a:spcAft>
                      </a:pPr>
                      <a:r>
                        <a:rPr lang="es-ES" sz="1400" dirty="0">
                          <a:effectLst/>
                        </a:rPr>
                        <a:t>Acción Programática Estratégica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 sz="1400" dirty="0">
                          <a:effectLst/>
                        </a:rPr>
                        <a:t>Metas generales propuestas</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3896133"/>
                  </a:ext>
                </a:extLst>
              </a:tr>
              <a:tr h="843217">
                <a:tc>
                  <a:txBody>
                    <a:bodyPr/>
                    <a:lstStyle/>
                    <a:p>
                      <a:pPr marL="0" lvl="0" indent="0" algn="just">
                        <a:lnSpc>
                          <a:spcPct val="107000"/>
                        </a:lnSpc>
                        <a:buFont typeface="+mj-lt"/>
                        <a:buNone/>
                      </a:pPr>
                      <a:r>
                        <a:rPr lang="es-ES" sz="1400" dirty="0">
                          <a:effectLst/>
                        </a:rPr>
                        <a:t>1. Definir los lineamientos institucionales requeridos para la adquisición y uso de vehículos aéreos no tripulados en los campus de la Universidad Nacional de Colombia.</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just">
                        <a:lnSpc>
                          <a:spcPct val="107000"/>
                        </a:lnSpc>
                        <a:spcAft>
                          <a:spcPts val="800"/>
                        </a:spcAft>
                        <a:buFont typeface="+mj-lt"/>
                        <a:buNone/>
                      </a:pPr>
                      <a:r>
                        <a:rPr lang="es-ES" sz="1400" dirty="0">
                          <a:solidFill>
                            <a:srgbClr val="19937C"/>
                          </a:solidFill>
                          <a:effectLst/>
                        </a:rPr>
                        <a:t>1) Elabor</a:t>
                      </a:r>
                      <a:r>
                        <a:rPr lang="es-ES" sz="1400" u="sng" dirty="0">
                          <a:solidFill>
                            <a:srgbClr val="19937C"/>
                          </a:solidFill>
                          <a:effectLst/>
                        </a:rPr>
                        <a:t>ar</a:t>
                      </a:r>
                      <a:r>
                        <a:rPr lang="es-ES" sz="1400" dirty="0">
                          <a:solidFill>
                            <a:srgbClr val="19937C"/>
                          </a:solidFill>
                          <a:effectLst/>
                        </a:rPr>
                        <a:t>, apro</a:t>
                      </a:r>
                      <a:r>
                        <a:rPr lang="es-ES" sz="1400" u="sng" dirty="0">
                          <a:solidFill>
                            <a:srgbClr val="19937C"/>
                          </a:solidFill>
                          <a:effectLst/>
                        </a:rPr>
                        <a:t>bar</a:t>
                      </a:r>
                      <a:r>
                        <a:rPr lang="es-ES" sz="1400" dirty="0">
                          <a:solidFill>
                            <a:srgbClr val="19937C"/>
                          </a:solidFill>
                          <a:effectLst/>
                        </a:rPr>
                        <a:t> y socializ</a:t>
                      </a:r>
                      <a:r>
                        <a:rPr lang="es-ES" sz="1400" u="sng" dirty="0">
                          <a:solidFill>
                            <a:srgbClr val="19937C"/>
                          </a:solidFill>
                          <a:effectLst/>
                        </a:rPr>
                        <a:t>ar</a:t>
                      </a:r>
                      <a:r>
                        <a:rPr lang="es-ES" sz="1400" dirty="0">
                          <a:solidFill>
                            <a:srgbClr val="19937C"/>
                          </a:solidFill>
                          <a:effectLst/>
                        </a:rPr>
                        <a:t> la política institucional para regular la adquisición y uso de drones en la Universidad Nacional de Colombia.</a:t>
                      </a:r>
                      <a:endParaRPr lang="es-CO" sz="1400" dirty="0">
                        <a:solidFill>
                          <a:srgbClr val="19937C"/>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2812794"/>
                  </a:ext>
                </a:extLst>
              </a:tr>
            </a:tbl>
          </a:graphicData>
        </a:graphic>
      </p:graphicFrame>
      <p:sp>
        <p:nvSpPr>
          <p:cNvPr id="17" name="CuadroTexto 16">
            <a:extLst>
              <a:ext uri="{FF2B5EF4-FFF2-40B4-BE49-F238E27FC236}">
                <a16:creationId xmlns:a16="http://schemas.microsoft.com/office/drawing/2014/main" id="{E8CEA940-996D-45A1-8E11-9DBB55BAF3BD}"/>
              </a:ext>
            </a:extLst>
          </p:cNvPr>
          <p:cNvSpPr txBox="1"/>
          <p:nvPr/>
        </p:nvSpPr>
        <p:spPr>
          <a:xfrm>
            <a:off x="457200" y="2387084"/>
            <a:ext cx="4572000" cy="369332"/>
          </a:xfrm>
          <a:prstGeom prst="rect">
            <a:avLst/>
          </a:prstGeom>
          <a:noFill/>
        </p:spPr>
        <p:txBody>
          <a:bodyPr wrap="square">
            <a:spAutoFit/>
          </a:bodyPr>
          <a:lstStyle/>
          <a:p>
            <a:pPr algn="l"/>
            <a:r>
              <a:rPr lang="es-ES" dirty="0">
                <a:solidFill>
                  <a:schemeClr val="accent1"/>
                </a:solidFill>
                <a:latin typeface="Ancizar Serif Extrabold" panose="020A0902070300000003" pitchFamily="18" charset="0"/>
                <a:cs typeface="Ancizar Sans Extrabold"/>
              </a:rPr>
              <a:t>Componentes</a:t>
            </a:r>
            <a:endParaRPr lang="es-ES" sz="1800" dirty="0">
              <a:solidFill>
                <a:schemeClr val="accent1"/>
              </a:solidFill>
              <a:latin typeface="Ancizar Serif Extrabold" panose="020A0902070300000003" pitchFamily="18" charset="0"/>
              <a:cs typeface="Ancizar Sans Extrabold"/>
            </a:endParaRPr>
          </a:p>
        </p:txBody>
      </p:sp>
      <p:sp>
        <p:nvSpPr>
          <p:cNvPr id="18" name="CuadroTexto 17">
            <a:extLst>
              <a:ext uri="{FF2B5EF4-FFF2-40B4-BE49-F238E27FC236}">
                <a16:creationId xmlns:a16="http://schemas.microsoft.com/office/drawing/2014/main" id="{8BC669E5-0778-45EC-9FE8-973486732368}"/>
              </a:ext>
            </a:extLst>
          </p:cNvPr>
          <p:cNvSpPr txBox="1"/>
          <p:nvPr/>
        </p:nvSpPr>
        <p:spPr>
          <a:xfrm>
            <a:off x="457200" y="3095797"/>
            <a:ext cx="4572000" cy="1200329"/>
          </a:xfrm>
          <a:prstGeom prst="rect">
            <a:avLst/>
          </a:prstGeom>
          <a:noFill/>
        </p:spPr>
        <p:txBody>
          <a:bodyPr wrap="square">
            <a:spAutoFit/>
          </a:bodyPr>
          <a:lstStyle/>
          <a:p>
            <a:pPr marL="285750" indent="-285750" algn="l">
              <a:buFont typeface="Arial" panose="020B0604020202020204" pitchFamily="34" charset="0"/>
              <a:buChar char="•"/>
            </a:pPr>
            <a:r>
              <a:rPr lang="es-ES" sz="1800" dirty="0">
                <a:solidFill>
                  <a:schemeClr val="accent1"/>
                </a:solidFill>
                <a:latin typeface="Ancizar Serif Extrabold" panose="020A0902070300000003" pitchFamily="18" charset="0"/>
                <a:cs typeface="Ancizar Sans Extrabold"/>
              </a:rPr>
              <a:t>Nombre</a:t>
            </a:r>
          </a:p>
          <a:p>
            <a:pPr marL="285750" indent="-285750" algn="l">
              <a:buFont typeface="Arial" panose="020B0604020202020204" pitchFamily="34" charset="0"/>
              <a:buChar char="•"/>
            </a:pPr>
            <a:r>
              <a:rPr lang="es-ES" dirty="0">
                <a:solidFill>
                  <a:schemeClr val="accent1"/>
                </a:solidFill>
                <a:latin typeface="Ancizar Serif Extrabold" panose="020A0902070300000003" pitchFamily="18" charset="0"/>
                <a:cs typeface="Ancizar Sans Extrabold"/>
              </a:rPr>
              <a:t>Línea de base</a:t>
            </a:r>
          </a:p>
          <a:p>
            <a:pPr marL="285750" indent="-285750" algn="l">
              <a:buFont typeface="Arial" panose="020B0604020202020204" pitchFamily="34" charset="0"/>
              <a:buChar char="•"/>
            </a:pPr>
            <a:r>
              <a:rPr lang="es-ES" sz="1800" dirty="0">
                <a:solidFill>
                  <a:schemeClr val="accent1"/>
                </a:solidFill>
                <a:latin typeface="Ancizar Serif Extrabold" panose="020A0902070300000003" pitchFamily="18" charset="0"/>
                <a:cs typeface="Ancizar Sans Extrabold"/>
              </a:rPr>
              <a:t>Hitos y ponderaciones</a:t>
            </a:r>
          </a:p>
          <a:p>
            <a:pPr marL="285750" indent="-285750" algn="l">
              <a:buFont typeface="Arial" panose="020B0604020202020204" pitchFamily="34" charset="0"/>
              <a:buChar char="•"/>
            </a:pPr>
            <a:r>
              <a:rPr lang="es-ES" dirty="0">
                <a:solidFill>
                  <a:schemeClr val="accent1"/>
                </a:solidFill>
                <a:latin typeface="Ancizar Serif Extrabold" panose="020A0902070300000003" pitchFamily="18" charset="0"/>
                <a:cs typeface="Ancizar Sans Extrabold"/>
              </a:rPr>
              <a:t>Periodicidad de medición </a:t>
            </a:r>
            <a:r>
              <a:rPr lang="es-ES" dirty="0">
                <a:solidFill>
                  <a:srgbClr val="19937C"/>
                </a:solidFill>
                <a:latin typeface="Ancizar Serif Extrabold" panose="020A0902070300000003" pitchFamily="18" charset="0"/>
                <a:cs typeface="Ancizar Sans Extrabold"/>
              </a:rPr>
              <a:t>(semestral)</a:t>
            </a:r>
            <a:endParaRPr lang="es-ES" sz="1800" dirty="0">
              <a:solidFill>
                <a:srgbClr val="19937C"/>
              </a:solidFill>
              <a:latin typeface="Ancizar Serif Extrabold" panose="020A0902070300000003" pitchFamily="18" charset="0"/>
              <a:cs typeface="Ancizar Sans Extrabold"/>
            </a:endParaRPr>
          </a:p>
        </p:txBody>
      </p:sp>
      <p:sp>
        <p:nvSpPr>
          <p:cNvPr id="19" name="CuadroTexto 18">
            <a:extLst>
              <a:ext uri="{FF2B5EF4-FFF2-40B4-BE49-F238E27FC236}">
                <a16:creationId xmlns:a16="http://schemas.microsoft.com/office/drawing/2014/main" id="{2A434951-A7D8-4EBC-8913-E05EE9E33CAC}"/>
              </a:ext>
            </a:extLst>
          </p:cNvPr>
          <p:cNvSpPr txBox="1"/>
          <p:nvPr/>
        </p:nvSpPr>
        <p:spPr>
          <a:xfrm>
            <a:off x="259080" y="4720590"/>
            <a:ext cx="3116580" cy="369332"/>
          </a:xfrm>
          <a:prstGeom prst="rect">
            <a:avLst/>
          </a:prstGeom>
          <a:noFill/>
        </p:spPr>
        <p:txBody>
          <a:bodyPr wrap="square" rtlCol="0">
            <a:spAutoFit/>
          </a:bodyPr>
          <a:lstStyle/>
          <a:p>
            <a:r>
              <a:rPr lang="en-US" sz="900" i="1" dirty="0" err="1">
                <a:solidFill>
                  <a:schemeClr val="accent1"/>
                </a:solidFill>
                <a:latin typeface="Ancizar Sans" panose="020B0602040300000003" pitchFamily="34" charset="0"/>
              </a:rPr>
              <a:t>Dirección</a:t>
            </a:r>
            <a:r>
              <a:rPr lang="en-US" sz="900" i="1" dirty="0">
                <a:solidFill>
                  <a:schemeClr val="accent1"/>
                </a:solidFill>
                <a:latin typeface="Ancizar Sans" panose="020B0602040300000003" pitchFamily="34" charset="0"/>
              </a:rPr>
              <a:t> Nacional de </a:t>
            </a:r>
            <a:r>
              <a:rPr lang="en-US" sz="900" i="1" dirty="0" err="1">
                <a:solidFill>
                  <a:schemeClr val="accent1"/>
                </a:solidFill>
                <a:latin typeface="Ancizar Sans" panose="020B0602040300000003" pitchFamily="34" charset="0"/>
              </a:rPr>
              <a:t>Planeación</a:t>
            </a:r>
            <a:r>
              <a:rPr lang="en-US" sz="900" i="1" dirty="0">
                <a:solidFill>
                  <a:schemeClr val="accent1"/>
                </a:solidFill>
                <a:latin typeface="Ancizar Sans" panose="020B0602040300000003" pitchFamily="34" charset="0"/>
              </a:rPr>
              <a:t> y </a:t>
            </a:r>
            <a:r>
              <a:rPr lang="en-US" sz="900" i="1" dirty="0" err="1">
                <a:solidFill>
                  <a:schemeClr val="accent1"/>
                </a:solidFill>
                <a:latin typeface="Ancizar Sans" panose="020B0602040300000003" pitchFamily="34" charset="0"/>
              </a:rPr>
              <a:t>Estadística</a:t>
            </a:r>
            <a:endParaRPr lang="en-US" sz="900" i="1" dirty="0">
              <a:solidFill>
                <a:schemeClr val="accent1"/>
              </a:solidFill>
              <a:latin typeface="Ancizar Sans" panose="020B0602040300000003" pitchFamily="34" charset="0"/>
            </a:endParaRPr>
          </a:p>
          <a:p>
            <a:r>
              <a:rPr lang="es-ES" sz="900" i="1" dirty="0">
                <a:solidFill>
                  <a:schemeClr val="accent1"/>
                </a:solidFill>
                <a:latin typeface="Ancizar Sans" panose="020B0602040300000003" pitchFamily="34" charset="0"/>
              </a:rPr>
              <a:t>Universidad Nacional de Colombia</a:t>
            </a:r>
            <a:endParaRPr lang="es-CO" sz="900" i="1" dirty="0">
              <a:solidFill>
                <a:schemeClr val="accent1"/>
              </a:solidFill>
              <a:latin typeface="Ancizar Sans" panose="020B0602040300000003" pitchFamily="34" charset="0"/>
            </a:endParaRPr>
          </a:p>
        </p:txBody>
      </p:sp>
    </p:spTree>
    <p:extLst>
      <p:ext uri="{BB962C8B-B14F-4D97-AF65-F5344CB8AC3E}">
        <p14:creationId xmlns:p14="http://schemas.microsoft.com/office/powerpoint/2010/main" val="1525015728"/>
      </p:ext>
    </p:extLst>
  </p:cSld>
  <p:clrMapOvr>
    <a:masterClrMapping/>
  </p:clrMapOvr>
</p:sld>
</file>

<file path=ppt/theme/theme1.xml><?xml version="1.0" encoding="utf-8"?>
<a:theme xmlns:a="http://schemas.openxmlformats.org/drawingml/2006/main" name="Plantilla-presentacion">
  <a:themeElements>
    <a:clrScheme name="UNAL 2024">
      <a:dk1>
        <a:srgbClr val="29272D"/>
      </a:dk1>
      <a:lt1>
        <a:srgbClr val="F7F5F2"/>
      </a:lt1>
      <a:dk2>
        <a:srgbClr val="481F63"/>
      </a:dk2>
      <a:lt2>
        <a:srgbClr val="F8ECCD"/>
      </a:lt2>
      <a:accent1>
        <a:srgbClr val="620C78"/>
      </a:accent1>
      <a:accent2>
        <a:srgbClr val="FFB93E"/>
      </a:accent2>
      <a:accent3>
        <a:srgbClr val="06784F"/>
      </a:accent3>
      <a:accent4>
        <a:srgbClr val="14C486"/>
      </a:accent4>
      <a:accent5>
        <a:srgbClr val="9F00C4"/>
      </a:accent5>
      <a:accent6>
        <a:srgbClr val="F79646"/>
      </a:accent6>
      <a:hlink>
        <a:srgbClr val="14C486"/>
      </a:hlink>
      <a:folHlink>
        <a:srgbClr val="9F00C4"/>
      </a:folHlink>
    </a:clrScheme>
    <a:fontScheme name="OCE">
      <a:majorFont>
        <a:latin typeface="Ancizar Serif Extrabold"/>
        <a:ea typeface=""/>
        <a:cs typeface=""/>
      </a:majorFont>
      <a:minorFont>
        <a:latin typeface="Ancizar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391</TotalTime>
  <Words>2095</Words>
  <Application>Microsoft Office PowerPoint</Application>
  <PresentationFormat>Presentación en pantalla (16:9)</PresentationFormat>
  <Paragraphs>249</Paragraphs>
  <Slides>24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24</vt:i4>
      </vt:variant>
    </vt:vector>
  </HeadingPairs>
  <TitlesOfParts>
    <vt:vector size="33" baseType="lpstr">
      <vt:lpstr>Ancizar Sans</vt:lpstr>
      <vt:lpstr>Ancizar Sans Light</vt:lpstr>
      <vt:lpstr>Ancizar Serif</vt:lpstr>
      <vt:lpstr>Ancizar Serif Extrabold</vt:lpstr>
      <vt:lpstr>Aptos</vt:lpstr>
      <vt:lpstr>Arial</vt:lpstr>
      <vt:lpstr>Calibri</vt:lpstr>
      <vt:lpstr>Wingdings</vt:lpstr>
      <vt:lpstr>Plantilla-presentacion</vt:lpstr>
      <vt:lpstr>Presentación de PowerPoint</vt:lpstr>
      <vt:lpstr>Presentación de PowerPoint</vt:lpstr>
      <vt:lpstr>Presentación de PowerPoint</vt:lpstr>
      <vt:lpstr>Jerarquía PGD 2025-2027 – en construcción</vt:lpstr>
      <vt:lpstr>Propuesta Seguimiento PGD 2025-2027 – mecanismos de seguimiento</vt:lpstr>
      <vt:lpstr>Propuesta Seguimiento PGD 2025-2027 – naturaleza de las metas</vt:lpstr>
      <vt:lpstr>Presentación de PowerPoint</vt:lpstr>
      <vt:lpstr>Propuesta Seguimiento Cualitativo PGD 2025-2027 – Hitos</vt:lpstr>
      <vt:lpstr>Propuesta Seguimiento Cualitativo PGD 2025-2027 – Hitos</vt:lpstr>
      <vt:lpstr>Presentación de PowerPoint</vt:lpstr>
      <vt:lpstr>Propuesta Seguimiento Cuantitativo PGD 2025-2027 – Indicadores de Cumplimiento</vt:lpstr>
      <vt:lpstr>Propuesta Seguimiento Cuantitativo PGD 2025-2027 – Indicadores de Cumplimiento</vt:lpstr>
      <vt:lpstr>Presentación de PowerPoint</vt:lpstr>
      <vt:lpstr>Indicadores de Cumplimiento – Tipos de Acumulación Stock</vt:lpstr>
      <vt:lpstr>Indicadores de Cumplimiento – Tipos de Acumulación Flujo</vt:lpstr>
      <vt:lpstr>Indicadores de Cumplimiento – Tipos de Acumulación Acumulado</vt:lpstr>
      <vt:lpstr>Indicadores de Cumplimiento – Tipos de Acumulación Capacidad</vt:lpstr>
      <vt:lpstr>Indicadores de Cumplimiento – Tipos de Acumulación Reducción</vt:lpstr>
      <vt:lpstr>Resultados y productos esperados PGD 2025-2027</vt:lpstr>
      <vt:lpstr>Resultados y productos esperados PGD 2025-2027</vt:lpstr>
      <vt:lpstr>Resultados y productos esperados PGD 2025-2027 - ejemplos</vt:lpstr>
      <vt:lpstr>Costos estimados PGD 2025-2027</vt:lpstr>
      <vt:lpstr>Costos estimados PGD 2025-2027</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Paola</dc:creator>
  <cp:lastModifiedBy>Alberto Rodriguez Rodriguez</cp:lastModifiedBy>
  <cp:revision>24</cp:revision>
  <dcterms:created xsi:type="dcterms:W3CDTF">2024-06-25T17:03:54Z</dcterms:created>
  <dcterms:modified xsi:type="dcterms:W3CDTF">2025-03-04T22:00:22Z</dcterms:modified>
</cp:coreProperties>
</file>