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9" r:id="rId3"/>
    <p:sldId id="268" r:id="rId4"/>
    <p:sldId id="280" r:id="rId5"/>
    <p:sldId id="269" r:id="rId6"/>
    <p:sldId id="270" r:id="rId7"/>
    <p:sldId id="271" r:id="rId8"/>
    <p:sldId id="275" r:id="rId9"/>
    <p:sldId id="276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5A97-546D-44DD-A3B7-52D027ED84E5}" type="datetimeFigureOut">
              <a:rPr lang="es-CO" smtClean="0"/>
              <a:t>21/08/2020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7627-E5E3-4AE7-8864-B3BABEB20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4060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5A97-546D-44DD-A3B7-52D027ED84E5}" type="datetimeFigureOut">
              <a:rPr lang="es-CO" smtClean="0"/>
              <a:t>21/08/2020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7627-E5E3-4AE7-8864-B3BABEB20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4234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5A97-546D-44DD-A3B7-52D027ED84E5}" type="datetimeFigureOut">
              <a:rPr lang="es-CO" smtClean="0"/>
              <a:t>21/08/2020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7627-E5E3-4AE7-8864-B3BABEB20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3935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5A97-546D-44DD-A3B7-52D027ED84E5}" type="datetimeFigureOut">
              <a:rPr lang="es-CO" smtClean="0"/>
              <a:t>21/08/2020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7627-E5E3-4AE7-8864-B3BABEB20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542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5A97-546D-44DD-A3B7-52D027ED84E5}" type="datetimeFigureOut">
              <a:rPr lang="es-CO" smtClean="0"/>
              <a:t>21/08/2020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7627-E5E3-4AE7-8864-B3BABEB20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0681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5A97-546D-44DD-A3B7-52D027ED84E5}" type="datetimeFigureOut">
              <a:rPr lang="es-CO" smtClean="0"/>
              <a:t>21/08/2020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7627-E5E3-4AE7-8864-B3BABEB20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8202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5A97-546D-44DD-A3B7-52D027ED84E5}" type="datetimeFigureOut">
              <a:rPr lang="es-CO" smtClean="0"/>
              <a:t>21/08/2020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7627-E5E3-4AE7-8864-B3BABEB20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7358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5A97-546D-44DD-A3B7-52D027ED84E5}" type="datetimeFigureOut">
              <a:rPr lang="es-CO" smtClean="0"/>
              <a:t>21/08/2020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7627-E5E3-4AE7-8864-B3BABEB20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9542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5A97-546D-44DD-A3B7-52D027ED84E5}" type="datetimeFigureOut">
              <a:rPr lang="es-CO" smtClean="0"/>
              <a:t>21/08/2020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7627-E5E3-4AE7-8864-B3BABEB20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5467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5A97-546D-44DD-A3B7-52D027ED84E5}" type="datetimeFigureOut">
              <a:rPr lang="es-CO" smtClean="0"/>
              <a:t>21/08/2020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7627-E5E3-4AE7-8864-B3BABEB20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1280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5A97-546D-44DD-A3B7-52D027ED84E5}" type="datetimeFigureOut">
              <a:rPr lang="es-CO" smtClean="0"/>
              <a:t>21/08/2020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7627-E5E3-4AE7-8864-B3BABEB20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7922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35A97-546D-44DD-A3B7-52D027ED84E5}" type="datetimeFigureOut">
              <a:rPr lang="es-CO" smtClean="0"/>
              <a:t>21/08/2020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97627-E5E3-4AE7-8864-B3BABEB20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083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dley/vis-eda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/>
          <p:cNvSpPr txBox="1">
            <a:spLocks/>
          </p:cNvSpPr>
          <p:nvPr/>
        </p:nvSpPr>
        <p:spPr>
          <a:xfrm>
            <a:off x="1955322" y="1831125"/>
            <a:ext cx="798488" cy="374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4000" dirty="0">
              <a:solidFill>
                <a:srgbClr val="19937C"/>
              </a:solidFill>
              <a:latin typeface="Ancizar Sans Extrabold"/>
              <a:cs typeface="Ancizar Sans Extrabold"/>
            </a:endParaRPr>
          </a:p>
        </p:txBody>
      </p:sp>
      <p:pic>
        <p:nvPicPr>
          <p:cNvPr id="1026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05476" y="6401750"/>
            <a:ext cx="1473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curso de R</a:t>
            </a:r>
            <a:endParaRPr lang="es-CO" sz="1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753810" y="1743706"/>
            <a:ext cx="62511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b="1" dirty="0" smtClean="0"/>
              <a:t>SESIÓN </a:t>
            </a:r>
            <a:r>
              <a:rPr lang="es-CO" sz="3600" b="1" dirty="0" smtClean="0"/>
              <a:t>3 </a:t>
            </a:r>
            <a:endParaRPr lang="es-CO" sz="3600" b="1" dirty="0" smtClean="0"/>
          </a:p>
          <a:p>
            <a:pPr algn="ctr"/>
            <a:r>
              <a:rPr lang="es-CO" sz="2400" dirty="0" smtClean="0"/>
              <a:t>EXPRESIONES </a:t>
            </a:r>
            <a:r>
              <a:rPr lang="es-CO" sz="2400" dirty="0" smtClean="0"/>
              <a:t>LÓGICAS </a:t>
            </a:r>
            <a:r>
              <a:rPr lang="es-CO" sz="2400" dirty="0" smtClean="0"/>
              <a:t>Y VECTORES EN </a:t>
            </a:r>
            <a:r>
              <a:rPr lang="es-CO" sz="2400" dirty="0" smtClean="0"/>
              <a:t>R</a:t>
            </a:r>
          </a:p>
          <a:p>
            <a:pPr algn="ctr"/>
            <a:endParaRPr lang="es-CO" sz="2400" dirty="0"/>
          </a:p>
          <a:p>
            <a:pPr algn="ctr"/>
            <a:r>
              <a:rPr lang="es-CO" sz="2400" dirty="0" smtClean="0"/>
              <a:t>21/08/2020</a:t>
            </a:r>
            <a:endParaRPr lang="es-CO" sz="2400" dirty="0" smtClean="0"/>
          </a:p>
          <a:p>
            <a:pPr algn="ctr"/>
            <a:endParaRPr lang="es-CO" sz="2400" dirty="0"/>
          </a:p>
          <a:p>
            <a:pPr algn="ctr"/>
            <a:endParaRPr lang="es-CO" sz="2400" dirty="0" smtClean="0"/>
          </a:p>
          <a:p>
            <a:pPr algn="ctr"/>
            <a:r>
              <a:rPr lang="es-CO" sz="2400" dirty="0" smtClean="0"/>
              <a:t>Alberto Rodríguez R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415666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/>
          <p:cNvSpPr txBox="1">
            <a:spLocks/>
          </p:cNvSpPr>
          <p:nvPr/>
        </p:nvSpPr>
        <p:spPr>
          <a:xfrm>
            <a:off x="1955322" y="1831125"/>
            <a:ext cx="798488" cy="374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4000" dirty="0">
              <a:solidFill>
                <a:srgbClr val="19937C"/>
              </a:solidFill>
              <a:latin typeface="Ancizar Sans Extrabold"/>
              <a:cs typeface="Ancizar Sans Extrabold"/>
            </a:endParaRPr>
          </a:p>
        </p:txBody>
      </p:sp>
      <p:pic>
        <p:nvPicPr>
          <p:cNvPr id="1026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05476" y="6401750"/>
            <a:ext cx="1473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curso de R</a:t>
            </a:r>
            <a:endParaRPr lang="es-CO" sz="1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227810" y="711542"/>
            <a:ext cx="742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b="1" dirty="0" smtClean="0"/>
              <a:t>ESTRUCTURAS DE DATOS EN R</a:t>
            </a:r>
            <a:endParaRPr lang="es-CO" sz="3200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428" y="1922064"/>
            <a:ext cx="6773042" cy="3614214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9285316" y="3358342"/>
            <a:ext cx="1596044" cy="107234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Factores en 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2164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/>
          <p:cNvSpPr txBox="1">
            <a:spLocks/>
          </p:cNvSpPr>
          <p:nvPr/>
        </p:nvSpPr>
        <p:spPr>
          <a:xfrm>
            <a:off x="1955322" y="1831125"/>
            <a:ext cx="798488" cy="374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4000" dirty="0">
              <a:solidFill>
                <a:srgbClr val="19937C"/>
              </a:solidFill>
              <a:latin typeface="Ancizar Sans Extrabold"/>
              <a:cs typeface="Ancizar Sans Extrabold"/>
            </a:endParaRPr>
          </a:p>
        </p:txBody>
      </p:sp>
      <p:pic>
        <p:nvPicPr>
          <p:cNvPr id="1026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05476" y="6401750"/>
            <a:ext cx="1473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curso de R</a:t>
            </a:r>
            <a:endParaRPr lang="es-CO" sz="1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48393" y="551330"/>
            <a:ext cx="551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VECTORES </a:t>
            </a:r>
            <a:r>
              <a:rPr lang="es-CO" b="1" dirty="0" smtClean="0"/>
              <a:t>EN R</a:t>
            </a:r>
            <a:endParaRPr lang="es-CO" b="1" dirty="0"/>
          </a:p>
        </p:txBody>
      </p:sp>
      <p:sp>
        <p:nvSpPr>
          <p:cNvPr id="6" name="Rectángulo 5"/>
          <p:cNvSpPr/>
          <p:nvPr/>
        </p:nvSpPr>
        <p:spPr>
          <a:xfrm>
            <a:off x="979244" y="1221491"/>
            <a:ext cx="2516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solidFill>
                  <a:srgbClr val="00B050"/>
                </a:solidFill>
              </a:rPr>
              <a:t>CREACIÓN DE VECTORES</a:t>
            </a:r>
            <a:endParaRPr lang="es-CO" b="1" dirty="0">
              <a:solidFill>
                <a:srgbClr val="00B050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322" y="2205371"/>
            <a:ext cx="8273761" cy="234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54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/>
          <p:cNvSpPr txBox="1">
            <a:spLocks/>
          </p:cNvSpPr>
          <p:nvPr/>
        </p:nvSpPr>
        <p:spPr>
          <a:xfrm>
            <a:off x="1955322" y="1831125"/>
            <a:ext cx="798488" cy="374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4000" dirty="0">
              <a:solidFill>
                <a:srgbClr val="19937C"/>
              </a:solidFill>
              <a:latin typeface="Ancizar Sans Extrabold"/>
              <a:cs typeface="Ancizar Sans Extrabold"/>
            </a:endParaRPr>
          </a:p>
        </p:txBody>
      </p:sp>
      <p:pic>
        <p:nvPicPr>
          <p:cNvPr id="1026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05476" y="6401750"/>
            <a:ext cx="1473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curso de R</a:t>
            </a:r>
            <a:endParaRPr lang="es-CO" sz="1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48393" y="551330"/>
            <a:ext cx="551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VECTORES EN </a:t>
            </a:r>
            <a:r>
              <a:rPr lang="es-CO" b="1" dirty="0" smtClean="0"/>
              <a:t>R</a:t>
            </a:r>
            <a:endParaRPr lang="es-CO" b="1" dirty="0"/>
          </a:p>
        </p:txBody>
      </p:sp>
      <p:sp>
        <p:nvSpPr>
          <p:cNvPr id="6" name="Rectángulo 5"/>
          <p:cNvSpPr/>
          <p:nvPr/>
        </p:nvSpPr>
        <p:spPr>
          <a:xfrm>
            <a:off x="970931" y="1254742"/>
            <a:ext cx="2591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solidFill>
                  <a:srgbClr val="00B050"/>
                </a:solidFill>
              </a:rPr>
              <a:t>TIPOS DE VECTORES </a:t>
            </a:r>
            <a:r>
              <a:rPr lang="es-CO" b="1" dirty="0" smtClean="0">
                <a:solidFill>
                  <a:srgbClr val="00B050"/>
                </a:solidFill>
              </a:rPr>
              <a:t>EN R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485208" y="22938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CO" dirty="0" smtClean="0">
                <a:solidFill>
                  <a:srgbClr val="333333"/>
                </a:solidFill>
                <a:latin typeface="Helvetica Neue"/>
              </a:rPr>
              <a:t>Existen, en principio, cuatro tipos de vectores en </a:t>
            </a:r>
            <a:r>
              <a:rPr lang="es-CO" b="0" i="0" dirty="0" smtClean="0">
                <a:solidFill>
                  <a:srgbClr val="333333"/>
                </a:solidFill>
                <a:effectLst/>
                <a:latin typeface="Helvetica Neue"/>
              </a:rPr>
              <a:t>R.</a:t>
            </a:r>
            <a:endParaRPr lang="es-CO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algn="just"/>
            <a:endParaRPr lang="es-CO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CO" b="1" i="1" dirty="0" smtClean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s-CO" b="1" i="1" dirty="0" smtClean="0">
                <a:solidFill>
                  <a:srgbClr val="333333"/>
                </a:solidFill>
                <a:effectLst/>
                <a:latin typeface="Helvetica Neue"/>
              </a:rPr>
              <a:t>Lógicos</a:t>
            </a:r>
            <a:endParaRPr lang="es-CO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CO" b="1" i="1" dirty="0" smtClean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s-CO" b="1" i="1" dirty="0" smtClean="0">
                <a:solidFill>
                  <a:srgbClr val="333333"/>
                </a:solidFill>
                <a:effectLst/>
                <a:latin typeface="Helvetica Neue"/>
              </a:rPr>
              <a:t>Enteros</a:t>
            </a:r>
            <a:endParaRPr lang="es-CO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CO" b="1" i="1" dirty="0" smtClean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s-CO" b="1" i="1" dirty="0" smtClean="0">
                <a:solidFill>
                  <a:srgbClr val="333333"/>
                </a:solidFill>
                <a:effectLst/>
                <a:latin typeface="Helvetica Neue"/>
              </a:rPr>
              <a:t>Numéricos</a:t>
            </a:r>
            <a:endParaRPr lang="es-CO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CO" b="1" i="1" dirty="0" smtClean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s-CO" b="1" i="1" dirty="0" smtClean="0">
                <a:solidFill>
                  <a:srgbClr val="333333"/>
                </a:solidFill>
                <a:effectLst/>
                <a:latin typeface="Helvetica Neue"/>
              </a:rPr>
              <a:t>Cadena o </a:t>
            </a:r>
            <a:r>
              <a:rPr lang="es-CO" b="1" i="1" dirty="0" err="1" smtClean="0">
                <a:solidFill>
                  <a:srgbClr val="333333"/>
                </a:solidFill>
                <a:effectLst/>
                <a:latin typeface="Helvetica Neue"/>
              </a:rPr>
              <a:t>caracter</a:t>
            </a:r>
            <a:endParaRPr lang="es-CO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2728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/>
          <p:cNvSpPr txBox="1">
            <a:spLocks/>
          </p:cNvSpPr>
          <p:nvPr/>
        </p:nvSpPr>
        <p:spPr>
          <a:xfrm>
            <a:off x="1955322" y="1831125"/>
            <a:ext cx="798488" cy="374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4000" dirty="0">
              <a:solidFill>
                <a:srgbClr val="19937C"/>
              </a:solidFill>
              <a:latin typeface="Ancizar Sans Extrabold"/>
              <a:cs typeface="Ancizar Sans Extrabold"/>
            </a:endParaRPr>
          </a:p>
        </p:txBody>
      </p:sp>
      <p:pic>
        <p:nvPicPr>
          <p:cNvPr id="1026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05476" y="6401750"/>
            <a:ext cx="1473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curso de R</a:t>
            </a:r>
            <a:endParaRPr lang="es-CO" sz="1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48393" y="551330"/>
            <a:ext cx="551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VECTORES EN </a:t>
            </a:r>
            <a:r>
              <a:rPr lang="es-CO" b="1" dirty="0" smtClean="0"/>
              <a:t>R</a:t>
            </a:r>
            <a:endParaRPr lang="es-CO" b="1" dirty="0"/>
          </a:p>
        </p:txBody>
      </p:sp>
      <p:sp>
        <p:nvSpPr>
          <p:cNvPr id="6" name="Rectángulo 5"/>
          <p:cNvSpPr/>
          <p:nvPr/>
        </p:nvSpPr>
        <p:spPr>
          <a:xfrm>
            <a:off x="970931" y="1254742"/>
            <a:ext cx="3035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solidFill>
                  <a:srgbClr val="00B050"/>
                </a:solidFill>
              </a:rPr>
              <a:t>COERCIÓN DE VECTORES </a:t>
            </a:r>
            <a:r>
              <a:rPr lang="es-CO" b="1" dirty="0" smtClean="0">
                <a:solidFill>
                  <a:srgbClr val="00B050"/>
                </a:solidFill>
              </a:rPr>
              <a:t>EN R</a:t>
            </a:r>
            <a:endParaRPr lang="es-CO" b="1" dirty="0">
              <a:solidFill>
                <a:srgbClr val="FF000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015" y="2418912"/>
            <a:ext cx="9071090" cy="229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78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/>
          <p:cNvSpPr txBox="1">
            <a:spLocks/>
          </p:cNvSpPr>
          <p:nvPr/>
        </p:nvSpPr>
        <p:spPr>
          <a:xfrm>
            <a:off x="1955322" y="1831125"/>
            <a:ext cx="798488" cy="374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4000" dirty="0">
              <a:solidFill>
                <a:srgbClr val="19937C"/>
              </a:solidFill>
              <a:latin typeface="Ancizar Sans Extrabold"/>
              <a:cs typeface="Ancizar Sans Extrabold"/>
            </a:endParaRPr>
          </a:p>
        </p:txBody>
      </p:sp>
      <p:pic>
        <p:nvPicPr>
          <p:cNvPr id="1026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05476" y="6401750"/>
            <a:ext cx="1473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curso de R</a:t>
            </a:r>
            <a:endParaRPr lang="es-CO" sz="1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48393" y="551330"/>
            <a:ext cx="551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VECTORES EN </a:t>
            </a:r>
            <a:r>
              <a:rPr lang="es-CO" b="1" dirty="0" smtClean="0"/>
              <a:t>R</a:t>
            </a:r>
            <a:endParaRPr lang="es-CO" b="1" dirty="0"/>
          </a:p>
        </p:txBody>
      </p:sp>
      <p:sp>
        <p:nvSpPr>
          <p:cNvPr id="6" name="Rectángulo 5"/>
          <p:cNvSpPr/>
          <p:nvPr/>
        </p:nvSpPr>
        <p:spPr>
          <a:xfrm>
            <a:off x="970931" y="1254742"/>
            <a:ext cx="3827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solidFill>
                  <a:srgbClr val="00B050"/>
                </a:solidFill>
              </a:rPr>
              <a:t>CREAR VECTORES RÁPIDAMENTE EN </a:t>
            </a:r>
            <a:r>
              <a:rPr lang="es-CO" b="1" dirty="0" smtClean="0">
                <a:solidFill>
                  <a:srgbClr val="00B050"/>
                </a:solidFill>
              </a:rPr>
              <a:t>R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485208" y="22938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CO" dirty="0" smtClean="0">
                <a:solidFill>
                  <a:srgbClr val="333333"/>
                </a:solidFill>
                <a:latin typeface="Helvetica Neue"/>
              </a:rPr>
              <a:t>A través del uso de tres funciones en R</a:t>
            </a:r>
            <a:r>
              <a:rPr lang="es-CO" b="0" i="0" dirty="0" smtClean="0">
                <a:solidFill>
                  <a:srgbClr val="333333"/>
                </a:solidFill>
                <a:effectLst/>
                <a:latin typeface="Helvetica Neue"/>
              </a:rPr>
              <a:t>.</a:t>
            </a:r>
            <a:endParaRPr lang="es-CO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algn="just"/>
            <a:endParaRPr lang="es-CO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s-CO" sz="2400" b="1" i="1" dirty="0" smtClean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s-CO" sz="2400" b="1" i="1" dirty="0" smtClean="0">
                <a:solidFill>
                  <a:srgbClr val="333333"/>
                </a:solidFill>
                <a:effectLst/>
                <a:latin typeface="Helvetica Neue"/>
              </a:rPr>
              <a:t>:</a:t>
            </a:r>
            <a:endParaRPr lang="es-CO" sz="2400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s-CO" sz="2400" b="1" i="1" dirty="0" smtClean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s-CO" sz="2400" b="1" i="1" dirty="0" smtClean="0">
                <a:solidFill>
                  <a:srgbClr val="333333"/>
                </a:solidFill>
                <a:effectLst/>
                <a:latin typeface="Helvetica Neue"/>
              </a:rPr>
              <a:t>seq( )</a:t>
            </a:r>
            <a:endParaRPr lang="es-CO" sz="2400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s-CO" sz="2400" b="1" i="1" dirty="0" smtClean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s-CO" sz="2400" b="1" i="1" dirty="0" smtClean="0">
                <a:solidFill>
                  <a:srgbClr val="333333"/>
                </a:solidFill>
                <a:effectLst/>
                <a:latin typeface="Helvetica Neue"/>
              </a:rPr>
              <a:t>rep( )</a:t>
            </a:r>
            <a:endParaRPr lang="es-CO" sz="24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35460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/>
          <p:cNvSpPr txBox="1">
            <a:spLocks/>
          </p:cNvSpPr>
          <p:nvPr/>
        </p:nvSpPr>
        <p:spPr>
          <a:xfrm>
            <a:off x="1955322" y="1831125"/>
            <a:ext cx="798488" cy="374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4000" dirty="0">
              <a:solidFill>
                <a:srgbClr val="19937C"/>
              </a:solidFill>
              <a:latin typeface="Ancizar Sans Extrabold"/>
              <a:cs typeface="Ancizar Sans Extrabold"/>
            </a:endParaRPr>
          </a:p>
        </p:txBody>
      </p:sp>
      <p:pic>
        <p:nvPicPr>
          <p:cNvPr id="1026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05476" y="6401750"/>
            <a:ext cx="1473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curso de R</a:t>
            </a:r>
            <a:endParaRPr lang="es-CO" sz="1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48393" y="551330"/>
            <a:ext cx="551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VECTORES EN </a:t>
            </a:r>
            <a:r>
              <a:rPr lang="es-CO" b="1" dirty="0" smtClean="0"/>
              <a:t>R</a:t>
            </a:r>
            <a:endParaRPr lang="es-CO" b="1" dirty="0"/>
          </a:p>
        </p:txBody>
      </p:sp>
      <p:sp>
        <p:nvSpPr>
          <p:cNvPr id="6" name="Rectángulo 5"/>
          <p:cNvSpPr/>
          <p:nvPr/>
        </p:nvSpPr>
        <p:spPr>
          <a:xfrm>
            <a:off x="970931" y="1254742"/>
            <a:ext cx="3565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solidFill>
                  <a:srgbClr val="00B050"/>
                </a:solidFill>
              </a:rPr>
              <a:t>OPERACIONES CON VECTORES EN </a:t>
            </a:r>
            <a:r>
              <a:rPr lang="es-CO" b="1" dirty="0" smtClean="0">
                <a:solidFill>
                  <a:srgbClr val="00B050"/>
                </a:solidFill>
              </a:rPr>
              <a:t>R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602097" y="3241964"/>
            <a:ext cx="1922499" cy="964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OPERACIONES CON VECTORES</a:t>
            </a:r>
            <a:endParaRPr lang="es-CO" dirty="0"/>
          </a:p>
        </p:txBody>
      </p:sp>
      <p:cxnSp>
        <p:nvCxnSpPr>
          <p:cNvPr id="8" name="Conector recto de flecha 7"/>
          <p:cNvCxnSpPr/>
          <p:nvPr/>
        </p:nvCxnSpPr>
        <p:spPr>
          <a:xfrm flipV="1">
            <a:off x="3790604" y="2651760"/>
            <a:ext cx="1280160" cy="997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>
            <a:off x="3790604" y="3721966"/>
            <a:ext cx="1413163" cy="581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5070764" y="2353811"/>
            <a:ext cx="2668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 smtClean="0"/>
              <a:t>Aritméticas</a:t>
            </a:r>
            <a:endParaRPr lang="es-CO" sz="2800" b="1" dirty="0"/>
          </a:p>
        </p:txBody>
      </p:sp>
      <p:sp>
        <p:nvSpPr>
          <p:cNvPr id="14" name="CuadroTexto 13"/>
          <p:cNvSpPr txBox="1"/>
          <p:nvPr/>
        </p:nvSpPr>
        <p:spPr>
          <a:xfrm>
            <a:off x="5203767" y="4021224"/>
            <a:ext cx="1596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 smtClean="0"/>
              <a:t>Lógicas</a:t>
            </a:r>
            <a:endParaRPr lang="es-CO" sz="2800" b="1" dirty="0"/>
          </a:p>
        </p:txBody>
      </p:sp>
    </p:spTree>
    <p:extLst>
      <p:ext uri="{BB962C8B-B14F-4D97-AF65-F5344CB8AC3E}">
        <p14:creationId xmlns:p14="http://schemas.microsoft.com/office/powerpoint/2010/main" val="81398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/>
          <p:cNvSpPr txBox="1">
            <a:spLocks/>
          </p:cNvSpPr>
          <p:nvPr/>
        </p:nvSpPr>
        <p:spPr>
          <a:xfrm>
            <a:off x="1955322" y="1831125"/>
            <a:ext cx="798488" cy="374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4000" dirty="0">
              <a:solidFill>
                <a:srgbClr val="19937C"/>
              </a:solidFill>
              <a:latin typeface="Ancizar Sans Extrabold"/>
              <a:cs typeface="Ancizar Sans Extrabold"/>
            </a:endParaRPr>
          </a:p>
        </p:txBody>
      </p:sp>
      <p:pic>
        <p:nvPicPr>
          <p:cNvPr id="1026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05476" y="6401750"/>
            <a:ext cx="1473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curso de R</a:t>
            </a:r>
            <a:endParaRPr lang="es-CO" sz="1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48393" y="551330"/>
            <a:ext cx="551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VECTORES EN </a:t>
            </a:r>
            <a:r>
              <a:rPr lang="es-CO" b="1" dirty="0" smtClean="0"/>
              <a:t>R</a:t>
            </a:r>
            <a:endParaRPr lang="es-CO" b="1" dirty="0"/>
          </a:p>
        </p:txBody>
      </p:sp>
      <p:sp>
        <p:nvSpPr>
          <p:cNvPr id="6" name="Rectángulo 5"/>
          <p:cNvSpPr/>
          <p:nvPr/>
        </p:nvSpPr>
        <p:spPr>
          <a:xfrm>
            <a:off x="970931" y="1179230"/>
            <a:ext cx="6116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solidFill>
                  <a:srgbClr val="00B050"/>
                </a:solidFill>
              </a:rPr>
              <a:t>RECICLAJE DE ELEMENTOS EN OPERACIONES CON VECTORES R</a:t>
            </a:r>
            <a:endParaRPr lang="es-CO" b="1" dirty="0">
              <a:solidFill>
                <a:srgbClr val="FF000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280" y="1654056"/>
            <a:ext cx="6701716" cy="270008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2488" y="4465948"/>
            <a:ext cx="5457143" cy="1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65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/>
          <p:cNvSpPr txBox="1">
            <a:spLocks/>
          </p:cNvSpPr>
          <p:nvPr/>
        </p:nvSpPr>
        <p:spPr>
          <a:xfrm>
            <a:off x="1955322" y="1831125"/>
            <a:ext cx="798488" cy="374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4000" dirty="0">
              <a:solidFill>
                <a:srgbClr val="19937C"/>
              </a:solidFill>
              <a:latin typeface="Ancizar Sans Extrabold"/>
              <a:cs typeface="Ancizar Sans Extrabold"/>
            </a:endParaRPr>
          </a:p>
        </p:txBody>
      </p:sp>
      <p:pic>
        <p:nvPicPr>
          <p:cNvPr id="1026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05476" y="6401750"/>
            <a:ext cx="1473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curso de R</a:t>
            </a:r>
            <a:endParaRPr lang="es-CO" sz="1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48393" y="551330"/>
            <a:ext cx="551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VECTORES EN </a:t>
            </a:r>
            <a:r>
              <a:rPr lang="es-CO" b="1" dirty="0" smtClean="0"/>
              <a:t>R</a:t>
            </a:r>
            <a:endParaRPr lang="es-CO" b="1" dirty="0"/>
          </a:p>
        </p:txBody>
      </p:sp>
      <p:sp>
        <p:nvSpPr>
          <p:cNvPr id="6" name="Rectángulo 5"/>
          <p:cNvSpPr/>
          <p:nvPr/>
        </p:nvSpPr>
        <p:spPr>
          <a:xfrm>
            <a:off x="970931" y="1179230"/>
            <a:ext cx="4605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solidFill>
                  <a:srgbClr val="00B050"/>
                </a:solidFill>
              </a:rPr>
              <a:t>INDEXACIÓN/SUBCONJUNTOS DE VECTORES R</a:t>
            </a:r>
            <a:endParaRPr lang="es-CO" b="1" dirty="0">
              <a:solidFill>
                <a:srgbClr val="FF0000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678" y="2480254"/>
            <a:ext cx="3058317" cy="118095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1629" y="3860712"/>
            <a:ext cx="5057775" cy="1362075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8190806" y="2400461"/>
            <a:ext cx="6068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dirty="0" smtClean="0"/>
              <a:t>[]</a:t>
            </a:r>
            <a:endParaRPr lang="es-CO" sz="4400" dirty="0"/>
          </a:p>
        </p:txBody>
      </p:sp>
    </p:spTree>
    <p:extLst>
      <p:ext uri="{BB962C8B-B14F-4D97-AF65-F5344CB8AC3E}">
        <p14:creationId xmlns:p14="http://schemas.microsoft.com/office/powerpoint/2010/main" val="365054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/>
          <p:cNvSpPr txBox="1">
            <a:spLocks/>
          </p:cNvSpPr>
          <p:nvPr/>
        </p:nvSpPr>
        <p:spPr>
          <a:xfrm>
            <a:off x="1955322" y="1831125"/>
            <a:ext cx="798488" cy="374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4000" dirty="0">
              <a:solidFill>
                <a:srgbClr val="19937C"/>
              </a:solidFill>
              <a:latin typeface="Ancizar Sans Extrabold"/>
              <a:cs typeface="Ancizar Sans Extrabold"/>
            </a:endParaRPr>
          </a:p>
        </p:txBody>
      </p:sp>
      <p:pic>
        <p:nvPicPr>
          <p:cNvPr id="1026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05476" y="6401750"/>
            <a:ext cx="1473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curso de R</a:t>
            </a:r>
            <a:endParaRPr lang="es-CO" sz="1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48393" y="551330"/>
            <a:ext cx="551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VECTORES EN </a:t>
            </a:r>
            <a:r>
              <a:rPr lang="es-CO" b="1" dirty="0" smtClean="0"/>
              <a:t>R</a:t>
            </a:r>
            <a:endParaRPr lang="es-CO" b="1" dirty="0"/>
          </a:p>
        </p:txBody>
      </p:sp>
      <p:sp>
        <p:nvSpPr>
          <p:cNvPr id="6" name="Rectángulo 5"/>
          <p:cNvSpPr/>
          <p:nvPr/>
        </p:nvSpPr>
        <p:spPr>
          <a:xfrm>
            <a:off x="970931" y="1254742"/>
            <a:ext cx="5615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solidFill>
                  <a:srgbClr val="00B050"/>
                </a:solidFill>
              </a:rPr>
              <a:t>POSIBILIDADES PARA LA EXTRACCIÓN DE VECTORES EN R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485208" y="2293837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CO" dirty="0" smtClean="0">
                <a:solidFill>
                  <a:srgbClr val="333333"/>
                </a:solidFill>
                <a:latin typeface="Helvetica Neue"/>
              </a:rPr>
              <a:t>En R, existen 6 posibilidades para la extracción de elementos de un vector en R</a:t>
            </a:r>
            <a:r>
              <a:rPr lang="es-CO" b="0" i="0" dirty="0" smtClean="0">
                <a:solidFill>
                  <a:srgbClr val="333333"/>
                </a:solidFill>
                <a:effectLst/>
                <a:latin typeface="Helvetica Neue"/>
              </a:rPr>
              <a:t>.</a:t>
            </a:r>
            <a:endParaRPr lang="es-CO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algn="just"/>
            <a:endParaRPr lang="es-CO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s-CO" sz="2400" i="1" dirty="0" smtClean="0"/>
              <a:t>Vectores </a:t>
            </a:r>
            <a:r>
              <a:rPr lang="es-CO" sz="2400" i="1" dirty="0"/>
              <a:t>con enteros positivos</a:t>
            </a:r>
            <a:endParaRPr lang="es-CO" sz="2400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s-CO" sz="2400" i="1" dirty="0" smtClean="0"/>
              <a:t>Vectores </a:t>
            </a:r>
            <a:r>
              <a:rPr lang="es-CO" sz="2400" i="1" dirty="0"/>
              <a:t>con enteros </a:t>
            </a:r>
            <a:r>
              <a:rPr lang="es-CO" sz="2400" i="1" dirty="0" smtClean="0"/>
              <a:t>negativos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CO" sz="2400" i="1" dirty="0" smtClean="0"/>
              <a:t>Vectores lógicos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CO" sz="2400" i="1" dirty="0" smtClean="0">
                <a:solidFill>
                  <a:srgbClr val="7030A0"/>
                </a:solidFill>
              </a:rPr>
              <a:t>Vectores </a:t>
            </a:r>
            <a:r>
              <a:rPr lang="es-CO" sz="2400" i="1" dirty="0">
                <a:solidFill>
                  <a:srgbClr val="7030A0"/>
                </a:solidFill>
              </a:rPr>
              <a:t>de tipo </a:t>
            </a:r>
            <a:r>
              <a:rPr lang="es-CO" sz="2400" i="1" dirty="0" smtClean="0">
                <a:solidFill>
                  <a:srgbClr val="7030A0"/>
                </a:solidFill>
              </a:rPr>
              <a:t>carácter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CO" sz="2400" i="1" dirty="0">
                <a:solidFill>
                  <a:srgbClr val="FF0000"/>
                </a:solidFill>
              </a:rPr>
              <a:t>N</a:t>
            </a:r>
            <a:r>
              <a:rPr lang="es-CO" sz="2400" i="1" dirty="0" smtClean="0">
                <a:solidFill>
                  <a:srgbClr val="FF0000"/>
                </a:solidFill>
              </a:rPr>
              <a:t>inguno </a:t>
            </a:r>
            <a:r>
              <a:rPr lang="es-CO" sz="2400" i="1" dirty="0">
                <a:solidFill>
                  <a:srgbClr val="FF0000"/>
                </a:solidFill>
              </a:rPr>
              <a:t>(</a:t>
            </a:r>
            <a:r>
              <a:rPr lang="es-CO" sz="2400" i="1" dirty="0" err="1">
                <a:solidFill>
                  <a:srgbClr val="FF0000"/>
                </a:solidFill>
              </a:rPr>
              <a:t>nothing</a:t>
            </a:r>
            <a:r>
              <a:rPr lang="es-CO" sz="2400" i="1" dirty="0" smtClean="0">
                <a:solidFill>
                  <a:srgbClr val="FF0000"/>
                </a:solidFill>
              </a:rPr>
              <a:t>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CO" sz="2400" i="1" dirty="0">
                <a:solidFill>
                  <a:srgbClr val="FF0000"/>
                </a:solidFill>
              </a:rPr>
              <a:t>C</a:t>
            </a:r>
            <a:r>
              <a:rPr lang="es-CO" sz="2400" i="1" dirty="0" smtClean="0">
                <a:solidFill>
                  <a:srgbClr val="FF0000"/>
                </a:solidFill>
              </a:rPr>
              <a:t>ero </a:t>
            </a:r>
            <a:r>
              <a:rPr lang="es-CO" sz="2400" i="1" dirty="0">
                <a:solidFill>
                  <a:srgbClr val="FF0000"/>
                </a:solidFill>
              </a:rPr>
              <a:t>(</a:t>
            </a:r>
            <a:r>
              <a:rPr lang="es-CO" sz="2400" i="1" dirty="0" err="1">
                <a:solidFill>
                  <a:srgbClr val="FF0000"/>
                </a:solidFill>
              </a:rPr>
              <a:t>zero</a:t>
            </a:r>
            <a:r>
              <a:rPr lang="es-CO" sz="2400" i="1" dirty="0">
                <a:solidFill>
                  <a:srgbClr val="FF0000"/>
                </a:solidFill>
              </a:rPr>
              <a:t>)</a:t>
            </a:r>
            <a:endParaRPr lang="es-CO" sz="2400" i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57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/>
          <p:cNvSpPr txBox="1">
            <a:spLocks/>
          </p:cNvSpPr>
          <p:nvPr/>
        </p:nvSpPr>
        <p:spPr>
          <a:xfrm>
            <a:off x="1955322" y="1831125"/>
            <a:ext cx="798488" cy="374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4000" dirty="0">
              <a:solidFill>
                <a:srgbClr val="19937C"/>
              </a:solidFill>
              <a:latin typeface="Ancizar Sans Extrabold"/>
              <a:cs typeface="Ancizar Sans Extrabold"/>
            </a:endParaRPr>
          </a:p>
        </p:txBody>
      </p:sp>
      <p:pic>
        <p:nvPicPr>
          <p:cNvPr id="1026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05476" y="6401750"/>
            <a:ext cx="1473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curso de R</a:t>
            </a:r>
            <a:endParaRPr lang="es-CO" sz="1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48393" y="551330"/>
            <a:ext cx="551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VECTORES EN </a:t>
            </a:r>
            <a:r>
              <a:rPr lang="es-CO" b="1" dirty="0" smtClean="0"/>
              <a:t>R</a:t>
            </a:r>
            <a:endParaRPr lang="es-CO" b="1" dirty="0"/>
          </a:p>
        </p:txBody>
      </p:sp>
      <p:sp>
        <p:nvSpPr>
          <p:cNvPr id="6" name="Rectángulo 5"/>
          <p:cNvSpPr/>
          <p:nvPr/>
        </p:nvSpPr>
        <p:spPr>
          <a:xfrm>
            <a:off x="970931" y="1179230"/>
            <a:ext cx="4434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solidFill>
                  <a:srgbClr val="00B050"/>
                </a:solidFill>
              </a:rPr>
              <a:t>NOMBRE DE ELEMENTOS DE VECTORES EN R</a:t>
            </a:r>
            <a:endParaRPr lang="es-CO" b="1" dirty="0">
              <a:solidFill>
                <a:srgbClr val="FF000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810" y="2018248"/>
            <a:ext cx="5284597" cy="1416481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2859578" y="4580313"/>
            <a:ext cx="2128058" cy="631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Dos posibilidades</a:t>
            </a:r>
            <a:endParaRPr lang="es-CO" dirty="0"/>
          </a:p>
        </p:txBody>
      </p:sp>
      <p:cxnSp>
        <p:nvCxnSpPr>
          <p:cNvPr id="11" name="Conector recto de flecha 10"/>
          <p:cNvCxnSpPr/>
          <p:nvPr/>
        </p:nvCxnSpPr>
        <p:spPr>
          <a:xfrm flipV="1">
            <a:off x="5095702" y="4422371"/>
            <a:ext cx="856211" cy="44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>
            <a:off x="5128953" y="4862945"/>
            <a:ext cx="822960" cy="249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6284422" y="4106487"/>
            <a:ext cx="249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Al crear los vectores</a:t>
            </a:r>
            <a:endParaRPr lang="es-CO" dirty="0"/>
          </a:p>
        </p:txBody>
      </p:sp>
      <p:sp>
        <p:nvSpPr>
          <p:cNvPr id="18" name="CuadroTexto 17"/>
          <p:cNvSpPr txBox="1"/>
          <p:nvPr/>
        </p:nvSpPr>
        <p:spPr>
          <a:xfrm>
            <a:off x="6284422" y="4962911"/>
            <a:ext cx="3981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Ya están creados. Función </a:t>
            </a:r>
            <a:r>
              <a:rPr lang="es-CO" i="1" dirty="0" smtClean="0"/>
              <a:t>names()</a:t>
            </a:r>
            <a:endParaRPr lang="es-CO" i="1" dirty="0"/>
          </a:p>
        </p:txBody>
      </p:sp>
    </p:spTree>
    <p:extLst>
      <p:ext uri="{BB962C8B-B14F-4D97-AF65-F5344CB8AC3E}">
        <p14:creationId xmlns:p14="http://schemas.microsoft.com/office/powerpoint/2010/main" val="199703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965947" y="328003"/>
            <a:ext cx="8877900" cy="865506"/>
          </a:xfrm>
        </p:spPr>
        <p:txBody>
          <a:bodyPr>
            <a:normAutofit/>
          </a:bodyPr>
          <a:lstStyle/>
          <a:p>
            <a:r>
              <a:rPr lang="es-CO" b="1" dirty="0" smtClean="0"/>
              <a:t>Enfoque del curso – 4 sesiones</a:t>
            </a:r>
            <a:endParaRPr lang="es-CO" b="1" dirty="0"/>
          </a:p>
        </p:txBody>
      </p:sp>
      <p:pic>
        <p:nvPicPr>
          <p:cNvPr id="1026" name="Picture 2" descr="https://lh3.googleusercontent.com/FRwCe3OFYGlWvKkD3zZb4KSDLuKQ9BVWfAdGj_cQXacW90uAyUC1Sv5NF93-zv5kceWk_f83liR_mmmb0yio8ogjNLv3KwJh53FYqChKZYex3zmyQT9ruYdvLhm7AwtT27YToi0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379" y="1617223"/>
            <a:ext cx="7032798" cy="346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echa derecha 5"/>
          <p:cNvSpPr/>
          <p:nvPr/>
        </p:nvSpPr>
        <p:spPr>
          <a:xfrm>
            <a:off x="2402379" y="5602778"/>
            <a:ext cx="7514705" cy="889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Fundamentos de R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2312466" y="5083630"/>
            <a:ext cx="4258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rgbClr val="000000"/>
                </a:solidFill>
                <a:latin typeface="Calibri" panose="020F0502020204030204" pitchFamily="34" charset="0"/>
              </a:rPr>
              <a:t>Fuente:  </a:t>
            </a:r>
            <a:r>
              <a:rPr lang="es-CO" u="sng" dirty="0">
                <a:solidFill>
                  <a:srgbClr val="1155CC"/>
                </a:solidFill>
                <a:latin typeface="Calibri" panose="020F0502020204030204" pitchFamily="34" charset="0"/>
                <a:hlinkClick r:id="rId3"/>
              </a:rPr>
              <a:t>https://github.com/hadley/vis-eda</a:t>
            </a:r>
            <a:endParaRPr lang="es-CO" dirty="0"/>
          </a:p>
        </p:txBody>
      </p:sp>
      <p:pic>
        <p:nvPicPr>
          <p:cNvPr id="8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675" y="287094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/>
          <p:cNvSpPr/>
          <p:nvPr/>
        </p:nvSpPr>
        <p:spPr>
          <a:xfrm>
            <a:off x="105476" y="6401750"/>
            <a:ext cx="1473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curso de R</a:t>
            </a:r>
            <a:endParaRPr lang="es-CO" sz="1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863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/>
          <p:cNvSpPr txBox="1">
            <a:spLocks/>
          </p:cNvSpPr>
          <p:nvPr/>
        </p:nvSpPr>
        <p:spPr>
          <a:xfrm>
            <a:off x="1955322" y="1831125"/>
            <a:ext cx="798488" cy="374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4000" dirty="0">
              <a:solidFill>
                <a:srgbClr val="19937C"/>
              </a:solidFill>
              <a:latin typeface="Ancizar Sans Extrabold"/>
              <a:cs typeface="Ancizar Sans Extrabold"/>
            </a:endParaRPr>
          </a:p>
        </p:txBody>
      </p:sp>
      <p:pic>
        <p:nvPicPr>
          <p:cNvPr id="1026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05476" y="6401750"/>
            <a:ext cx="1473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curso de R</a:t>
            </a:r>
            <a:endParaRPr lang="es-CO" sz="1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48393" y="551330"/>
            <a:ext cx="551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VARIABLES </a:t>
            </a:r>
            <a:r>
              <a:rPr lang="es-CO" b="1" dirty="0" smtClean="0"/>
              <a:t>EN R</a:t>
            </a:r>
            <a:endParaRPr lang="es-CO" b="1" dirty="0"/>
          </a:p>
        </p:txBody>
      </p:sp>
      <p:sp>
        <p:nvSpPr>
          <p:cNvPr id="6" name="Rectángulo 5"/>
          <p:cNvSpPr/>
          <p:nvPr/>
        </p:nvSpPr>
        <p:spPr>
          <a:xfrm>
            <a:off x="970931" y="1254742"/>
            <a:ext cx="4756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solidFill>
                  <a:srgbClr val="00B050"/>
                </a:solidFill>
              </a:rPr>
              <a:t>TIPOS DE VARIABLES EN R – </a:t>
            </a:r>
            <a:r>
              <a:rPr lang="es-CO" b="1" dirty="0" smtClean="0">
                <a:solidFill>
                  <a:srgbClr val="FF0000"/>
                </a:solidFill>
              </a:rPr>
              <a:t>PRIMERA VARIABLE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100455" y="1882205"/>
            <a:ext cx="101941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>
                <a:solidFill>
                  <a:srgbClr val="333333"/>
                </a:solidFill>
                <a:latin typeface="Helvetica Neue"/>
              </a:rPr>
              <a:t>E</a:t>
            </a:r>
            <a:r>
              <a:rPr lang="es-CO" b="0" i="0" dirty="0" smtClean="0">
                <a:solidFill>
                  <a:srgbClr val="333333"/>
                </a:solidFill>
                <a:effectLst/>
                <a:latin typeface="Helvetica Neue"/>
              </a:rPr>
              <a:t>n R existe la función</a:t>
            </a:r>
            <a:r>
              <a:rPr lang="es-CO" baseline="30000" dirty="0" smtClean="0">
                <a:solidFill>
                  <a:srgbClr val="4183C4"/>
                </a:solidFill>
                <a:latin typeface="Helvetica Neue"/>
              </a:rPr>
              <a:t> </a:t>
            </a:r>
            <a:r>
              <a:rPr lang="es-CO" b="0" i="0" dirty="0" smtClean="0">
                <a:solidFill>
                  <a:srgbClr val="333333"/>
                </a:solidFill>
                <a:effectLst/>
                <a:latin typeface="Helvetica Neue"/>
              </a:rPr>
              <a:t>llamada </a:t>
            </a:r>
            <a:r>
              <a:rPr lang="es-CO" b="1" i="1" dirty="0" err="1" smtClean="0">
                <a:solidFill>
                  <a:srgbClr val="333333"/>
                </a:solidFill>
                <a:effectLst/>
                <a:latin typeface="Helvetica Neue"/>
              </a:rPr>
              <a:t>class</a:t>
            </a:r>
            <a:r>
              <a:rPr lang="es-CO" b="1" i="1" dirty="0" smtClean="0">
                <a:solidFill>
                  <a:srgbClr val="333333"/>
                </a:solidFill>
                <a:effectLst/>
                <a:latin typeface="Helvetica Neue"/>
              </a:rPr>
              <a:t>()</a:t>
            </a:r>
            <a:r>
              <a:rPr lang="es-CO" b="0" i="0" dirty="0" smtClean="0">
                <a:solidFill>
                  <a:srgbClr val="333333"/>
                </a:solidFill>
                <a:effectLst/>
                <a:latin typeface="Helvetica Neue"/>
              </a:rPr>
              <a:t> que nos permite conocer la tipología de los elementos que hacen parte de una variable. 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9073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/>
          <p:cNvSpPr txBox="1">
            <a:spLocks/>
          </p:cNvSpPr>
          <p:nvPr/>
        </p:nvSpPr>
        <p:spPr>
          <a:xfrm>
            <a:off x="1955322" y="1831125"/>
            <a:ext cx="798488" cy="374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4000" dirty="0">
              <a:solidFill>
                <a:srgbClr val="19937C"/>
              </a:solidFill>
              <a:latin typeface="Ancizar Sans Extrabold"/>
              <a:cs typeface="Ancizar Sans Extrabold"/>
            </a:endParaRPr>
          </a:p>
        </p:txBody>
      </p:sp>
      <p:pic>
        <p:nvPicPr>
          <p:cNvPr id="1026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05476" y="6401750"/>
            <a:ext cx="1473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curso de R</a:t>
            </a:r>
            <a:endParaRPr lang="es-CO" sz="1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522124" y="2770829"/>
            <a:ext cx="30507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 smtClean="0"/>
              <a:t>EXPRESIONES LÓGICAS EN R</a:t>
            </a:r>
            <a:endParaRPr lang="es-CO" sz="3200" b="1" dirty="0"/>
          </a:p>
        </p:txBody>
      </p:sp>
    </p:spTree>
    <p:extLst>
      <p:ext uri="{BB962C8B-B14F-4D97-AF65-F5344CB8AC3E}">
        <p14:creationId xmlns:p14="http://schemas.microsoft.com/office/powerpoint/2010/main" val="168806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/>
          <p:cNvSpPr txBox="1">
            <a:spLocks/>
          </p:cNvSpPr>
          <p:nvPr/>
        </p:nvSpPr>
        <p:spPr>
          <a:xfrm>
            <a:off x="1955322" y="1831125"/>
            <a:ext cx="798488" cy="374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4000" dirty="0">
              <a:solidFill>
                <a:srgbClr val="19937C"/>
              </a:solidFill>
              <a:latin typeface="Ancizar Sans Extrabold"/>
              <a:cs typeface="Ancizar Sans Extrabold"/>
            </a:endParaRPr>
          </a:p>
        </p:txBody>
      </p:sp>
      <p:pic>
        <p:nvPicPr>
          <p:cNvPr id="1026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05476" y="6401750"/>
            <a:ext cx="1473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curso de R</a:t>
            </a:r>
            <a:endParaRPr lang="es-CO" sz="1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48393" y="551330"/>
            <a:ext cx="551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EXPRESIONES </a:t>
            </a:r>
            <a:r>
              <a:rPr lang="es-CO" b="1" dirty="0" smtClean="0"/>
              <a:t>LÓGICAS EN R</a:t>
            </a:r>
            <a:endParaRPr lang="es-CO" b="1" dirty="0"/>
          </a:p>
        </p:txBody>
      </p:sp>
      <p:sp>
        <p:nvSpPr>
          <p:cNvPr id="6" name="Rectángulo 5"/>
          <p:cNvSpPr/>
          <p:nvPr/>
        </p:nvSpPr>
        <p:spPr>
          <a:xfrm>
            <a:off x="970931" y="1254742"/>
            <a:ext cx="3471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solidFill>
                  <a:srgbClr val="00B050"/>
                </a:solidFill>
              </a:rPr>
              <a:t>OPERADORES RELACIONALES EN R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485208" y="229383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CO" b="0" i="0" dirty="0" smtClean="0">
                <a:solidFill>
                  <a:srgbClr val="333333"/>
                </a:solidFill>
                <a:effectLst/>
                <a:latin typeface="Helvetica Neue"/>
              </a:rPr>
              <a:t>Los </a:t>
            </a:r>
            <a:r>
              <a:rPr lang="es-CO" b="0" i="1" dirty="0" smtClean="0">
                <a:solidFill>
                  <a:srgbClr val="333333"/>
                </a:solidFill>
                <a:effectLst/>
                <a:latin typeface="Helvetica Neue"/>
              </a:rPr>
              <a:t>operadores relacionales</a:t>
            </a:r>
            <a:r>
              <a:rPr lang="es-CO" b="0" i="0" dirty="0" smtClean="0">
                <a:solidFill>
                  <a:srgbClr val="333333"/>
                </a:solidFill>
                <a:effectLst/>
                <a:latin typeface="Helvetica Neue"/>
              </a:rPr>
              <a:t> disponibles en R son:</a:t>
            </a:r>
          </a:p>
          <a:p>
            <a:pPr algn="just"/>
            <a:endParaRPr lang="es-CO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CO" b="1" i="1" dirty="0" smtClean="0">
                <a:solidFill>
                  <a:srgbClr val="333333"/>
                </a:solidFill>
                <a:effectLst/>
                <a:latin typeface="Helvetica Neue"/>
              </a:rPr>
              <a:t> Menor que ( &lt; )</a:t>
            </a:r>
            <a:endParaRPr lang="es-CO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CO" b="1" i="1" dirty="0" smtClean="0">
                <a:solidFill>
                  <a:srgbClr val="333333"/>
                </a:solidFill>
                <a:effectLst/>
                <a:latin typeface="Helvetica Neue"/>
              </a:rPr>
              <a:t> Mayor que ( &gt; )</a:t>
            </a:r>
            <a:endParaRPr lang="es-CO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CO" b="1" i="1" dirty="0" smtClean="0">
                <a:solidFill>
                  <a:srgbClr val="333333"/>
                </a:solidFill>
                <a:effectLst/>
                <a:latin typeface="Helvetica Neue"/>
              </a:rPr>
              <a:t> Menor o igual que ( &lt;= )</a:t>
            </a:r>
            <a:endParaRPr lang="es-CO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CO" b="1" i="1" dirty="0" smtClean="0">
                <a:solidFill>
                  <a:srgbClr val="333333"/>
                </a:solidFill>
                <a:effectLst/>
                <a:latin typeface="Helvetica Neue"/>
              </a:rPr>
              <a:t> Mayor o igual que ( &gt;= )</a:t>
            </a:r>
            <a:endParaRPr lang="es-CO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CO" b="1" i="1" dirty="0" smtClean="0">
                <a:solidFill>
                  <a:srgbClr val="333333"/>
                </a:solidFill>
                <a:effectLst/>
                <a:latin typeface="Helvetica Neue"/>
              </a:rPr>
              <a:t> Igual a ( == )</a:t>
            </a:r>
            <a:endParaRPr lang="es-CO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CO" b="1" i="1" dirty="0" smtClean="0">
                <a:solidFill>
                  <a:srgbClr val="333333"/>
                </a:solidFill>
                <a:effectLst/>
                <a:latin typeface="Helvetica Neue"/>
              </a:rPr>
              <a:t> No es igual a (diferente) ( != )</a:t>
            </a:r>
            <a:endParaRPr lang="es-CO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143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/>
          <p:cNvSpPr txBox="1">
            <a:spLocks/>
          </p:cNvSpPr>
          <p:nvPr/>
        </p:nvSpPr>
        <p:spPr>
          <a:xfrm>
            <a:off x="1955322" y="1831125"/>
            <a:ext cx="798488" cy="374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4000" dirty="0">
              <a:solidFill>
                <a:srgbClr val="19937C"/>
              </a:solidFill>
              <a:latin typeface="Ancizar Sans Extrabold"/>
              <a:cs typeface="Ancizar Sans Extrabold"/>
            </a:endParaRPr>
          </a:p>
        </p:txBody>
      </p:sp>
      <p:pic>
        <p:nvPicPr>
          <p:cNvPr id="1026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05476" y="6401750"/>
            <a:ext cx="1473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curso de R</a:t>
            </a:r>
            <a:endParaRPr lang="es-CO" sz="1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48393" y="551330"/>
            <a:ext cx="551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EXPRESIONES </a:t>
            </a:r>
            <a:r>
              <a:rPr lang="es-CO" b="1" dirty="0" smtClean="0"/>
              <a:t>LÓGICAS EN R</a:t>
            </a:r>
            <a:endParaRPr lang="es-CO" b="1" dirty="0"/>
          </a:p>
        </p:txBody>
      </p:sp>
      <p:sp>
        <p:nvSpPr>
          <p:cNvPr id="6" name="Rectángulo 5"/>
          <p:cNvSpPr/>
          <p:nvPr/>
        </p:nvSpPr>
        <p:spPr>
          <a:xfrm>
            <a:off x="979244" y="1221491"/>
            <a:ext cx="5753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solidFill>
                  <a:srgbClr val="00B050"/>
                </a:solidFill>
              </a:rPr>
              <a:t>OPERACIONES LÓGICAS CON OPERACIONES ARITMÉTICAS</a:t>
            </a:r>
            <a:endParaRPr lang="es-CO" b="1" dirty="0">
              <a:solidFill>
                <a:srgbClr val="00B05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88" y="3289047"/>
            <a:ext cx="8096337" cy="219735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3384" y="2076990"/>
            <a:ext cx="3145315" cy="94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31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/>
          <p:cNvSpPr txBox="1">
            <a:spLocks/>
          </p:cNvSpPr>
          <p:nvPr/>
        </p:nvSpPr>
        <p:spPr>
          <a:xfrm>
            <a:off x="1955322" y="1831125"/>
            <a:ext cx="798488" cy="374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4000" dirty="0">
              <a:solidFill>
                <a:srgbClr val="19937C"/>
              </a:solidFill>
              <a:latin typeface="Ancizar Sans Extrabold"/>
              <a:cs typeface="Ancizar Sans Extrabold"/>
            </a:endParaRPr>
          </a:p>
        </p:txBody>
      </p:sp>
      <p:pic>
        <p:nvPicPr>
          <p:cNvPr id="1026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05476" y="6401750"/>
            <a:ext cx="1473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curso de R</a:t>
            </a:r>
            <a:endParaRPr lang="es-CO" sz="1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48393" y="551330"/>
            <a:ext cx="551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EXPRESIONES </a:t>
            </a:r>
            <a:r>
              <a:rPr lang="es-CO" b="1" dirty="0" smtClean="0"/>
              <a:t>LÓGICAS EN R</a:t>
            </a:r>
            <a:endParaRPr lang="es-CO" b="1" dirty="0"/>
          </a:p>
        </p:txBody>
      </p:sp>
      <p:sp>
        <p:nvSpPr>
          <p:cNvPr id="6" name="Rectángulo 5"/>
          <p:cNvSpPr/>
          <p:nvPr/>
        </p:nvSpPr>
        <p:spPr>
          <a:xfrm>
            <a:off x="979244" y="1221491"/>
            <a:ext cx="5389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solidFill>
                  <a:srgbClr val="00B050"/>
                </a:solidFill>
              </a:rPr>
              <a:t>OPERACIONES LÓGICAS HACIENDO USO DE VARIABLES</a:t>
            </a:r>
            <a:endParaRPr lang="es-CO" b="1" dirty="0">
              <a:solidFill>
                <a:srgbClr val="00B05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094" y="1891652"/>
            <a:ext cx="5486400" cy="202670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7137" y="4445678"/>
            <a:ext cx="4970838" cy="181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55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/>
          <p:cNvSpPr txBox="1">
            <a:spLocks/>
          </p:cNvSpPr>
          <p:nvPr/>
        </p:nvSpPr>
        <p:spPr>
          <a:xfrm>
            <a:off x="1955322" y="1831125"/>
            <a:ext cx="798488" cy="374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4000" dirty="0">
              <a:solidFill>
                <a:srgbClr val="19937C"/>
              </a:solidFill>
              <a:latin typeface="Ancizar Sans Extrabold"/>
              <a:cs typeface="Ancizar Sans Extrabold"/>
            </a:endParaRPr>
          </a:p>
        </p:txBody>
      </p:sp>
      <p:pic>
        <p:nvPicPr>
          <p:cNvPr id="1026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05476" y="6401750"/>
            <a:ext cx="1473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curso de R</a:t>
            </a:r>
            <a:endParaRPr lang="es-CO" sz="1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48393" y="551330"/>
            <a:ext cx="551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EXPRESIONES </a:t>
            </a:r>
            <a:r>
              <a:rPr lang="es-CO" b="1" dirty="0" smtClean="0"/>
              <a:t>LÓGICAS EN R</a:t>
            </a:r>
            <a:endParaRPr lang="es-CO" b="1" dirty="0"/>
          </a:p>
        </p:txBody>
      </p:sp>
      <p:sp>
        <p:nvSpPr>
          <p:cNvPr id="6" name="Rectángulo 5"/>
          <p:cNvSpPr/>
          <p:nvPr/>
        </p:nvSpPr>
        <p:spPr>
          <a:xfrm>
            <a:off x="979244" y="1057227"/>
            <a:ext cx="2890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solidFill>
                  <a:srgbClr val="00B050"/>
                </a:solidFill>
              </a:rPr>
              <a:t>OPERADORES LÓGICOS EN R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821844" y="160327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CO" b="0" i="0" dirty="0" smtClean="0">
                <a:solidFill>
                  <a:srgbClr val="333333"/>
                </a:solidFill>
                <a:effectLst/>
                <a:latin typeface="Helvetica Neue"/>
              </a:rPr>
              <a:t>Los </a:t>
            </a:r>
            <a:r>
              <a:rPr lang="es-CO" b="0" i="1" dirty="0" smtClean="0">
                <a:solidFill>
                  <a:srgbClr val="333333"/>
                </a:solidFill>
                <a:effectLst/>
                <a:latin typeface="Helvetica Neue"/>
              </a:rPr>
              <a:t>operadores lógicos</a:t>
            </a:r>
            <a:r>
              <a:rPr lang="es-CO" b="0" i="0" dirty="0" smtClean="0">
                <a:solidFill>
                  <a:srgbClr val="333333"/>
                </a:solidFill>
                <a:effectLst/>
                <a:latin typeface="Helvetica Neue"/>
              </a:rPr>
              <a:t> disponibles en R son:</a:t>
            </a:r>
          </a:p>
          <a:p>
            <a:pPr algn="just"/>
            <a:endParaRPr lang="es-CO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CO" b="1" i="1" dirty="0" smtClean="0">
                <a:solidFill>
                  <a:srgbClr val="333333"/>
                </a:solidFill>
                <a:effectLst/>
                <a:latin typeface="Helvetica Neue"/>
              </a:rPr>
              <a:t> Y lógico ( &amp; )</a:t>
            </a:r>
            <a:endParaRPr lang="es-CO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CO" b="1" i="1" dirty="0" smtClean="0">
                <a:solidFill>
                  <a:srgbClr val="333333"/>
                </a:solidFill>
                <a:effectLst/>
                <a:latin typeface="Helvetica Neue"/>
              </a:rPr>
              <a:t> O lógico ( | )</a:t>
            </a:r>
            <a:endParaRPr lang="es-CO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CO" b="1" i="1" dirty="0" smtClean="0">
                <a:solidFill>
                  <a:srgbClr val="333333"/>
                </a:solidFill>
                <a:effectLst/>
                <a:latin typeface="Helvetica Neue"/>
              </a:rPr>
              <a:t> No lógico ( ! )</a:t>
            </a:r>
            <a:endParaRPr lang="es-CO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2050" name="Picture 2" descr="https://rbasico.netlify.app/Imagenes/Logic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24" y="3586498"/>
            <a:ext cx="10642725" cy="2811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57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/>
          <p:cNvSpPr txBox="1">
            <a:spLocks/>
          </p:cNvSpPr>
          <p:nvPr/>
        </p:nvSpPr>
        <p:spPr>
          <a:xfrm>
            <a:off x="1955322" y="1831125"/>
            <a:ext cx="798488" cy="374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4000" dirty="0">
              <a:solidFill>
                <a:srgbClr val="19937C"/>
              </a:solidFill>
              <a:latin typeface="Ancizar Sans Extrabold"/>
              <a:cs typeface="Ancizar Sans Extrabold"/>
            </a:endParaRPr>
          </a:p>
        </p:txBody>
      </p:sp>
      <p:pic>
        <p:nvPicPr>
          <p:cNvPr id="1026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43576" y="6550223"/>
            <a:ext cx="1473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curso de R</a:t>
            </a:r>
            <a:endParaRPr lang="es-CO" sz="1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48393" y="551330"/>
            <a:ext cx="551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EXPRESIONES </a:t>
            </a:r>
            <a:r>
              <a:rPr lang="es-CO" b="1" dirty="0" smtClean="0"/>
              <a:t>LÓGICAS EN R</a:t>
            </a:r>
            <a:endParaRPr lang="es-CO" b="1" dirty="0"/>
          </a:p>
        </p:txBody>
      </p:sp>
      <p:sp>
        <p:nvSpPr>
          <p:cNvPr id="6" name="Rectángulo 5"/>
          <p:cNvSpPr/>
          <p:nvPr/>
        </p:nvSpPr>
        <p:spPr>
          <a:xfrm>
            <a:off x="979244" y="1057227"/>
            <a:ext cx="5641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solidFill>
                  <a:srgbClr val="00B050"/>
                </a:solidFill>
              </a:rPr>
              <a:t>EXPRESIONES LÓGICAS COMBINANDO OPERADORES EN R</a:t>
            </a:r>
            <a:endParaRPr lang="es-CO" b="1" dirty="0">
              <a:solidFill>
                <a:srgbClr val="FF0000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56" y="2609938"/>
            <a:ext cx="8258175" cy="3781338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4301" y="1426559"/>
            <a:ext cx="4041661" cy="1321528"/>
          </a:xfrm>
          <a:prstGeom prst="rect">
            <a:avLst/>
          </a:prstGeom>
        </p:spPr>
      </p:pic>
      <p:cxnSp>
        <p:nvCxnSpPr>
          <p:cNvPr id="10" name="Conector recto de flecha 9"/>
          <p:cNvCxnSpPr/>
          <p:nvPr/>
        </p:nvCxnSpPr>
        <p:spPr>
          <a:xfrm>
            <a:off x="9751332" y="3133849"/>
            <a:ext cx="0" cy="241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8663054" y="3453786"/>
            <a:ext cx="2618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/>
              <a:t>5 + 2  &gt;= 7  |  5*5  - 5 &lt; 20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>
            <a:off x="9735209" y="3909704"/>
            <a:ext cx="0" cy="241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8726742" y="4237359"/>
            <a:ext cx="2502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/>
              <a:t>5 + 2  &gt;= 7  |  25  - 5 &lt; 20</a:t>
            </a:r>
            <a:endParaRPr lang="es-CO" dirty="0"/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9751332" y="4606691"/>
            <a:ext cx="0" cy="241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>
          <a:xfrm>
            <a:off x="8936893" y="4962102"/>
            <a:ext cx="1765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/>
              <a:t>7 &gt;= 7  |  20 &lt; 20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8968139" y="5683062"/>
            <a:ext cx="1510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/>
              <a:t>TRUE |  FALSE</a:t>
            </a:r>
            <a:endParaRPr lang="es-CO" dirty="0"/>
          </a:p>
        </p:txBody>
      </p:sp>
      <p:sp>
        <p:nvSpPr>
          <p:cNvPr id="18" name="Rectángulo 17"/>
          <p:cNvSpPr/>
          <p:nvPr/>
        </p:nvSpPr>
        <p:spPr>
          <a:xfrm>
            <a:off x="9349604" y="6321391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solidFill>
                  <a:srgbClr val="FF0000"/>
                </a:solidFill>
              </a:rPr>
              <a:t>TRUE</a:t>
            </a:r>
            <a:endParaRPr lang="es-CO" dirty="0">
              <a:solidFill>
                <a:srgbClr val="FF0000"/>
              </a:solidFill>
            </a:endParaRPr>
          </a:p>
        </p:txBody>
      </p:sp>
      <p:cxnSp>
        <p:nvCxnSpPr>
          <p:cNvPr id="19" name="Conector recto de flecha 18"/>
          <p:cNvCxnSpPr/>
          <p:nvPr/>
        </p:nvCxnSpPr>
        <p:spPr>
          <a:xfrm>
            <a:off x="9695212" y="5373983"/>
            <a:ext cx="0" cy="241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>
            <a:off x="9692240" y="6080322"/>
            <a:ext cx="0" cy="241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/>
          <p:cNvSpPr/>
          <p:nvPr/>
        </p:nvSpPr>
        <p:spPr>
          <a:xfrm>
            <a:off x="9158027" y="2585416"/>
            <a:ext cx="1257820" cy="440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Desarrollo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5045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</TotalTime>
  <Words>386</Words>
  <Application>Microsoft Office PowerPoint</Application>
  <PresentationFormat>Panorámica</PresentationFormat>
  <Paragraphs>108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Ancizar Sans Extrabold</vt:lpstr>
      <vt:lpstr>Arial</vt:lpstr>
      <vt:lpstr>Calibri</vt:lpstr>
      <vt:lpstr>Calibri Light</vt:lpstr>
      <vt:lpstr>Helvetica Neue</vt:lpstr>
      <vt:lpstr>Tema de Office</vt:lpstr>
      <vt:lpstr>Presentación de PowerPoint</vt:lpstr>
      <vt:lpstr>Enfoque del curso – 4 sesiones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jm</dc:creator>
  <cp:lastModifiedBy>jm</cp:lastModifiedBy>
  <cp:revision>34</cp:revision>
  <dcterms:created xsi:type="dcterms:W3CDTF">2020-08-14T17:28:51Z</dcterms:created>
  <dcterms:modified xsi:type="dcterms:W3CDTF">2020-08-22T04:41:50Z</dcterms:modified>
</cp:coreProperties>
</file>