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5" r:id="rId2"/>
    <p:sldId id="366" r:id="rId3"/>
    <p:sldId id="335" r:id="rId4"/>
    <p:sldId id="327" r:id="rId5"/>
    <p:sldId id="334" r:id="rId6"/>
    <p:sldId id="331" r:id="rId7"/>
    <p:sldId id="332" r:id="rId8"/>
    <p:sldId id="333" r:id="rId9"/>
    <p:sldId id="328" r:id="rId10"/>
    <p:sldId id="336" r:id="rId11"/>
    <p:sldId id="337" r:id="rId12"/>
    <p:sldId id="338" r:id="rId13"/>
    <p:sldId id="341" r:id="rId14"/>
    <p:sldId id="342" r:id="rId15"/>
    <p:sldId id="343" r:id="rId16"/>
    <p:sldId id="339" r:id="rId17"/>
    <p:sldId id="344" r:id="rId18"/>
    <p:sldId id="345" r:id="rId19"/>
    <p:sldId id="340" r:id="rId20"/>
    <p:sldId id="346" r:id="rId21"/>
    <p:sldId id="347" r:id="rId22"/>
    <p:sldId id="348" r:id="rId23"/>
    <p:sldId id="349" r:id="rId24"/>
    <p:sldId id="350" r:id="rId25"/>
    <p:sldId id="329" r:id="rId26"/>
    <p:sldId id="351" r:id="rId27"/>
    <p:sldId id="352" r:id="rId28"/>
    <p:sldId id="353" r:id="rId29"/>
    <p:sldId id="354" r:id="rId30"/>
    <p:sldId id="355" r:id="rId31"/>
    <p:sldId id="357" r:id="rId32"/>
    <p:sldId id="362" r:id="rId33"/>
    <p:sldId id="363" r:id="rId34"/>
    <p:sldId id="358" r:id="rId35"/>
    <p:sldId id="359" r:id="rId36"/>
    <p:sldId id="360" r:id="rId37"/>
    <p:sldId id="361" r:id="rId38"/>
    <p:sldId id="364" r:id="rId39"/>
    <p:sldId id="330" r:id="rId4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4" autoAdjust="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2/10/2020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71406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2/10/2020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190423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2/10/2020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104393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2/10/2020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129542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3D35A97-546D-44DD-A3B7-52D027ED84E5}" type="datetimeFigureOut">
              <a:rPr lang="es-CO" smtClean="0"/>
              <a:t>2/10/2020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350068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3D35A97-546D-44DD-A3B7-52D027ED84E5}" type="datetimeFigureOut">
              <a:rPr lang="es-CO" smtClean="0"/>
              <a:t>2/10/2020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243820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3D35A97-546D-44DD-A3B7-52D027ED84E5}" type="datetimeFigureOut">
              <a:rPr lang="es-CO" smtClean="0"/>
              <a:t>2/10/2020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279735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3D35A97-546D-44DD-A3B7-52D027ED84E5}" type="datetimeFigureOut">
              <a:rPr lang="es-CO" smtClean="0"/>
              <a:t>2/10/2020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413954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D35A97-546D-44DD-A3B7-52D027ED84E5}" type="datetimeFigureOut">
              <a:rPr lang="es-CO" smtClean="0"/>
              <a:t>2/10/2020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305546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3D35A97-546D-44DD-A3B7-52D027ED84E5}" type="datetimeFigureOut">
              <a:rPr lang="es-CO" smtClean="0"/>
              <a:t>2/10/2020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32112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3D35A97-546D-44DD-A3B7-52D027ED84E5}" type="datetimeFigureOut">
              <a:rPr lang="es-CO" smtClean="0"/>
              <a:t>2/10/2020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274792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35A97-546D-44DD-A3B7-52D027ED84E5}" type="datetimeFigureOut">
              <a:rPr lang="es-CO" smtClean="0"/>
              <a:t>2/10/2020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97627-E5E3-4AE7-8864-B3BABEB2057C}" type="slidenum">
              <a:rPr lang="es-CO" smtClean="0"/>
              <a:t>‹Nº›</a:t>
            </a:fld>
            <a:endParaRPr lang="es-CO"/>
          </a:p>
        </p:txBody>
      </p:sp>
    </p:spTree>
    <p:extLst>
      <p:ext uri="{BB962C8B-B14F-4D97-AF65-F5344CB8AC3E}">
        <p14:creationId xmlns:p14="http://schemas.microsoft.com/office/powerpoint/2010/main" val="308083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1"/>
          <p:cNvSpPr txBox="1">
            <a:spLocks/>
          </p:cNvSpPr>
          <p:nvPr/>
        </p:nvSpPr>
        <p:spPr>
          <a:xfrm>
            <a:off x="1955322" y="1831125"/>
            <a:ext cx="798488" cy="3742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ES" sz="4000" dirty="0">
              <a:solidFill>
                <a:srgbClr val="19937C"/>
              </a:solidFill>
              <a:latin typeface="Ancizar Sans Extrabold"/>
              <a:cs typeface="Ancizar Sans Extrabold"/>
            </a:endParaRPr>
          </a:p>
        </p:txBody>
      </p:sp>
      <p:pic>
        <p:nvPicPr>
          <p:cNvPr id="1026"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05476" y="6401750"/>
            <a:ext cx="1473609" cy="307777"/>
          </a:xfrm>
          <a:prstGeom prst="rect">
            <a:avLst/>
          </a:prstGeom>
        </p:spPr>
        <p:txBody>
          <a:bodyPr wrap="none">
            <a:spAutoFit/>
          </a:bodyPr>
          <a:lstStyle/>
          <a:p>
            <a:r>
              <a:rPr lang="es-CO" sz="1400" dirty="0" smtClean="0">
                <a:solidFill>
                  <a:schemeClr val="bg1">
                    <a:lumMod val="65000"/>
                  </a:schemeClr>
                </a:solidFill>
                <a:effectLst>
                  <a:outerShdw blurRad="38100" dist="38100" dir="2700000" algn="tl">
                    <a:srgbClr val="000000">
                      <a:alpha val="43137"/>
                    </a:srgbClr>
                  </a:outerShdw>
                </a:effectLst>
              </a:rPr>
              <a:t>Primer curso de R</a:t>
            </a:r>
            <a:endParaRPr lang="es-CO" sz="1400" dirty="0">
              <a:solidFill>
                <a:schemeClr val="bg1">
                  <a:lumMod val="65000"/>
                </a:schemeClr>
              </a:solidFill>
              <a:effectLst>
                <a:outerShdw blurRad="38100" dist="38100" dir="2700000" algn="tl">
                  <a:srgbClr val="000000">
                    <a:alpha val="43137"/>
                  </a:srgbClr>
                </a:outerShdw>
              </a:effectLst>
            </a:endParaRPr>
          </a:p>
        </p:txBody>
      </p:sp>
      <p:sp>
        <p:nvSpPr>
          <p:cNvPr id="6" name="CuadroTexto 5"/>
          <p:cNvSpPr txBox="1"/>
          <p:nvPr/>
        </p:nvSpPr>
        <p:spPr>
          <a:xfrm>
            <a:off x="2753810" y="1743706"/>
            <a:ext cx="6251171" cy="3231654"/>
          </a:xfrm>
          <a:prstGeom prst="rect">
            <a:avLst/>
          </a:prstGeom>
          <a:noFill/>
        </p:spPr>
        <p:txBody>
          <a:bodyPr wrap="square" rtlCol="0">
            <a:spAutoFit/>
          </a:bodyPr>
          <a:lstStyle/>
          <a:p>
            <a:pPr algn="ctr"/>
            <a:r>
              <a:rPr lang="es-CO" sz="3600" b="1" dirty="0" smtClean="0"/>
              <a:t>SESIÓN 7 </a:t>
            </a:r>
          </a:p>
          <a:p>
            <a:pPr algn="ctr"/>
            <a:r>
              <a:rPr lang="es-CO" sz="2400" dirty="0" smtClean="0"/>
              <a:t>FUNCIONES, ESTRUCTURAS DE CONTROL – PROGRAMACIÓN Y ESTILO EN R </a:t>
            </a:r>
          </a:p>
          <a:p>
            <a:pPr algn="ctr"/>
            <a:endParaRPr lang="es-CO" sz="2400" dirty="0"/>
          </a:p>
          <a:p>
            <a:pPr algn="ctr"/>
            <a:r>
              <a:rPr lang="es-CO" sz="2400" dirty="0" smtClean="0"/>
              <a:t>2/10/2020</a:t>
            </a:r>
          </a:p>
          <a:p>
            <a:pPr algn="ctr"/>
            <a:endParaRPr lang="es-CO" sz="2400" dirty="0"/>
          </a:p>
          <a:p>
            <a:pPr algn="ctr"/>
            <a:endParaRPr lang="es-CO" sz="2400" dirty="0" smtClean="0"/>
          </a:p>
          <a:p>
            <a:pPr algn="ctr"/>
            <a:r>
              <a:rPr lang="es-CO" sz="2400" dirty="0" smtClean="0"/>
              <a:t>Alberto Rodríguez R</a:t>
            </a:r>
            <a:endParaRPr lang="es-CO" sz="2400" dirty="0"/>
          </a:p>
        </p:txBody>
      </p:sp>
    </p:spTree>
    <p:extLst>
      <p:ext uri="{BB962C8B-B14F-4D97-AF65-F5344CB8AC3E}">
        <p14:creationId xmlns:p14="http://schemas.microsoft.com/office/powerpoint/2010/main" val="2047139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5371470" cy="369332"/>
          </a:xfrm>
          <a:prstGeom prst="rect">
            <a:avLst/>
          </a:prstGeom>
        </p:spPr>
        <p:txBody>
          <a:bodyPr wrap="none">
            <a:spAutoFit/>
          </a:bodyPr>
          <a:lstStyle/>
          <a:p>
            <a:r>
              <a:rPr lang="es-CO" b="1" dirty="0" smtClean="0">
                <a:solidFill>
                  <a:srgbClr val="00B050"/>
                </a:solidFill>
              </a:rPr>
              <a:t>¿OBJETIVO DE LAS ESTRUCTURAS DE CONTROL EN R?</a:t>
            </a:r>
            <a:endParaRPr lang="es-CO" b="1" dirty="0">
              <a:solidFill>
                <a:srgbClr val="00B050"/>
              </a:solidFill>
            </a:endParaRPr>
          </a:p>
        </p:txBody>
      </p:sp>
      <p:sp>
        <p:nvSpPr>
          <p:cNvPr id="5" name="Rectángulo 4"/>
          <p:cNvSpPr/>
          <p:nvPr/>
        </p:nvSpPr>
        <p:spPr>
          <a:xfrm>
            <a:off x="579105" y="2453759"/>
            <a:ext cx="10984245" cy="1938992"/>
          </a:xfrm>
          <a:prstGeom prst="rect">
            <a:avLst/>
          </a:prstGeom>
        </p:spPr>
        <p:txBody>
          <a:bodyPr wrap="square">
            <a:spAutoFit/>
          </a:bodyPr>
          <a:lstStyle/>
          <a:p>
            <a:pPr algn="just"/>
            <a:r>
              <a:rPr lang="es-CO" sz="2400" dirty="0" smtClean="0">
                <a:solidFill>
                  <a:srgbClr val="333333"/>
                </a:solidFill>
                <a:latin typeface="Helvetica Neue"/>
              </a:rPr>
              <a:t>El objetivo de una estructura de control en R, como su nombre lo indica, es controlar/indicar la forma como se ejecuta un programa o script en este lenguaje. Estas, nos permiten establecer condiciones dentro del lenguaje, en qué orden deben ocurrir y bajo qué condiciones así como implementar labores repetitivas.</a:t>
            </a:r>
            <a:endParaRPr lang="es-CO" sz="2400" dirty="0"/>
          </a:p>
        </p:txBody>
      </p:sp>
    </p:spTree>
    <p:extLst>
      <p:ext uri="{BB962C8B-B14F-4D97-AF65-F5344CB8AC3E}">
        <p14:creationId xmlns:p14="http://schemas.microsoft.com/office/powerpoint/2010/main" val="113322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5996257" cy="369332"/>
          </a:xfrm>
          <a:prstGeom prst="rect">
            <a:avLst/>
          </a:prstGeom>
        </p:spPr>
        <p:txBody>
          <a:bodyPr wrap="none">
            <a:spAutoFit/>
          </a:bodyPr>
          <a:lstStyle/>
          <a:p>
            <a:r>
              <a:rPr lang="es-CO" b="1" dirty="0" smtClean="0">
                <a:solidFill>
                  <a:srgbClr val="00B050"/>
                </a:solidFill>
              </a:rPr>
              <a:t>¿CUÁLES SON LAS ESTRUCTURAS DE CONTROL QUE USA R?</a:t>
            </a:r>
            <a:endParaRPr lang="es-CO" b="1" dirty="0">
              <a:solidFill>
                <a:srgbClr val="00B050"/>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2562803711"/>
              </p:ext>
            </p:extLst>
          </p:nvPr>
        </p:nvGraphicFramePr>
        <p:xfrm>
          <a:off x="2308225" y="1700741"/>
          <a:ext cx="7035800" cy="2656840"/>
        </p:xfrm>
        <a:graphic>
          <a:graphicData uri="http://schemas.openxmlformats.org/drawingml/2006/table">
            <a:tbl>
              <a:tblPr firstRow="1" bandRow="1">
                <a:tableStyleId>{5C22544A-7EE6-4342-B048-85BDC9FD1C3A}</a:tableStyleId>
              </a:tblPr>
              <a:tblGrid>
                <a:gridCol w="2449148">
                  <a:extLst>
                    <a:ext uri="{9D8B030D-6E8A-4147-A177-3AD203B41FA5}">
                      <a16:colId xmlns:a16="http://schemas.microsoft.com/office/drawing/2014/main" val="2113837633"/>
                    </a:ext>
                  </a:extLst>
                </a:gridCol>
                <a:gridCol w="4586652">
                  <a:extLst>
                    <a:ext uri="{9D8B030D-6E8A-4147-A177-3AD203B41FA5}">
                      <a16:colId xmlns:a16="http://schemas.microsoft.com/office/drawing/2014/main" val="1368694865"/>
                    </a:ext>
                  </a:extLst>
                </a:gridCol>
              </a:tblGrid>
              <a:tr h="370840">
                <a:tc>
                  <a:txBody>
                    <a:bodyPr/>
                    <a:lstStyle/>
                    <a:p>
                      <a:r>
                        <a:rPr lang="es-CO" dirty="0" smtClean="0"/>
                        <a:t>Estructura </a:t>
                      </a:r>
                      <a:endParaRPr lang="es-CO" dirty="0"/>
                    </a:p>
                  </a:txBody>
                  <a:tcPr/>
                </a:tc>
                <a:tc>
                  <a:txBody>
                    <a:bodyPr/>
                    <a:lstStyle/>
                    <a:p>
                      <a:r>
                        <a:rPr lang="es-CO" dirty="0" smtClean="0"/>
                        <a:t>Descripción</a:t>
                      </a:r>
                      <a:r>
                        <a:rPr lang="es-CO" baseline="0" dirty="0" smtClean="0"/>
                        <a:t> o uso</a:t>
                      </a:r>
                      <a:endParaRPr lang="es-CO" dirty="0"/>
                    </a:p>
                  </a:txBody>
                  <a:tcPr/>
                </a:tc>
                <a:extLst>
                  <a:ext uri="{0D108BD9-81ED-4DB2-BD59-A6C34878D82A}">
                    <a16:rowId xmlns:a16="http://schemas.microsoft.com/office/drawing/2014/main" val="1342930094"/>
                  </a:ext>
                </a:extLst>
              </a:tr>
              <a:tr h="370840">
                <a:tc>
                  <a:txBody>
                    <a:bodyPr/>
                    <a:lstStyle/>
                    <a:p>
                      <a:r>
                        <a:rPr lang="es-CO" sz="2400" dirty="0" smtClean="0"/>
                        <a:t>if,</a:t>
                      </a:r>
                      <a:r>
                        <a:rPr lang="es-CO" sz="2400" baseline="0" dirty="0" smtClean="0"/>
                        <a:t> else, </a:t>
                      </a:r>
                      <a:r>
                        <a:rPr lang="es-CO" sz="2400" baseline="0" dirty="0" err="1" smtClean="0"/>
                        <a:t>ifelse</a:t>
                      </a:r>
                      <a:endParaRPr lang="es-CO" sz="2400" dirty="0"/>
                    </a:p>
                  </a:txBody>
                  <a:tcPr/>
                </a:tc>
                <a:tc>
                  <a:txBody>
                    <a:bodyPr/>
                    <a:lstStyle/>
                    <a:p>
                      <a:r>
                        <a:rPr lang="es-CO" sz="2400" dirty="0" smtClean="0"/>
                        <a:t>Si y</a:t>
                      </a:r>
                      <a:r>
                        <a:rPr lang="es-CO" sz="2400" baseline="0" dirty="0" smtClean="0"/>
                        <a:t> de otro modo (sino)</a:t>
                      </a:r>
                      <a:endParaRPr lang="es-CO" sz="2400" dirty="0"/>
                    </a:p>
                  </a:txBody>
                  <a:tcPr/>
                </a:tc>
                <a:extLst>
                  <a:ext uri="{0D108BD9-81ED-4DB2-BD59-A6C34878D82A}">
                    <a16:rowId xmlns:a16="http://schemas.microsoft.com/office/drawing/2014/main" val="3955840700"/>
                  </a:ext>
                </a:extLst>
              </a:tr>
              <a:tr h="370840">
                <a:tc>
                  <a:txBody>
                    <a:bodyPr/>
                    <a:lstStyle/>
                    <a:p>
                      <a:r>
                        <a:rPr lang="es-CO" sz="2400" dirty="0" smtClean="0"/>
                        <a:t>for</a:t>
                      </a:r>
                      <a:endParaRPr lang="es-CO" sz="2400" dirty="0"/>
                    </a:p>
                  </a:txBody>
                  <a:tcPr/>
                </a:tc>
                <a:tc>
                  <a:txBody>
                    <a:bodyPr/>
                    <a:lstStyle/>
                    <a:p>
                      <a:r>
                        <a:rPr lang="es-CO" sz="2400" dirty="0" smtClean="0"/>
                        <a:t>Para cada uno en</a:t>
                      </a:r>
                      <a:endParaRPr lang="es-CO" sz="2400" dirty="0"/>
                    </a:p>
                  </a:txBody>
                  <a:tcPr/>
                </a:tc>
                <a:extLst>
                  <a:ext uri="{0D108BD9-81ED-4DB2-BD59-A6C34878D82A}">
                    <a16:rowId xmlns:a16="http://schemas.microsoft.com/office/drawing/2014/main" val="215518727"/>
                  </a:ext>
                </a:extLst>
              </a:tr>
              <a:tr h="370840">
                <a:tc>
                  <a:txBody>
                    <a:bodyPr/>
                    <a:lstStyle/>
                    <a:p>
                      <a:r>
                        <a:rPr lang="es-CO" sz="2400" dirty="0" smtClean="0"/>
                        <a:t>while</a:t>
                      </a:r>
                      <a:endParaRPr lang="es-CO" sz="2400" dirty="0"/>
                    </a:p>
                  </a:txBody>
                  <a:tcPr/>
                </a:tc>
                <a:tc>
                  <a:txBody>
                    <a:bodyPr/>
                    <a:lstStyle/>
                    <a:p>
                      <a:r>
                        <a:rPr lang="es-CO" sz="2400" dirty="0" smtClean="0"/>
                        <a:t>Mientras</a:t>
                      </a:r>
                      <a:endParaRPr lang="es-CO" sz="2400" dirty="0"/>
                    </a:p>
                  </a:txBody>
                  <a:tcPr/>
                </a:tc>
                <a:extLst>
                  <a:ext uri="{0D108BD9-81ED-4DB2-BD59-A6C34878D82A}">
                    <a16:rowId xmlns:a16="http://schemas.microsoft.com/office/drawing/2014/main" val="1028797078"/>
                  </a:ext>
                </a:extLst>
              </a:tr>
              <a:tr h="370840">
                <a:tc>
                  <a:txBody>
                    <a:bodyPr/>
                    <a:lstStyle/>
                    <a:p>
                      <a:r>
                        <a:rPr lang="es-CO" sz="2400" dirty="0" smtClean="0"/>
                        <a:t>break</a:t>
                      </a:r>
                      <a:endParaRPr lang="es-CO" sz="2400" dirty="0"/>
                    </a:p>
                  </a:txBody>
                  <a:tcPr/>
                </a:tc>
                <a:tc>
                  <a:txBody>
                    <a:bodyPr/>
                    <a:lstStyle/>
                    <a:p>
                      <a:r>
                        <a:rPr lang="es-CO" sz="2400" dirty="0" smtClean="0"/>
                        <a:t>Interrupción</a:t>
                      </a:r>
                      <a:endParaRPr lang="es-CO" sz="2400" dirty="0"/>
                    </a:p>
                  </a:txBody>
                  <a:tcPr/>
                </a:tc>
                <a:extLst>
                  <a:ext uri="{0D108BD9-81ED-4DB2-BD59-A6C34878D82A}">
                    <a16:rowId xmlns:a16="http://schemas.microsoft.com/office/drawing/2014/main" val="2071695976"/>
                  </a:ext>
                </a:extLst>
              </a:tr>
              <a:tr h="370840">
                <a:tc>
                  <a:txBody>
                    <a:bodyPr/>
                    <a:lstStyle/>
                    <a:p>
                      <a:r>
                        <a:rPr lang="es-CO" sz="2400" dirty="0" smtClean="0"/>
                        <a:t>next</a:t>
                      </a:r>
                      <a:endParaRPr lang="es-CO" sz="2400" dirty="0"/>
                    </a:p>
                  </a:txBody>
                  <a:tcPr/>
                </a:tc>
                <a:tc>
                  <a:txBody>
                    <a:bodyPr/>
                    <a:lstStyle/>
                    <a:p>
                      <a:r>
                        <a:rPr lang="es-CO" sz="2400" dirty="0" smtClean="0"/>
                        <a:t>Siguiente</a:t>
                      </a:r>
                      <a:endParaRPr lang="es-CO" sz="2400" dirty="0"/>
                    </a:p>
                  </a:txBody>
                  <a:tcPr/>
                </a:tc>
                <a:extLst>
                  <a:ext uri="{0D108BD9-81ED-4DB2-BD59-A6C34878D82A}">
                    <a16:rowId xmlns:a16="http://schemas.microsoft.com/office/drawing/2014/main" val="518426961"/>
                  </a:ext>
                </a:extLst>
              </a:tr>
            </a:tbl>
          </a:graphicData>
        </a:graphic>
      </p:graphicFrame>
      <p:sp>
        <p:nvSpPr>
          <p:cNvPr id="6" name="Nube 5"/>
          <p:cNvSpPr/>
          <p:nvPr/>
        </p:nvSpPr>
        <p:spPr>
          <a:xfrm>
            <a:off x="2216438" y="5484731"/>
            <a:ext cx="2076450" cy="118110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Funciones</a:t>
            </a:r>
            <a:endParaRPr lang="es-CO" dirty="0">
              <a:solidFill>
                <a:schemeClr val="tx1"/>
              </a:solidFill>
            </a:endParaRPr>
          </a:p>
        </p:txBody>
      </p:sp>
      <p:sp>
        <p:nvSpPr>
          <p:cNvPr id="7" name="Flecha abajo 6"/>
          <p:cNvSpPr/>
          <p:nvPr/>
        </p:nvSpPr>
        <p:spPr>
          <a:xfrm>
            <a:off x="2857499" y="4635406"/>
            <a:ext cx="508577"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9353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13953" y="2710934"/>
            <a:ext cx="3049233" cy="769441"/>
          </a:xfrm>
          <a:prstGeom prst="rect">
            <a:avLst/>
          </a:prstGeom>
        </p:spPr>
        <p:txBody>
          <a:bodyPr wrap="none">
            <a:spAutoFit/>
          </a:bodyPr>
          <a:lstStyle/>
          <a:p>
            <a:r>
              <a:rPr lang="es-CO" sz="4400" dirty="0">
                <a:solidFill>
                  <a:srgbClr val="FF0000"/>
                </a:solidFill>
              </a:rPr>
              <a:t>i</a:t>
            </a:r>
            <a:r>
              <a:rPr lang="es-CO" sz="4400" dirty="0" smtClean="0">
                <a:solidFill>
                  <a:srgbClr val="FF0000"/>
                </a:solidFill>
              </a:rPr>
              <a:t>f</a:t>
            </a:r>
            <a:r>
              <a:rPr lang="es-CO" sz="4400" dirty="0" smtClean="0"/>
              <a:t> y </a:t>
            </a:r>
            <a:r>
              <a:rPr lang="es-CO" sz="4400" dirty="0" smtClean="0">
                <a:solidFill>
                  <a:srgbClr val="FF0000"/>
                </a:solidFill>
              </a:rPr>
              <a:t>else</a:t>
            </a:r>
            <a:r>
              <a:rPr lang="es-CO" sz="4400" dirty="0" smtClean="0"/>
              <a:t> en R</a:t>
            </a:r>
            <a:endParaRPr lang="es-CO" sz="4400" dirty="0"/>
          </a:p>
        </p:txBody>
      </p:sp>
    </p:spTree>
    <p:extLst>
      <p:ext uri="{BB962C8B-B14F-4D97-AF65-F5344CB8AC3E}">
        <p14:creationId xmlns:p14="http://schemas.microsoft.com/office/powerpoint/2010/main" val="1505955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3115276" cy="461665"/>
          </a:xfrm>
          <a:prstGeom prst="rect">
            <a:avLst/>
          </a:prstGeom>
        </p:spPr>
        <p:txBody>
          <a:bodyPr wrap="none">
            <a:spAutoFit/>
          </a:bodyPr>
          <a:lstStyle/>
          <a:p>
            <a:r>
              <a:rPr lang="es-CO" b="1" dirty="0" smtClean="0">
                <a:solidFill>
                  <a:srgbClr val="00B050"/>
                </a:solidFill>
              </a:rPr>
              <a:t>¿OBJETIVO DE LA FUNCIÓN </a:t>
            </a:r>
            <a:r>
              <a:rPr lang="es-CO" sz="2400" b="1" i="1" dirty="0" smtClean="0">
                <a:solidFill>
                  <a:srgbClr val="00B050"/>
                </a:solidFill>
              </a:rPr>
              <a:t>if</a:t>
            </a:r>
            <a:r>
              <a:rPr lang="es-CO" b="1" dirty="0" smtClean="0">
                <a:solidFill>
                  <a:srgbClr val="00B050"/>
                </a:solidFill>
              </a:rPr>
              <a:t>?</a:t>
            </a:r>
            <a:endParaRPr lang="es-CO" b="1" dirty="0">
              <a:solidFill>
                <a:srgbClr val="00B050"/>
              </a:solidFill>
            </a:endParaRPr>
          </a:p>
        </p:txBody>
      </p:sp>
      <p:sp>
        <p:nvSpPr>
          <p:cNvPr id="5" name="Rectángulo 4"/>
          <p:cNvSpPr/>
          <p:nvPr/>
        </p:nvSpPr>
        <p:spPr>
          <a:xfrm>
            <a:off x="482131" y="1472684"/>
            <a:ext cx="10700220" cy="954107"/>
          </a:xfrm>
          <a:prstGeom prst="rect">
            <a:avLst/>
          </a:prstGeom>
        </p:spPr>
        <p:txBody>
          <a:bodyPr wrap="square">
            <a:spAutoFit/>
          </a:bodyPr>
          <a:lstStyle/>
          <a:p>
            <a:r>
              <a:rPr lang="es-CO" sz="2800" dirty="0" smtClean="0">
                <a:solidFill>
                  <a:srgbClr val="333333"/>
                </a:solidFill>
                <a:latin typeface="Helvetica Neue"/>
              </a:rPr>
              <a:t>La función </a:t>
            </a:r>
            <a:r>
              <a:rPr lang="es-CO" sz="2800" i="1" dirty="0" smtClean="0">
                <a:solidFill>
                  <a:srgbClr val="FF0000"/>
                </a:solidFill>
                <a:latin typeface="Helvetica Neue"/>
              </a:rPr>
              <a:t>if</a:t>
            </a:r>
            <a:r>
              <a:rPr lang="es-CO" sz="2800" dirty="0" smtClean="0">
                <a:solidFill>
                  <a:srgbClr val="333333"/>
                </a:solidFill>
                <a:latin typeface="Helvetica Neue"/>
              </a:rPr>
              <a:t> se usa cuando deseamos que una operación se ejecute cuando una condición se cumple.</a:t>
            </a:r>
            <a:endParaRPr lang="es-CO" sz="2800" dirty="0"/>
          </a:p>
        </p:txBody>
      </p:sp>
      <p:sp>
        <p:nvSpPr>
          <p:cNvPr id="6" name="Rectángulo 5"/>
          <p:cNvSpPr/>
          <p:nvPr/>
        </p:nvSpPr>
        <p:spPr>
          <a:xfrm>
            <a:off x="669269" y="3240910"/>
            <a:ext cx="3681136" cy="369332"/>
          </a:xfrm>
          <a:prstGeom prst="rect">
            <a:avLst/>
          </a:prstGeom>
        </p:spPr>
        <p:txBody>
          <a:bodyPr wrap="none">
            <a:spAutoFit/>
          </a:bodyPr>
          <a:lstStyle/>
          <a:p>
            <a:r>
              <a:rPr lang="es-CO" b="1" dirty="0" smtClean="0">
                <a:solidFill>
                  <a:srgbClr val="00B050"/>
                </a:solidFill>
              </a:rPr>
              <a:t>¿CÓMO SE USA LA FUNCIÓN </a:t>
            </a:r>
            <a:r>
              <a:rPr lang="es-CO" b="1" i="1" dirty="0" smtClean="0">
                <a:solidFill>
                  <a:srgbClr val="FF0000"/>
                </a:solidFill>
              </a:rPr>
              <a:t>if</a:t>
            </a:r>
            <a:r>
              <a:rPr lang="es-CO" i="1" dirty="0" smtClean="0">
                <a:solidFill>
                  <a:srgbClr val="00B050"/>
                </a:solidFill>
              </a:rPr>
              <a:t> </a:t>
            </a:r>
            <a:r>
              <a:rPr lang="es-CO" b="1" dirty="0" smtClean="0">
                <a:solidFill>
                  <a:srgbClr val="00B050"/>
                </a:solidFill>
              </a:rPr>
              <a:t>EN R?</a:t>
            </a:r>
            <a:endParaRPr lang="es-CO" b="1" dirty="0">
              <a:solidFill>
                <a:srgbClr val="00B050"/>
              </a:solidFill>
            </a:endParaRPr>
          </a:p>
        </p:txBody>
      </p:sp>
      <p:pic>
        <p:nvPicPr>
          <p:cNvPr id="7" name="Imagen 6"/>
          <p:cNvPicPr>
            <a:picLocks noChangeAspect="1"/>
          </p:cNvPicPr>
          <p:nvPr/>
        </p:nvPicPr>
        <p:blipFill>
          <a:blip r:embed="rId2"/>
          <a:stretch>
            <a:fillRect/>
          </a:stretch>
        </p:blipFill>
        <p:spPr>
          <a:xfrm>
            <a:off x="2424111" y="4271962"/>
            <a:ext cx="4805363" cy="1109663"/>
          </a:xfrm>
          <a:prstGeom prst="rect">
            <a:avLst/>
          </a:prstGeom>
        </p:spPr>
      </p:pic>
    </p:spTree>
    <p:extLst>
      <p:ext uri="{BB962C8B-B14F-4D97-AF65-F5344CB8AC3E}">
        <p14:creationId xmlns:p14="http://schemas.microsoft.com/office/powerpoint/2010/main" val="3468079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82131" y="527864"/>
            <a:ext cx="3440685" cy="461665"/>
          </a:xfrm>
          <a:prstGeom prst="rect">
            <a:avLst/>
          </a:prstGeom>
        </p:spPr>
        <p:txBody>
          <a:bodyPr wrap="none">
            <a:spAutoFit/>
          </a:bodyPr>
          <a:lstStyle/>
          <a:p>
            <a:r>
              <a:rPr lang="es-CO" b="1" dirty="0" smtClean="0">
                <a:solidFill>
                  <a:srgbClr val="00B050"/>
                </a:solidFill>
              </a:rPr>
              <a:t>¿OBJETIVO DE LA FUNCIÓN </a:t>
            </a:r>
            <a:r>
              <a:rPr lang="es-CO" sz="2400" b="1" i="1" dirty="0" smtClean="0">
                <a:solidFill>
                  <a:srgbClr val="00B050"/>
                </a:solidFill>
              </a:rPr>
              <a:t>else</a:t>
            </a:r>
            <a:r>
              <a:rPr lang="es-CO" b="1" dirty="0" smtClean="0">
                <a:solidFill>
                  <a:srgbClr val="00B050"/>
                </a:solidFill>
              </a:rPr>
              <a:t>?</a:t>
            </a:r>
            <a:endParaRPr lang="es-CO" b="1" dirty="0">
              <a:solidFill>
                <a:srgbClr val="00B050"/>
              </a:solidFill>
            </a:endParaRPr>
          </a:p>
        </p:txBody>
      </p:sp>
      <p:sp>
        <p:nvSpPr>
          <p:cNvPr id="5" name="Rectángulo 4"/>
          <p:cNvSpPr/>
          <p:nvPr/>
        </p:nvSpPr>
        <p:spPr>
          <a:xfrm>
            <a:off x="396406" y="1130201"/>
            <a:ext cx="10700220" cy="954107"/>
          </a:xfrm>
          <a:prstGeom prst="rect">
            <a:avLst/>
          </a:prstGeom>
        </p:spPr>
        <p:txBody>
          <a:bodyPr wrap="square">
            <a:spAutoFit/>
          </a:bodyPr>
          <a:lstStyle/>
          <a:p>
            <a:pPr algn="just"/>
            <a:r>
              <a:rPr lang="es-CO" sz="2800" dirty="0" smtClean="0">
                <a:solidFill>
                  <a:srgbClr val="333333"/>
                </a:solidFill>
                <a:latin typeface="Helvetica Neue"/>
              </a:rPr>
              <a:t>La función </a:t>
            </a:r>
            <a:r>
              <a:rPr lang="es-CO" sz="2800" i="1" dirty="0" smtClean="0">
                <a:solidFill>
                  <a:srgbClr val="FF0000"/>
                </a:solidFill>
                <a:latin typeface="Helvetica Neue"/>
              </a:rPr>
              <a:t>else</a:t>
            </a:r>
            <a:r>
              <a:rPr lang="es-CO" sz="2800" dirty="0" smtClean="0">
                <a:solidFill>
                  <a:srgbClr val="333333"/>
                </a:solidFill>
                <a:latin typeface="Helvetica Neue"/>
              </a:rPr>
              <a:t> complementa la función </a:t>
            </a:r>
            <a:r>
              <a:rPr lang="es-CO" sz="2800" i="1" dirty="0" smtClean="0">
                <a:solidFill>
                  <a:srgbClr val="FF0000"/>
                </a:solidFill>
                <a:latin typeface="Helvetica Neue"/>
              </a:rPr>
              <a:t>if </a:t>
            </a:r>
            <a:r>
              <a:rPr lang="es-CO" sz="2800" dirty="0" smtClean="0">
                <a:solidFill>
                  <a:srgbClr val="333333"/>
                </a:solidFill>
                <a:latin typeface="Helvetica Neue"/>
              </a:rPr>
              <a:t>en razón a que nos indica qué va a pasar el caso de que la condición </a:t>
            </a:r>
            <a:r>
              <a:rPr lang="es-CO" sz="2800" i="1" dirty="0">
                <a:solidFill>
                  <a:srgbClr val="FF0000"/>
                </a:solidFill>
                <a:latin typeface="Helvetica Neue"/>
              </a:rPr>
              <a:t>if</a:t>
            </a:r>
            <a:r>
              <a:rPr lang="es-CO" sz="2800" dirty="0" smtClean="0">
                <a:solidFill>
                  <a:srgbClr val="333333"/>
                </a:solidFill>
                <a:latin typeface="Helvetica Neue"/>
              </a:rPr>
              <a:t> no se cumpla. </a:t>
            </a:r>
            <a:endParaRPr lang="es-CO" sz="2800" dirty="0"/>
          </a:p>
        </p:txBody>
      </p:sp>
      <p:sp>
        <p:nvSpPr>
          <p:cNvPr id="6" name="Rectángulo 5"/>
          <p:cNvSpPr/>
          <p:nvPr/>
        </p:nvSpPr>
        <p:spPr>
          <a:xfrm>
            <a:off x="482131" y="4048511"/>
            <a:ext cx="4762522" cy="369332"/>
          </a:xfrm>
          <a:prstGeom prst="rect">
            <a:avLst/>
          </a:prstGeom>
        </p:spPr>
        <p:txBody>
          <a:bodyPr wrap="none">
            <a:spAutoFit/>
          </a:bodyPr>
          <a:lstStyle/>
          <a:p>
            <a:r>
              <a:rPr lang="es-CO" b="1" dirty="0" smtClean="0">
                <a:solidFill>
                  <a:srgbClr val="00B050"/>
                </a:solidFill>
              </a:rPr>
              <a:t>¿CÓMO SE USAN LAS FUNCIONES </a:t>
            </a:r>
            <a:r>
              <a:rPr lang="es-CO" b="1" i="1" dirty="0">
                <a:solidFill>
                  <a:srgbClr val="FF0000"/>
                </a:solidFill>
              </a:rPr>
              <a:t>if</a:t>
            </a:r>
            <a:r>
              <a:rPr lang="es-CO" b="1" dirty="0" smtClean="0">
                <a:solidFill>
                  <a:srgbClr val="00B050"/>
                </a:solidFill>
              </a:rPr>
              <a:t> Y </a:t>
            </a:r>
            <a:r>
              <a:rPr lang="es-CO" b="1" i="1" dirty="0" smtClean="0">
                <a:solidFill>
                  <a:srgbClr val="FF0000"/>
                </a:solidFill>
              </a:rPr>
              <a:t>else</a:t>
            </a:r>
            <a:r>
              <a:rPr lang="es-CO" b="1" dirty="0" smtClean="0">
                <a:solidFill>
                  <a:srgbClr val="00B050"/>
                </a:solidFill>
              </a:rPr>
              <a:t> EN R?</a:t>
            </a:r>
            <a:endParaRPr lang="es-CO" b="1" dirty="0">
              <a:solidFill>
                <a:srgbClr val="00B050"/>
              </a:solidFill>
            </a:endParaRPr>
          </a:p>
        </p:txBody>
      </p:sp>
      <p:sp>
        <p:nvSpPr>
          <p:cNvPr id="2" name="Rectángulo 1"/>
          <p:cNvSpPr/>
          <p:nvPr/>
        </p:nvSpPr>
        <p:spPr>
          <a:xfrm>
            <a:off x="853724" y="2358627"/>
            <a:ext cx="6506909" cy="369332"/>
          </a:xfrm>
          <a:prstGeom prst="rect">
            <a:avLst/>
          </a:prstGeom>
        </p:spPr>
        <p:txBody>
          <a:bodyPr wrap="none">
            <a:spAutoFit/>
          </a:bodyPr>
          <a:lstStyle/>
          <a:p>
            <a:r>
              <a:rPr lang="es-CO" dirty="0" smtClean="0">
                <a:solidFill>
                  <a:srgbClr val="333333"/>
                </a:solidFill>
                <a:latin typeface="Helvetica Neue"/>
              </a:rPr>
              <a:t>Un </a:t>
            </a:r>
            <a:r>
              <a:rPr lang="es-CO" i="1" dirty="0" smtClean="0">
                <a:solidFill>
                  <a:srgbClr val="FF0000"/>
                </a:solidFill>
                <a:latin typeface="Helvetica Neue"/>
              </a:rPr>
              <a:t>if</a:t>
            </a:r>
            <a:r>
              <a:rPr lang="es-CO" dirty="0" smtClean="0">
                <a:solidFill>
                  <a:srgbClr val="333333"/>
                </a:solidFill>
                <a:latin typeface="Helvetica Neue"/>
              </a:rPr>
              <a:t> con </a:t>
            </a:r>
            <a:r>
              <a:rPr lang="es-CO" i="1" dirty="0" smtClean="0">
                <a:solidFill>
                  <a:srgbClr val="FF0000"/>
                </a:solidFill>
                <a:latin typeface="Helvetica Neue"/>
              </a:rPr>
              <a:t>else</a:t>
            </a:r>
            <a:r>
              <a:rPr lang="es-CO" dirty="0" smtClean="0">
                <a:solidFill>
                  <a:srgbClr val="333333"/>
                </a:solidFill>
                <a:latin typeface="Helvetica Neue"/>
              </a:rPr>
              <a:t> es la manera de decirle al leguaje los siguiente:</a:t>
            </a:r>
            <a:endParaRPr lang="es-CO" dirty="0"/>
          </a:p>
        </p:txBody>
      </p:sp>
      <p:sp>
        <p:nvSpPr>
          <p:cNvPr id="3" name="Rectángulo 2"/>
          <p:cNvSpPr/>
          <p:nvPr/>
        </p:nvSpPr>
        <p:spPr>
          <a:xfrm>
            <a:off x="853724" y="3015704"/>
            <a:ext cx="10875031" cy="646331"/>
          </a:xfrm>
          <a:prstGeom prst="rect">
            <a:avLst/>
          </a:prstGeom>
        </p:spPr>
        <p:txBody>
          <a:bodyPr wrap="square">
            <a:spAutoFit/>
          </a:bodyPr>
          <a:lstStyle/>
          <a:p>
            <a:pPr>
              <a:buFont typeface="Arial" panose="020B0604020202020204" pitchFamily="34" charset="0"/>
              <a:buChar char="•"/>
            </a:pPr>
            <a:r>
              <a:rPr lang="es-CO" b="1" dirty="0">
                <a:solidFill>
                  <a:srgbClr val="333333"/>
                </a:solidFill>
                <a:latin typeface="Helvetica Neue"/>
              </a:rPr>
              <a:t>SI</a:t>
            </a:r>
            <a:r>
              <a:rPr lang="es-CO" dirty="0">
                <a:solidFill>
                  <a:srgbClr val="333333"/>
                </a:solidFill>
                <a:latin typeface="Helvetica Neue"/>
              </a:rPr>
              <a:t> esta condición es </a:t>
            </a:r>
            <a:r>
              <a:rPr lang="es-CO" dirty="0" smtClean="0">
                <a:solidFill>
                  <a:srgbClr val="333333"/>
                </a:solidFill>
                <a:latin typeface="Helvetica Neue"/>
              </a:rPr>
              <a:t>verdadera,</a:t>
            </a:r>
            <a:r>
              <a:rPr lang="es-CO" dirty="0">
                <a:solidFill>
                  <a:srgbClr val="333333"/>
                </a:solidFill>
                <a:latin typeface="Helvetica Neue"/>
              </a:rPr>
              <a:t> </a:t>
            </a:r>
            <a:r>
              <a:rPr lang="es-CO" b="1" dirty="0">
                <a:solidFill>
                  <a:srgbClr val="333333"/>
                </a:solidFill>
                <a:latin typeface="Helvetica Neue"/>
              </a:rPr>
              <a:t>ENTONCES</a:t>
            </a:r>
            <a:r>
              <a:rPr lang="es-CO" dirty="0">
                <a:solidFill>
                  <a:srgbClr val="333333"/>
                </a:solidFill>
                <a:latin typeface="Helvetica Neue"/>
              </a:rPr>
              <a:t> </a:t>
            </a:r>
            <a:r>
              <a:rPr lang="es-CO" dirty="0" smtClean="0">
                <a:solidFill>
                  <a:srgbClr val="333333"/>
                </a:solidFill>
                <a:latin typeface="Helvetica Neue"/>
              </a:rPr>
              <a:t>realice </a:t>
            </a:r>
            <a:r>
              <a:rPr lang="es-CO" dirty="0">
                <a:solidFill>
                  <a:srgbClr val="333333"/>
                </a:solidFill>
                <a:latin typeface="Helvetica Neue"/>
              </a:rPr>
              <a:t>estas operaciones, </a:t>
            </a:r>
            <a:r>
              <a:rPr lang="es-CO" b="1" dirty="0">
                <a:solidFill>
                  <a:srgbClr val="333333"/>
                </a:solidFill>
                <a:latin typeface="Helvetica Neue"/>
              </a:rPr>
              <a:t>DE OTRO MODO</a:t>
            </a:r>
            <a:r>
              <a:rPr lang="es-CO" dirty="0">
                <a:solidFill>
                  <a:srgbClr val="333333"/>
                </a:solidFill>
                <a:latin typeface="Helvetica Neue"/>
              </a:rPr>
              <a:t> </a:t>
            </a:r>
            <a:r>
              <a:rPr lang="es-CO" dirty="0" smtClean="0">
                <a:solidFill>
                  <a:srgbClr val="333333"/>
                </a:solidFill>
                <a:latin typeface="Helvetica Neue"/>
              </a:rPr>
              <a:t>realice </a:t>
            </a:r>
            <a:r>
              <a:rPr lang="es-CO" dirty="0">
                <a:solidFill>
                  <a:srgbClr val="333333"/>
                </a:solidFill>
                <a:latin typeface="Helvetica Neue"/>
              </a:rPr>
              <a:t>estas otras operaciones.</a:t>
            </a:r>
            <a:endParaRPr lang="es-CO" b="0" i="0" dirty="0">
              <a:solidFill>
                <a:srgbClr val="333333"/>
              </a:solidFill>
              <a:effectLst/>
              <a:latin typeface="Helvetica Neue"/>
            </a:endParaRPr>
          </a:p>
        </p:txBody>
      </p:sp>
      <p:pic>
        <p:nvPicPr>
          <p:cNvPr id="8" name="Imagen 7"/>
          <p:cNvPicPr>
            <a:picLocks noChangeAspect="1"/>
          </p:cNvPicPr>
          <p:nvPr/>
        </p:nvPicPr>
        <p:blipFill>
          <a:blip r:embed="rId2"/>
          <a:stretch>
            <a:fillRect/>
          </a:stretch>
        </p:blipFill>
        <p:spPr>
          <a:xfrm>
            <a:off x="2117491" y="4822194"/>
            <a:ext cx="4149959" cy="1608087"/>
          </a:xfrm>
          <a:prstGeom prst="rect">
            <a:avLst/>
          </a:prstGeom>
        </p:spPr>
      </p:pic>
    </p:spTree>
    <p:extLst>
      <p:ext uri="{BB962C8B-B14F-4D97-AF65-F5344CB8AC3E}">
        <p14:creationId xmlns:p14="http://schemas.microsoft.com/office/powerpoint/2010/main" val="175323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82131" y="527864"/>
            <a:ext cx="3610219" cy="461665"/>
          </a:xfrm>
          <a:prstGeom prst="rect">
            <a:avLst/>
          </a:prstGeom>
        </p:spPr>
        <p:txBody>
          <a:bodyPr wrap="none">
            <a:spAutoFit/>
          </a:bodyPr>
          <a:lstStyle/>
          <a:p>
            <a:r>
              <a:rPr lang="es-CO" b="1" dirty="0" smtClean="0">
                <a:solidFill>
                  <a:srgbClr val="00B050"/>
                </a:solidFill>
              </a:rPr>
              <a:t>¿OBJETIVO DE LA FUNCIÓN </a:t>
            </a:r>
            <a:r>
              <a:rPr lang="es-CO" sz="2400" b="1" i="1" dirty="0" err="1" smtClean="0">
                <a:solidFill>
                  <a:srgbClr val="00B050"/>
                </a:solidFill>
              </a:rPr>
              <a:t>ifelse</a:t>
            </a:r>
            <a:r>
              <a:rPr lang="es-CO" b="1" dirty="0" smtClean="0">
                <a:solidFill>
                  <a:srgbClr val="00B050"/>
                </a:solidFill>
              </a:rPr>
              <a:t>?</a:t>
            </a:r>
            <a:endParaRPr lang="es-CO" b="1" dirty="0">
              <a:solidFill>
                <a:srgbClr val="00B050"/>
              </a:solidFill>
            </a:endParaRPr>
          </a:p>
        </p:txBody>
      </p:sp>
      <p:sp>
        <p:nvSpPr>
          <p:cNvPr id="5" name="Rectángulo 4"/>
          <p:cNvSpPr/>
          <p:nvPr/>
        </p:nvSpPr>
        <p:spPr>
          <a:xfrm>
            <a:off x="396406" y="1130201"/>
            <a:ext cx="10700220" cy="1569660"/>
          </a:xfrm>
          <a:prstGeom prst="rect">
            <a:avLst/>
          </a:prstGeom>
        </p:spPr>
        <p:txBody>
          <a:bodyPr wrap="square">
            <a:spAutoFit/>
          </a:bodyPr>
          <a:lstStyle/>
          <a:p>
            <a:pPr algn="just"/>
            <a:r>
              <a:rPr lang="es-CO" sz="2400" dirty="0" smtClean="0">
                <a:solidFill>
                  <a:srgbClr val="333333"/>
                </a:solidFill>
                <a:latin typeface="Helvetica Neue"/>
              </a:rPr>
              <a:t>La función </a:t>
            </a:r>
            <a:r>
              <a:rPr lang="es-CO" sz="2400" i="1" dirty="0" err="1" smtClean="0">
                <a:solidFill>
                  <a:srgbClr val="FF0000"/>
                </a:solidFill>
                <a:latin typeface="Helvetica Neue"/>
              </a:rPr>
              <a:t>ifelse</a:t>
            </a:r>
            <a:r>
              <a:rPr lang="es-CO" sz="2400" dirty="0" smtClean="0">
                <a:solidFill>
                  <a:srgbClr val="333333"/>
                </a:solidFill>
                <a:latin typeface="Helvetica Neue"/>
              </a:rPr>
              <a:t> permite </a:t>
            </a:r>
            <a:r>
              <a:rPr lang="es-CO" sz="2400" dirty="0" err="1" smtClean="0">
                <a:solidFill>
                  <a:srgbClr val="333333"/>
                </a:solidFill>
                <a:latin typeface="Helvetica Neue"/>
              </a:rPr>
              <a:t>vectorizar</a:t>
            </a:r>
            <a:r>
              <a:rPr lang="es-CO" sz="2400" dirty="0" smtClean="0">
                <a:solidFill>
                  <a:srgbClr val="333333"/>
                </a:solidFill>
                <a:latin typeface="Helvetica Neue"/>
              </a:rPr>
              <a:t> las funciones </a:t>
            </a:r>
            <a:r>
              <a:rPr lang="es-CO" sz="2400" i="1" dirty="0" smtClean="0">
                <a:solidFill>
                  <a:srgbClr val="FF0000"/>
                </a:solidFill>
                <a:latin typeface="Helvetica Neue"/>
              </a:rPr>
              <a:t>if y else. </a:t>
            </a:r>
            <a:r>
              <a:rPr lang="es-CO" sz="2400" dirty="0" smtClean="0">
                <a:solidFill>
                  <a:srgbClr val="333333"/>
                </a:solidFill>
                <a:latin typeface="Helvetica Neue"/>
              </a:rPr>
              <a:t>Es decir, en lugar de escribir una línea de código para cada una de las comparaciones requeridas, podemos hacer uso de una única llamada haciendo uso de esta función la cual se aplicará a todos los elementos de un vector.</a:t>
            </a:r>
            <a:endParaRPr lang="es-CO" sz="2400" dirty="0"/>
          </a:p>
        </p:txBody>
      </p:sp>
      <p:sp>
        <p:nvSpPr>
          <p:cNvPr id="6" name="Rectángulo 5"/>
          <p:cNvSpPr/>
          <p:nvPr/>
        </p:nvSpPr>
        <p:spPr>
          <a:xfrm>
            <a:off x="396406" y="3207029"/>
            <a:ext cx="4533805" cy="369332"/>
          </a:xfrm>
          <a:prstGeom prst="rect">
            <a:avLst/>
          </a:prstGeom>
        </p:spPr>
        <p:txBody>
          <a:bodyPr wrap="none">
            <a:spAutoFit/>
          </a:bodyPr>
          <a:lstStyle/>
          <a:p>
            <a:r>
              <a:rPr lang="es-CO" b="1" dirty="0" smtClean="0">
                <a:solidFill>
                  <a:srgbClr val="00B050"/>
                </a:solidFill>
              </a:rPr>
              <a:t>¿CÓMO SE USAN LAS FUNCIONES </a:t>
            </a:r>
            <a:r>
              <a:rPr lang="es-CO" b="1" i="1" dirty="0" err="1" smtClean="0">
                <a:solidFill>
                  <a:srgbClr val="FF0000"/>
                </a:solidFill>
              </a:rPr>
              <a:t>ifelse</a:t>
            </a:r>
            <a:r>
              <a:rPr lang="es-CO" b="1" dirty="0" smtClean="0">
                <a:solidFill>
                  <a:srgbClr val="00B050"/>
                </a:solidFill>
              </a:rPr>
              <a:t> EN R?</a:t>
            </a:r>
            <a:endParaRPr lang="es-CO" b="1" dirty="0">
              <a:solidFill>
                <a:srgbClr val="00B050"/>
              </a:solidFill>
            </a:endParaRPr>
          </a:p>
        </p:txBody>
      </p:sp>
      <p:sp>
        <p:nvSpPr>
          <p:cNvPr id="7" name="Rectángulo 6"/>
          <p:cNvSpPr/>
          <p:nvPr/>
        </p:nvSpPr>
        <p:spPr>
          <a:xfrm>
            <a:off x="380307" y="4049915"/>
            <a:ext cx="4365298" cy="369332"/>
          </a:xfrm>
          <a:prstGeom prst="rect">
            <a:avLst/>
          </a:prstGeom>
        </p:spPr>
        <p:txBody>
          <a:bodyPr wrap="none">
            <a:spAutoFit/>
          </a:bodyPr>
          <a:lstStyle/>
          <a:p>
            <a:r>
              <a:rPr lang="es-CO" dirty="0">
                <a:solidFill>
                  <a:srgbClr val="333333"/>
                </a:solidFill>
                <a:latin typeface="Helvetica Neue"/>
              </a:rPr>
              <a:t>La función </a:t>
            </a:r>
            <a:r>
              <a:rPr lang="es-CO" i="1" dirty="0" err="1">
                <a:solidFill>
                  <a:srgbClr val="FF0000"/>
                </a:solidFill>
                <a:latin typeface="Helvetica Neue"/>
              </a:rPr>
              <a:t>ifelse</a:t>
            </a:r>
            <a:r>
              <a:rPr lang="es-CO" dirty="0">
                <a:solidFill>
                  <a:srgbClr val="333333"/>
                </a:solidFill>
                <a:latin typeface="Helvetica Neue"/>
              </a:rPr>
              <a:t> </a:t>
            </a:r>
            <a:r>
              <a:rPr lang="es-CO" dirty="0" smtClean="0">
                <a:solidFill>
                  <a:srgbClr val="333333"/>
                </a:solidFill>
                <a:latin typeface="Helvetica Neue"/>
              </a:rPr>
              <a:t>tiene la siguiente forma.</a:t>
            </a:r>
            <a:endParaRPr lang="es-CO" dirty="0"/>
          </a:p>
        </p:txBody>
      </p:sp>
      <p:pic>
        <p:nvPicPr>
          <p:cNvPr id="9" name="Imagen 8"/>
          <p:cNvPicPr>
            <a:picLocks noChangeAspect="1"/>
          </p:cNvPicPr>
          <p:nvPr/>
        </p:nvPicPr>
        <p:blipFill>
          <a:blip r:embed="rId2"/>
          <a:stretch>
            <a:fillRect/>
          </a:stretch>
        </p:blipFill>
        <p:spPr>
          <a:xfrm>
            <a:off x="2097655" y="4978726"/>
            <a:ext cx="5295900" cy="790575"/>
          </a:xfrm>
          <a:prstGeom prst="rect">
            <a:avLst/>
          </a:prstGeom>
        </p:spPr>
      </p:pic>
    </p:spTree>
    <p:extLst>
      <p:ext uri="{BB962C8B-B14F-4D97-AF65-F5344CB8AC3E}">
        <p14:creationId xmlns:p14="http://schemas.microsoft.com/office/powerpoint/2010/main" val="375123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13953" y="2710934"/>
            <a:ext cx="1979388" cy="769441"/>
          </a:xfrm>
          <a:prstGeom prst="rect">
            <a:avLst/>
          </a:prstGeom>
        </p:spPr>
        <p:txBody>
          <a:bodyPr wrap="none">
            <a:spAutoFit/>
          </a:bodyPr>
          <a:lstStyle/>
          <a:p>
            <a:r>
              <a:rPr lang="es-CO" sz="4400" dirty="0" smtClean="0">
                <a:solidFill>
                  <a:srgbClr val="FF0000"/>
                </a:solidFill>
              </a:rPr>
              <a:t>for</a:t>
            </a:r>
            <a:r>
              <a:rPr lang="es-CO" sz="4400" dirty="0" smtClean="0"/>
              <a:t> en R</a:t>
            </a:r>
            <a:endParaRPr lang="es-CO" sz="4400" dirty="0"/>
          </a:p>
        </p:txBody>
      </p:sp>
    </p:spTree>
    <p:extLst>
      <p:ext uri="{BB962C8B-B14F-4D97-AF65-F5344CB8AC3E}">
        <p14:creationId xmlns:p14="http://schemas.microsoft.com/office/powerpoint/2010/main" val="1331478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3308598" cy="461665"/>
          </a:xfrm>
          <a:prstGeom prst="rect">
            <a:avLst/>
          </a:prstGeom>
        </p:spPr>
        <p:txBody>
          <a:bodyPr wrap="none">
            <a:spAutoFit/>
          </a:bodyPr>
          <a:lstStyle/>
          <a:p>
            <a:r>
              <a:rPr lang="es-CO" b="1" dirty="0" smtClean="0">
                <a:solidFill>
                  <a:srgbClr val="00B050"/>
                </a:solidFill>
              </a:rPr>
              <a:t>¿OBJETIVO DE LA FUNCIÓN </a:t>
            </a:r>
            <a:r>
              <a:rPr lang="es-CO" sz="2400" b="1" i="1" dirty="0" smtClean="0">
                <a:solidFill>
                  <a:srgbClr val="00B050"/>
                </a:solidFill>
              </a:rPr>
              <a:t>for</a:t>
            </a:r>
            <a:r>
              <a:rPr lang="es-CO" b="1" dirty="0" smtClean="0">
                <a:solidFill>
                  <a:srgbClr val="00B050"/>
                </a:solidFill>
              </a:rPr>
              <a:t>?</a:t>
            </a:r>
            <a:endParaRPr lang="es-CO" b="1" dirty="0">
              <a:solidFill>
                <a:srgbClr val="00B050"/>
              </a:solidFill>
            </a:endParaRPr>
          </a:p>
        </p:txBody>
      </p:sp>
      <p:sp>
        <p:nvSpPr>
          <p:cNvPr id="5" name="Rectángulo 4"/>
          <p:cNvSpPr/>
          <p:nvPr/>
        </p:nvSpPr>
        <p:spPr>
          <a:xfrm>
            <a:off x="510824" y="1596509"/>
            <a:ext cx="10719151" cy="646331"/>
          </a:xfrm>
          <a:prstGeom prst="rect">
            <a:avLst/>
          </a:prstGeom>
        </p:spPr>
        <p:txBody>
          <a:bodyPr wrap="square">
            <a:spAutoFit/>
          </a:bodyPr>
          <a:lstStyle/>
          <a:p>
            <a:r>
              <a:rPr lang="es-CO" dirty="0">
                <a:solidFill>
                  <a:srgbClr val="333333"/>
                </a:solidFill>
                <a:latin typeface="Helvetica Neue"/>
              </a:rPr>
              <a:t>La función </a:t>
            </a:r>
            <a:r>
              <a:rPr lang="es-CO" i="1" dirty="0" smtClean="0">
                <a:solidFill>
                  <a:srgbClr val="FF0000"/>
                </a:solidFill>
                <a:latin typeface="Helvetica Neue"/>
              </a:rPr>
              <a:t>for</a:t>
            </a:r>
            <a:r>
              <a:rPr lang="es-CO" dirty="0" smtClean="0">
                <a:solidFill>
                  <a:srgbClr val="333333"/>
                </a:solidFill>
                <a:latin typeface="Helvetica Neue"/>
              </a:rPr>
              <a:t> de R permite la ejecución de un ciclo, bucle o </a:t>
            </a:r>
            <a:r>
              <a:rPr lang="es-CO" i="1" dirty="0" smtClean="0">
                <a:solidFill>
                  <a:srgbClr val="333333"/>
                </a:solidFill>
                <a:latin typeface="Helvetica Neue"/>
              </a:rPr>
              <a:t>loop</a:t>
            </a:r>
            <a:r>
              <a:rPr lang="es-CO" dirty="0" smtClean="0">
                <a:solidFill>
                  <a:srgbClr val="333333"/>
                </a:solidFill>
                <a:latin typeface="Helvetica Neue"/>
              </a:rPr>
              <a:t>, al realizar una operación definida para uno de los elementos de un conjunto de datos. </a:t>
            </a:r>
            <a:endParaRPr lang="es-CO" dirty="0"/>
          </a:p>
        </p:txBody>
      </p:sp>
      <p:sp>
        <p:nvSpPr>
          <p:cNvPr id="6" name="Rectángulo 5"/>
          <p:cNvSpPr/>
          <p:nvPr/>
        </p:nvSpPr>
        <p:spPr>
          <a:xfrm>
            <a:off x="510824" y="2686436"/>
            <a:ext cx="3826945" cy="369332"/>
          </a:xfrm>
          <a:prstGeom prst="rect">
            <a:avLst/>
          </a:prstGeom>
        </p:spPr>
        <p:txBody>
          <a:bodyPr wrap="none">
            <a:spAutoFit/>
          </a:bodyPr>
          <a:lstStyle/>
          <a:p>
            <a:r>
              <a:rPr lang="es-CO" b="1" dirty="0" smtClean="0">
                <a:solidFill>
                  <a:srgbClr val="00B050"/>
                </a:solidFill>
              </a:rPr>
              <a:t>¿CÓMO SE USA LA FUNCIÓN </a:t>
            </a:r>
            <a:r>
              <a:rPr lang="es-CO" b="1" i="1" dirty="0" smtClean="0">
                <a:solidFill>
                  <a:srgbClr val="FF0000"/>
                </a:solidFill>
              </a:rPr>
              <a:t>for </a:t>
            </a:r>
            <a:r>
              <a:rPr lang="es-CO" b="1" dirty="0" smtClean="0">
                <a:solidFill>
                  <a:srgbClr val="00B050"/>
                </a:solidFill>
              </a:rPr>
              <a:t>EN R?</a:t>
            </a:r>
            <a:endParaRPr lang="es-CO" b="1" dirty="0">
              <a:solidFill>
                <a:srgbClr val="00B050"/>
              </a:solidFill>
            </a:endParaRPr>
          </a:p>
        </p:txBody>
      </p:sp>
      <p:pic>
        <p:nvPicPr>
          <p:cNvPr id="7" name="Imagen 6"/>
          <p:cNvPicPr>
            <a:picLocks noChangeAspect="1"/>
          </p:cNvPicPr>
          <p:nvPr/>
        </p:nvPicPr>
        <p:blipFill>
          <a:blip r:embed="rId2"/>
          <a:stretch>
            <a:fillRect/>
          </a:stretch>
        </p:blipFill>
        <p:spPr>
          <a:xfrm>
            <a:off x="636360" y="3667125"/>
            <a:ext cx="3057525" cy="1104900"/>
          </a:xfrm>
          <a:prstGeom prst="rect">
            <a:avLst/>
          </a:prstGeom>
        </p:spPr>
      </p:pic>
      <p:sp>
        <p:nvSpPr>
          <p:cNvPr id="8" name="Rectángulo 7"/>
          <p:cNvSpPr/>
          <p:nvPr/>
        </p:nvSpPr>
        <p:spPr>
          <a:xfrm>
            <a:off x="510824" y="5198716"/>
            <a:ext cx="10118989" cy="369332"/>
          </a:xfrm>
          <a:prstGeom prst="rect">
            <a:avLst/>
          </a:prstGeom>
        </p:spPr>
        <p:txBody>
          <a:bodyPr wrap="none">
            <a:spAutoFit/>
          </a:bodyPr>
          <a:lstStyle/>
          <a:p>
            <a:r>
              <a:rPr lang="es-CO" dirty="0" smtClean="0">
                <a:solidFill>
                  <a:srgbClr val="333333"/>
                </a:solidFill>
                <a:latin typeface="Helvetica Neue"/>
              </a:rPr>
              <a:t>La anterior instrucción nos dice: </a:t>
            </a:r>
            <a:r>
              <a:rPr lang="es-CO" b="1" dirty="0" smtClean="0">
                <a:solidFill>
                  <a:srgbClr val="333333"/>
                </a:solidFill>
                <a:latin typeface="Helvetica Neue"/>
              </a:rPr>
              <a:t>PARA</a:t>
            </a:r>
            <a:r>
              <a:rPr lang="es-CO" dirty="0" smtClean="0">
                <a:solidFill>
                  <a:srgbClr val="333333"/>
                </a:solidFill>
                <a:latin typeface="Helvetica Neue"/>
              </a:rPr>
              <a:t> cada elemento </a:t>
            </a:r>
            <a:r>
              <a:rPr lang="es-CO" b="1" dirty="0" smtClean="0">
                <a:solidFill>
                  <a:srgbClr val="333333"/>
                </a:solidFill>
                <a:latin typeface="Helvetica Neue"/>
              </a:rPr>
              <a:t>EN</a:t>
            </a:r>
            <a:r>
              <a:rPr lang="es-CO" dirty="0" smtClean="0">
                <a:solidFill>
                  <a:srgbClr val="333333"/>
                </a:solidFill>
                <a:latin typeface="Helvetica Neue"/>
              </a:rPr>
              <a:t> un objeto, haz la siguiente operación.  </a:t>
            </a:r>
            <a:endParaRPr lang="es-CO" dirty="0"/>
          </a:p>
        </p:txBody>
      </p:sp>
    </p:spTree>
    <p:extLst>
      <p:ext uri="{BB962C8B-B14F-4D97-AF65-F5344CB8AC3E}">
        <p14:creationId xmlns:p14="http://schemas.microsoft.com/office/powerpoint/2010/main" val="16537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1905009" cy="369332"/>
          </a:xfrm>
          <a:prstGeom prst="rect">
            <a:avLst/>
          </a:prstGeom>
        </p:spPr>
        <p:txBody>
          <a:bodyPr wrap="none">
            <a:spAutoFit/>
          </a:bodyPr>
          <a:lstStyle/>
          <a:p>
            <a:r>
              <a:rPr lang="es-CO" b="1" dirty="0" smtClean="0">
                <a:solidFill>
                  <a:srgbClr val="00B050"/>
                </a:solidFill>
              </a:rPr>
              <a:t>LA FAMILIA APPLY</a:t>
            </a:r>
            <a:endParaRPr lang="es-CO" b="1" dirty="0">
              <a:solidFill>
                <a:srgbClr val="00B050"/>
              </a:solidFill>
            </a:endParaRPr>
          </a:p>
        </p:txBody>
      </p:sp>
      <p:sp>
        <p:nvSpPr>
          <p:cNvPr id="6" name="Rectangle 2"/>
          <p:cNvSpPr>
            <a:spLocks noChangeArrowheads="1"/>
          </p:cNvSpPr>
          <p:nvPr/>
        </p:nvSpPr>
        <p:spPr bwMode="auto">
          <a:xfrm>
            <a:off x="771525" y="1540550"/>
            <a:ext cx="7995779"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0" i="0" u="none" strike="noStrike" cap="none" normalizeH="0" baseline="0" dirty="0" smtClean="0">
                <a:ln>
                  <a:noFill/>
                </a:ln>
                <a:solidFill>
                  <a:srgbClr val="333333"/>
                </a:solidFill>
                <a:effectLst/>
                <a:latin typeface="Helvetica Neue"/>
              </a:rPr>
              <a:t>La familia </a:t>
            </a:r>
            <a:r>
              <a:rPr kumimoji="0" lang="es-CO" altLang="es-CO" sz="2400" b="0" i="0" u="none" strike="noStrike" cap="none" normalizeH="0" baseline="0" dirty="0" err="1" smtClean="0">
                <a:ln>
                  <a:noFill/>
                </a:ln>
                <a:solidFill>
                  <a:srgbClr val="333333"/>
                </a:solidFill>
                <a:effectLst/>
                <a:latin typeface="Helvetica Neue"/>
              </a:rPr>
              <a:t>apply</a:t>
            </a:r>
            <a:r>
              <a:rPr kumimoji="0" lang="es-CO" altLang="es-CO" sz="2400" b="0" i="0" u="none" strike="noStrike" cap="none" normalizeH="0" baseline="0" dirty="0" smtClean="0">
                <a:ln>
                  <a:noFill/>
                </a:ln>
                <a:solidFill>
                  <a:srgbClr val="333333"/>
                </a:solidFill>
                <a:effectLst/>
                <a:latin typeface="Helvetica Neue"/>
              </a:rPr>
              <a:t> esta formada por las siguientes funciones: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eapply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FF0000"/>
                </a:solidFill>
                <a:effectLst/>
                <a:latin typeface="Consolas" panose="020B0609020204030204" pitchFamily="49" charset="0"/>
              </a:rPr>
              <a:t>lapply</a:t>
            </a:r>
            <a:r>
              <a:rPr kumimoji="0" lang="es-CO" altLang="es-CO" sz="2400" b="0" i="0" u="none" strike="noStrike" cap="none" normalizeH="0" baseline="0" dirty="0" smtClean="0">
                <a:ln>
                  <a:noFill/>
                </a:ln>
                <a:solidFill>
                  <a:srgbClr val="FF0000"/>
                </a:solidFill>
                <a:effectLst/>
                <a:latin typeface="Consolas" panose="020B0609020204030204" pitchFamily="49" charset="0"/>
              </a:rPr>
              <a:t>()</a:t>
            </a:r>
            <a:endParaRPr kumimoji="0" lang="es-CO" altLang="es-CO" sz="2400" b="0" i="0" u="none" strike="noStrike" cap="none" normalizeH="0" baseline="0" dirty="0" smtClean="0">
              <a:ln>
                <a:noFill/>
              </a:ln>
              <a:solidFill>
                <a:srgbClr val="FF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mapply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rapply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sapply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tapply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smtClean="0">
                <a:ln>
                  <a:noFill/>
                </a:ln>
                <a:solidFill>
                  <a:srgbClr val="333333"/>
                </a:solidFill>
                <a:effectLst/>
                <a:latin typeface="Consolas" panose="020B0609020204030204" pitchFamily="49" charset="0"/>
              </a:rPr>
              <a:t> </a:t>
            </a:r>
            <a:r>
              <a:rPr kumimoji="0" lang="es-CO" altLang="es-CO" sz="2400" b="0" i="0" u="none" strike="noStrike" cap="none" normalizeH="0" baseline="0" dirty="0" err="1" smtClean="0">
                <a:ln>
                  <a:noFill/>
                </a:ln>
                <a:solidFill>
                  <a:srgbClr val="333333"/>
                </a:solidFill>
                <a:effectLst/>
                <a:latin typeface="Consolas" panose="020B0609020204030204" pitchFamily="49" charset="0"/>
              </a:rPr>
              <a:t>vapply</a:t>
            </a:r>
            <a:r>
              <a:rPr kumimoji="0" lang="es-CO" altLang="es-CO" sz="2400" b="0" i="0" u="none" strike="noStrike" cap="none" normalizeH="0" baseline="0" dirty="0" smtClean="0">
                <a:ln>
                  <a:noFill/>
                </a:ln>
                <a:solidFill>
                  <a:srgbClr val="333333"/>
                </a:solidFill>
                <a:effectLst/>
                <a:latin typeface="Consolas" panose="020B0609020204030204" pitchFamily="49" charset="0"/>
              </a:rPr>
              <a:t>()</a:t>
            </a:r>
            <a:endParaRPr kumimoji="0" lang="es-CO" altLang="es-CO" sz="24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
        <p:nvSpPr>
          <p:cNvPr id="7" name="Rectángulo 6"/>
          <p:cNvSpPr/>
          <p:nvPr/>
        </p:nvSpPr>
        <p:spPr>
          <a:xfrm>
            <a:off x="619760" y="5821919"/>
            <a:ext cx="10962640" cy="646331"/>
          </a:xfrm>
          <a:prstGeom prst="rect">
            <a:avLst/>
          </a:prstGeom>
        </p:spPr>
        <p:txBody>
          <a:bodyPr wrap="square">
            <a:spAutoFit/>
          </a:bodyPr>
          <a:lstStyle/>
          <a:p>
            <a:r>
              <a:rPr lang="es-CO" dirty="0" smtClean="0">
                <a:solidFill>
                  <a:srgbClr val="333333"/>
                </a:solidFill>
                <a:latin typeface="Helvetica Neue"/>
              </a:rPr>
              <a:t>Esta familia es numerosa en razón a que algunos de sus integrantes (funciones) tienen algunas aplicaciones altamente específicas.</a:t>
            </a:r>
          </a:p>
        </p:txBody>
      </p:sp>
    </p:spTree>
    <p:extLst>
      <p:ext uri="{BB962C8B-B14F-4D97-AF65-F5344CB8AC3E}">
        <p14:creationId xmlns:p14="http://schemas.microsoft.com/office/powerpoint/2010/main" val="81288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13953" y="2710934"/>
            <a:ext cx="2565126" cy="769441"/>
          </a:xfrm>
          <a:prstGeom prst="rect">
            <a:avLst/>
          </a:prstGeom>
        </p:spPr>
        <p:txBody>
          <a:bodyPr wrap="none">
            <a:spAutoFit/>
          </a:bodyPr>
          <a:lstStyle/>
          <a:p>
            <a:r>
              <a:rPr lang="es-CO" sz="4400" dirty="0" smtClean="0">
                <a:solidFill>
                  <a:srgbClr val="FF0000"/>
                </a:solidFill>
              </a:rPr>
              <a:t>while</a:t>
            </a:r>
            <a:r>
              <a:rPr lang="es-CO" sz="4400" dirty="0" smtClean="0"/>
              <a:t> en R</a:t>
            </a:r>
            <a:endParaRPr lang="es-CO" sz="4400" dirty="0"/>
          </a:p>
        </p:txBody>
      </p:sp>
    </p:spTree>
    <p:extLst>
      <p:ext uri="{BB962C8B-B14F-4D97-AF65-F5344CB8AC3E}">
        <p14:creationId xmlns:p14="http://schemas.microsoft.com/office/powerpoint/2010/main" val="2285005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FRwCe3OFYGlWvKkD3zZb4KSDLuKQ9BVWfAdGj_cQXacW90uAyUC1Sv5NF93-zv5kceWk_f83liR_mmmb0yio8ogjNLv3KwJh53FYqChKZYex3zmyQT9ruYdvLhm7AwtT27YToi0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15" y="1713045"/>
            <a:ext cx="7032798" cy="3466407"/>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derecha 5"/>
          <p:cNvSpPr/>
          <p:nvPr/>
        </p:nvSpPr>
        <p:spPr>
          <a:xfrm>
            <a:off x="706929" y="5478950"/>
            <a:ext cx="7514705" cy="88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Fundamentos de R</a:t>
            </a:r>
            <a:endParaRPr lang="es-CO" dirty="0"/>
          </a:p>
        </p:txBody>
      </p:sp>
      <p:pic>
        <p:nvPicPr>
          <p:cNvPr id="7" name="Imagen 6"/>
          <p:cNvPicPr>
            <a:picLocks noChangeAspect="1"/>
          </p:cNvPicPr>
          <p:nvPr/>
        </p:nvPicPr>
        <p:blipFill>
          <a:blip r:embed="rId3"/>
          <a:stretch>
            <a:fillRect/>
          </a:stretch>
        </p:blipFill>
        <p:spPr>
          <a:xfrm>
            <a:off x="9553735" y="5090245"/>
            <a:ext cx="1428750" cy="1438275"/>
          </a:xfrm>
          <a:prstGeom prst="rect">
            <a:avLst/>
          </a:prstGeom>
        </p:spPr>
      </p:pic>
      <p:sp>
        <p:nvSpPr>
          <p:cNvPr id="8" name="Rectángulo 7"/>
          <p:cNvSpPr/>
          <p:nvPr/>
        </p:nvSpPr>
        <p:spPr>
          <a:xfrm>
            <a:off x="4290003" y="407234"/>
            <a:ext cx="3102516" cy="584775"/>
          </a:xfrm>
          <a:prstGeom prst="rect">
            <a:avLst/>
          </a:prstGeom>
        </p:spPr>
        <p:txBody>
          <a:bodyPr wrap="none">
            <a:spAutoFit/>
          </a:bodyPr>
          <a:lstStyle/>
          <a:p>
            <a:r>
              <a:rPr lang="es-CO" sz="3200" b="1" dirty="0" smtClean="0"/>
              <a:t>RECAPITULANDO</a:t>
            </a:r>
            <a:endParaRPr lang="es-CO" sz="3200" dirty="0"/>
          </a:p>
        </p:txBody>
      </p:sp>
      <p:pic>
        <p:nvPicPr>
          <p:cNvPr id="9" name="Imagen 8"/>
          <p:cNvPicPr>
            <a:picLocks noChangeAspect="1"/>
          </p:cNvPicPr>
          <p:nvPr/>
        </p:nvPicPr>
        <p:blipFill>
          <a:blip r:embed="rId4"/>
          <a:stretch>
            <a:fillRect/>
          </a:stretch>
        </p:blipFill>
        <p:spPr>
          <a:xfrm>
            <a:off x="8820470" y="1713045"/>
            <a:ext cx="2895280" cy="2992537"/>
          </a:xfrm>
          <a:prstGeom prst="rect">
            <a:avLst/>
          </a:prstGeom>
        </p:spPr>
      </p:pic>
      <p:sp>
        <p:nvSpPr>
          <p:cNvPr id="12" name="Flecha abajo 11"/>
          <p:cNvSpPr/>
          <p:nvPr/>
        </p:nvSpPr>
        <p:spPr>
          <a:xfrm rot="3820974">
            <a:off x="8160946" y="1766360"/>
            <a:ext cx="284191" cy="710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47971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3634649" cy="461665"/>
          </a:xfrm>
          <a:prstGeom prst="rect">
            <a:avLst/>
          </a:prstGeom>
        </p:spPr>
        <p:txBody>
          <a:bodyPr wrap="none">
            <a:spAutoFit/>
          </a:bodyPr>
          <a:lstStyle/>
          <a:p>
            <a:r>
              <a:rPr lang="es-CO" b="1" dirty="0" smtClean="0">
                <a:solidFill>
                  <a:srgbClr val="00B050"/>
                </a:solidFill>
              </a:rPr>
              <a:t>¿OBJETIVO DE LA FUNCIÓN </a:t>
            </a:r>
            <a:r>
              <a:rPr lang="es-CO" sz="2400" b="1" i="1" dirty="0" smtClean="0">
                <a:solidFill>
                  <a:srgbClr val="00B050"/>
                </a:solidFill>
              </a:rPr>
              <a:t>while</a:t>
            </a:r>
            <a:r>
              <a:rPr lang="es-CO" b="1" dirty="0" smtClean="0">
                <a:solidFill>
                  <a:srgbClr val="00B050"/>
                </a:solidFill>
              </a:rPr>
              <a:t>?</a:t>
            </a:r>
            <a:endParaRPr lang="es-CO" b="1" dirty="0">
              <a:solidFill>
                <a:srgbClr val="00B050"/>
              </a:solidFill>
            </a:endParaRPr>
          </a:p>
        </p:txBody>
      </p:sp>
      <p:sp>
        <p:nvSpPr>
          <p:cNvPr id="5" name="Rectángulo 4"/>
          <p:cNvSpPr/>
          <p:nvPr/>
        </p:nvSpPr>
        <p:spPr>
          <a:xfrm>
            <a:off x="510824" y="1596509"/>
            <a:ext cx="10719151" cy="923330"/>
          </a:xfrm>
          <a:prstGeom prst="rect">
            <a:avLst/>
          </a:prstGeom>
        </p:spPr>
        <p:txBody>
          <a:bodyPr wrap="square">
            <a:spAutoFit/>
          </a:bodyPr>
          <a:lstStyle/>
          <a:p>
            <a:r>
              <a:rPr lang="es-CO" dirty="0">
                <a:solidFill>
                  <a:srgbClr val="333333"/>
                </a:solidFill>
                <a:latin typeface="Helvetica Neue"/>
              </a:rPr>
              <a:t>La función </a:t>
            </a:r>
            <a:r>
              <a:rPr lang="es-CO" i="1" dirty="0" smtClean="0">
                <a:solidFill>
                  <a:srgbClr val="FF0000"/>
                </a:solidFill>
                <a:latin typeface="Helvetica Neue"/>
              </a:rPr>
              <a:t>while</a:t>
            </a:r>
            <a:r>
              <a:rPr lang="es-CO" dirty="0" smtClean="0">
                <a:solidFill>
                  <a:srgbClr val="333333"/>
                </a:solidFill>
                <a:latin typeface="Helvetica Neue"/>
              </a:rPr>
              <a:t> de R permite crear un bucle que ocurre mientras una condición es verdadera (TRUE). La operación contenida dentro de un while se realiza hasta que se cumpla una condición previamente establecida.</a:t>
            </a:r>
          </a:p>
        </p:txBody>
      </p:sp>
      <p:sp>
        <p:nvSpPr>
          <p:cNvPr id="6" name="Rectángulo 5"/>
          <p:cNvSpPr/>
          <p:nvPr/>
        </p:nvSpPr>
        <p:spPr>
          <a:xfrm>
            <a:off x="510824" y="2886849"/>
            <a:ext cx="4179670" cy="369332"/>
          </a:xfrm>
          <a:prstGeom prst="rect">
            <a:avLst/>
          </a:prstGeom>
        </p:spPr>
        <p:txBody>
          <a:bodyPr wrap="none">
            <a:spAutoFit/>
          </a:bodyPr>
          <a:lstStyle/>
          <a:p>
            <a:r>
              <a:rPr lang="es-CO" b="1" dirty="0" smtClean="0">
                <a:solidFill>
                  <a:srgbClr val="00B050"/>
                </a:solidFill>
              </a:rPr>
              <a:t>¿CÓMO SE USA LAS FUNCIÓN </a:t>
            </a:r>
            <a:r>
              <a:rPr lang="es-CO" b="1" i="1" dirty="0" smtClean="0">
                <a:solidFill>
                  <a:srgbClr val="FF0000"/>
                </a:solidFill>
              </a:rPr>
              <a:t>while </a:t>
            </a:r>
            <a:r>
              <a:rPr lang="es-CO" b="1" dirty="0" smtClean="0">
                <a:solidFill>
                  <a:srgbClr val="00B050"/>
                </a:solidFill>
              </a:rPr>
              <a:t>EN R?</a:t>
            </a:r>
            <a:endParaRPr lang="es-CO" b="1" dirty="0">
              <a:solidFill>
                <a:srgbClr val="00B050"/>
              </a:solidFill>
            </a:endParaRPr>
          </a:p>
        </p:txBody>
      </p:sp>
      <p:sp>
        <p:nvSpPr>
          <p:cNvPr id="8" name="Rectángulo 7"/>
          <p:cNvSpPr/>
          <p:nvPr/>
        </p:nvSpPr>
        <p:spPr>
          <a:xfrm>
            <a:off x="263174" y="5313016"/>
            <a:ext cx="11431334" cy="369332"/>
          </a:xfrm>
          <a:prstGeom prst="rect">
            <a:avLst/>
          </a:prstGeom>
        </p:spPr>
        <p:txBody>
          <a:bodyPr wrap="none">
            <a:spAutoFit/>
          </a:bodyPr>
          <a:lstStyle/>
          <a:p>
            <a:r>
              <a:rPr lang="es-CO" dirty="0" smtClean="0">
                <a:solidFill>
                  <a:srgbClr val="333333"/>
                </a:solidFill>
                <a:latin typeface="Helvetica Neue"/>
              </a:rPr>
              <a:t>La anterior instrucción nos dice: </a:t>
            </a:r>
            <a:r>
              <a:rPr lang="es-CO" b="1" dirty="0" smtClean="0">
                <a:solidFill>
                  <a:srgbClr val="333333"/>
                </a:solidFill>
                <a:latin typeface="Helvetica Neue"/>
              </a:rPr>
              <a:t>MIENTRAS</a:t>
            </a:r>
            <a:r>
              <a:rPr lang="es-CO" dirty="0" smtClean="0">
                <a:solidFill>
                  <a:srgbClr val="333333"/>
                </a:solidFill>
                <a:latin typeface="Helvetica Neue"/>
              </a:rPr>
              <a:t> la condición sea </a:t>
            </a:r>
            <a:r>
              <a:rPr lang="es-CO" b="1" dirty="0" smtClean="0">
                <a:solidFill>
                  <a:srgbClr val="333333"/>
                </a:solidFill>
                <a:latin typeface="Helvetica Neue"/>
              </a:rPr>
              <a:t>VERDADERA</a:t>
            </a:r>
            <a:r>
              <a:rPr lang="es-CO" dirty="0" smtClean="0">
                <a:solidFill>
                  <a:srgbClr val="333333"/>
                </a:solidFill>
                <a:latin typeface="Helvetica Neue"/>
              </a:rPr>
              <a:t>, haz las siguientes operaciones.  </a:t>
            </a:r>
            <a:endParaRPr lang="es-CO" dirty="0"/>
          </a:p>
        </p:txBody>
      </p:sp>
      <p:pic>
        <p:nvPicPr>
          <p:cNvPr id="2" name="Imagen 1"/>
          <p:cNvPicPr>
            <a:picLocks noChangeAspect="1"/>
          </p:cNvPicPr>
          <p:nvPr/>
        </p:nvPicPr>
        <p:blipFill>
          <a:blip r:embed="rId2"/>
          <a:stretch>
            <a:fillRect/>
          </a:stretch>
        </p:blipFill>
        <p:spPr>
          <a:xfrm>
            <a:off x="510824" y="3574986"/>
            <a:ext cx="2952750" cy="1304925"/>
          </a:xfrm>
          <a:prstGeom prst="rect">
            <a:avLst/>
          </a:prstGeom>
        </p:spPr>
      </p:pic>
    </p:spTree>
    <p:extLst>
      <p:ext uri="{BB962C8B-B14F-4D97-AF65-F5344CB8AC3E}">
        <p14:creationId xmlns:p14="http://schemas.microsoft.com/office/powerpoint/2010/main" val="151407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13953" y="2710934"/>
            <a:ext cx="4132991" cy="769441"/>
          </a:xfrm>
          <a:prstGeom prst="rect">
            <a:avLst/>
          </a:prstGeom>
        </p:spPr>
        <p:txBody>
          <a:bodyPr wrap="none">
            <a:spAutoFit/>
          </a:bodyPr>
          <a:lstStyle/>
          <a:p>
            <a:r>
              <a:rPr lang="es-CO" sz="4400" dirty="0">
                <a:solidFill>
                  <a:srgbClr val="FF0000"/>
                </a:solidFill>
              </a:rPr>
              <a:t>b</a:t>
            </a:r>
            <a:r>
              <a:rPr lang="es-CO" sz="4400" dirty="0" smtClean="0">
                <a:solidFill>
                  <a:srgbClr val="FF0000"/>
                </a:solidFill>
              </a:rPr>
              <a:t>reak y next</a:t>
            </a:r>
            <a:r>
              <a:rPr lang="es-CO" sz="4400" dirty="0" smtClean="0"/>
              <a:t> en R</a:t>
            </a:r>
            <a:endParaRPr lang="es-CO" sz="4400" dirty="0"/>
          </a:p>
        </p:txBody>
      </p:sp>
    </p:spTree>
    <p:extLst>
      <p:ext uri="{BB962C8B-B14F-4D97-AF65-F5344CB8AC3E}">
        <p14:creationId xmlns:p14="http://schemas.microsoft.com/office/powerpoint/2010/main" val="1057936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4728217" cy="461665"/>
          </a:xfrm>
          <a:prstGeom prst="rect">
            <a:avLst/>
          </a:prstGeom>
        </p:spPr>
        <p:txBody>
          <a:bodyPr wrap="none">
            <a:spAutoFit/>
          </a:bodyPr>
          <a:lstStyle/>
          <a:p>
            <a:r>
              <a:rPr lang="es-CO" b="1" dirty="0" smtClean="0">
                <a:solidFill>
                  <a:srgbClr val="00B050"/>
                </a:solidFill>
              </a:rPr>
              <a:t>¿OBJETIVO DE LA FUNCIONES </a:t>
            </a:r>
            <a:r>
              <a:rPr lang="es-CO" sz="2400" b="1" i="1" dirty="0" smtClean="0">
                <a:solidFill>
                  <a:srgbClr val="00B050"/>
                </a:solidFill>
              </a:rPr>
              <a:t>break y next</a:t>
            </a:r>
            <a:r>
              <a:rPr lang="es-CO" b="1" dirty="0" smtClean="0">
                <a:solidFill>
                  <a:srgbClr val="00B050"/>
                </a:solidFill>
              </a:rPr>
              <a:t>?</a:t>
            </a:r>
            <a:endParaRPr lang="es-CO" b="1" dirty="0">
              <a:solidFill>
                <a:srgbClr val="00B050"/>
              </a:solidFill>
            </a:endParaRPr>
          </a:p>
        </p:txBody>
      </p:sp>
      <p:sp>
        <p:nvSpPr>
          <p:cNvPr id="5" name="Rectángulo 4"/>
          <p:cNvSpPr/>
          <p:nvPr/>
        </p:nvSpPr>
        <p:spPr>
          <a:xfrm>
            <a:off x="642556" y="1820346"/>
            <a:ext cx="10719151" cy="984885"/>
          </a:xfrm>
          <a:prstGeom prst="rect">
            <a:avLst/>
          </a:prstGeom>
        </p:spPr>
        <p:txBody>
          <a:bodyPr wrap="square">
            <a:spAutoFit/>
          </a:bodyPr>
          <a:lstStyle/>
          <a:p>
            <a:pPr marL="285750" indent="-285750">
              <a:buFont typeface="Arial" panose="020B0604020202020204" pitchFamily="34" charset="0"/>
              <a:buChar char="•"/>
            </a:pPr>
            <a:r>
              <a:rPr lang="es-CO" sz="2000" dirty="0">
                <a:solidFill>
                  <a:srgbClr val="333333"/>
                </a:solidFill>
                <a:latin typeface="Helvetica Neue"/>
              </a:rPr>
              <a:t>La </a:t>
            </a:r>
            <a:r>
              <a:rPr lang="es-CO" sz="2000" dirty="0" smtClean="0">
                <a:solidFill>
                  <a:srgbClr val="333333"/>
                </a:solidFill>
                <a:latin typeface="Helvetica Neue"/>
              </a:rPr>
              <a:t>función </a:t>
            </a:r>
            <a:r>
              <a:rPr lang="es-CO" sz="2000" dirty="0" smtClean="0">
                <a:solidFill>
                  <a:srgbClr val="FF0000"/>
                </a:solidFill>
                <a:latin typeface="Helvetica Neue"/>
              </a:rPr>
              <a:t>break</a:t>
            </a:r>
            <a:r>
              <a:rPr lang="es-CO" sz="2000" dirty="0" smtClean="0">
                <a:solidFill>
                  <a:srgbClr val="333333"/>
                </a:solidFill>
                <a:latin typeface="Helvetica Neue"/>
              </a:rPr>
              <a:t> nos permite  interrumpir (suspender) la ejecución de un bucle en R cuando se cumple una condición dada.</a:t>
            </a:r>
          </a:p>
          <a:p>
            <a:endParaRPr lang="es-CO" i="1" dirty="0">
              <a:solidFill>
                <a:srgbClr val="333333"/>
              </a:solidFill>
              <a:latin typeface="Helvetica Neue"/>
            </a:endParaRPr>
          </a:p>
        </p:txBody>
      </p:sp>
      <p:sp>
        <p:nvSpPr>
          <p:cNvPr id="7" name="Rectángulo 6"/>
          <p:cNvSpPr/>
          <p:nvPr/>
        </p:nvSpPr>
        <p:spPr>
          <a:xfrm>
            <a:off x="682274" y="3334524"/>
            <a:ext cx="10719151" cy="984885"/>
          </a:xfrm>
          <a:prstGeom prst="rect">
            <a:avLst/>
          </a:prstGeom>
        </p:spPr>
        <p:txBody>
          <a:bodyPr wrap="square">
            <a:spAutoFit/>
          </a:bodyPr>
          <a:lstStyle/>
          <a:p>
            <a:pPr marL="285750" indent="-285750">
              <a:buFont typeface="Arial" panose="020B0604020202020204" pitchFamily="34" charset="0"/>
              <a:buChar char="•"/>
            </a:pPr>
            <a:r>
              <a:rPr lang="es-CO" sz="2000" dirty="0">
                <a:solidFill>
                  <a:srgbClr val="333333"/>
                </a:solidFill>
                <a:latin typeface="Helvetica Neue"/>
              </a:rPr>
              <a:t>La </a:t>
            </a:r>
            <a:r>
              <a:rPr lang="es-CO" sz="2000" dirty="0" smtClean="0">
                <a:solidFill>
                  <a:srgbClr val="333333"/>
                </a:solidFill>
                <a:latin typeface="Helvetica Neue"/>
              </a:rPr>
              <a:t>función </a:t>
            </a:r>
            <a:r>
              <a:rPr lang="es-CO" sz="2000" dirty="0" smtClean="0">
                <a:solidFill>
                  <a:srgbClr val="FF0000"/>
                </a:solidFill>
                <a:latin typeface="Helvetica Neue"/>
              </a:rPr>
              <a:t>next</a:t>
            </a:r>
            <a:r>
              <a:rPr lang="es-CO" sz="2000" dirty="0" smtClean="0">
                <a:solidFill>
                  <a:srgbClr val="333333"/>
                </a:solidFill>
                <a:latin typeface="Helvetica Neue"/>
              </a:rPr>
              <a:t> nos permite  avanzar/saltar a la siguiente iteración de un bucle en R cuando se cumple una condición dada.</a:t>
            </a:r>
          </a:p>
          <a:p>
            <a:endParaRPr lang="es-CO" i="1" dirty="0">
              <a:solidFill>
                <a:srgbClr val="333333"/>
              </a:solidFill>
              <a:latin typeface="Helvetica Neue"/>
            </a:endParaRPr>
          </a:p>
        </p:txBody>
      </p:sp>
      <p:sp>
        <p:nvSpPr>
          <p:cNvPr id="3" name="Rectángulo 2"/>
          <p:cNvSpPr/>
          <p:nvPr/>
        </p:nvSpPr>
        <p:spPr>
          <a:xfrm>
            <a:off x="1996724" y="4749284"/>
            <a:ext cx="7861651" cy="338554"/>
          </a:xfrm>
          <a:prstGeom prst="rect">
            <a:avLst/>
          </a:prstGeom>
        </p:spPr>
        <p:txBody>
          <a:bodyPr wrap="square">
            <a:spAutoFit/>
          </a:bodyPr>
          <a:lstStyle/>
          <a:p>
            <a:r>
              <a:rPr lang="es-CO" sz="1600" dirty="0">
                <a:solidFill>
                  <a:srgbClr val="333333"/>
                </a:solidFill>
                <a:latin typeface="Helvetica Neue"/>
              </a:rPr>
              <a:t>¡</a:t>
            </a:r>
            <a:r>
              <a:rPr lang="es-CO" sz="1600" dirty="0" smtClean="0">
                <a:solidFill>
                  <a:srgbClr val="333333"/>
                </a:solidFill>
                <a:latin typeface="Helvetica Neue"/>
              </a:rPr>
              <a:t>SE USAN PRINCIPALMENTE DENTRO DE LAS FUNCIONES </a:t>
            </a:r>
            <a:r>
              <a:rPr lang="es-CO" sz="1600" dirty="0" smtClean="0">
                <a:solidFill>
                  <a:srgbClr val="FF0000"/>
                </a:solidFill>
                <a:latin typeface="Helvetica Neue"/>
              </a:rPr>
              <a:t>if,</a:t>
            </a:r>
            <a:r>
              <a:rPr lang="es-CO" sz="1600" dirty="0" smtClean="0">
                <a:solidFill>
                  <a:srgbClr val="333333"/>
                </a:solidFill>
                <a:latin typeface="Helvetica Neue"/>
              </a:rPr>
              <a:t> </a:t>
            </a:r>
            <a:r>
              <a:rPr lang="es-CO" sz="1600" dirty="0" smtClean="0">
                <a:solidFill>
                  <a:srgbClr val="FF0000"/>
                </a:solidFill>
                <a:latin typeface="Helvetica Neue"/>
              </a:rPr>
              <a:t>for, while y </a:t>
            </a:r>
            <a:r>
              <a:rPr lang="es-CO" sz="1600" dirty="0">
                <a:solidFill>
                  <a:srgbClr val="FF0000"/>
                </a:solidFill>
                <a:latin typeface="Helvetica Neue"/>
              </a:rPr>
              <a:t>r</a:t>
            </a:r>
            <a:r>
              <a:rPr lang="es-CO" sz="1600" dirty="0" smtClean="0">
                <a:solidFill>
                  <a:srgbClr val="FF0000"/>
                </a:solidFill>
                <a:latin typeface="Helvetica Neue"/>
              </a:rPr>
              <a:t>epeat</a:t>
            </a:r>
            <a:r>
              <a:rPr lang="es-CO" sz="1600" dirty="0" smtClean="0">
                <a:solidFill>
                  <a:srgbClr val="333333"/>
                </a:solidFill>
                <a:latin typeface="Helvetica Neue"/>
              </a:rPr>
              <a:t>! </a:t>
            </a:r>
            <a:endParaRPr lang="es-CO" sz="1600" dirty="0"/>
          </a:p>
        </p:txBody>
      </p:sp>
    </p:spTree>
    <p:extLst>
      <p:ext uri="{BB962C8B-B14F-4D97-AF65-F5344CB8AC3E}">
        <p14:creationId xmlns:p14="http://schemas.microsoft.com/office/powerpoint/2010/main" val="27809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13953" y="2710934"/>
            <a:ext cx="2826543" cy="769441"/>
          </a:xfrm>
          <a:prstGeom prst="rect">
            <a:avLst/>
          </a:prstGeom>
        </p:spPr>
        <p:txBody>
          <a:bodyPr wrap="none">
            <a:spAutoFit/>
          </a:bodyPr>
          <a:lstStyle/>
          <a:p>
            <a:r>
              <a:rPr lang="es-CO" sz="4400" dirty="0">
                <a:solidFill>
                  <a:srgbClr val="FF0000"/>
                </a:solidFill>
              </a:rPr>
              <a:t>r</a:t>
            </a:r>
            <a:r>
              <a:rPr lang="es-CO" sz="4400" dirty="0" smtClean="0">
                <a:solidFill>
                  <a:srgbClr val="FF0000"/>
                </a:solidFill>
              </a:rPr>
              <a:t>epeat </a:t>
            </a:r>
            <a:r>
              <a:rPr lang="es-CO" sz="4400" dirty="0" smtClean="0"/>
              <a:t>en R</a:t>
            </a:r>
            <a:endParaRPr lang="es-CO" sz="4400" dirty="0"/>
          </a:p>
        </p:txBody>
      </p:sp>
    </p:spTree>
    <p:extLst>
      <p:ext uri="{BB962C8B-B14F-4D97-AF65-F5344CB8AC3E}">
        <p14:creationId xmlns:p14="http://schemas.microsoft.com/office/powerpoint/2010/main" val="1347190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0824" y="767834"/>
            <a:ext cx="3634649" cy="461665"/>
          </a:xfrm>
          <a:prstGeom prst="rect">
            <a:avLst/>
          </a:prstGeom>
        </p:spPr>
        <p:txBody>
          <a:bodyPr wrap="none">
            <a:spAutoFit/>
          </a:bodyPr>
          <a:lstStyle/>
          <a:p>
            <a:r>
              <a:rPr lang="es-CO" b="1" dirty="0" smtClean="0">
                <a:solidFill>
                  <a:srgbClr val="00B050"/>
                </a:solidFill>
              </a:rPr>
              <a:t>¿OBJETIVO DE LA FUNCIÓN </a:t>
            </a:r>
            <a:r>
              <a:rPr lang="es-CO" sz="2400" b="1" i="1" dirty="0" smtClean="0">
                <a:solidFill>
                  <a:srgbClr val="00B050"/>
                </a:solidFill>
              </a:rPr>
              <a:t>while</a:t>
            </a:r>
            <a:r>
              <a:rPr lang="es-CO" b="1" dirty="0" smtClean="0">
                <a:solidFill>
                  <a:srgbClr val="00B050"/>
                </a:solidFill>
              </a:rPr>
              <a:t>?</a:t>
            </a:r>
            <a:endParaRPr lang="es-CO" b="1" dirty="0">
              <a:solidFill>
                <a:srgbClr val="00B050"/>
              </a:solidFill>
            </a:endParaRPr>
          </a:p>
        </p:txBody>
      </p:sp>
      <p:sp>
        <p:nvSpPr>
          <p:cNvPr id="5" name="Rectángulo 4"/>
          <p:cNvSpPr/>
          <p:nvPr/>
        </p:nvSpPr>
        <p:spPr>
          <a:xfrm>
            <a:off x="510824" y="1596509"/>
            <a:ext cx="10719151" cy="646331"/>
          </a:xfrm>
          <a:prstGeom prst="rect">
            <a:avLst/>
          </a:prstGeom>
        </p:spPr>
        <p:txBody>
          <a:bodyPr wrap="square">
            <a:spAutoFit/>
          </a:bodyPr>
          <a:lstStyle/>
          <a:p>
            <a:r>
              <a:rPr lang="es-CO" dirty="0">
                <a:solidFill>
                  <a:srgbClr val="333333"/>
                </a:solidFill>
                <a:latin typeface="Helvetica Neue"/>
              </a:rPr>
              <a:t>La función </a:t>
            </a:r>
            <a:r>
              <a:rPr lang="es-CO" i="1" dirty="0" smtClean="0">
                <a:solidFill>
                  <a:srgbClr val="FF0000"/>
                </a:solidFill>
                <a:latin typeface="Helvetica Neue"/>
              </a:rPr>
              <a:t>repeat</a:t>
            </a:r>
            <a:r>
              <a:rPr lang="es-CO" dirty="0" smtClean="0">
                <a:solidFill>
                  <a:srgbClr val="333333"/>
                </a:solidFill>
                <a:latin typeface="Helvetica Neue"/>
              </a:rPr>
              <a:t> de R permite crear un bucle que se llevará a cabo el número de veces que se especifique.</a:t>
            </a:r>
          </a:p>
        </p:txBody>
      </p:sp>
      <p:sp>
        <p:nvSpPr>
          <p:cNvPr id="6" name="Rectángulo 5"/>
          <p:cNvSpPr/>
          <p:nvPr/>
        </p:nvSpPr>
        <p:spPr>
          <a:xfrm>
            <a:off x="510824" y="2886849"/>
            <a:ext cx="4293483" cy="369332"/>
          </a:xfrm>
          <a:prstGeom prst="rect">
            <a:avLst/>
          </a:prstGeom>
        </p:spPr>
        <p:txBody>
          <a:bodyPr wrap="none">
            <a:spAutoFit/>
          </a:bodyPr>
          <a:lstStyle/>
          <a:p>
            <a:r>
              <a:rPr lang="es-CO" b="1" dirty="0" smtClean="0">
                <a:solidFill>
                  <a:srgbClr val="00B050"/>
                </a:solidFill>
              </a:rPr>
              <a:t>¿CÓMO SE USA LAS FUNCIÓN </a:t>
            </a:r>
            <a:r>
              <a:rPr lang="es-CO" b="1" i="1" dirty="0" smtClean="0">
                <a:solidFill>
                  <a:srgbClr val="FF0000"/>
                </a:solidFill>
              </a:rPr>
              <a:t>repeat </a:t>
            </a:r>
            <a:r>
              <a:rPr lang="es-CO" b="1" dirty="0" smtClean="0">
                <a:solidFill>
                  <a:srgbClr val="00B050"/>
                </a:solidFill>
              </a:rPr>
              <a:t>EN R?</a:t>
            </a:r>
            <a:endParaRPr lang="es-CO" b="1" dirty="0">
              <a:solidFill>
                <a:srgbClr val="00B050"/>
              </a:solidFill>
            </a:endParaRPr>
          </a:p>
        </p:txBody>
      </p:sp>
      <p:pic>
        <p:nvPicPr>
          <p:cNvPr id="3" name="Imagen 2"/>
          <p:cNvPicPr>
            <a:picLocks noChangeAspect="1"/>
          </p:cNvPicPr>
          <p:nvPr/>
        </p:nvPicPr>
        <p:blipFill>
          <a:blip r:embed="rId2"/>
          <a:stretch>
            <a:fillRect/>
          </a:stretch>
        </p:blipFill>
        <p:spPr>
          <a:xfrm>
            <a:off x="1138237" y="3817591"/>
            <a:ext cx="4357688" cy="1916459"/>
          </a:xfrm>
          <a:prstGeom prst="rect">
            <a:avLst/>
          </a:prstGeom>
        </p:spPr>
      </p:pic>
      <p:sp>
        <p:nvSpPr>
          <p:cNvPr id="9" name="Rectángulo 8"/>
          <p:cNvSpPr/>
          <p:nvPr/>
        </p:nvSpPr>
        <p:spPr>
          <a:xfrm>
            <a:off x="1939573" y="6126183"/>
            <a:ext cx="7861651" cy="584775"/>
          </a:xfrm>
          <a:prstGeom prst="rect">
            <a:avLst/>
          </a:prstGeom>
        </p:spPr>
        <p:txBody>
          <a:bodyPr wrap="square">
            <a:spAutoFit/>
          </a:bodyPr>
          <a:lstStyle/>
          <a:p>
            <a:pPr algn="ctr"/>
            <a:r>
              <a:rPr lang="es-CO" sz="1600" dirty="0" smtClean="0">
                <a:solidFill>
                  <a:srgbClr val="333333"/>
                </a:solidFill>
                <a:latin typeface="Helvetica Neue"/>
              </a:rPr>
              <a:t>¡DEBE ESTAR ACOMPAÑADO DE LA FUNCIÓN </a:t>
            </a:r>
            <a:r>
              <a:rPr lang="es-CO" sz="1600" dirty="0" smtClean="0">
                <a:solidFill>
                  <a:srgbClr val="FF0000"/>
                </a:solidFill>
                <a:latin typeface="Helvetica Neue"/>
              </a:rPr>
              <a:t>break</a:t>
            </a:r>
            <a:r>
              <a:rPr lang="es-CO" sz="1600" dirty="0" smtClean="0">
                <a:solidFill>
                  <a:srgbClr val="333333"/>
                </a:solidFill>
                <a:latin typeface="Helvetica Neue"/>
              </a:rPr>
              <a:t> PARA EVITAR QUE SE REPITA INDEFINIDAMENTE! </a:t>
            </a:r>
            <a:endParaRPr lang="es-CO" sz="1600" dirty="0"/>
          </a:p>
        </p:txBody>
      </p:sp>
    </p:spTree>
    <p:extLst>
      <p:ext uri="{BB962C8B-B14F-4D97-AF65-F5344CB8AC3E}">
        <p14:creationId xmlns:p14="http://schemas.microsoft.com/office/powerpoint/2010/main" val="3164771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452254" y="2421694"/>
            <a:ext cx="7398328" cy="707886"/>
          </a:xfrm>
          <a:prstGeom prst="rect">
            <a:avLst/>
          </a:prstGeom>
          <a:noFill/>
        </p:spPr>
        <p:txBody>
          <a:bodyPr wrap="square" rtlCol="0">
            <a:spAutoFit/>
          </a:bodyPr>
          <a:lstStyle/>
          <a:p>
            <a:pPr algn="ctr"/>
            <a:r>
              <a:rPr lang="es-CO" sz="4000" b="1" dirty="0" smtClean="0"/>
              <a:t>GUÍA DE ESTILO PARA R</a:t>
            </a:r>
            <a:endParaRPr lang="es-CO" sz="4000" b="1" dirty="0"/>
          </a:p>
        </p:txBody>
      </p:sp>
    </p:spTree>
    <p:extLst>
      <p:ext uri="{BB962C8B-B14F-4D97-AF65-F5344CB8AC3E}">
        <p14:creationId xmlns:p14="http://schemas.microsoft.com/office/powerpoint/2010/main" val="4214372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9150" y="2558534"/>
            <a:ext cx="10515600" cy="1184275"/>
          </a:xfrm>
        </p:spPr>
        <p:txBody>
          <a:bodyPr/>
          <a:lstStyle/>
          <a:p>
            <a:pPr marL="0" indent="0">
              <a:buNone/>
            </a:pPr>
            <a:r>
              <a:rPr lang="es-CO" dirty="0" smtClean="0"/>
              <a:t>“</a:t>
            </a:r>
            <a:r>
              <a:rPr lang="es-CO" dirty="0" err="1"/>
              <a:t>A</a:t>
            </a:r>
            <a:r>
              <a:rPr lang="es-CO" dirty="0" err="1" smtClean="0"/>
              <a:t>via</a:t>
            </a:r>
            <a:r>
              <a:rPr lang="es-CO" dirty="0" smtClean="0"/>
              <a:t> una ves un </a:t>
            </a:r>
            <a:r>
              <a:rPr lang="es-CO" dirty="0" err="1" smtClean="0"/>
              <a:t>leon</a:t>
            </a:r>
            <a:r>
              <a:rPr lang="es-CO" dirty="0"/>
              <a:t> </a:t>
            </a:r>
            <a:r>
              <a:rPr lang="es-CO" dirty="0" smtClean="0"/>
              <a:t>muy </a:t>
            </a:r>
            <a:r>
              <a:rPr lang="es-CO" dirty="0" err="1" smtClean="0"/>
              <a:t>ambriento</a:t>
            </a:r>
            <a:r>
              <a:rPr lang="es-CO" dirty="0" smtClean="0"/>
              <a:t>, que </a:t>
            </a:r>
            <a:r>
              <a:rPr lang="es-CO" dirty="0" err="1" smtClean="0"/>
              <a:t>asercandose</a:t>
            </a:r>
            <a:r>
              <a:rPr lang="es-CO" dirty="0" smtClean="0"/>
              <a:t> a un </a:t>
            </a:r>
            <a:r>
              <a:rPr lang="es-CO" dirty="0" err="1" smtClean="0"/>
              <a:t>vaye</a:t>
            </a:r>
            <a:r>
              <a:rPr lang="es-CO" dirty="0" smtClean="0"/>
              <a:t> vio a tres grandes toros </a:t>
            </a:r>
            <a:r>
              <a:rPr lang="es-CO" dirty="0" err="1" smtClean="0"/>
              <a:t>paztando</a:t>
            </a:r>
            <a:r>
              <a:rPr lang="es-CO" dirty="0" smtClean="0"/>
              <a:t> </a:t>
            </a:r>
            <a:r>
              <a:rPr lang="es-CO" dirty="0" err="1" smtClean="0"/>
              <a:t>plásidamente</a:t>
            </a:r>
            <a:r>
              <a:rPr lang="es-CO" dirty="0" smtClean="0"/>
              <a:t>”</a:t>
            </a:r>
            <a:endParaRPr lang="es-CO" dirty="0"/>
          </a:p>
        </p:txBody>
      </p:sp>
      <p:sp>
        <p:nvSpPr>
          <p:cNvPr id="4" name="Rectángulo 3"/>
          <p:cNvSpPr/>
          <p:nvPr/>
        </p:nvSpPr>
        <p:spPr>
          <a:xfrm>
            <a:off x="510824" y="767834"/>
            <a:ext cx="6309484" cy="369332"/>
          </a:xfrm>
          <a:prstGeom prst="rect">
            <a:avLst/>
          </a:prstGeom>
        </p:spPr>
        <p:txBody>
          <a:bodyPr wrap="none">
            <a:spAutoFit/>
          </a:bodyPr>
          <a:lstStyle/>
          <a:p>
            <a:r>
              <a:rPr lang="es-CO" b="1" dirty="0" smtClean="0">
                <a:solidFill>
                  <a:srgbClr val="00B050"/>
                </a:solidFill>
              </a:rPr>
              <a:t>¿POR QUÉ ES IMPORTANTE DEFINIR/RESPETAR UN ESTILO EN R?</a:t>
            </a:r>
            <a:endParaRPr lang="es-CO" b="1" dirty="0">
              <a:solidFill>
                <a:srgbClr val="00B050"/>
              </a:solidFill>
            </a:endParaRPr>
          </a:p>
        </p:txBody>
      </p:sp>
      <p:sp>
        <p:nvSpPr>
          <p:cNvPr id="5" name="Rectángulo 4"/>
          <p:cNvSpPr/>
          <p:nvPr/>
        </p:nvSpPr>
        <p:spPr>
          <a:xfrm>
            <a:off x="2668196" y="1663184"/>
            <a:ext cx="5625323" cy="369332"/>
          </a:xfrm>
          <a:prstGeom prst="rect">
            <a:avLst/>
          </a:prstGeom>
        </p:spPr>
        <p:txBody>
          <a:bodyPr wrap="none">
            <a:spAutoFit/>
          </a:bodyPr>
          <a:lstStyle/>
          <a:p>
            <a:r>
              <a:rPr lang="es-CO" b="1" dirty="0" smtClean="0">
                <a:solidFill>
                  <a:srgbClr val="00B050"/>
                </a:solidFill>
              </a:rPr>
              <a:t>ANALOGÍA CON LA ORTOGRAFÍA DE NUESTRO LENGUAJE</a:t>
            </a:r>
            <a:endParaRPr lang="es-CO" b="1" dirty="0">
              <a:solidFill>
                <a:srgbClr val="00B050"/>
              </a:solidFill>
            </a:endParaRPr>
          </a:p>
        </p:txBody>
      </p:sp>
      <p:sp>
        <p:nvSpPr>
          <p:cNvPr id="6" name="Nube 5"/>
          <p:cNvSpPr/>
          <p:nvPr/>
        </p:nvSpPr>
        <p:spPr>
          <a:xfrm>
            <a:off x="3389341" y="4019549"/>
            <a:ext cx="4904178" cy="25527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En R, lamentablemente, no existe la “Real Académica del Lenguaje R”</a:t>
            </a:r>
            <a:endParaRPr lang="es-CO" b="1" dirty="0">
              <a:solidFill>
                <a:schemeClr val="tx1"/>
              </a:solidFill>
            </a:endParaRPr>
          </a:p>
        </p:txBody>
      </p:sp>
    </p:spTree>
    <p:extLst>
      <p:ext uri="{BB962C8B-B14F-4D97-AF65-F5344CB8AC3E}">
        <p14:creationId xmlns:p14="http://schemas.microsoft.com/office/powerpoint/2010/main" val="297683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34196" y="1012324"/>
            <a:ext cx="2361604" cy="2107036"/>
          </a:xfrm>
          <a:prstGeom prst="rect">
            <a:avLst/>
          </a:prstGeom>
        </p:spPr>
      </p:pic>
      <p:sp>
        <p:nvSpPr>
          <p:cNvPr id="5" name="Rectángulo 4"/>
          <p:cNvSpPr/>
          <p:nvPr/>
        </p:nvSpPr>
        <p:spPr>
          <a:xfrm>
            <a:off x="495300" y="3196022"/>
            <a:ext cx="6096000" cy="3139321"/>
          </a:xfrm>
          <a:prstGeom prst="rect">
            <a:avLst/>
          </a:prstGeom>
        </p:spPr>
        <p:txBody>
          <a:bodyPr>
            <a:spAutoFit/>
          </a:bodyPr>
          <a:lstStyle/>
          <a:p>
            <a:pPr algn="just"/>
            <a:r>
              <a:rPr lang="es-CO" dirty="0" err="1"/>
              <a:t>Hadley</a:t>
            </a:r>
            <a:r>
              <a:rPr lang="es-CO" dirty="0"/>
              <a:t> </a:t>
            </a:r>
            <a:r>
              <a:rPr lang="es-CO" dirty="0" err="1"/>
              <a:t>Wickham</a:t>
            </a:r>
            <a:r>
              <a:rPr lang="es-CO" dirty="0"/>
              <a:t> (nacido el 14 de octubre de 1979) es un </a:t>
            </a:r>
            <a:r>
              <a:rPr lang="es-CO" dirty="0">
                <a:solidFill>
                  <a:srgbClr val="FF0000"/>
                </a:solidFill>
              </a:rPr>
              <a:t>estadístico</a:t>
            </a:r>
            <a:r>
              <a:rPr lang="es-CO" dirty="0"/>
              <a:t> de Nueva Zelanda que actualmente es científico jefe en </a:t>
            </a:r>
            <a:r>
              <a:rPr lang="es-CO" dirty="0" err="1">
                <a:solidFill>
                  <a:srgbClr val="FF0000"/>
                </a:solidFill>
              </a:rPr>
              <a:t>RStudio</a:t>
            </a:r>
            <a:r>
              <a:rPr lang="es-CO" dirty="0"/>
              <a:t> </a:t>
            </a:r>
            <a:r>
              <a:rPr lang="es-CO" dirty="0" smtClean="0"/>
              <a:t>y </a:t>
            </a:r>
            <a:r>
              <a:rPr lang="es-CO" dirty="0"/>
              <a:t>profesor adjunto de estadística en la Universidad de Auckland, </a:t>
            </a:r>
            <a:r>
              <a:rPr lang="es-CO" dirty="0" smtClean="0"/>
              <a:t>Universidad </a:t>
            </a:r>
            <a:r>
              <a:rPr lang="es-CO" dirty="0"/>
              <a:t>de </a:t>
            </a:r>
            <a:r>
              <a:rPr lang="es-CO" dirty="0" smtClean="0"/>
              <a:t>Stanford y </a:t>
            </a:r>
            <a:r>
              <a:rPr lang="es-CO" dirty="0"/>
              <a:t>Rice Universidad. </a:t>
            </a:r>
            <a:r>
              <a:rPr lang="es-CO" dirty="0" smtClean="0"/>
              <a:t>Es </a:t>
            </a:r>
            <a:r>
              <a:rPr lang="es-CO" dirty="0"/>
              <a:t>mejor conocido por su desarrollo de </a:t>
            </a:r>
            <a:r>
              <a:rPr lang="es-CO" dirty="0">
                <a:solidFill>
                  <a:srgbClr val="FF0000"/>
                </a:solidFill>
              </a:rPr>
              <a:t>paquetes de software </a:t>
            </a:r>
            <a:r>
              <a:rPr lang="es-CO" dirty="0"/>
              <a:t>de análisis estadístico de código abierto para R (lenguaje de programación) que implementan lógicas de visualización y transformación de datos. Los </a:t>
            </a:r>
            <a:r>
              <a:rPr lang="es-CO" dirty="0">
                <a:solidFill>
                  <a:srgbClr val="FF0000"/>
                </a:solidFill>
              </a:rPr>
              <a:t>paquetes y la redacción </a:t>
            </a:r>
            <a:r>
              <a:rPr lang="es-CO" dirty="0"/>
              <a:t>de </a:t>
            </a:r>
            <a:r>
              <a:rPr lang="es-CO" dirty="0" err="1"/>
              <a:t>Wickham</a:t>
            </a:r>
            <a:r>
              <a:rPr lang="es-CO" dirty="0"/>
              <a:t> son conocidos por defender un enfoque de </a:t>
            </a:r>
            <a:r>
              <a:rPr lang="es-CO" dirty="0">
                <a:solidFill>
                  <a:srgbClr val="FF0000"/>
                </a:solidFill>
              </a:rPr>
              <a:t>datos </a:t>
            </a:r>
            <a:r>
              <a:rPr lang="es-CO" dirty="0" smtClean="0">
                <a:solidFill>
                  <a:srgbClr val="FF0000"/>
                </a:solidFill>
              </a:rPr>
              <a:t>ordenados </a:t>
            </a:r>
            <a:r>
              <a:rPr lang="es-CO" dirty="0"/>
              <a:t>para los métodos de importación, análisis y modelado de datos.</a:t>
            </a:r>
          </a:p>
        </p:txBody>
      </p:sp>
      <p:sp>
        <p:nvSpPr>
          <p:cNvPr id="6" name="Rectángulo 5"/>
          <p:cNvSpPr/>
          <p:nvPr/>
        </p:nvSpPr>
        <p:spPr>
          <a:xfrm>
            <a:off x="495300" y="6488668"/>
            <a:ext cx="4263603" cy="307777"/>
          </a:xfrm>
          <a:prstGeom prst="rect">
            <a:avLst/>
          </a:prstGeom>
        </p:spPr>
        <p:txBody>
          <a:bodyPr wrap="none">
            <a:spAutoFit/>
          </a:bodyPr>
          <a:lstStyle/>
          <a:p>
            <a:r>
              <a:rPr lang="es-CO" sz="1400" dirty="0" smtClean="0"/>
              <a:t>Fuente: https</a:t>
            </a:r>
            <a:r>
              <a:rPr lang="es-CO" sz="1400" dirty="0"/>
              <a:t>://en.wikipedia.org/wiki/Hadley_Wickham</a:t>
            </a:r>
          </a:p>
        </p:txBody>
      </p:sp>
      <p:pic>
        <p:nvPicPr>
          <p:cNvPr id="8" name="Imagen 7"/>
          <p:cNvPicPr>
            <a:picLocks noChangeAspect="1"/>
          </p:cNvPicPr>
          <p:nvPr/>
        </p:nvPicPr>
        <p:blipFill>
          <a:blip r:embed="rId3"/>
          <a:stretch>
            <a:fillRect/>
          </a:stretch>
        </p:blipFill>
        <p:spPr>
          <a:xfrm>
            <a:off x="8467813" y="381664"/>
            <a:ext cx="2495371" cy="1216526"/>
          </a:xfrm>
          <a:prstGeom prst="rect">
            <a:avLst/>
          </a:prstGeom>
        </p:spPr>
      </p:pic>
      <p:sp>
        <p:nvSpPr>
          <p:cNvPr id="9" name="Rectángulo 8"/>
          <p:cNvSpPr/>
          <p:nvPr/>
        </p:nvSpPr>
        <p:spPr>
          <a:xfrm>
            <a:off x="388558" y="381664"/>
            <a:ext cx="7477816" cy="369332"/>
          </a:xfrm>
          <a:prstGeom prst="rect">
            <a:avLst/>
          </a:prstGeom>
        </p:spPr>
        <p:txBody>
          <a:bodyPr wrap="none">
            <a:spAutoFit/>
          </a:bodyPr>
          <a:lstStyle/>
          <a:p>
            <a:r>
              <a:rPr lang="es-CO" b="1" dirty="0" smtClean="0">
                <a:solidFill>
                  <a:srgbClr val="00B050"/>
                </a:solidFill>
              </a:rPr>
              <a:t>GUÍA DE ESTILO PARA LA CODIFICACIÓN EN R - UN CAMINO RECOMENDADO</a:t>
            </a:r>
            <a:endParaRPr lang="es-CO" b="1" dirty="0">
              <a:solidFill>
                <a:srgbClr val="00B050"/>
              </a:solidFill>
            </a:endParaRPr>
          </a:p>
        </p:txBody>
      </p:sp>
      <p:sp>
        <p:nvSpPr>
          <p:cNvPr id="10" name="Rectángulo 9"/>
          <p:cNvSpPr/>
          <p:nvPr/>
        </p:nvSpPr>
        <p:spPr>
          <a:xfrm>
            <a:off x="7365880" y="1896006"/>
            <a:ext cx="4699235" cy="369332"/>
          </a:xfrm>
          <a:prstGeom prst="rect">
            <a:avLst/>
          </a:prstGeom>
        </p:spPr>
        <p:txBody>
          <a:bodyPr wrap="none">
            <a:spAutoFit/>
          </a:bodyPr>
          <a:lstStyle/>
          <a:p>
            <a:r>
              <a:rPr lang="es-CO" dirty="0"/>
              <a:t>https://google.github.io/styleguide/Rguide.html</a:t>
            </a:r>
          </a:p>
        </p:txBody>
      </p:sp>
      <p:sp>
        <p:nvSpPr>
          <p:cNvPr id="11" name="Flecha abajo 10"/>
          <p:cNvSpPr/>
          <p:nvPr/>
        </p:nvSpPr>
        <p:spPr>
          <a:xfrm>
            <a:off x="9677394" y="1499182"/>
            <a:ext cx="285750" cy="341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abajo 11"/>
          <p:cNvSpPr/>
          <p:nvPr/>
        </p:nvSpPr>
        <p:spPr>
          <a:xfrm>
            <a:off x="9667865" y="2629518"/>
            <a:ext cx="285750" cy="341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740586" y="3296666"/>
            <a:ext cx="4445115" cy="646331"/>
          </a:xfrm>
          <a:prstGeom prst="rect">
            <a:avLst/>
          </a:prstGeom>
        </p:spPr>
        <p:txBody>
          <a:bodyPr wrap="square">
            <a:spAutoFit/>
          </a:bodyPr>
          <a:lstStyle/>
          <a:p>
            <a:r>
              <a:rPr lang="es-CO" dirty="0"/>
              <a:t>https://www.datanalytics.com/2014/01/27/guia-de-estilo-de-r-de-google/</a:t>
            </a:r>
          </a:p>
        </p:txBody>
      </p:sp>
      <p:sp>
        <p:nvSpPr>
          <p:cNvPr id="14" name="Nube 13"/>
          <p:cNvSpPr/>
          <p:nvPr/>
        </p:nvSpPr>
        <p:spPr>
          <a:xfrm>
            <a:off x="10205946" y="2493283"/>
            <a:ext cx="1514475" cy="6142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Español</a:t>
            </a:r>
            <a:endParaRPr lang="es-CO" dirty="0"/>
          </a:p>
        </p:txBody>
      </p:sp>
      <p:sp>
        <p:nvSpPr>
          <p:cNvPr id="15" name="Flecha abajo 14"/>
          <p:cNvSpPr/>
          <p:nvPr/>
        </p:nvSpPr>
        <p:spPr>
          <a:xfrm>
            <a:off x="9667865" y="4067175"/>
            <a:ext cx="295278" cy="361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8316756" y="4604993"/>
            <a:ext cx="3273717" cy="369332"/>
          </a:xfrm>
          <a:prstGeom prst="rect">
            <a:avLst/>
          </a:prstGeom>
        </p:spPr>
        <p:txBody>
          <a:bodyPr wrap="none">
            <a:spAutoFit/>
          </a:bodyPr>
          <a:lstStyle/>
          <a:p>
            <a:r>
              <a:rPr lang="es-CO" dirty="0"/>
              <a:t>http://adv-r.had.co.nz/Style.html</a:t>
            </a:r>
          </a:p>
        </p:txBody>
      </p:sp>
      <p:sp>
        <p:nvSpPr>
          <p:cNvPr id="17" name="Flecha abajo 16"/>
          <p:cNvSpPr/>
          <p:nvPr/>
        </p:nvSpPr>
        <p:spPr>
          <a:xfrm rot="2583638">
            <a:off x="9066481" y="4879952"/>
            <a:ext cx="238125" cy="694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lecha abajo 17"/>
          <p:cNvSpPr/>
          <p:nvPr/>
        </p:nvSpPr>
        <p:spPr>
          <a:xfrm rot="19224591">
            <a:off x="10183840" y="4929570"/>
            <a:ext cx="242803" cy="780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7111832" y="6488668"/>
            <a:ext cx="2711961" cy="369332"/>
          </a:xfrm>
          <a:prstGeom prst="rect">
            <a:avLst/>
          </a:prstGeom>
        </p:spPr>
        <p:txBody>
          <a:bodyPr wrap="none">
            <a:spAutoFit/>
          </a:bodyPr>
          <a:lstStyle/>
          <a:p>
            <a:r>
              <a:rPr lang="es-CO" dirty="0"/>
              <a:t>https://style.tidyverse.org/</a:t>
            </a:r>
          </a:p>
        </p:txBody>
      </p:sp>
      <p:pic>
        <p:nvPicPr>
          <p:cNvPr id="20" name="Imagen 19"/>
          <p:cNvPicPr>
            <a:picLocks noChangeAspect="1"/>
          </p:cNvPicPr>
          <p:nvPr/>
        </p:nvPicPr>
        <p:blipFill>
          <a:blip r:embed="rId4"/>
          <a:stretch>
            <a:fillRect/>
          </a:stretch>
        </p:blipFill>
        <p:spPr>
          <a:xfrm>
            <a:off x="7866374" y="5562032"/>
            <a:ext cx="1666865" cy="926635"/>
          </a:xfrm>
          <a:prstGeom prst="rect">
            <a:avLst/>
          </a:prstGeom>
        </p:spPr>
      </p:pic>
      <p:sp>
        <p:nvSpPr>
          <p:cNvPr id="21" name="Rectángulo 20"/>
          <p:cNvSpPr/>
          <p:nvPr/>
        </p:nvSpPr>
        <p:spPr>
          <a:xfrm>
            <a:off x="10257597" y="6150114"/>
            <a:ext cx="1872982" cy="646331"/>
          </a:xfrm>
          <a:prstGeom prst="rect">
            <a:avLst/>
          </a:prstGeom>
        </p:spPr>
        <p:txBody>
          <a:bodyPr wrap="square">
            <a:spAutoFit/>
          </a:bodyPr>
          <a:lstStyle/>
          <a:p>
            <a:r>
              <a:rPr lang="es-CO" dirty="0"/>
              <a:t>https://styler.r-lib.org/index.html</a:t>
            </a:r>
          </a:p>
        </p:txBody>
      </p:sp>
      <p:pic>
        <p:nvPicPr>
          <p:cNvPr id="22" name="Imagen 21"/>
          <p:cNvPicPr>
            <a:picLocks noChangeAspect="1"/>
          </p:cNvPicPr>
          <p:nvPr/>
        </p:nvPicPr>
        <p:blipFill>
          <a:blip r:embed="rId5"/>
          <a:stretch>
            <a:fillRect/>
          </a:stretch>
        </p:blipFill>
        <p:spPr>
          <a:xfrm>
            <a:off x="10738605" y="5672585"/>
            <a:ext cx="449155" cy="417172"/>
          </a:xfrm>
          <a:prstGeom prst="rect">
            <a:avLst/>
          </a:prstGeom>
        </p:spPr>
      </p:pic>
    </p:spTree>
    <p:extLst>
      <p:ext uri="{BB962C8B-B14F-4D97-AF65-F5344CB8AC3E}">
        <p14:creationId xmlns:p14="http://schemas.microsoft.com/office/powerpoint/2010/main" val="1232359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3063" y="539305"/>
            <a:ext cx="7351949" cy="400110"/>
          </a:xfrm>
          <a:prstGeom prst="rect">
            <a:avLst/>
          </a:prstGeom>
        </p:spPr>
        <p:txBody>
          <a:bodyPr wrap="none">
            <a:spAutoFit/>
          </a:bodyPr>
          <a:lstStyle/>
          <a:p>
            <a:r>
              <a:rPr lang="es-CO" sz="2000" b="1" dirty="0" smtClean="0">
                <a:solidFill>
                  <a:srgbClr val="00B050"/>
                </a:solidFill>
              </a:rPr>
              <a:t>ALGUNAS REGLAS BÁSICAS DE ESTILO PARA LA CODIFICACIÓN EN R </a:t>
            </a:r>
            <a:endParaRPr lang="es-CO" sz="2000" b="1" dirty="0">
              <a:solidFill>
                <a:srgbClr val="00B050"/>
              </a:solidFill>
            </a:endParaRPr>
          </a:p>
        </p:txBody>
      </p:sp>
      <p:sp>
        <p:nvSpPr>
          <p:cNvPr id="6" name="Rectángulo 5"/>
          <p:cNvSpPr/>
          <p:nvPr/>
        </p:nvSpPr>
        <p:spPr>
          <a:xfrm>
            <a:off x="3774411" y="1445638"/>
            <a:ext cx="2298514" cy="369332"/>
          </a:xfrm>
          <a:prstGeom prst="rect">
            <a:avLst/>
          </a:prstGeom>
        </p:spPr>
        <p:txBody>
          <a:bodyPr wrap="none">
            <a:spAutoFit/>
          </a:bodyPr>
          <a:lstStyle/>
          <a:p>
            <a:r>
              <a:rPr lang="es-CO" dirty="0" smtClean="0"/>
              <a:t>1. Nombres </a:t>
            </a:r>
            <a:r>
              <a:rPr lang="es-CO" dirty="0"/>
              <a:t>de archivo</a:t>
            </a:r>
          </a:p>
        </p:txBody>
      </p:sp>
      <p:sp>
        <p:nvSpPr>
          <p:cNvPr id="8" name="Rectángulo 7"/>
          <p:cNvSpPr/>
          <p:nvPr/>
        </p:nvSpPr>
        <p:spPr>
          <a:xfrm>
            <a:off x="3759535" y="2507909"/>
            <a:ext cx="2313390" cy="369332"/>
          </a:xfrm>
          <a:prstGeom prst="rect">
            <a:avLst/>
          </a:prstGeom>
        </p:spPr>
        <p:txBody>
          <a:bodyPr wrap="none">
            <a:spAutoFit/>
          </a:bodyPr>
          <a:lstStyle/>
          <a:p>
            <a:r>
              <a:rPr lang="es-CO" dirty="0" smtClean="0"/>
              <a:t>2. Nombres </a:t>
            </a:r>
            <a:r>
              <a:rPr lang="es-CO" dirty="0"/>
              <a:t>de objetos</a:t>
            </a:r>
          </a:p>
        </p:txBody>
      </p:sp>
      <p:sp>
        <p:nvSpPr>
          <p:cNvPr id="9" name="Rectángulo 8"/>
          <p:cNvSpPr/>
          <p:nvPr/>
        </p:nvSpPr>
        <p:spPr>
          <a:xfrm>
            <a:off x="1074810" y="4487734"/>
            <a:ext cx="1038554" cy="369332"/>
          </a:xfrm>
          <a:prstGeom prst="rect">
            <a:avLst/>
          </a:prstGeom>
        </p:spPr>
        <p:txBody>
          <a:bodyPr wrap="none">
            <a:spAutoFit/>
          </a:bodyPr>
          <a:lstStyle/>
          <a:p>
            <a:r>
              <a:rPr lang="es-CO" b="1" dirty="0"/>
              <a:t>SINTAXIS</a:t>
            </a:r>
          </a:p>
        </p:txBody>
      </p:sp>
      <p:sp>
        <p:nvSpPr>
          <p:cNvPr id="10" name="Rectángulo 9"/>
          <p:cNvSpPr/>
          <p:nvPr/>
        </p:nvSpPr>
        <p:spPr>
          <a:xfrm>
            <a:off x="1074810" y="1970167"/>
            <a:ext cx="2424766" cy="369332"/>
          </a:xfrm>
          <a:prstGeom prst="rect">
            <a:avLst/>
          </a:prstGeom>
        </p:spPr>
        <p:txBody>
          <a:bodyPr wrap="none">
            <a:spAutoFit/>
          </a:bodyPr>
          <a:lstStyle/>
          <a:p>
            <a:r>
              <a:rPr lang="es-CO" b="1" dirty="0" smtClean="0"/>
              <a:t>NOTACIÓN Y NOMBRES</a:t>
            </a:r>
            <a:endParaRPr lang="es-CO" b="1" dirty="0"/>
          </a:p>
        </p:txBody>
      </p:sp>
      <p:sp>
        <p:nvSpPr>
          <p:cNvPr id="11" name="Rectángulo 10"/>
          <p:cNvSpPr/>
          <p:nvPr/>
        </p:nvSpPr>
        <p:spPr>
          <a:xfrm>
            <a:off x="2516848" y="3370250"/>
            <a:ext cx="1351652" cy="369332"/>
          </a:xfrm>
          <a:prstGeom prst="rect">
            <a:avLst/>
          </a:prstGeom>
        </p:spPr>
        <p:txBody>
          <a:bodyPr wrap="none">
            <a:spAutoFit/>
          </a:bodyPr>
          <a:lstStyle/>
          <a:p>
            <a:r>
              <a:rPr lang="es-CO" dirty="0" smtClean="0"/>
              <a:t>3. Espaciado</a:t>
            </a:r>
            <a:endParaRPr lang="es-CO" dirty="0"/>
          </a:p>
        </p:txBody>
      </p:sp>
      <p:sp>
        <p:nvSpPr>
          <p:cNvPr id="12" name="Rectángulo 11"/>
          <p:cNvSpPr/>
          <p:nvPr/>
        </p:nvSpPr>
        <p:spPr>
          <a:xfrm>
            <a:off x="2516848" y="3907669"/>
            <a:ext cx="1558504" cy="369332"/>
          </a:xfrm>
          <a:prstGeom prst="rect">
            <a:avLst/>
          </a:prstGeom>
        </p:spPr>
        <p:txBody>
          <a:bodyPr wrap="none">
            <a:spAutoFit/>
          </a:bodyPr>
          <a:lstStyle/>
          <a:p>
            <a:r>
              <a:rPr lang="es-CO" dirty="0" smtClean="0"/>
              <a:t>4. </a:t>
            </a:r>
            <a:r>
              <a:rPr lang="es-CO" dirty="0" err="1" smtClean="0"/>
              <a:t>Curly</a:t>
            </a:r>
            <a:r>
              <a:rPr lang="es-CO" dirty="0" smtClean="0"/>
              <a:t> </a:t>
            </a:r>
            <a:r>
              <a:rPr lang="es-CO" dirty="0" err="1"/>
              <a:t>braces</a:t>
            </a:r>
            <a:endParaRPr lang="es-CO" dirty="0"/>
          </a:p>
        </p:txBody>
      </p:sp>
      <p:sp>
        <p:nvSpPr>
          <p:cNvPr id="13" name="Rectángulo 12"/>
          <p:cNvSpPr/>
          <p:nvPr/>
        </p:nvSpPr>
        <p:spPr>
          <a:xfrm>
            <a:off x="2516848" y="4473155"/>
            <a:ext cx="2122697" cy="369332"/>
          </a:xfrm>
          <a:prstGeom prst="rect">
            <a:avLst/>
          </a:prstGeom>
        </p:spPr>
        <p:txBody>
          <a:bodyPr wrap="none">
            <a:spAutoFit/>
          </a:bodyPr>
          <a:lstStyle/>
          <a:p>
            <a:r>
              <a:rPr lang="es-CO" dirty="0" smtClean="0"/>
              <a:t>5. Longitud de líneas</a:t>
            </a:r>
            <a:endParaRPr lang="es-CO" dirty="0"/>
          </a:p>
        </p:txBody>
      </p:sp>
      <p:sp>
        <p:nvSpPr>
          <p:cNvPr id="15" name="Rectángulo 14"/>
          <p:cNvSpPr/>
          <p:nvPr/>
        </p:nvSpPr>
        <p:spPr>
          <a:xfrm>
            <a:off x="2516848" y="5010574"/>
            <a:ext cx="1103187" cy="369332"/>
          </a:xfrm>
          <a:prstGeom prst="rect">
            <a:avLst/>
          </a:prstGeom>
        </p:spPr>
        <p:txBody>
          <a:bodyPr wrap="none">
            <a:spAutoFit/>
          </a:bodyPr>
          <a:lstStyle/>
          <a:p>
            <a:r>
              <a:rPr lang="es-CO" dirty="0" smtClean="0"/>
              <a:t>6. Sangría</a:t>
            </a:r>
            <a:endParaRPr lang="es-CO" dirty="0"/>
          </a:p>
        </p:txBody>
      </p:sp>
      <p:sp>
        <p:nvSpPr>
          <p:cNvPr id="16" name="Rectángulo 15"/>
          <p:cNvSpPr/>
          <p:nvPr/>
        </p:nvSpPr>
        <p:spPr>
          <a:xfrm>
            <a:off x="2516848" y="5547993"/>
            <a:ext cx="1423788" cy="369332"/>
          </a:xfrm>
          <a:prstGeom prst="rect">
            <a:avLst/>
          </a:prstGeom>
        </p:spPr>
        <p:txBody>
          <a:bodyPr wrap="none">
            <a:spAutoFit/>
          </a:bodyPr>
          <a:lstStyle/>
          <a:p>
            <a:r>
              <a:rPr lang="es-CO" dirty="0" smtClean="0"/>
              <a:t>7. Asignación</a:t>
            </a:r>
            <a:endParaRPr lang="es-CO" dirty="0"/>
          </a:p>
        </p:txBody>
      </p:sp>
      <p:sp>
        <p:nvSpPr>
          <p:cNvPr id="18" name="Rectángulo 17"/>
          <p:cNvSpPr/>
          <p:nvPr/>
        </p:nvSpPr>
        <p:spPr>
          <a:xfrm>
            <a:off x="1074810" y="6271268"/>
            <a:ext cx="1704634" cy="369332"/>
          </a:xfrm>
          <a:prstGeom prst="rect">
            <a:avLst/>
          </a:prstGeom>
        </p:spPr>
        <p:txBody>
          <a:bodyPr wrap="none">
            <a:spAutoFit/>
          </a:bodyPr>
          <a:lstStyle/>
          <a:p>
            <a:r>
              <a:rPr lang="es-CO" b="1" dirty="0" smtClean="0"/>
              <a:t>ORGANIZACIÓN</a:t>
            </a:r>
            <a:endParaRPr lang="es-CO" b="1" dirty="0"/>
          </a:p>
        </p:txBody>
      </p:sp>
      <p:sp>
        <p:nvSpPr>
          <p:cNvPr id="19" name="Abrir llave 18"/>
          <p:cNvSpPr/>
          <p:nvPr/>
        </p:nvSpPr>
        <p:spPr>
          <a:xfrm>
            <a:off x="3552825" y="1466309"/>
            <a:ext cx="191148" cy="13770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0" name="Abrir llave 19"/>
          <p:cNvSpPr/>
          <p:nvPr/>
        </p:nvSpPr>
        <p:spPr>
          <a:xfrm>
            <a:off x="2161206" y="3465486"/>
            <a:ext cx="225489" cy="23837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1" name="Rectángulo 20"/>
          <p:cNvSpPr/>
          <p:nvPr/>
        </p:nvSpPr>
        <p:spPr>
          <a:xfrm>
            <a:off x="6819900" y="2045393"/>
            <a:ext cx="4524375" cy="1477328"/>
          </a:xfrm>
          <a:prstGeom prst="rect">
            <a:avLst/>
          </a:prstGeom>
        </p:spPr>
        <p:txBody>
          <a:bodyPr wrap="square">
            <a:spAutoFit/>
          </a:bodyPr>
          <a:lstStyle/>
          <a:p>
            <a:r>
              <a:rPr lang="es-CO" dirty="0">
                <a:solidFill>
                  <a:srgbClr val="0070C0"/>
                </a:solidFill>
              </a:rPr>
              <a:t>Nombres de objetos</a:t>
            </a:r>
          </a:p>
          <a:p>
            <a:r>
              <a:rPr lang="es-CO" dirty="0">
                <a:solidFill>
                  <a:srgbClr val="0070C0"/>
                </a:solidFill>
              </a:rPr>
              <a:t>"Solo hay dos cosas difíciles en la informática: invalidación de caché y </a:t>
            </a:r>
            <a:r>
              <a:rPr lang="es-CO" dirty="0">
                <a:solidFill>
                  <a:srgbClr val="FF0000"/>
                </a:solidFill>
              </a:rPr>
              <a:t>nombrar cosas</a:t>
            </a:r>
            <a:r>
              <a:rPr lang="es-CO" dirty="0">
                <a:solidFill>
                  <a:srgbClr val="0070C0"/>
                </a:solidFill>
              </a:rPr>
              <a:t>".</a:t>
            </a:r>
          </a:p>
          <a:p>
            <a:endParaRPr lang="es-CO" dirty="0">
              <a:solidFill>
                <a:srgbClr val="0070C0"/>
              </a:solidFill>
            </a:endParaRPr>
          </a:p>
          <a:p>
            <a:r>
              <a:rPr lang="es-CO" dirty="0">
                <a:solidFill>
                  <a:srgbClr val="0070C0"/>
                </a:solidFill>
              </a:rPr>
              <a:t>- Phil </a:t>
            </a:r>
            <a:r>
              <a:rPr lang="es-CO" dirty="0" err="1">
                <a:solidFill>
                  <a:srgbClr val="0070C0"/>
                </a:solidFill>
              </a:rPr>
              <a:t>Karlton</a:t>
            </a:r>
            <a:endParaRPr lang="es-CO" dirty="0">
              <a:solidFill>
                <a:srgbClr val="0070C0"/>
              </a:solidFill>
            </a:endParaRPr>
          </a:p>
        </p:txBody>
      </p:sp>
      <p:sp>
        <p:nvSpPr>
          <p:cNvPr id="22" name="Flecha derecha 21"/>
          <p:cNvSpPr/>
          <p:nvPr/>
        </p:nvSpPr>
        <p:spPr>
          <a:xfrm>
            <a:off x="6083956" y="2599391"/>
            <a:ext cx="5429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p:cNvSpPr/>
          <p:nvPr/>
        </p:nvSpPr>
        <p:spPr>
          <a:xfrm>
            <a:off x="3068441" y="6278777"/>
            <a:ext cx="2542491" cy="369332"/>
          </a:xfrm>
          <a:prstGeom prst="rect">
            <a:avLst/>
          </a:prstGeom>
        </p:spPr>
        <p:txBody>
          <a:bodyPr wrap="none">
            <a:spAutoFit/>
          </a:bodyPr>
          <a:lstStyle/>
          <a:p>
            <a:r>
              <a:rPr lang="es-CO" dirty="0" smtClean="0"/>
              <a:t>8. Pautas </a:t>
            </a:r>
            <a:r>
              <a:rPr lang="es-CO" dirty="0"/>
              <a:t>de comentarios</a:t>
            </a:r>
          </a:p>
        </p:txBody>
      </p:sp>
      <p:sp>
        <p:nvSpPr>
          <p:cNvPr id="24" name="Abrir llave 23"/>
          <p:cNvSpPr/>
          <p:nvPr/>
        </p:nvSpPr>
        <p:spPr>
          <a:xfrm>
            <a:off x="3000375" y="6278777"/>
            <a:ext cx="68066" cy="369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3045985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7349512" cy="369332"/>
          </a:xfrm>
          <a:prstGeom prst="rect">
            <a:avLst/>
          </a:prstGeom>
        </p:spPr>
        <p:txBody>
          <a:bodyPr wrap="none">
            <a:spAutoFit/>
          </a:bodyPr>
          <a:lstStyle/>
          <a:p>
            <a:r>
              <a:rPr lang="es-CO" b="1" dirty="0" smtClean="0">
                <a:solidFill>
                  <a:srgbClr val="00B050"/>
                </a:solidFill>
              </a:rPr>
              <a:t>NORMAS DE ESTILO PARA LA CODIFICACIÓN EN R – NOTACIÓN Y NOMBRES</a:t>
            </a:r>
            <a:endParaRPr lang="es-CO" dirty="0"/>
          </a:p>
        </p:txBody>
      </p:sp>
      <p:sp>
        <p:nvSpPr>
          <p:cNvPr id="5" name="Rectángulo 4"/>
          <p:cNvSpPr/>
          <p:nvPr/>
        </p:nvSpPr>
        <p:spPr>
          <a:xfrm>
            <a:off x="983785" y="1445638"/>
            <a:ext cx="3116366" cy="461665"/>
          </a:xfrm>
          <a:prstGeom prst="rect">
            <a:avLst/>
          </a:prstGeom>
        </p:spPr>
        <p:txBody>
          <a:bodyPr wrap="none">
            <a:spAutoFit/>
          </a:bodyPr>
          <a:lstStyle/>
          <a:p>
            <a:r>
              <a:rPr lang="es-CO" sz="2400" dirty="0" smtClean="0">
                <a:solidFill>
                  <a:srgbClr val="FF0000"/>
                </a:solidFill>
              </a:rPr>
              <a:t>1. Nombres </a:t>
            </a:r>
            <a:r>
              <a:rPr lang="es-CO" sz="2400" dirty="0">
                <a:solidFill>
                  <a:srgbClr val="FF0000"/>
                </a:solidFill>
              </a:rPr>
              <a:t>de </a:t>
            </a:r>
            <a:r>
              <a:rPr lang="es-CO" sz="2400" dirty="0" smtClean="0">
                <a:solidFill>
                  <a:srgbClr val="FF0000"/>
                </a:solidFill>
              </a:rPr>
              <a:t>archivos</a:t>
            </a:r>
            <a:endParaRPr lang="es-CO" sz="2400" dirty="0">
              <a:solidFill>
                <a:srgbClr val="FF0000"/>
              </a:solidFill>
            </a:endParaRPr>
          </a:p>
        </p:txBody>
      </p:sp>
      <p:sp>
        <p:nvSpPr>
          <p:cNvPr id="6" name="Rectángulo 5"/>
          <p:cNvSpPr/>
          <p:nvPr/>
        </p:nvSpPr>
        <p:spPr>
          <a:xfrm>
            <a:off x="983785" y="2391460"/>
            <a:ext cx="4997916" cy="646331"/>
          </a:xfrm>
          <a:prstGeom prst="rect">
            <a:avLst/>
          </a:prstGeom>
        </p:spPr>
        <p:txBody>
          <a:bodyPr wrap="square">
            <a:spAutoFit/>
          </a:bodyPr>
          <a:lstStyle/>
          <a:p>
            <a:r>
              <a:rPr lang="es-CO" dirty="0"/>
              <a:t>Los nombres de los archivos deben ser </a:t>
            </a:r>
            <a:r>
              <a:rPr lang="es-CO" dirty="0">
                <a:solidFill>
                  <a:srgbClr val="FF0000"/>
                </a:solidFill>
              </a:rPr>
              <a:t>significativos</a:t>
            </a:r>
            <a:r>
              <a:rPr lang="es-CO" dirty="0"/>
              <a:t> y terminar en .</a:t>
            </a:r>
            <a:r>
              <a:rPr lang="es-CO" dirty="0" smtClean="0"/>
              <a:t>R</a:t>
            </a:r>
            <a:endParaRPr lang="es-CO" dirty="0"/>
          </a:p>
        </p:txBody>
      </p:sp>
      <p:pic>
        <p:nvPicPr>
          <p:cNvPr id="8" name="Imagen 7"/>
          <p:cNvPicPr>
            <a:picLocks noChangeAspect="1"/>
          </p:cNvPicPr>
          <p:nvPr/>
        </p:nvPicPr>
        <p:blipFill>
          <a:blip r:embed="rId2"/>
          <a:stretch>
            <a:fillRect/>
          </a:stretch>
        </p:blipFill>
        <p:spPr>
          <a:xfrm>
            <a:off x="983785" y="3318232"/>
            <a:ext cx="2971800" cy="2038350"/>
          </a:xfrm>
          <a:prstGeom prst="rect">
            <a:avLst/>
          </a:prstGeom>
        </p:spPr>
      </p:pic>
      <p:sp>
        <p:nvSpPr>
          <p:cNvPr id="10" name="Rectángulo 9"/>
          <p:cNvSpPr/>
          <p:nvPr/>
        </p:nvSpPr>
        <p:spPr>
          <a:xfrm>
            <a:off x="6555073" y="2391459"/>
            <a:ext cx="4503452" cy="646331"/>
          </a:xfrm>
          <a:prstGeom prst="rect">
            <a:avLst/>
          </a:prstGeom>
        </p:spPr>
        <p:txBody>
          <a:bodyPr wrap="square">
            <a:spAutoFit/>
          </a:bodyPr>
          <a:lstStyle/>
          <a:p>
            <a:r>
              <a:rPr lang="es-CO" dirty="0"/>
              <a:t>Si los archivos deben ejecutarse en secuencia, </a:t>
            </a:r>
            <a:r>
              <a:rPr lang="es-CO" dirty="0">
                <a:solidFill>
                  <a:srgbClr val="FF0000"/>
                </a:solidFill>
              </a:rPr>
              <a:t>antepóngalos </a:t>
            </a:r>
            <a:r>
              <a:rPr lang="es-CO" dirty="0"/>
              <a:t>con números:</a:t>
            </a:r>
          </a:p>
        </p:txBody>
      </p:sp>
      <p:pic>
        <p:nvPicPr>
          <p:cNvPr id="11" name="Imagen 10"/>
          <p:cNvPicPr>
            <a:picLocks noChangeAspect="1"/>
          </p:cNvPicPr>
          <p:nvPr/>
        </p:nvPicPr>
        <p:blipFill>
          <a:blip r:embed="rId3"/>
          <a:stretch>
            <a:fillRect/>
          </a:stretch>
        </p:blipFill>
        <p:spPr>
          <a:xfrm>
            <a:off x="6587394" y="3489682"/>
            <a:ext cx="1771650" cy="971550"/>
          </a:xfrm>
          <a:prstGeom prst="rect">
            <a:avLst/>
          </a:prstGeom>
        </p:spPr>
      </p:pic>
      <p:sp>
        <p:nvSpPr>
          <p:cNvPr id="12" name="Rectángulo 11"/>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Tree>
    <p:extLst>
      <p:ext uri="{BB962C8B-B14F-4D97-AF65-F5344CB8AC3E}">
        <p14:creationId xmlns:p14="http://schemas.microsoft.com/office/powerpoint/2010/main" val="139201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452254" y="2421694"/>
            <a:ext cx="7398328" cy="707886"/>
          </a:xfrm>
          <a:prstGeom prst="rect">
            <a:avLst/>
          </a:prstGeom>
          <a:noFill/>
        </p:spPr>
        <p:txBody>
          <a:bodyPr wrap="square" rtlCol="0">
            <a:spAutoFit/>
          </a:bodyPr>
          <a:lstStyle/>
          <a:p>
            <a:pPr algn="ctr"/>
            <a:r>
              <a:rPr lang="es-CO" sz="4000" b="1" dirty="0" smtClean="0"/>
              <a:t>FUNCIONES EN R</a:t>
            </a:r>
            <a:endParaRPr lang="es-CO" sz="4000" b="1" dirty="0"/>
          </a:p>
        </p:txBody>
      </p:sp>
    </p:spTree>
    <p:extLst>
      <p:ext uri="{BB962C8B-B14F-4D97-AF65-F5344CB8AC3E}">
        <p14:creationId xmlns:p14="http://schemas.microsoft.com/office/powerpoint/2010/main" val="2935635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7349512"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NOTACIÓN Y NOMBRES</a:t>
            </a:r>
            <a:endParaRPr lang="es-CO" dirty="0"/>
          </a:p>
        </p:txBody>
      </p:sp>
      <p:sp>
        <p:nvSpPr>
          <p:cNvPr id="5" name="Rectángulo 4"/>
          <p:cNvSpPr/>
          <p:nvPr/>
        </p:nvSpPr>
        <p:spPr>
          <a:xfrm>
            <a:off x="983785" y="1445638"/>
            <a:ext cx="3016467" cy="461665"/>
          </a:xfrm>
          <a:prstGeom prst="rect">
            <a:avLst/>
          </a:prstGeom>
        </p:spPr>
        <p:txBody>
          <a:bodyPr wrap="none">
            <a:spAutoFit/>
          </a:bodyPr>
          <a:lstStyle/>
          <a:p>
            <a:r>
              <a:rPr lang="es-CO" sz="2400" dirty="0">
                <a:solidFill>
                  <a:srgbClr val="FF0000"/>
                </a:solidFill>
              </a:rPr>
              <a:t>2</a:t>
            </a:r>
            <a:r>
              <a:rPr lang="es-CO" sz="2400" dirty="0" smtClean="0">
                <a:solidFill>
                  <a:srgbClr val="FF0000"/>
                </a:solidFill>
              </a:rPr>
              <a:t>. Nombres </a:t>
            </a:r>
            <a:r>
              <a:rPr lang="es-CO" sz="2400" dirty="0">
                <a:solidFill>
                  <a:srgbClr val="FF0000"/>
                </a:solidFill>
              </a:rPr>
              <a:t>de </a:t>
            </a:r>
            <a:r>
              <a:rPr lang="es-CO" sz="2400" dirty="0" smtClean="0">
                <a:solidFill>
                  <a:srgbClr val="FF0000"/>
                </a:solidFill>
              </a:rPr>
              <a:t>objetos</a:t>
            </a:r>
            <a:endParaRPr lang="es-CO" sz="2400" dirty="0">
              <a:solidFill>
                <a:srgbClr val="FF0000"/>
              </a:solidFill>
            </a:endParaRPr>
          </a:p>
        </p:txBody>
      </p:sp>
      <p:sp>
        <p:nvSpPr>
          <p:cNvPr id="3" name="Rectángulo 2"/>
          <p:cNvSpPr/>
          <p:nvPr/>
        </p:nvSpPr>
        <p:spPr>
          <a:xfrm>
            <a:off x="872768" y="1967041"/>
            <a:ext cx="9048750" cy="1200329"/>
          </a:xfrm>
          <a:prstGeom prst="rect">
            <a:avLst/>
          </a:prstGeom>
        </p:spPr>
        <p:txBody>
          <a:bodyPr wrap="square">
            <a:spAutoFit/>
          </a:bodyPr>
          <a:lstStyle/>
          <a:p>
            <a:pPr algn="just"/>
            <a:r>
              <a:rPr lang="es-CO" dirty="0"/>
              <a:t>Los nombres de variables y funciones deben estar en </a:t>
            </a:r>
            <a:r>
              <a:rPr lang="es-CO" dirty="0">
                <a:solidFill>
                  <a:srgbClr val="FF0000"/>
                </a:solidFill>
              </a:rPr>
              <a:t>minúsculas</a:t>
            </a:r>
            <a:r>
              <a:rPr lang="es-CO" dirty="0"/>
              <a:t>. Utilice un </a:t>
            </a:r>
            <a:r>
              <a:rPr lang="es-CO" dirty="0" err="1">
                <a:solidFill>
                  <a:srgbClr val="FF0000"/>
                </a:solidFill>
              </a:rPr>
              <a:t>guión</a:t>
            </a:r>
            <a:r>
              <a:rPr lang="es-CO" dirty="0">
                <a:solidFill>
                  <a:srgbClr val="FF0000"/>
                </a:solidFill>
              </a:rPr>
              <a:t> bajo (_) </a:t>
            </a:r>
            <a:r>
              <a:rPr lang="es-CO" dirty="0"/>
              <a:t>para separar palabras dentro de un nombre. Generalmente, los </a:t>
            </a:r>
            <a:r>
              <a:rPr lang="es-CO" dirty="0">
                <a:solidFill>
                  <a:srgbClr val="FF0000"/>
                </a:solidFill>
              </a:rPr>
              <a:t>nombres de variables </a:t>
            </a:r>
            <a:r>
              <a:rPr lang="es-CO" dirty="0"/>
              <a:t>deben ser </a:t>
            </a:r>
            <a:r>
              <a:rPr lang="es-CO" dirty="0">
                <a:solidFill>
                  <a:srgbClr val="FF0000"/>
                </a:solidFill>
              </a:rPr>
              <a:t>sustantivos </a:t>
            </a:r>
            <a:r>
              <a:rPr lang="es-CO" dirty="0"/>
              <a:t>y los </a:t>
            </a:r>
            <a:r>
              <a:rPr lang="es-CO" dirty="0">
                <a:solidFill>
                  <a:srgbClr val="FF0000"/>
                </a:solidFill>
              </a:rPr>
              <a:t>nombres de funciones </a:t>
            </a:r>
            <a:r>
              <a:rPr lang="es-CO" dirty="0"/>
              <a:t>deben ser </a:t>
            </a:r>
            <a:r>
              <a:rPr lang="es-CO" dirty="0">
                <a:solidFill>
                  <a:srgbClr val="FF0000"/>
                </a:solidFill>
              </a:rPr>
              <a:t>verbos</a:t>
            </a:r>
            <a:r>
              <a:rPr lang="es-CO" dirty="0"/>
              <a:t>. Busque nombres que sean concisos y significativos (¡esto no es fácil!).</a:t>
            </a:r>
          </a:p>
        </p:txBody>
      </p:sp>
      <p:pic>
        <p:nvPicPr>
          <p:cNvPr id="9" name="Imagen 8"/>
          <p:cNvPicPr>
            <a:picLocks noChangeAspect="1"/>
          </p:cNvPicPr>
          <p:nvPr/>
        </p:nvPicPr>
        <p:blipFill>
          <a:blip r:embed="rId2"/>
          <a:stretch>
            <a:fillRect/>
          </a:stretch>
        </p:blipFill>
        <p:spPr>
          <a:xfrm>
            <a:off x="1195387" y="3418791"/>
            <a:ext cx="3533775" cy="2667000"/>
          </a:xfrm>
          <a:prstGeom prst="rect">
            <a:avLst/>
          </a:prstGeom>
        </p:spPr>
      </p:pic>
      <p:sp>
        <p:nvSpPr>
          <p:cNvPr id="12" name="Rectángulo 11"/>
          <p:cNvSpPr/>
          <p:nvPr/>
        </p:nvSpPr>
        <p:spPr>
          <a:xfrm>
            <a:off x="5295900" y="3434586"/>
            <a:ext cx="6096000" cy="923330"/>
          </a:xfrm>
          <a:prstGeom prst="rect">
            <a:avLst/>
          </a:prstGeom>
        </p:spPr>
        <p:txBody>
          <a:bodyPr>
            <a:spAutoFit/>
          </a:bodyPr>
          <a:lstStyle/>
          <a:p>
            <a:pPr algn="just"/>
            <a:r>
              <a:rPr lang="es-CO" dirty="0"/>
              <a:t>Siempre que sea posible, </a:t>
            </a:r>
            <a:r>
              <a:rPr lang="es-CO" b="1" u="sng" dirty="0"/>
              <a:t>evite utilizar </a:t>
            </a:r>
            <a:r>
              <a:rPr lang="es-CO" b="1" u="sng" dirty="0">
                <a:solidFill>
                  <a:srgbClr val="FF0000"/>
                </a:solidFill>
              </a:rPr>
              <a:t>nombres de funciones </a:t>
            </a:r>
            <a:r>
              <a:rPr lang="es-CO" b="1" u="sng" dirty="0"/>
              <a:t>y </a:t>
            </a:r>
            <a:r>
              <a:rPr lang="es-CO" b="1" u="sng" dirty="0">
                <a:solidFill>
                  <a:srgbClr val="FF0000"/>
                </a:solidFill>
              </a:rPr>
              <a:t>variables existentes</a:t>
            </a:r>
            <a:r>
              <a:rPr lang="es-CO" dirty="0"/>
              <a:t>. Hacerlo causará confusión a los lectores de su código.</a:t>
            </a:r>
          </a:p>
        </p:txBody>
      </p:sp>
      <p:pic>
        <p:nvPicPr>
          <p:cNvPr id="13" name="Imagen 12"/>
          <p:cNvPicPr>
            <a:picLocks noChangeAspect="1"/>
          </p:cNvPicPr>
          <p:nvPr/>
        </p:nvPicPr>
        <p:blipFill>
          <a:blip r:embed="rId3"/>
          <a:stretch>
            <a:fillRect/>
          </a:stretch>
        </p:blipFill>
        <p:spPr>
          <a:xfrm>
            <a:off x="7062787" y="4557712"/>
            <a:ext cx="3152775" cy="1343025"/>
          </a:xfrm>
          <a:prstGeom prst="rect">
            <a:avLst/>
          </a:prstGeom>
        </p:spPr>
      </p:pic>
      <p:sp>
        <p:nvSpPr>
          <p:cNvPr id="14" name="Rectángulo 13"/>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Tree>
    <p:extLst>
      <p:ext uri="{BB962C8B-B14F-4D97-AF65-F5344CB8AC3E}">
        <p14:creationId xmlns:p14="http://schemas.microsoft.com/office/powerpoint/2010/main" val="3921111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961451" y="1536160"/>
            <a:ext cx="1737976" cy="461665"/>
          </a:xfrm>
          <a:prstGeom prst="rect">
            <a:avLst/>
          </a:prstGeom>
        </p:spPr>
        <p:txBody>
          <a:bodyPr wrap="none">
            <a:spAutoFit/>
          </a:bodyPr>
          <a:lstStyle/>
          <a:p>
            <a:r>
              <a:rPr lang="es-CO" sz="2400" dirty="0" smtClean="0">
                <a:solidFill>
                  <a:srgbClr val="FF0000"/>
                </a:solidFill>
              </a:rPr>
              <a:t>3. Espaciado</a:t>
            </a:r>
            <a:endParaRPr lang="es-CO" sz="2400" dirty="0">
              <a:solidFill>
                <a:srgbClr val="FF0000"/>
              </a:solidFill>
            </a:endParaRPr>
          </a:p>
        </p:txBody>
      </p:sp>
      <p:sp>
        <p:nvSpPr>
          <p:cNvPr id="2" name="Rectángulo 1"/>
          <p:cNvSpPr/>
          <p:nvPr/>
        </p:nvSpPr>
        <p:spPr>
          <a:xfrm>
            <a:off x="961451" y="2550906"/>
            <a:ext cx="8915974" cy="923330"/>
          </a:xfrm>
          <a:prstGeom prst="rect">
            <a:avLst/>
          </a:prstGeom>
        </p:spPr>
        <p:txBody>
          <a:bodyPr wrap="square">
            <a:spAutoFit/>
          </a:bodyPr>
          <a:lstStyle/>
          <a:p>
            <a:pPr algn="just"/>
            <a:r>
              <a:rPr lang="es-CO" dirty="0"/>
              <a:t>Coloque espacios alrededor de todos los </a:t>
            </a:r>
            <a:r>
              <a:rPr lang="es-CO" dirty="0">
                <a:solidFill>
                  <a:srgbClr val="FF0000"/>
                </a:solidFill>
              </a:rPr>
              <a:t>operadores infijos </a:t>
            </a:r>
            <a:r>
              <a:rPr lang="es-CO" dirty="0"/>
              <a:t>(=, +, -, &lt;-, etc.). La misma regla se aplica cuando se usa = en llamadas a </a:t>
            </a:r>
            <a:r>
              <a:rPr lang="es-CO" dirty="0">
                <a:solidFill>
                  <a:srgbClr val="FF0000"/>
                </a:solidFill>
              </a:rPr>
              <a:t>funciones</a:t>
            </a:r>
            <a:r>
              <a:rPr lang="es-CO" dirty="0"/>
              <a:t>. Ponga siempre un espacio después de una coma, y nunca antes (como en el inglés normal).</a:t>
            </a:r>
          </a:p>
        </p:txBody>
      </p:sp>
      <p:pic>
        <p:nvPicPr>
          <p:cNvPr id="3" name="Imagen 2"/>
          <p:cNvPicPr>
            <a:picLocks noChangeAspect="1"/>
          </p:cNvPicPr>
          <p:nvPr/>
        </p:nvPicPr>
        <p:blipFill>
          <a:blip r:embed="rId2"/>
          <a:stretch>
            <a:fillRect/>
          </a:stretch>
        </p:blipFill>
        <p:spPr>
          <a:xfrm>
            <a:off x="961451" y="3920573"/>
            <a:ext cx="5524500" cy="1657350"/>
          </a:xfrm>
          <a:prstGeom prst="rect">
            <a:avLst/>
          </a:prstGeom>
        </p:spPr>
      </p:pic>
      <p:sp>
        <p:nvSpPr>
          <p:cNvPr id="14" name="Rectángulo 13"/>
          <p:cNvSpPr/>
          <p:nvPr/>
        </p:nvSpPr>
        <p:spPr>
          <a:xfrm>
            <a:off x="7639049" y="3825918"/>
            <a:ext cx="3904963" cy="923330"/>
          </a:xfrm>
          <a:prstGeom prst="rect">
            <a:avLst/>
          </a:prstGeom>
        </p:spPr>
        <p:txBody>
          <a:bodyPr wrap="square">
            <a:spAutoFit/>
          </a:bodyPr>
          <a:lstStyle/>
          <a:p>
            <a:pPr algn="just"/>
            <a:r>
              <a:rPr lang="es-CO" dirty="0">
                <a:solidFill>
                  <a:srgbClr val="00B0F0"/>
                </a:solidFill>
              </a:rPr>
              <a:t>Hay una pequeña excepción a esta </a:t>
            </a:r>
            <a:r>
              <a:rPr lang="es-CO" dirty="0" smtClean="0">
                <a:solidFill>
                  <a:srgbClr val="00B0F0"/>
                </a:solidFill>
              </a:rPr>
              <a:t>regla </a:t>
            </a:r>
            <a:r>
              <a:rPr lang="es-CO" dirty="0" smtClean="0">
                <a:solidFill>
                  <a:srgbClr val="FF0000"/>
                </a:solidFill>
              </a:rPr>
              <a:t>:, </a:t>
            </a:r>
            <a:r>
              <a:rPr lang="es-CO" dirty="0">
                <a:solidFill>
                  <a:srgbClr val="FF0000"/>
                </a:solidFill>
              </a:rPr>
              <a:t>:: y ::: </a:t>
            </a:r>
            <a:r>
              <a:rPr lang="es-CO" dirty="0">
                <a:solidFill>
                  <a:srgbClr val="00B0F0"/>
                </a:solidFill>
              </a:rPr>
              <a:t>no necesitan espacios a su alrededor.</a:t>
            </a:r>
          </a:p>
        </p:txBody>
      </p:sp>
      <p:pic>
        <p:nvPicPr>
          <p:cNvPr id="15" name="Imagen 14"/>
          <p:cNvPicPr>
            <a:picLocks noChangeAspect="1"/>
          </p:cNvPicPr>
          <p:nvPr/>
        </p:nvPicPr>
        <p:blipFill>
          <a:blip r:embed="rId3"/>
          <a:stretch>
            <a:fillRect/>
          </a:stretch>
        </p:blipFill>
        <p:spPr>
          <a:xfrm>
            <a:off x="8972550" y="4783939"/>
            <a:ext cx="2400300" cy="1804444"/>
          </a:xfrm>
          <a:prstGeom prst="rect">
            <a:avLst/>
          </a:prstGeom>
        </p:spPr>
      </p:pic>
    </p:spTree>
    <p:extLst>
      <p:ext uri="{BB962C8B-B14F-4D97-AF65-F5344CB8AC3E}">
        <p14:creationId xmlns:p14="http://schemas.microsoft.com/office/powerpoint/2010/main" val="1917500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961451" y="1536160"/>
            <a:ext cx="1737976" cy="461665"/>
          </a:xfrm>
          <a:prstGeom prst="rect">
            <a:avLst/>
          </a:prstGeom>
        </p:spPr>
        <p:txBody>
          <a:bodyPr wrap="none">
            <a:spAutoFit/>
          </a:bodyPr>
          <a:lstStyle/>
          <a:p>
            <a:r>
              <a:rPr lang="es-CO" sz="2400" dirty="0" smtClean="0">
                <a:solidFill>
                  <a:srgbClr val="FF0000"/>
                </a:solidFill>
              </a:rPr>
              <a:t>3. Espaciado</a:t>
            </a:r>
            <a:endParaRPr lang="es-CO" sz="2400" dirty="0">
              <a:solidFill>
                <a:srgbClr val="FF0000"/>
              </a:solidFill>
            </a:endParaRPr>
          </a:p>
        </p:txBody>
      </p:sp>
      <p:sp>
        <p:nvSpPr>
          <p:cNvPr id="3" name="Rectángulo 2"/>
          <p:cNvSpPr/>
          <p:nvPr/>
        </p:nvSpPr>
        <p:spPr>
          <a:xfrm>
            <a:off x="961451" y="2339669"/>
            <a:ext cx="2971800" cy="923330"/>
          </a:xfrm>
          <a:prstGeom prst="rect">
            <a:avLst/>
          </a:prstGeom>
        </p:spPr>
        <p:txBody>
          <a:bodyPr wrap="square">
            <a:spAutoFit/>
          </a:bodyPr>
          <a:lstStyle/>
          <a:p>
            <a:r>
              <a:rPr lang="es-CO" dirty="0"/>
              <a:t>Coloque un </a:t>
            </a:r>
            <a:r>
              <a:rPr lang="es-CO" dirty="0">
                <a:solidFill>
                  <a:srgbClr val="FF0000"/>
                </a:solidFill>
              </a:rPr>
              <a:t>espacio antes </a:t>
            </a:r>
            <a:r>
              <a:rPr lang="es-CO" dirty="0"/>
              <a:t>del paréntesis izquierdo, excepto en una llamada a función.</a:t>
            </a:r>
          </a:p>
        </p:txBody>
      </p:sp>
      <p:sp>
        <p:nvSpPr>
          <p:cNvPr id="5" name="Rectángulo 4"/>
          <p:cNvSpPr/>
          <p:nvPr/>
        </p:nvSpPr>
        <p:spPr>
          <a:xfrm>
            <a:off x="5972175" y="2267842"/>
            <a:ext cx="5172075" cy="923330"/>
          </a:xfrm>
          <a:prstGeom prst="rect">
            <a:avLst/>
          </a:prstGeom>
        </p:spPr>
        <p:txBody>
          <a:bodyPr wrap="square">
            <a:spAutoFit/>
          </a:bodyPr>
          <a:lstStyle/>
          <a:p>
            <a:r>
              <a:rPr lang="es-CO" dirty="0"/>
              <a:t>El espaciado adicional (es decir, más de un espacio en una fila) está bien si mejora la alineación de los signos o asignaciones iguales (&lt;-).</a:t>
            </a:r>
          </a:p>
        </p:txBody>
      </p:sp>
      <p:pic>
        <p:nvPicPr>
          <p:cNvPr id="6" name="Imagen 5"/>
          <p:cNvPicPr>
            <a:picLocks noChangeAspect="1"/>
          </p:cNvPicPr>
          <p:nvPr/>
        </p:nvPicPr>
        <p:blipFill>
          <a:blip r:embed="rId2"/>
          <a:stretch>
            <a:fillRect/>
          </a:stretch>
        </p:blipFill>
        <p:spPr>
          <a:xfrm>
            <a:off x="1042987" y="3604843"/>
            <a:ext cx="3743325" cy="2152650"/>
          </a:xfrm>
          <a:prstGeom prst="rect">
            <a:avLst/>
          </a:prstGeom>
        </p:spPr>
      </p:pic>
      <p:pic>
        <p:nvPicPr>
          <p:cNvPr id="7" name="Imagen 6"/>
          <p:cNvPicPr>
            <a:picLocks noChangeAspect="1"/>
          </p:cNvPicPr>
          <p:nvPr/>
        </p:nvPicPr>
        <p:blipFill>
          <a:blip r:embed="rId3"/>
          <a:stretch>
            <a:fillRect/>
          </a:stretch>
        </p:blipFill>
        <p:spPr>
          <a:xfrm>
            <a:off x="6124575" y="4047755"/>
            <a:ext cx="3086100" cy="1266825"/>
          </a:xfrm>
          <a:prstGeom prst="rect">
            <a:avLst/>
          </a:prstGeom>
        </p:spPr>
      </p:pic>
    </p:spTree>
    <p:extLst>
      <p:ext uri="{BB962C8B-B14F-4D97-AF65-F5344CB8AC3E}">
        <p14:creationId xmlns:p14="http://schemas.microsoft.com/office/powerpoint/2010/main" val="2771025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961451" y="1536160"/>
            <a:ext cx="1737976" cy="461665"/>
          </a:xfrm>
          <a:prstGeom prst="rect">
            <a:avLst/>
          </a:prstGeom>
        </p:spPr>
        <p:txBody>
          <a:bodyPr wrap="none">
            <a:spAutoFit/>
          </a:bodyPr>
          <a:lstStyle/>
          <a:p>
            <a:r>
              <a:rPr lang="es-CO" sz="2400" dirty="0" smtClean="0">
                <a:solidFill>
                  <a:srgbClr val="FF0000"/>
                </a:solidFill>
              </a:rPr>
              <a:t>3. Espaciado</a:t>
            </a:r>
            <a:endParaRPr lang="es-CO" sz="2400" dirty="0">
              <a:solidFill>
                <a:srgbClr val="FF0000"/>
              </a:solidFill>
            </a:endParaRPr>
          </a:p>
        </p:txBody>
      </p:sp>
      <p:sp>
        <p:nvSpPr>
          <p:cNvPr id="2" name="Rectángulo 1"/>
          <p:cNvSpPr/>
          <p:nvPr/>
        </p:nvSpPr>
        <p:spPr>
          <a:xfrm>
            <a:off x="1200150" y="2273886"/>
            <a:ext cx="6096000" cy="923330"/>
          </a:xfrm>
          <a:prstGeom prst="rect">
            <a:avLst/>
          </a:prstGeom>
        </p:spPr>
        <p:txBody>
          <a:bodyPr>
            <a:spAutoFit/>
          </a:bodyPr>
          <a:lstStyle/>
          <a:p>
            <a:pPr algn="just"/>
            <a:r>
              <a:rPr lang="es-CO" dirty="0"/>
              <a:t>No coloque espacios alrededor del código entre paréntesis o corchetes (a menos que haya una coma, en cuyo caso consulte más arriba).</a:t>
            </a:r>
          </a:p>
        </p:txBody>
      </p:sp>
      <p:pic>
        <p:nvPicPr>
          <p:cNvPr id="8" name="Imagen 7"/>
          <p:cNvPicPr>
            <a:picLocks noChangeAspect="1"/>
          </p:cNvPicPr>
          <p:nvPr/>
        </p:nvPicPr>
        <p:blipFill>
          <a:blip r:embed="rId2"/>
          <a:stretch>
            <a:fillRect/>
          </a:stretch>
        </p:blipFill>
        <p:spPr>
          <a:xfrm>
            <a:off x="4476750" y="3243323"/>
            <a:ext cx="5276850" cy="2466975"/>
          </a:xfrm>
          <a:prstGeom prst="rect">
            <a:avLst/>
          </a:prstGeom>
        </p:spPr>
      </p:pic>
    </p:spTree>
    <p:extLst>
      <p:ext uri="{BB962C8B-B14F-4D97-AF65-F5344CB8AC3E}">
        <p14:creationId xmlns:p14="http://schemas.microsoft.com/office/powerpoint/2010/main" val="1075264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44559" y="217512"/>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762000" y="1139547"/>
            <a:ext cx="2012218" cy="461665"/>
          </a:xfrm>
          <a:prstGeom prst="rect">
            <a:avLst/>
          </a:prstGeom>
        </p:spPr>
        <p:txBody>
          <a:bodyPr wrap="none">
            <a:spAutoFit/>
          </a:bodyPr>
          <a:lstStyle/>
          <a:p>
            <a:r>
              <a:rPr lang="es-CO" sz="2400" dirty="0">
                <a:solidFill>
                  <a:srgbClr val="FF0000"/>
                </a:solidFill>
              </a:rPr>
              <a:t>4</a:t>
            </a:r>
            <a:r>
              <a:rPr lang="es-CO" sz="2400" dirty="0" smtClean="0">
                <a:solidFill>
                  <a:srgbClr val="FF0000"/>
                </a:solidFill>
              </a:rPr>
              <a:t>. </a:t>
            </a:r>
            <a:r>
              <a:rPr lang="es-CO" sz="2400" dirty="0" err="1">
                <a:solidFill>
                  <a:srgbClr val="FF0000"/>
                </a:solidFill>
              </a:rPr>
              <a:t>Curly</a:t>
            </a:r>
            <a:r>
              <a:rPr lang="es-CO" sz="2400" dirty="0">
                <a:solidFill>
                  <a:srgbClr val="FF0000"/>
                </a:solidFill>
              </a:rPr>
              <a:t> </a:t>
            </a:r>
            <a:r>
              <a:rPr lang="es-CO" sz="2400" dirty="0" err="1">
                <a:solidFill>
                  <a:srgbClr val="FF0000"/>
                </a:solidFill>
              </a:rPr>
              <a:t>braces</a:t>
            </a:r>
            <a:endParaRPr lang="es-CO" sz="2400" dirty="0">
              <a:solidFill>
                <a:srgbClr val="FF0000"/>
              </a:solidFill>
            </a:endParaRPr>
          </a:p>
        </p:txBody>
      </p:sp>
      <p:sp>
        <p:nvSpPr>
          <p:cNvPr id="2" name="Rectángulo 1"/>
          <p:cNvSpPr/>
          <p:nvPr/>
        </p:nvSpPr>
        <p:spPr>
          <a:xfrm>
            <a:off x="762000" y="1861870"/>
            <a:ext cx="4924425" cy="1754326"/>
          </a:xfrm>
          <a:prstGeom prst="rect">
            <a:avLst/>
          </a:prstGeom>
        </p:spPr>
        <p:txBody>
          <a:bodyPr wrap="square">
            <a:spAutoFit/>
          </a:bodyPr>
          <a:lstStyle/>
          <a:p>
            <a:pPr algn="just"/>
            <a:r>
              <a:rPr lang="es-CO" dirty="0"/>
              <a:t>Una llave de apertura nunca debe ir en su </a:t>
            </a:r>
            <a:r>
              <a:rPr lang="es-CO" dirty="0">
                <a:solidFill>
                  <a:srgbClr val="FF0000"/>
                </a:solidFill>
              </a:rPr>
              <a:t>propia línea</a:t>
            </a:r>
            <a:r>
              <a:rPr lang="es-CO" dirty="0"/>
              <a:t> y siempre debe ir seguida de una </a:t>
            </a:r>
            <a:r>
              <a:rPr lang="es-CO" dirty="0">
                <a:solidFill>
                  <a:srgbClr val="FF0000"/>
                </a:solidFill>
              </a:rPr>
              <a:t>nueva línea</a:t>
            </a:r>
            <a:r>
              <a:rPr lang="es-CO" dirty="0"/>
              <a:t>. Una llave de cierre siempre debe ir en su </a:t>
            </a:r>
            <a:r>
              <a:rPr lang="es-CO" dirty="0">
                <a:solidFill>
                  <a:srgbClr val="FF0000"/>
                </a:solidFill>
              </a:rPr>
              <a:t>propia línea</a:t>
            </a:r>
            <a:r>
              <a:rPr lang="es-CO" dirty="0"/>
              <a:t>, a menos que vaya </a:t>
            </a:r>
            <a:r>
              <a:rPr lang="es-CO" dirty="0">
                <a:solidFill>
                  <a:srgbClr val="FF0000"/>
                </a:solidFill>
              </a:rPr>
              <a:t>seguida de otra</a:t>
            </a:r>
            <a:r>
              <a:rPr lang="es-CO" dirty="0"/>
              <a:t>.</a:t>
            </a:r>
          </a:p>
          <a:p>
            <a:endParaRPr lang="es-CO" dirty="0"/>
          </a:p>
          <a:p>
            <a:r>
              <a:rPr lang="es-CO" dirty="0"/>
              <a:t>Siempre </a:t>
            </a:r>
            <a:r>
              <a:rPr lang="es-CO" dirty="0">
                <a:solidFill>
                  <a:srgbClr val="FF0000"/>
                </a:solidFill>
              </a:rPr>
              <a:t>sangra </a:t>
            </a:r>
            <a:r>
              <a:rPr lang="es-CO" dirty="0"/>
              <a:t>el código dentro de llaves.</a:t>
            </a:r>
          </a:p>
        </p:txBody>
      </p:sp>
      <p:pic>
        <p:nvPicPr>
          <p:cNvPr id="3" name="Imagen 2"/>
          <p:cNvPicPr>
            <a:picLocks noChangeAspect="1"/>
          </p:cNvPicPr>
          <p:nvPr/>
        </p:nvPicPr>
        <p:blipFill>
          <a:blip r:embed="rId2"/>
          <a:stretch>
            <a:fillRect/>
          </a:stretch>
        </p:blipFill>
        <p:spPr>
          <a:xfrm>
            <a:off x="7672386" y="402178"/>
            <a:ext cx="3852863" cy="6207383"/>
          </a:xfrm>
          <a:prstGeom prst="rect">
            <a:avLst/>
          </a:prstGeom>
        </p:spPr>
      </p:pic>
      <p:pic>
        <p:nvPicPr>
          <p:cNvPr id="5" name="Imagen 4"/>
          <p:cNvPicPr>
            <a:picLocks noChangeAspect="1"/>
          </p:cNvPicPr>
          <p:nvPr/>
        </p:nvPicPr>
        <p:blipFill>
          <a:blip r:embed="rId3"/>
          <a:stretch>
            <a:fillRect/>
          </a:stretch>
        </p:blipFill>
        <p:spPr>
          <a:xfrm>
            <a:off x="800100" y="5573476"/>
            <a:ext cx="4886325" cy="552450"/>
          </a:xfrm>
          <a:prstGeom prst="rect">
            <a:avLst/>
          </a:prstGeom>
        </p:spPr>
      </p:pic>
      <p:sp>
        <p:nvSpPr>
          <p:cNvPr id="6" name="Flecha derecha 5"/>
          <p:cNvSpPr/>
          <p:nvPr/>
        </p:nvSpPr>
        <p:spPr>
          <a:xfrm>
            <a:off x="5981700" y="2514600"/>
            <a:ext cx="981075"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81868" y="4373127"/>
            <a:ext cx="6404317" cy="369332"/>
          </a:xfrm>
          <a:prstGeom prst="rect">
            <a:avLst/>
          </a:prstGeom>
        </p:spPr>
        <p:txBody>
          <a:bodyPr wrap="none">
            <a:spAutoFit/>
          </a:bodyPr>
          <a:lstStyle/>
          <a:p>
            <a:r>
              <a:rPr lang="es-CO" dirty="0">
                <a:solidFill>
                  <a:srgbClr val="333333"/>
                </a:solidFill>
                <a:latin typeface="Helvetica Neue"/>
              </a:rPr>
              <a:t>Está bien dejar declaraciones </a:t>
            </a:r>
            <a:r>
              <a:rPr lang="es-CO" dirty="0">
                <a:solidFill>
                  <a:srgbClr val="FF0000"/>
                </a:solidFill>
                <a:latin typeface="Helvetica Neue"/>
              </a:rPr>
              <a:t>muy breves </a:t>
            </a:r>
            <a:r>
              <a:rPr lang="es-CO" dirty="0">
                <a:solidFill>
                  <a:srgbClr val="333333"/>
                </a:solidFill>
                <a:latin typeface="Helvetica Neue"/>
              </a:rPr>
              <a:t>en la misma línea:</a:t>
            </a:r>
            <a:endParaRPr lang="es-CO" dirty="0"/>
          </a:p>
        </p:txBody>
      </p:sp>
      <p:sp>
        <p:nvSpPr>
          <p:cNvPr id="8" name="Flecha abajo 7"/>
          <p:cNvSpPr/>
          <p:nvPr/>
        </p:nvSpPr>
        <p:spPr>
          <a:xfrm>
            <a:off x="3193483" y="4908867"/>
            <a:ext cx="465449" cy="47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84385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961451" y="1536160"/>
            <a:ext cx="2759089" cy="461665"/>
          </a:xfrm>
          <a:prstGeom prst="rect">
            <a:avLst/>
          </a:prstGeom>
        </p:spPr>
        <p:txBody>
          <a:bodyPr wrap="none">
            <a:spAutoFit/>
          </a:bodyPr>
          <a:lstStyle/>
          <a:p>
            <a:r>
              <a:rPr lang="es-CO" sz="2400" dirty="0" smtClean="0">
                <a:solidFill>
                  <a:srgbClr val="FF0000"/>
                </a:solidFill>
              </a:rPr>
              <a:t>5. Longitud de líneas</a:t>
            </a:r>
            <a:endParaRPr lang="es-CO" sz="2400" dirty="0">
              <a:solidFill>
                <a:srgbClr val="FF0000"/>
              </a:solidFill>
            </a:endParaRPr>
          </a:p>
        </p:txBody>
      </p:sp>
      <p:sp>
        <p:nvSpPr>
          <p:cNvPr id="3" name="Rectángulo 2"/>
          <p:cNvSpPr/>
          <p:nvPr/>
        </p:nvSpPr>
        <p:spPr>
          <a:xfrm>
            <a:off x="1104900" y="2489351"/>
            <a:ext cx="9182100" cy="1323439"/>
          </a:xfrm>
          <a:prstGeom prst="rect">
            <a:avLst/>
          </a:prstGeom>
        </p:spPr>
        <p:txBody>
          <a:bodyPr wrap="square">
            <a:spAutoFit/>
          </a:bodyPr>
          <a:lstStyle/>
          <a:p>
            <a:pPr algn="just"/>
            <a:r>
              <a:rPr lang="es-CO" sz="2000" dirty="0"/>
              <a:t>Esfuércese por limitar su </a:t>
            </a:r>
            <a:r>
              <a:rPr lang="es-CO" sz="2000" dirty="0">
                <a:solidFill>
                  <a:srgbClr val="FF0000"/>
                </a:solidFill>
              </a:rPr>
              <a:t>código a 80 caracteres por línea</a:t>
            </a:r>
            <a:r>
              <a:rPr lang="es-CO" sz="2000" dirty="0"/>
              <a:t>. Esto encaja cómodamente en una página impresa con una fuente de tamaño razonable. Si se está quedando sin espacio, esta es una buena indicación de que debe encapsular parte del trabajo en una función separada.</a:t>
            </a:r>
          </a:p>
        </p:txBody>
      </p:sp>
    </p:spTree>
    <p:extLst>
      <p:ext uri="{BB962C8B-B14F-4D97-AF65-F5344CB8AC3E}">
        <p14:creationId xmlns:p14="http://schemas.microsoft.com/office/powerpoint/2010/main" val="2382951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838200" y="1299344"/>
            <a:ext cx="1406154" cy="461665"/>
          </a:xfrm>
          <a:prstGeom prst="rect">
            <a:avLst/>
          </a:prstGeom>
        </p:spPr>
        <p:txBody>
          <a:bodyPr wrap="none">
            <a:spAutoFit/>
          </a:bodyPr>
          <a:lstStyle/>
          <a:p>
            <a:r>
              <a:rPr lang="es-CO" sz="2400" dirty="0">
                <a:solidFill>
                  <a:srgbClr val="FF0000"/>
                </a:solidFill>
              </a:rPr>
              <a:t>6</a:t>
            </a:r>
            <a:r>
              <a:rPr lang="es-CO" sz="2400" dirty="0" smtClean="0">
                <a:solidFill>
                  <a:srgbClr val="FF0000"/>
                </a:solidFill>
              </a:rPr>
              <a:t>. Sangría</a:t>
            </a:r>
            <a:endParaRPr lang="es-CO" sz="2400" dirty="0">
              <a:solidFill>
                <a:srgbClr val="FF0000"/>
              </a:solidFill>
            </a:endParaRPr>
          </a:p>
        </p:txBody>
      </p:sp>
      <p:sp>
        <p:nvSpPr>
          <p:cNvPr id="2" name="Rectángulo 1"/>
          <p:cNvSpPr/>
          <p:nvPr/>
        </p:nvSpPr>
        <p:spPr>
          <a:xfrm>
            <a:off x="1504949" y="2066062"/>
            <a:ext cx="7981951" cy="2308324"/>
          </a:xfrm>
          <a:prstGeom prst="rect">
            <a:avLst/>
          </a:prstGeom>
        </p:spPr>
        <p:txBody>
          <a:bodyPr wrap="square">
            <a:spAutoFit/>
          </a:bodyPr>
          <a:lstStyle/>
          <a:p>
            <a:pPr algn="just"/>
            <a:r>
              <a:rPr lang="es-CO" sz="2400" dirty="0"/>
              <a:t>Al sangrar su código, use </a:t>
            </a:r>
            <a:r>
              <a:rPr lang="es-CO" sz="2400" dirty="0">
                <a:solidFill>
                  <a:srgbClr val="FF0000"/>
                </a:solidFill>
              </a:rPr>
              <a:t>dos espacios</a:t>
            </a:r>
            <a:r>
              <a:rPr lang="es-CO" sz="2400" dirty="0"/>
              <a:t>. Nunca use pestañas ni mezcle pestañas y espacios.</a:t>
            </a:r>
          </a:p>
          <a:p>
            <a:pPr algn="just"/>
            <a:endParaRPr lang="es-CO" sz="2400" dirty="0"/>
          </a:p>
          <a:p>
            <a:pPr algn="just"/>
            <a:r>
              <a:rPr lang="es-CO" sz="2400" dirty="0"/>
              <a:t>La única excepción es si la definición de una función se ejecuta en </a:t>
            </a:r>
            <a:r>
              <a:rPr lang="es-CO" sz="2400" dirty="0">
                <a:solidFill>
                  <a:srgbClr val="FF0000"/>
                </a:solidFill>
              </a:rPr>
              <a:t>varias líneas</a:t>
            </a:r>
            <a:r>
              <a:rPr lang="es-CO" sz="2400" dirty="0"/>
              <a:t>. En ese caso, sangra la segunda línea donde comienza la definición:</a:t>
            </a:r>
          </a:p>
        </p:txBody>
      </p:sp>
      <p:pic>
        <p:nvPicPr>
          <p:cNvPr id="3" name="Imagen 2"/>
          <p:cNvPicPr>
            <a:picLocks noChangeAspect="1"/>
          </p:cNvPicPr>
          <p:nvPr/>
        </p:nvPicPr>
        <p:blipFill>
          <a:blip r:embed="rId2"/>
          <a:stretch>
            <a:fillRect/>
          </a:stretch>
        </p:blipFill>
        <p:spPr>
          <a:xfrm>
            <a:off x="4024312" y="4479161"/>
            <a:ext cx="7343775" cy="1590675"/>
          </a:xfrm>
          <a:prstGeom prst="rect">
            <a:avLst/>
          </a:prstGeom>
        </p:spPr>
      </p:pic>
    </p:spTree>
    <p:extLst>
      <p:ext uri="{BB962C8B-B14F-4D97-AF65-F5344CB8AC3E}">
        <p14:creationId xmlns:p14="http://schemas.microsoft.com/office/powerpoint/2010/main" val="3556799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596329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SINTAXIS</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961451" y="1536160"/>
            <a:ext cx="1802096" cy="461665"/>
          </a:xfrm>
          <a:prstGeom prst="rect">
            <a:avLst/>
          </a:prstGeom>
        </p:spPr>
        <p:txBody>
          <a:bodyPr wrap="none">
            <a:spAutoFit/>
          </a:bodyPr>
          <a:lstStyle/>
          <a:p>
            <a:r>
              <a:rPr lang="es-CO" sz="2400" dirty="0" smtClean="0">
                <a:solidFill>
                  <a:srgbClr val="FF0000"/>
                </a:solidFill>
              </a:rPr>
              <a:t>7. asignación</a:t>
            </a:r>
            <a:endParaRPr lang="es-CO" sz="2400" dirty="0">
              <a:solidFill>
                <a:srgbClr val="FF0000"/>
              </a:solidFill>
            </a:endParaRPr>
          </a:p>
        </p:txBody>
      </p:sp>
      <p:sp>
        <p:nvSpPr>
          <p:cNvPr id="3" name="Rectángulo 2"/>
          <p:cNvSpPr/>
          <p:nvPr/>
        </p:nvSpPr>
        <p:spPr>
          <a:xfrm>
            <a:off x="1249460" y="2444234"/>
            <a:ext cx="4442370" cy="461665"/>
          </a:xfrm>
          <a:prstGeom prst="rect">
            <a:avLst/>
          </a:prstGeom>
        </p:spPr>
        <p:txBody>
          <a:bodyPr wrap="none">
            <a:spAutoFit/>
          </a:bodyPr>
          <a:lstStyle/>
          <a:p>
            <a:r>
              <a:rPr lang="es-CO" sz="2400" dirty="0"/>
              <a:t>Utilice &lt;-, no =, para la </a:t>
            </a:r>
            <a:r>
              <a:rPr lang="es-CO" sz="2400" dirty="0">
                <a:solidFill>
                  <a:srgbClr val="FF0000"/>
                </a:solidFill>
              </a:rPr>
              <a:t>asignación</a:t>
            </a:r>
            <a:r>
              <a:rPr lang="es-CO" sz="2400" dirty="0"/>
              <a:t>.</a:t>
            </a:r>
          </a:p>
        </p:txBody>
      </p:sp>
      <p:pic>
        <p:nvPicPr>
          <p:cNvPr id="5" name="Imagen 4"/>
          <p:cNvPicPr>
            <a:picLocks noChangeAspect="1"/>
          </p:cNvPicPr>
          <p:nvPr/>
        </p:nvPicPr>
        <p:blipFill>
          <a:blip r:embed="rId2"/>
          <a:stretch>
            <a:fillRect/>
          </a:stretch>
        </p:blipFill>
        <p:spPr>
          <a:xfrm>
            <a:off x="2381249" y="3746242"/>
            <a:ext cx="3381375" cy="1561608"/>
          </a:xfrm>
          <a:prstGeom prst="rect">
            <a:avLst/>
          </a:prstGeom>
        </p:spPr>
      </p:pic>
    </p:spTree>
    <p:extLst>
      <p:ext uri="{BB962C8B-B14F-4D97-AF65-F5344CB8AC3E}">
        <p14:creationId xmlns:p14="http://schemas.microsoft.com/office/powerpoint/2010/main" val="3296816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624959"/>
            <a:ext cx="6629379" cy="369332"/>
          </a:xfrm>
          <a:prstGeom prst="rect">
            <a:avLst/>
          </a:prstGeom>
        </p:spPr>
        <p:txBody>
          <a:bodyPr wrap="none">
            <a:spAutoFit/>
          </a:bodyPr>
          <a:lstStyle/>
          <a:p>
            <a:r>
              <a:rPr lang="es-CO" b="1" dirty="0" smtClean="0">
                <a:solidFill>
                  <a:srgbClr val="00B050"/>
                </a:solidFill>
              </a:rPr>
              <a:t>NORMAS DE ESTILO PARA LA CODIFICACIÓN EN R </a:t>
            </a:r>
            <a:r>
              <a:rPr lang="es-CO" b="1" dirty="0">
                <a:solidFill>
                  <a:srgbClr val="00B050"/>
                </a:solidFill>
              </a:rPr>
              <a:t>– </a:t>
            </a:r>
            <a:r>
              <a:rPr lang="es-CO" b="1" dirty="0" smtClean="0">
                <a:solidFill>
                  <a:srgbClr val="00B050"/>
                </a:solidFill>
              </a:rPr>
              <a:t>ORGANIZACIÓN</a:t>
            </a:r>
            <a:endParaRPr lang="es-CO" dirty="0"/>
          </a:p>
        </p:txBody>
      </p:sp>
      <p:sp>
        <p:nvSpPr>
          <p:cNvPr id="9" name="Rectángulo 8"/>
          <p:cNvSpPr/>
          <p:nvPr/>
        </p:nvSpPr>
        <p:spPr>
          <a:xfrm>
            <a:off x="681868" y="6311384"/>
            <a:ext cx="2744341" cy="276999"/>
          </a:xfrm>
          <a:prstGeom prst="rect">
            <a:avLst/>
          </a:prstGeom>
        </p:spPr>
        <p:txBody>
          <a:bodyPr wrap="none">
            <a:spAutoFit/>
          </a:bodyPr>
          <a:lstStyle/>
          <a:p>
            <a:r>
              <a:rPr lang="es-CO" sz="1200" dirty="0" smtClean="0"/>
              <a:t>Fuente: http</a:t>
            </a:r>
            <a:r>
              <a:rPr lang="es-CO" sz="1200" dirty="0"/>
              <a:t>://adv-r.had.co.nz/Style.html</a:t>
            </a:r>
          </a:p>
        </p:txBody>
      </p:sp>
      <p:sp>
        <p:nvSpPr>
          <p:cNvPr id="13" name="Rectángulo 12"/>
          <p:cNvSpPr/>
          <p:nvPr/>
        </p:nvSpPr>
        <p:spPr>
          <a:xfrm>
            <a:off x="961451" y="1536160"/>
            <a:ext cx="3321358" cy="461665"/>
          </a:xfrm>
          <a:prstGeom prst="rect">
            <a:avLst/>
          </a:prstGeom>
        </p:spPr>
        <p:txBody>
          <a:bodyPr wrap="none">
            <a:spAutoFit/>
          </a:bodyPr>
          <a:lstStyle/>
          <a:p>
            <a:r>
              <a:rPr lang="es-CO" sz="2400" dirty="0">
                <a:solidFill>
                  <a:srgbClr val="FF0000"/>
                </a:solidFill>
              </a:rPr>
              <a:t>8</a:t>
            </a:r>
            <a:r>
              <a:rPr lang="es-CO" sz="2400" dirty="0" smtClean="0">
                <a:solidFill>
                  <a:srgbClr val="FF0000"/>
                </a:solidFill>
              </a:rPr>
              <a:t>. </a:t>
            </a:r>
            <a:r>
              <a:rPr lang="es-CO" sz="2400" dirty="0">
                <a:solidFill>
                  <a:srgbClr val="FF0000"/>
                </a:solidFill>
              </a:rPr>
              <a:t>Pautas de comentarios</a:t>
            </a:r>
          </a:p>
        </p:txBody>
      </p:sp>
      <p:sp>
        <p:nvSpPr>
          <p:cNvPr id="6" name="Rectángulo 5"/>
          <p:cNvSpPr/>
          <p:nvPr/>
        </p:nvSpPr>
        <p:spPr>
          <a:xfrm>
            <a:off x="961451" y="2273907"/>
            <a:ext cx="8173024" cy="1477328"/>
          </a:xfrm>
          <a:prstGeom prst="rect">
            <a:avLst/>
          </a:prstGeom>
        </p:spPr>
        <p:txBody>
          <a:bodyPr wrap="square">
            <a:spAutoFit/>
          </a:bodyPr>
          <a:lstStyle/>
          <a:p>
            <a:r>
              <a:rPr lang="es-CO" dirty="0"/>
              <a:t>Comenta tu código. Cada línea de un comentario debe comenzar con el símbolo de comentario y un </a:t>
            </a:r>
            <a:r>
              <a:rPr lang="es-CO" dirty="0">
                <a:solidFill>
                  <a:srgbClr val="FF0000"/>
                </a:solidFill>
              </a:rPr>
              <a:t>solo espacio</a:t>
            </a:r>
            <a:r>
              <a:rPr lang="es-CO" dirty="0"/>
              <a:t>: #. Los comentarios deben explicar el </a:t>
            </a:r>
            <a:r>
              <a:rPr lang="es-CO" dirty="0">
                <a:solidFill>
                  <a:srgbClr val="FF0000"/>
                </a:solidFill>
              </a:rPr>
              <a:t>por qué</a:t>
            </a:r>
            <a:r>
              <a:rPr lang="es-CO" dirty="0"/>
              <a:t>, no el </a:t>
            </a:r>
            <a:r>
              <a:rPr lang="es-CO" dirty="0">
                <a:solidFill>
                  <a:srgbClr val="FF0000"/>
                </a:solidFill>
              </a:rPr>
              <a:t>qué</a:t>
            </a:r>
            <a:r>
              <a:rPr lang="es-CO" dirty="0"/>
              <a:t>.</a:t>
            </a:r>
          </a:p>
          <a:p>
            <a:endParaRPr lang="es-CO" dirty="0"/>
          </a:p>
          <a:p>
            <a:r>
              <a:rPr lang="es-CO" dirty="0"/>
              <a:t>Use líneas comentadas de - y = para dividir su archivo en partes </a:t>
            </a:r>
            <a:r>
              <a:rPr lang="es-CO" dirty="0">
                <a:solidFill>
                  <a:srgbClr val="FF0000"/>
                </a:solidFill>
              </a:rPr>
              <a:t>fácilmente legibles</a:t>
            </a:r>
            <a:r>
              <a:rPr lang="es-CO" dirty="0"/>
              <a:t>.</a:t>
            </a:r>
          </a:p>
        </p:txBody>
      </p:sp>
      <p:pic>
        <p:nvPicPr>
          <p:cNvPr id="7" name="Imagen 6"/>
          <p:cNvPicPr>
            <a:picLocks noChangeAspect="1"/>
          </p:cNvPicPr>
          <p:nvPr/>
        </p:nvPicPr>
        <p:blipFill>
          <a:blip r:embed="rId2"/>
          <a:stretch>
            <a:fillRect/>
          </a:stretch>
        </p:blipFill>
        <p:spPr>
          <a:xfrm>
            <a:off x="1216408" y="4404768"/>
            <a:ext cx="4631941" cy="1162050"/>
          </a:xfrm>
          <a:prstGeom prst="rect">
            <a:avLst/>
          </a:prstGeom>
        </p:spPr>
      </p:pic>
    </p:spTree>
    <p:extLst>
      <p:ext uri="{BB962C8B-B14F-4D97-AF65-F5344CB8AC3E}">
        <p14:creationId xmlns:p14="http://schemas.microsoft.com/office/powerpoint/2010/main" val="4265704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452254" y="2421694"/>
            <a:ext cx="7398328" cy="707886"/>
          </a:xfrm>
          <a:prstGeom prst="rect">
            <a:avLst/>
          </a:prstGeom>
          <a:noFill/>
        </p:spPr>
        <p:txBody>
          <a:bodyPr wrap="square" rtlCol="0">
            <a:spAutoFit/>
          </a:bodyPr>
          <a:lstStyle/>
          <a:p>
            <a:pPr algn="ctr"/>
            <a:r>
              <a:rPr lang="es-CO" sz="4000" b="1" dirty="0" smtClean="0"/>
              <a:t>PROYECTOS EN RSTUDIO</a:t>
            </a:r>
            <a:endParaRPr lang="es-CO" sz="4000" b="1" dirty="0"/>
          </a:p>
        </p:txBody>
      </p:sp>
    </p:spTree>
    <p:extLst>
      <p:ext uri="{BB962C8B-B14F-4D97-AF65-F5344CB8AC3E}">
        <p14:creationId xmlns:p14="http://schemas.microsoft.com/office/powerpoint/2010/main" val="240633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236123" y="625701"/>
            <a:ext cx="7398328" cy="707886"/>
          </a:xfrm>
          <a:prstGeom prst="rect">
            <a:avLst/>
          </a:prstGeom>
          <a:noFill/>
        </p:spPr>
        <p:txBody>
          <a:bodyPr wrap="square" rtlCol="0">
            <a:spAutoFit/>
          </a:bodyPr>
          <a:lstStyle/>
          <a:p>
            <a:pPr algn="ctr"/>
            <a:r>
              <a:rPr lang="es-CO" sz="4000" b="1" dirty="0" smtClean="0"/>
              <a:t>FUNCIONES EN R</a:t>
            </a:r>
            <a:endParaRPr lang="es-CO" sz="4000" b="1" dirty="0"/>
          </a:p>
        </p:txBody>
      </p:sp>
      <p:sp>
        <p:nvSpPr>
          <p:cNvPr id="6" name="Rectángulo 5"/>
          <p:cNvSpPr/>
          <p:nvPr/>
        </p:nvSpPr>
        <p:spPr>
          <a:xfrm>
            <a:off x="391840" y="2054044"/>
            <a:ext cx="5393818" cy="369332"/>
          </a:xfrm>
          <a:prstGeom prst="rect">
            <a:avLst/>
          </a:prstGeom>
        </p:spPr>
        <p:txBody>
          <a:bodyPr wrap="square">
            <a:spAutoFit/>
          </a:bodyPr>
          <a:lstStyle/>
          <a:p>
            <a:r>
              <a:rPr lang="es-CO" b="1" dirty="0" smtClean="0">
                <a:solidFill>
                  <a:srgbClr val="00B050"/>
                </a:solidFill>
              </a:rPr>
              <a:t>¿REPRESENTACIÓN GRÁFICA DE UNA FUNCIÓN?</a:t>
            </a:r>
          </a:p>
        </p:txBody>
      </p:sp>
      <p:pic>
        <p:nvPicPr>
          <p:cNvPr id="2" name="Imagen 1"/>
          <p:cNvPicPr>
            <a:picLocks noChangeAspect="1"/>
          </p:cNvPicPr>
          <p:nvPr/>
        </p:nvPicPr>
        <p:blipFill>
          <a:blip r:embed="rId3"/>
          <a:stretch>
            <a:fillRect/>
          </a:stretch>
        </p:blipFill>
        <p:spPr>
          <a:xfrm>
            <a:off x="873702" y="3513166"/>
            <a:ext cx="4238625" cy="1943100"/>
          </a:xfrm>
          <a:prstGeom prst="rect">
            <a:avLst/>
          </a:prstGeom>
        </p:spPr>
      </p:pic>
      <p:sp>
        <p:nvSpPr>
          <p:cNvPr id="3" name="Rectángulo 2"/>
          <p:cNvSpPr/>
          <p:nvPr/>
        </p:nvSpPr>
        <p:spPr>
          <a:xfrm>
            <a:off x="6118169" y="2744067"/>
            <a:ext cx="5253643" cy="2308324"/>
          </a:xfrm>
          <a:prstGeom prst="rect">
            <a:avLst/>
          </a:prstGeom>
        </p:spPr>
        <p:txBody>
          <a:bodyPr wrap="square">
            <a:spAutoFit/>
          </a:bodyPr>
          <a:lstStyle/>
          <a:p>
            <a:pPr lvl="0" eaLnBrk="0" fontAlgn="base" hangingPunct="0">
              <a:spcBef>
                <a:spcPct val="0"/>
              </a:spcBef>
              <a:spcAft>
                <a:spcPct val="0"/>
              </a:spcAft>
            </a:pPr>
            <a:r>
              <a:rPr lang="es-CO" altLang="es-CO" b="1" i="1" dirty="0">
                <a:solidFill>
                  <a:srgbClr val="333333"/>
                </a:solidFill>
                <a:latin typeface="Helvetica Neue"/>
              </a:rPr>
              <a:t>1. </a:t>
            </a:r>
            <a:r>
              <a:rPr lang="es-CO" altLang="es-CO" b="1" i="1" dirty="0" err="1">
                <a:solidFill>
                  <a:srgbClr val="333333"/>
                </a:solidFill>
                <a:latin typeface="Helvetica Neue"/>
              </a:rPr>
              <a:t>class</a:t>
            </a:r>
            <a:r>
              <a:rPr lang="es-CO" altLang="es-CO" b="1" i="1" dirty="0">
                <a:solidFill>
                  <a:srgbClr val="333333"/>
                </a:solidFill>
                <a:latin typeface="Helvetica Neue"/>
              </a:rPr>
              <a:t>()</a:t>
            </a:r>
            <a:r>
              <a:rPr lang="es-CO" altLang="es-CO" dirty="0">
                <a:solidFill>
                  <a:srgbClr val="333333"/>
                </a:solidFill>
                <a:latin typeface="Helvetica Neue"/>
              </a:rPr>
              <a:t>: Verifica si el tipo de objeto o estructura de datos es un </a:t>
            </a:r>
            <a:r>
              <a:rPr lang="es-CO" altLang="es-CO" dirty="0" err="1">
                <a:solidFill>
                  <a:srgbClr val="333333"/>
                </a:solidFill>
                <a:latin typeface="Consolas" panose="020B0609020204030204" pitchFamily="49" charset="0"/>
              </a:rPr>
              <a:t>data.frame</a:t>
            </a:r>
            <a:r>
              <a:rPr lang="es-CO" altLang="es-CO" dirty="0">
                <a:solidFill>
                  <a:srgbClr val="333333"/>
                </a:solidFill>
                <a:latin typeface="Helvetica Neue"/>
              </a:rPr>
              <a:t>.</a:t>
            </a:r>
          </a:p>
          <a:p>
            <a:pPr lvl="0" eaLnBrk="0" fontAlgn="base" hangingPunct="0">
              <a:spcBef>
                <a:spcPct val="0"/>
              </a:spcBef>
              <a:spcAft>
                <a:spcPct val="0"/>
              </a:spcAft>
            </a:pPr>
            <a:r>
              <a:rPr lang="es-CO" altLang="es-CO" b="1" i="1" dirty="0">
                <a:solidFill>
                  <a:srgbClr val="333333"/>
                </a:solidFill>
                <a:latin typeface="Helvetica Neue"/>
              </a:rPr>
              <a:t>2. </a:t>
            </a:r>
            <a:r>
              <a:rPr lang="es-CO" altLang="es-CO" b="1" i="1" dirty="0" err="1">
                <a:solidFill>
                  <a:srgbClr val="333333"/>
                </a:solidFill>
                <a:latin typeface="Helvetica Neue"/>
              </a:rPr>
              <a:t>names</a:t>
            </a:r>
            <a:r>
              <a:rPr lang="es-CO" altLang="es-CO" b="1" i="1" dirty="0">
                <a:solidFill>
                  <a:srgbClr val="333333"/>
                </a:solidFill>
                <a:latin typeface="Helvetica Neue"/>
              </a:rPr>
              <a:t>()</a:t>
            </a:r>
            <a:r>
              <a:rPr lang="es-CO" altLang="es-CO" dirty="0">
                <a:solidFill>
                  <a:srgbClr val="333333"/>
                </a:solidFill>
                <a:latin typeface="Helvetica Neue"/>
              </a:rPr>
              <a:t>: Retorna un vector de tipo </a:t>
            </a:r>
            <a:r>
              <a:rPr lang="es-CO" altLang="es-CO" dirty="0" err="1">
                <a:solidFill>
                  <a:srgbClr val="333333"/>
                </a:solidFill>
                <a:latin typeface="Helvetica Neue"/>
              </a:rPr>
              <a:t>caracter</a:t>
            </a:r>
            <a:r>
              <a:rPr lang="es-CO" altLang="es-CO" dirty="0">
                <a:solidFill>
                  <a:srgbClr val="333333"/>
                </a:solidFill>
                <a:latin typeface="Helvetica Neue"/>
              </a:rPr>
              <a:t> o textual con los nombres de las variables de un </a:t>
            </a:r>
            <a:r>
              <a:rPr lang="es-CO" altLang="es-CO" dirty="0" err="1">
                <a:solidFill>
                  <a:srgbClr val="333333"/>
                </a:solidFill>
                <a:latin typeface="Consolas" panose="020B0609020204030204" pitchFamily="49" charset="0"/>
              </a:rPr>
              <a:t>data.frame</a:t>
            </a:r>
            <a:r>
              <a:rPr lang="es-CO" altLang="es-CO" dirty="0">
                <a:solidFill>
                  <a:srgbClr val="333333"/>
                </a:solidFill>
                <a:latin typeface="Helvetica Neue"/>
              </a:rPr>
              <a:t>.</a:t>
            </a:r>
          </a:p>
          <a:p>
            <a:pPr lvl="0" eaLnBrk="0" fontAlgn="base" hangingPunct="0">
              <a:spcBef>
                <a:spcPct val="0"/>
              </a:spcBef>
              <a:spcAft>
                <a:spcPct val="0"/>
              </a:spcAft>
            </a:pPr>
            <a:r>
              <a:rPr lang="es-CO" altLang="es-CO" b="1" i="1" dirty="0">
                <a:solidFill>
                  <a:srgbClr val="333333"/>
                </a:solidFill>
                <a:latin typeface="Helvetica Neue"/>
              </a:rPr>
              <a:t>3. </a:t>
            </a:r>
            <a:r>
              <a:rPr lang="es-CO" altLang="es-CO" b="1" i="1" dirty="0" err="1">
                <a:solidFill>
                  <a:srgbClr val="333333"/>
                </a:solidFill>
                <a:latin typeface="Helvetica Neue"/>
              </a:rPr>
              <a:t>dim</a:t>
            </a:r>
            <a:r>
              <a:rPr lang="es-CO" altLang="es-CO" b="1" i="1" dirty="0">
                <a:solidFill>
                  <a:srgbClr val="333333"/>
                </a:solidFill>
                <a:latin typeface="Helvetica Neue"/>
              </a:rPr>
              <a:t>()</a:t>
            </a:r>
            <a:r>
              <a:rPr lang="es-CO" altLang="es-CO" dirty="0">
                <a:solidFill>
                  <a:srgbClr val="333333"/>
                </a:solidFill>
                <a:latin typeface="Helvetica Neue"/>
              </a:rPr>
              <a:t>: Retorna las dimensiones de un </a:t>
            </a:r>
            <a:r>
              <a:rPr lang="es-CO" altLang="es-CO" dirty="0" err="1">
                <a:solidFill>
                  <a:srgbClr val="333333"/>
                </a:solidFill>
                <a:latin typeface="Consolas" panose="020B0609020204030204" pitchFamily="49" charset="0"/>
              </a:rPr>
              <a:t>data.frame</a:t>
            </a:r>
            <a:r>
              <a:rPr lang="es-CO" altLang="es-CO" dirty="0">
                <a:solidFill>
                  <a:srgbClr val="333333"/>
                </a:solidFill>
                <a:latin typeface="Helvetica Neue"/>
              </a:rPr>
              <a:t>; es decir, cuántos individuos y cuántas variables tiene</a:t>
            </a:r>
            <a:endParaRPr lang="es-CO" dirty="0"/>
          </a:p>
        </p:txBody>
      </p:sp>
      <p:sp>
        <p:nvSpPr>
          <p:cNvPr id="7" name="Rectángulo 6"/>
          <p:cNvSpPr/>
          <p:nvPr/>
        </p:nvSpPr>
        <p:spPr>
          <a:xfrm>
            <a:off x="6118169" y="2054044"/>
            <a:ext cx="4968642" cy="369332"/>
          </a:xfrm>
          <a:prstGeom prst="rect">
            <a:avLst/>
          </a:prstGeom>
        </p:spPr>
        <p:txBody>
          <a:bodyPr wrap="square">
            <a:spAutoFit/>
          </a:bodyPr>
          <a:lstStyle/>
          <a:p>
            <a:r>
              <a:rPr lang="es-CO" b="1" dirty="0" smtClean="0">
                <a:solidFill>
                  <a:srgbClr val="00B050"/>
                </a:solidFill>
              </a:rPr>
              <a:t>EJEMPLOS DE FUNCIONES EN R</a:t>
            </a:r>
          </a:p>
        </p:txBody>
      </p:sp>
    </p:spTree>
    <p:extLst>
      <p:ext uri="{BB962C8B-B14F-4D97-AF65-F5344CB8AC3E}">
        <p14:creationId xmlns:p14="http://schemas.microsoft.com/office/powerpoint/2010/main" val="3010484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79666" y="371217"/>
            <a:ext cx="5393818" cy="369332"/>
          </a:xfrm>
          <a:prstGeom prst="rect">
            <a:avLst/>
          </a:prstGeom>
        </p:spPr>
        <p:txBody>
          <a:bodyPr wrap="square">
            <a:spAutoFit/>
          </a:bodyPr>
          <a:lstStyle/>
          <a:p>
            <a:r>
              <a:rPr lang="es-CO" b="1" dirty="0" smtClean="0">
                <a:solidFill>
                  <a:srgbClr val="00B050"/>
                </a:solidFill>
              </a:rPr>
              <a:t>¿QUÉ PAPEL JUEGAN LAS FUNCIONES EN R?</a:t>
            </a:r>
          </a:p>
        </p:txBody>
      </p:sp>
      <p:pic>
        <p:nvPicPr>
          <p:cNvPr id="2" name="Imagen 1"/>
          <p:cNvPicPr>
            <a:picLocks noChangeAspect="1"/>
          </p:cNvPicPr>
          <p:nvPr/>
        </p:nvPicPr>
        <p:blipFill>
          <a:blip r:embed="rId2"/>
          <a:stretch>
            <a:fillRect/>
          </a:stretch>
        </p:blipFill>
        <p:spPr>
          <a:xfrm>
            <a:off x="3076575" y="3338584"/>
            <a:ext cx="1404813" cy="1304781"/>
          </a:xfrm>
          <a:prstGeom prst="rect">
            <a:avLst/>
          </a:prstGeom>
        </p:spPr>
      </p:pic>
      <p:sp>
        <p:nvSpPr>
          <p:cNvPr id="3" name="Rectángulo 2"/>
          <p:cNvSpPr/>
          <p:nvPr/>
        </p:nvSpPr>
        <p:spPr>
          <a:xfrm>
            <a:off x="4803123" y="5560623"/>
            <a:ext cx="2693657" cy="523220"/>
          </a:xfrm>
          <a:prstGeom prst="rect">
            <a:avLst/>
          </a:prstGeom>
        </p:spPr>
        <p:txBody>
          <a:bodyPr wrap="square">
            <a:spAutoFit/>
          </a:bodyPr>
          <a:lstStyle/>
          <a:p>
            <a:r>
              <a:rPr lang="es-CO" sz="2800" dirty="0" smtClean="0">
                <a:solidFill>
                  <a:srgbClr val="00B050"/>
                </a:solidFill>
              </a:rPr>
              <a:t>Funciones</a:t>
            </a:r>
            <a:r>
              <a:rPr lang="es-CO" sz="2800" b="1" dirty="0" smtClean="0">
                <a:solidFill>
                  <a:srgbClr val="00B050"/>
                </a:solidFill>
              </a:rPr>
              <a:t> en R</a:t>
            </a:r>
            <a:endParaRPr lang="es-CO" sz="2800" dirty="0"/>
          </a:p>
        </p:txBody>
      </p:sp>
      <p:cxnSp>
        <p:nvCxnSpPr>
          <p:cNvPr id="11" name="Conector recto de flecha 10"/>
          <p:cNvCxnSpPr/>
          <p:nvPr/>
        </p:nvCxnSpPr>
        <p:spPr>
          <a:xfrm>
            <a:off x="4481388" y="4324863"/>
            <a:ext cx="1196204" cy="123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6400800" y="3338584"/>
            <a:ext cx="2076450" cy="2222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p:cNvPicPr>
            <a:picLocks noChangeAspect="1"/>
          </p:cNvPicPr>
          <p:nvPr/>
        </p:nvPicPr>
        <p:blipFill>
          <a:blip r:embed="rId3"/>
          <a:stretch>
            <a:fillRect/>
          </a:stretch>
        </p:blipFill>
        <p:spPr>
          <a:xfrm>
            <a:off x="1564035" y="2164284"/>
            <a:ext cx="629136" cy="534440"/>
          </a:xfrm>
          <a:prstGeom prst="rect">
            <a:avLst/>
          </a:prstGeom>
        </p:spPr>
      </p:pic>
      <p:cxnSp>
        <p:nvCxnSpPr>
          <p:cNvPr id="24" name="Conector recto de flecha 23"/>
          <p:cNvCxnSpPr/>
          <p:nvPr/>
        </p:nvCxnSpPr>
        <p:spPr>
          <a:xfrm>
            <a:off x="2336345" y="2691221"/>
            <a:ext cx="740230" cy="64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1054071" y="1657807"/>
            <a:ext cx="1282274" cy="369332"/>
          </a:xfrm>
          <a:prstGeom prst="rect">
            <a:avLst/>
          </a:prstGeom>
        </p:spPr>
        <p:txBody>
          <a:bodyPr wrap="none">
            <a:spAutoFit/>
          </a:bodyPr>
          <a:lstStyle/>
          <a:p>
            <a:r>
              <a:rPr lang="es-CO" b="1" dirty="0" smtClean="0"/>
              <a:t>Por defecto</a:t>
            </a:r>
            <a:endParaRPr lang="es-CO" dirty="0"/>
          </a:p>
        </p:txBody>
      </p:sp>
      <p:pic>
        <p:nvPicPr>
          <p:cNvPr id="26" name="Imagen 25"/>
          <p:cNvPicPr>
            <a:picLocks noChangeAspect="1"/>
          </p:cNvPicPr>
          <p:nvPr/>
        </p:nvPicPr>
        <p:blipFill>
          <a:blip r:embed="rId4"/>
          <a:stretch>
            <a:fillRect/>
          </a:stretch>
        </p:blipFill>
        <p:spPr>
          <a:xfrm>
            <a:off x="3534317" y="2164284"/>
            <a:ext cx="1488344" cy="924233"/>
          </a:xfrm>
          <a:prstGeom prst="rect">
            <a:avLst/>
          </a:prstGeom>
        </p:spPr>
      </p:pic>
      <p:sp>
        <p:nvSpPr>
          <p:cNvPr id="28" name="Rectángulo 27"/>
          <p:cNvSpPr/>
          <p:nvPr/>
        </p:nvSpPr>
        <p:spPr>
          <a:xfrm>
            <a:off x="3778981" y="1657807"/>
            <a:ext cx="728084" cy="369332"/>
          </a:xfrm>
          <a:prstGeom prst="rect">
            <a:avLst/>
          </a:prstGeom>
        </p:spPr>
        <p:txBody>
          <a:bodyPr wrap="none">
            <a:spAutoFit/>
          </a:bodyPr>
          <a:lstStyle/>
          <a:p>
            <a:r>
              <a:rPr lang="es-CO" b="1" dirty="0" smtClean="0"/>
              <a:t>CRAN</a:t>
            </a:r>
            <a:endParaRPr lang="es-CO" dirty="0"/>
          </a:p>
        </p:txBody>
      </p:sp>
      <p:cxnSp>
        <p:nvCxnSpPr>
          <p:cNvPr id="29" name="Conector recto de flecha 28"/>
          <p:cNvCxnSpPr>
            <a:stCxn id="26" idx="2"/>
          </p:cNvCxnSpPr>
          <p:nvPr/>
        </p:nvCxnSpPr>
        <p:spPr>
          <a:xfrm flipH="1">
            <a:off x="4210050" y="3088517"/>
            <a:ext cx="68439" cy="348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Imagen 32"/>
          <p:cNvPicPr>
            <a:picLocks noChangeAspect="1"/>
          </p:cNvPicPr>
          <p:nvPr/>
        </p:nvPicPr>
        <p:blipFill>
          <a:blip r:embed="rId5"/>
          <a:stretch>
            <a:fillRect/>
          </a:stretch>
        </p:blipFill>
        <p:spPr>
          <a:xfrm>
            <a:off x="5430584" y="2131122"/>
            <a:ext cx="1438735" cy="817623"/>
          </a:xfrm>
          <a:prstGeom prst="rect">
            <a:avLst/>
          </a:prstGeom>
        </p:spPr>
      </p:pic>
      <p:cxnSp>
        <p:nvCxnSpPr>
          <p:cNvPr id="35" name="Conector recto de flecha 34"/>
          <p:cNvCxnSpPr>
            <a:stCxn id="33" idx="2"/>
          </p:cNvCxnSpPr>
          <p:nvPr/>
        </p:nvCxnSpPr>
        <p:spPr>
          <a:xfrm flipH="1">
            <a:off x="4651132" y="2948745"/>
            <a:ext cx="1498820" cy="99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Imagen 42"/>
          <p:cNvPicPr>
            <a:picLocks noChangeAspect="1"/>
          </p:cNvPicPr>
          <p:nvPr/>
        </p:nvPicPr>
        <p:blipFill>
          <a:blip r:embed="rId6"/>
          <a:stretch>
            <a:fillRect/>
          </a:stretch>
        </p:blipFill>
        <p:spPr>
          <a:xfrm>
            <a:off x="8106843" y="1531002"/>
            <a:ext cx="1665807" cy="1665807"/>
          </a:xfrm>
          <a:prstGeom prst="rect">
            <a:avLst/>
          </a:prstGeom>
        </p:spPr>
      </p:pic>
      <p:sp>
        <p:nvSpPr>
          <p:cNvPr id="47" name="Rectángulo 46"/>
          <p:cNvSpPr/>
          <p:nvPr/>
        </p:nvSpPr>
        <p:spPr>
          <a:xfrm>
            <a:off x="10277563" y="2021462"/>
            <a:ext cx="1412374" cy="369332"/>
          </a:xfrm>
          <a:prstGeom prst="rect">
            <a:avLst/>
          </a:prstGeom>
        </p:spPr>
        <p:txBody>
          <a:bodyPr wrap="none">
            <a:spAutoFit/>
          </a:bodyPr>
          <a:lstStyle/>
          <a:p>
            <a:r>
              <a:rPr lang="es-CO" b="1" dirty="0" err="1" smtClean="0">
                <a:solidFill>
                  <a:srgbClr val="FF0000"/>
                </a:solidFill>
              </a:rPr>
              <a:t>Environment</a:t>
            </a:r>
            <a:endParaRPr lang="es-CO" dirty="0">
              <a:solidFill>
                <a:srgbClr val="FF0000"/>
              </a:solidFill>
            </a:endParaRPr>
          </a:p>
        </p:txBody>
      </p:sp>
      <p:cxnSp>
        <p:nvCxnSpPr>
          <p:cNvPr id="49" name="Conector recto de flecha 48"/>
          <p:cNvCxnSpPr>
            <a:stCxn id="47" idx="1"/>
          </p:cNvCxnSpPr>
          <p:nvPr/>
        </p:nvCxnSpPr>
        <p:spPr>
          <a:xfrm flipH="1">
            <a:off x="9848850" y="2206128"/>
            <a:ext cx="42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ángulo 49"/>
          <p:cNvSpPr/>
          <p:nvPr/>
        </p:nvSpPr>
        <p:spPr>
          <a:xfrm>
            <a:off x="379666" y="761274"/>
            <a:ext cx="5393818" cy="369332"/>
          </a:xfrm>
          <a:prstGeom prst="rect">
            <a:avLst/>
          </a:prstGeom>
        </p:spPr>
        <p:txBody>
          <a:bodyPr wrap="square">
            <a:spAutoFit/>
          </a:bodyPr>
          <a:lstStyle/>
          <a:p>
            <a:r>
              <a:rPr lang="es-CO" b="1" dirty="0" smtClean="0">
                <a:solidFill>
                  <a:srgbClr val="00B050"/>
                </a:solidFill>
              </a:rPr>
              <a:t>¿EN DÓNDE SE ALOJAN LAS FUNCIONES EN R?</a:t>
            </a:r>
          </a:p>
        </p:txBody>
      </p:sp>
    </p:spTree>
    <p:extLst>
      <p:ext uri="{BB962C8B-B14F-4D97-AF65-F5344CB8AC3E}">
        <p14:creationId xmlns:p14="http://schemas.microsoft.com/office/powerpoint/2010/main" val="287098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83774" y="766308"/>
            <a:ext cx="5393818" cy="461665"/>
          </a:xfrm>
          <a:prstGeom prst="rect">
            <a:avLst/>
          </a:prstGeom>
        </p:spPr>
        <p:txBody>
          <a:bodyPr wrap="square">
            <a:spAutoFit/>
          </a:bodyPr>
          <a:lstStyle/>
          <a:p>
            <a:r>
              <a:rPr lang="es-CO" sz="2400" b="1" dirty="0" smtClean="0">
                <a:solidFill>
                  <a:srgbClr val="00B050"/>
                </a:solidFill>
              </a:rPr>
              <a:t>PARTES DE UNA FUNCIÓN EN R</a:t>
            </a:r>
          </a:p>
        </p:txBody>
      </p:sp>
      <p:pic>
        <p:nvPicPr>
          <p:cNvPr id="7" name="Imagen 6"/>
          <p:cNvPicPr>
            <a:picLocks noChangeAspect="1"/>
          </p:cNvPicPr>
          <p:nvPr/>
        </p:nvPicPr>
        <p:blipFill>
          <a:blip r:embed="rId2"/>
          <a:stretch>
            <a:fillRect/>
          </a:stretch>
        </p:blipFill>
        <p:spPr>
          <a:xfrm>
            <a:off x="2980683" y="3416530"/>
            <a:ext cx="7324725" cy="1271415"/>
          </a:xfrm>
          <a:prstGeom prst="rect">
            <a:avLst/>
          </a:prstGeom>
        </p:spPr>
      </p:pic>
      <p:sp>
        <p:nvSpPr>
          <p:cNvPr id="8" name="Rectángulo 7"/>
          <p:cNvSpPr/>
          <p:nvPr/>
        </p:nvSpPr>
        <p:spPr>
          <a:xfrm>
            <a:off x="1692210" y="2435629"/>
            <a:ext cx="1205346" cy="399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Nombre</a:t>
            </a:r>
            <a:endParaRPr lang="es-CO" dirty="0"/>
          </a:p>
        </p:txBody>
      </p:sp>
      <p:sp>
        <p:nvSpPr>
          <p:cNvPr id="9" name="Rectángulo 8"/>
          <p:cNvSpPr/>
          <p:nvPr/>
        </p:nvSpPr>
        <p:spPr>
          <a:xfrm>
            <a:off x="5410767" y="2036618"/>
            <a:ext cx="1719959" cy="399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Argumentos</a:t>
            </a:r>
            <a:endParaRPr lang="es-CO" dirty="0"/>
          </a:p>
        </p:txBody>
      </p:sp>
      <p:sp>
        <p:nvSpPr>
          <p:cNvPr id="10" name="Rectángulo 9"/>
          <p:cNvSpPr/>
          <p:nvPr/>
        </p:nvSpPr>
        <p:spPr>
          <a:xfrm>
            <a:off x="5272222" y="5588923"/>
            <a:ext cx="1719959" cy="399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Cuerpo</a:t>
            </a:r>
            <a:endParaRPr lang="es-CO" dirty="0"/>
          </a:p>
        </p:txBody>
      </p:sp>
      <p:cxnSp>
        <p:nvCxnSpPr>
          <p:cNvPr id="12" name="Conector recto de flecha 11"/>
          <p:cNvCxnSpPr/>
          <p:nvPr/>
        </p:nvCxnSpPr>
        <p:spPr>
          <a:xfrm>
            <a:off x="2897556" y="2834640"/>
            <a:ext cx="417629" cy="75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9" idx="2"/>
          </p:cNvCxnSpPr>
          <p:nvPr/>
        </p:nvCxnSpPr>
        <p:spPr>
          <a:xfrm flipH="1">
            <a:off x="4720036" y="2435629"/>
            <a:ext cx="1550711" cy="115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flipV="1">
            <a:off x="4188021" y="4123113"/>
            <a:ext cx="1828800" cy="132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8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17025" y="640880"/>
            <a:ext cx="5393818" cy="369332"/>
          </a:xfrm>
          <a:prstGeom prst="rect">
            <a:avLst/>
          </a:prstGeom>
        </p:spPr>
        <p:txBody>
          <a:bodyPr wrap="square">
            <a:spAutoFit/>
          </a:bodyPr>
          <a:lstStyle/>
          <a:p>
            <a:r>
              <a:rPr lang="es-CO" b="1" dirty="0" smtClean="0">
                <a:solidFill>
                  <a:srgbClr val="00B050"/>
                </a:solidFill>
              </a:rPr>
              <a:t>EJEMPLO DE APLICACIÓN DE UNA FUNCIÓN EN R</a:t>
            </a:r>
          </a:p>
        </p:txBody>
      </p:sp>
      <p:pic>
        <p:nvPicPr>
          <p:cNvPr id="5" name="Imagen 4"/>
          <p:cNvPicPr>
            <a:picLocks noChangeAspect="1"/>
          </p:cNvPicPr>
          <p:nvPr/>
        </p:nvPicPr>
        <p:blipFill>
          <a:blip r:embed="rId2"/>
          <a:stretch>
            <a:fillRect/>
          </a:stretch>
        </p:blipFill>
        <p:spPr>
          <a:xfrm>
            <a:off x="623455" y="1620981"/>
            <a:ext cx="5835534" cy="3640975"/>
          </a:xfrm>
          <a:prstGeom prst="rect">
            <a:avLst/>
          </a:prstGeom>
        </p:spPr>
      </p:pic>
      <p:pic>
        <p:nvPicPr>
          <p:cNvPr id="1026" name="Picture 2" descr="Cómo calculan la hipotenusa un matemático y un ingeniero | Cifras y tecl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062" y="3212017"/>
            <a:ext cx="1955857" cy="233257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7801881" y="1620981"/>
            <a:ext cx="3837340" cy="923330"/>
          </a:xfrm>
          <a:prstGeom prst="rect">
            <a:avLst/>
          </a:prstGeom>
        </p:spPr>
        <p:txBody>
          <a:bodyPr wrap="square">
            <a:spAutoFit/>
          </a:bodyPr>
          <a:lstStyle/>
          <a:p>
            <a:pPr algn="ctr"/>
            <a:r>
              <a:rPr lang="es-CO" b="1" dirty="0" smtClean="0">
                <a:solidFill>
                  <a:srgbClr val="0070C0"/>
                </a:solidFill>
              </a:rPr>
              <a:t>¿Cuál en la longitud de la hipotenusa </a:t>
            </a:r>
          </a:p>
          <a:p>
            <a:pPr algn="ctr"/>
            <a:r>
              <a:rPr lang="es-CO" b="1" dirty="0" smtClean="0">
                <a:solidFill>
                  <a:srgbClr val="0070C0"/>
                </a:solidFill>
              </a:rPr>
              <a:t>de un triangulo rectángulo cuyos catetos miden 3 y 4, respectivamente?</a:t>
            </a:r>
            <a:endParaRPr lang="es-CO" b="1" dirty="0">
              <a:solidFill>
                <a:srgbClr val="0070C0"/>
              </a:solidFill>
            </a:endParaRPr>
          </a:p>
        </p:txBody>
      </p:sp>
      <p:sp>
        <p:nvSpPr>
          <p:cNvPr id="7" name="Rectángulo 6"/>
          <p:cNvSpPr/>
          <p:nvPr/>
        </p:nvSpPr>
        <p:spPr>
          <a:xfrm>
            <a:off x="8688028" y="3341716"/>
            <a:ext cx="303288" cy="400110"/>
          </a:xfrm>
          <a:prstGeom prst="rect">
            <a:avLst/>
          </a:prstGeom>
        </p:spPr>
        <p:txBody>
          <a:bodyPr wrap="none">
            <a:spAutoFit/>
          </a:bodyPr>
          <a:lstStyle/>
          <a:p>
            <a:r>
              <a:rPr lang="es-CO" sz="2000" b="1" dirty="0" smtClean="0">
                <a:solidFill>
                  <a:srgbClr val="00B050"/>
                </a:solidFill>
              </a:rPr>
              <a:t>?</a:t>
            </a:r>
            <a:endParaRPr lang="es-CO" sz="2000" dirty="0"/>
          </a:p>
        </p:txBody>
      </p:sp>
      <p:cxnSp>
        <p:nvCxnSpPr>
          <p:cNvPr id="9" name="Conector recto de flecha 8"/>
          <p:cNvCxnSpPr/>
          <p:nvPr/>
        </p:nvCxnSpPr>
        <p:spPr>
          <a:xfrm>
            <a:off x="8991316" y="3641523"/>
            <a:ext cx="443629" cy="33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22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74967" y="615942"/>
            <a:ext cx="5393818" cy="369332"/>
          </a:xfrm>
          <a:prstGeom prst="rect">
            <a:avLst/>
          </a:prstGeom>
        </p:spPr>
        <p:txBody>
          <a:bodyPr wrap="square">
            <a:spAutoFit/>
          </a:bodyPr>
          <a:lstStyle/>
          <a:p>
            <a:r>
              <a:rPr lang="es-CO" b="1" dirty="0" smtClean="0">
                <a:solidFill>
                  <a:srgbClr val="00B050"/>
                </a:solidFill>
              </a:rPr>
              <a:t>¿CÓMO SE CREAN FUNCIONES EN R?</a:t>
            </a:r>
          </a:p>
        </p:txBody>
      </p:sp>
      <p:pic>
        <p:nvPicPr>
          <p:cNvPr id="6" name="Imagen 5"/>
          <p:cNvPicPr>
            <a:picLocks noChangeAspect="1"/>
          </p:cNvPicPr>
          <p:nvPr/>
        </p:nvPicPr>
        <p:blipFill>
          <a:blip r:embed="rId2"/>
          <a:stretch>
            <a:fillRect/>
          </a:stretch>
        </p:blipFill>
        <p:spPr>
          <a:xfrm>
            <a:off x="6927273" y="960980"/>
            <a:ext cx="4106487" cy="3100647"/>
          </a:xfrm>
          <a:prstGeom prst="rect">
            <a:avLst/>
          </a:prstGeom>
        </p:spPr>
      </p:pic>
      <p:sp>
        <p:nvSpPr>
          <p:cNvPr id="7" name="Rectángulo 6"/>
          <p:cNvSpPr/>
          <p:nvPr/>
        </p:nvSpPr>
        <p:spPr>
          <a:xfrm>
            <a:off x="6927273" y="4825012"/>
            <a:ext cx="6096000" cy="1323439"/>
          </a:xfrm>
          <a:prstGeom prst="rect">
            <a:avLst/>
          </a:prstGeom>
        </p:spPr>
        <p:txBody>
          <a:bodyPr>
            <a:spAutoFit/>
          </a:bodyPr>
          <a:lstStyle/>
          <a:p>
            <a:r>
              <a:rPr lang="es-CO" sz="2000" dirty="0" smtClean="0"/>
              <a:t>Hipotenusa  </a:t>
            </a:r>
            <a:r>
              <a:rPr lang="es-CO" sz="2000" dirty="0"/>
              <a:t>&lt;- </a:t>
            </a:r>
            <a:r>
              <a:rPr lang="es-CO" sz="2000" dirty="0" smtClean="0"/>
              <a:t> </a:t>
            </a:r>
            <a:r>
              <a:rPr lang="es-CO" sz="2000" dirty="0" err="1" smtClean="0">
                <a:solidFill>
                  <a:srgbClr val="FF0000"/>
                </a:solidFill>
              </a:rPr>
              <a:t>function</a:t>
            </a:r>
            <a:r>
              <a:rPr lang="es-CO" sz="2000" dirty="0" smtClean="0"/>
              <a:t>(cateto1</a:t>
            </a:r>
            <a:r>
              <a:rPr lang="es-CO" sz="2000" dirty="0"/>
              <a:t>, cateto2</a:t>
            </a:r>
            <a:r>
              <a:rPr lang="es-CO" sz="2000" dirty="0" smtClean="0"/>
              <a:t>) {</a:t>
            </a:r>
            <a:endParaRPr lang="es-CO" sz="2000" dirty="0"/>
          </a:p>
          <a:p>
            <a:r>
              <a:rPr lang="es-CO" sz="2000" dirty="0"/>
              <a:t>  Hipo = </a:t>
            </a:r>
            <a:r>
              <a:rPr lang="es-CO" sz="2000" dirty="0" err="1"/>
              <a:t>sqrt</a:t>
            </a:r>
            <a:r>
              <a:rPr lang="es-CO" sz="2000" dirty="0"/>
              <a:t>(cateto1^2 + cateto2^2)</a:t>
            </a:r>
          </a:p>
          <a:p>
            <a:r>
              <a:rPr lang="es-CO" sz="2000" dirty="0"/>
              <a:t>  </a:t>
            </a:r>
            <a:r>
              <a:rPr lang="es-CO" sz="2000" dirty="0" err="1"/>
              <a:t>print</a:t>
            </a:r>
            <a:r>
              <a:rPr lang="es-CO" sz="2000" dirty="0"/>
              <a:t>(Hipo)</a:t>
            </a:r>
          </a:p>
          <a:p>
            <a:r>
              <a:rPr lang="es-CO" sz="2000" dirty="0"/>
              <a:t>}</a:t>
            </a:r>
          </a:p>
        </p:txBody>
      </p:sp>
      <p:sp>
        <p:nvSpPr>
          <p:cNvPr id="8" name="Rectángulo 7"/>
          <p:cNvSpPr/>
          <p:nvPr/>
        </p:nvSpPr>
        <p:spPr>
          <a:xfrm>
            <a:off x="562950" y="1291709"/>
            <a:ext cx="5875950" cy="830997"/>
          </a:xfrm>
          <a:prstGeom prst="rect">
            <a:avLst/>
          </a:prstGeom>
        </p:spPr>
        <p:txBody>
          <a:bodyPr wrap="square">
            <a:spAutoFit/>
          </a:bodyPr>
          <a:lstStyle/>
          <a:p>
            <a:r>
              <a:rPr lang="es-CO" sz="2400" dirty="0" smtClean="0">
                <a:solidFill>
                  <a:srgbClr val="333333"/>
                </a:solidFill>
                <a:latin typeface="Helvetica Neue"/>
              </a:rPr>
              <a:t>En R, las funciones se crean haciendo uso de la función </a:t>
            </a:r>
            <a:r>
              <a:rPr lang="es-CO" sz="2400" i="1" dirty="0" smtClean="0">
                <a:solidFill>
                  <a:srgbClr val="FF0000"/>
                </a:solidFill>
                <a:latin typeface="Helvetica Neue"/>
              </a:rPr>
              <a:t>function()</a:t>
            </a:r>
            <a:r>
              <a:rPr lang="es-CO" sz="2400" i="1" dirty="0" smtClean="0">
                <a:solidFill>
                  <a:srgbClr val="333333"/>
                </a:solidFill>
                <a:latin typeface="Helvetica Neue"/>
              </a:rPr>
              <a:t>.</a:t>
            </a:r>
            <a:endParaRPr lang="es-CO" sz="2400" i="1" dirty="0"/>
          </a:p>
        </p:txBody>
      </p:sp>
      <p:pic>
        <p:nvPicPr>
          <p:cNvPr id="10" name="Imagen 9"/>
          <p:cNvPicPr>
            <a:picLocks noChangeAspect="1"/>
          </p:cNvPicPr>
          <p:nvPr/>
        </p:nvPicPr>
        <p:blipFill>
          <a:blip r:embed="rId3"/>
          <a:stretch>
            <a:fillRect/>
          </a:stretch>
        </p:blipFill>
        <p:spPr>
          <a:xfrm>
            <a:off x="961550" y="4719702"/>
            <a:ext cx="3369858" cy="1428749"/>
          </a:xfrm>
          <a:prstGeom prst="rect">
            <a:avLst/>
          </a:prstGeom>
        </p:spPr>
      </p:pic>
      <p:sp>
        <p:nvSpPr>
          <p:cNvPr id="11" name="Flecha derecha 10"/>
          <p:cNvSpPr/>
          <p:nvPr/>
        </p:nvSpPr>
        <p:spPr>
          <a:xfrm>
            <a:off x="5200650" y="5219700"/>
            <a:ext cx="108585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116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452254" y="2421694"/>
            <a:ext cx="7398328" cy="1938992"/>
          </a:xfrm>
          <a:prstGeom prst="rect">
            <a:avLst/>
          </a:prstGeom>
          <a:noFill/>
        </p:spPr>
        <p:txBody>
          <a:bodyPr wrap="square" rtlCol="0">
            <a:spAutoFit/>
          </a:bodyPr>
          <a:lstStyle/>
          <a:p>
            <a:pPr algn="ctr"/>
            <a:r>
              <a:rPr lang="es-CO" sz="4000" b="1" dirty="0" smtClean="0"/>
              <a:t>ESTRUCTURAS DE CONTROL          ”PROGRAMACIÓN”</a:t>
            </a:r>
          </a:p>
          <a:p>
            <a:pPr algn="ctr"/>
            <a:r>
              <a:rPr lang="es-CO" sz="4000" b="1" dirty="0" smtClean="0"/>
              <a:t> EN R</a:t>
            </a:r>
            <a:endParaRPr lang="es-CO" sz="4000" b="1" dirty="0"/>
          </a:p>
        </p:txBody>
      </p:sp>
    </p:spTree>
    <p:extLst>
      <p:ext uri="{BB962C8B-B14F-4D97-AF65-F5344CB8AC3E}">
        <p14:creationId xmlns:p14="http://schemas.microsoft.com/office/powerpoint/2010/main" val="118759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5442</TotalTime>
  <Words>1710</Words>
  <Application>Microsoft Office PowerPoint</Application>
  <PresentationFormat>Panorámica</PresentationFormat>
  <Paragraphs>182</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Ancizar Sans Extrabold</vt:lpstr>
      <vt:lpstr>Arial</vt:lpstr>
      <vt:lpstr>Calibri</vt:lpstr>
      <vt:lpstr>Calibri Light</vt:lpstr>
      <vt:lpstr>Consolas</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jm</dc:creator>
  <cp:lastModifiedBy>jm</cp:lastModifiedBy>
  <cp:revision>125</cp:revision>
  <dcterms:created xsi:type="dcterms:W3CDTF">2020-08-14T17:28:51Z</dcterms:created>
  <dcterms:modified xsi:type="dcterms:W3CDTF">2020-10-04T01:31:31Z</dcterms:modified>
</cp:coreProperties>
</file>