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70" r:id="rId3"/>
    <p:sldId id="367" r:id="rId4"/>
    <p:sldId id="374" r:id="rId5"/>
    <p:sldId id="372" r:id="rId6"/>
    <p:sldId id="369" r:id="rId7"/>
    <p:sldId id="375" r:id="rId8"/>
    <p:sldId id="371" r:id="rId9"/>
    <p:sldId id="376" r:id="rId10"/>
    <p:sldId id="368" r:id="rId11"/>
    <p:sldId id="377" r:id="rId12"/>
    <p:sldId id="378" r:id="rId13"/>
    <p:sldId id="379" r:id="rId14"/>
    <p:sldId id="38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4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6/11/2020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406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6/11/2020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423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6/11/2020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93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6/11/2020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54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6/11/2020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68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6/11/2020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2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6/11/2020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735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6/11/2020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54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6/11/2020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46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6/11/2020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2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5A97-546D-44DD-A3B7-52D027ED84E5}" type="datetimeFigureOut">
              <a:rPr lang="es-CO" smtClean="0"/>
              <a:t>6/11/2020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92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5A97-546D-44DD-A3B7-52D027ED84E5}" type="datetimeFigureOut">
              <a:rPr lang="es-CO" smtClean="0"/>
              <a:t>6/11/2020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7627-E5E3-4AE7-8864-B3BABEB20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83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dley/vis-ed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 txBox="1">
            <a:spLocks/>
          </p:cNvSpPr>
          <p:nvPr/>
        </p:nvSpPr>
        <p:spPr>
          <a:xfrm>
            <a:off x="1955322" y="1831125"/>
            <a:ext cx="798488" cy="3742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dirty="0">
              <a:solidFill>
                <a:srgbClr val="19937C"/>
              </a:solidFill>
              <a:latin typeface="Ancizar Sans Extrabold"/>
              <a:cs typeface="Ancizar Sans Extrabold"/>
            </a:endParaRPr>
          </a:p>
        </p:txBody>
      </p:sp>
      <p:pic>
        <p:nvPicPr>
          <p:cNvPr id="1026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753810" y="1743706"/>
            <a:ext cx="62511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/>
              <a:t>SESIÓN </a:t>
            </a:r>
            <a:r>
              <a:rPr lang="es-CO" sz="3600" b="1" dirty="0" smtClean="0"/>
              <a:t>11 </a:t>
            </a:r>
            <a:endParaRPr lang="es-CO" sz="3600" b="1" dirty="0" smtClean="0"/>
          </a:p>
          <a:p>
            <a:pPr algn="ctr"/>
            <a:r>
              <a:rPr lang="es-CO" sz="2400" dirty="0" smtClean="0"/>
              <a:t>PAQUETES E IMPORTAR DATOS EN R </a:t>
            </a:r>
          </a:p>
          <a:p>
            <a:pPr algn="ctr"/>
            <a:endParaRPr lang="es-CO" sz="2400" dirty="0"/>
          </a:p>
          <a:p>
            <a:pPr algn="ctr"/>
            <a:r>
              <a:rPr lang="es-CO" sz="2400" dirty="0" smtClean="0"/>
              <a:t>23/10/2020</a:t>
            </a:r>
          </a:p>
          <a:p>
            <a:pPr algn="ctr"/>
            <a:endParaRPr lang="es-CO" sz="2400" dirty="0"/>
          </a:p>
          <a:p>
            <a:pPr algn="ctr"/>
            <a:endParaRPr lang="es-CO" sz="2400" dirty="0" smtClean="0"/>
          </a:p>
          <a:p>
            <a:pPr algn="ctr"/>
            <a:r>
              <a:rPr lang="es-CO" sz="2400" dirty="0" smtClean="0"/>
              <a:t>Alberto Rodríguez R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0471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452254" y="2421694"/>
            <a:ext cx="739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 smtClean="0"/>
              <a:t> </a:t>
            </a:r>
            <a:r>
              <a:rPr lang="es-CO" sz="4000" b="1" dirty="0" smtClean="0"/>
              <a:t>DATOS </a:t>
            </a:r>
            <a:r>
              <a:rPr lang="es-CO" sz="4000" b="1" dirty="0" smtClean="0"/>
              <a:t>ORDENADOS EN </a:t>
            </a:r>
            <a:r>
              <a:rPr lang="es-CO" sz="4000" b="1" dirty="0" smtClean="0"/>
              <a:t>R</a:t>
            </a:r>
            <a:endParaRPr lang="es-CO" sz="4000" b="1" dirty="0"/>
          </a:p>
        </p:txBody>
      </p:sp>
    </p:spTree>
    <p:extLst>
      <p:ext uri="{BB962C8B-B14F-4D97-AF65-F5344CB8AC3E}">
        <p14:creationId xmlns:p14="http://schemas.microsoft.com/office/powerpoint/2010/main" val="229200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69231" y="1909757"/>
            <a:ext cx="83652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"/>
              </a:rPr>
              <a:t>“Todas las familias felices se parecen unas a otras, pero cada familia infeliz lo es a su manera.” –– León </a:t>
            </a:r>
            <a:r>
              <a:rPr kumimoji="0" lang="es-CO" altLang="es-C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"/>
              </a:rPr>
              <a:t>Tolstoy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ir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"/>
              </a:rPr>
              <a:t>“Todos los set de datos ordenados se parecen unos a otros, pero cada set de datos desordenado lo es a su manera” — </a:t>
            </a:r>
            <a:r>
              <a:rPr kumimoji="0" lang="es-CO" altLang="es-C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"/>
              </a:rPr>
              <a:t>Hadley</a:t>
            </a:r>
            <a:r>
              <a:rPr kumimoji="0" lang="es-CO" altLang="es-C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ira Sans"/>
              </a:rPr>
              <a:t> </a:t>
            </a:r>
            <a:r>
              <a:rPr kumimoji="0" lang="es-CO" altLang="es-CO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Fira Sans"/>
              </a:rPr>
              <a:t>Wickham</a:t>
            </a: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043210" y="866893"/>
            <a:ext cx="1728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smtClean="0"/>
              <a:t>DOS CITAS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57434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72599" y="850267"/>
            <a:ext cx="5848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smtClean="0"/>
              <a:t>EJEMPLOS DE DATOS NO ORDENADOS</a:t>
            </a:r>
            <a:endParaRPr lang="es-CO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" y="1720691"/>
            <a:ext cx="5791200" cy="141965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76" y="4379876"/>
            <a:ext cx="5743575" cy="14181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450" y="3140349"/>
            <a:ext cx="5705475" cy="151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424701" y="742320"/>
            <a:ext cx="7301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 smtClean="0"/>
              <a:t>¿QUÉ ES UN CONJUNTO DE DATOS ORDENADO?</a:t>
            </a:r>
            <a:endParaRPr lang="es-CO" sz="2800" dirty="0"/>
          </a:p>
        </p:txBody>
      </p:sp>
      <p:sp>
        <p:nvSpPr>
          <p:cNvPr id="2" name="Rectángulo 1"/>
          <p:cNvSpPr/>
          <p:nvPr/>
        </p:nvSpPr>
        <p:spPr>
          <a:xfrm>
            <a:off x="1285700" y="1809186"/>
            <a:ext cx="971203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latin typeface="Fira Sans"/>
              </a:rPr>
              <a:t>Existen tres reglas interrelacionadas que hacen que un conjunto de datos sea ordenado</a:t>
            </a:r>
            <a:r>
              <a:rPr lang="es-CO" sz="2000" dirty="0" smtClean="0">
                <a:latin typeface="Fira Sans"/>
              </a:rPr>
              <a:t>:</a:t>
            </a:r>
          </a:p>
          <a:p>
            <a:endParaRPr lang="es-CO" sz="2000" dirty="0">
              <a:latin typeface="Fira Sans"/>
            </a:endParaRPr>
          </a:p>
          <a:p>
            <a:pPr>
              <a:buFont typeface="+mj-lt"/>
              <a:buAutoNum type="arabicPeriod"/>
            </a:pPr>
            <a:r>
              <a:rPr lang="es-CO" dirty="0">
                <a:latin typeface="Fira Sans"/>
              </a:rPr>
              <a:t>Cada variable debe tener su propia columna.</a:t>
            </a:r>
          </a:p>
          <a:p>
            <a:pPr>
              <a:buFont typeface="+mj-lt"/>
              <a:buAutoNum type="arabicPeriod"/>
            </a:pPr>
            <a:r>
              <a:rPr lang="es-CO" dirty="0">
                <a:latin typeface="Fira Sans"/>
              </a:rPr>
              <a:t>Cada observación debe tener su propia fila.</a:t>
            </a:r>
          </a:p>
          <a:p>
            <a:pPr>
              <a:buFont typeface="+mj-lt"/>
              <a:buAutoNum type="arabicPeriod"/>
            </a:pPr>
            <a:r>
              <a:rPr lang="es-CO" dirty="0">
                <a:latin typeface="Fira Sans"/>
              </a:rPr>
              <a:t>Cada valor debe tener su propia celda.</a:t>
            </a:r>
            <a:endParaRPr lang="es-CO" b="0" i="0" dirty="0">
              <a:effectLst/>
              <a:latin typeface="Fira San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57" y="4199491"/>
            <a:ext cx="8866618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97501" y="742320"/>
            <a:ext cx="70055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3200" dirty="0" smtClean="0"/>
              <a:t>DOS FUNCIONES ÚTILES PARA ORDENAR </a:t>
            </a:r>
          </a:p>
          <a:p>
            <a:pPr algn="ctr"/>
            <a:r>
              <a:rPr lang="es-CO" sz="3200" dirty="0" smtClean="0"/>
              <a:t>CONJUNTOS DE DATOS</a:t>
            </a:r>
          </a:p>
          <a:p>
            <a:pPr algn="ctr"/>
            <a:r>
              <a:rPr lang="es-CO" sz="3200" dirty="0" smtClean="0">
                <a:solidFill>
                  <a:srgbClr val="FF0000"/>
                </a:solidFill>
              </a:rPr>
              <a:t>(PAQUETE TIDYR)</a:t>
            </a:r>
            <a:endParaRPr lang="es-CO" sz="3200" dirty="0">
              <a:solidFill>
                <a:srgbClr val="FF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18220" y="2654131"/>
            <a:ext cx="3275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/>
              <a:t>* </a:t>
            </a:r>
            <a:r>
              <a:rPr lang="es-CO" sz="3600" dirty="0" err="1" smtClean="0"/>
              <a:t>pivot_longer</a:t>
            </a:r>
            <a:r>
              <a:rPr lang="es-CO" sz="3600" dirty="0" smtClean="0"/>
              <a:t>( )</a:t>
            </a:r>
            <a:endParaRPr lang="es-CO" sz="3600" dirty="0"/>
          </a:p>
        </p:txBody>
      </p:sp>
      <p:sp>
        <p:nvSpPr>
          <p:cNvPr id="8" name="Rectángulo 7"/>
          <p:cNvSpPr/>
          <p:nvPr/>
        </p:nvSpPr>
        <p:spPr>
          <a:xfrm>
            <a:off x="1618220" y="3734785"/>
            <a:ext cx="3147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/>
              <a:t>* </a:t>
            </a:r>
            <a:r>
              <a:rPr lang="es-CO" sz="3600" dirty="0" err="1" smtClean="0"/>
              <a:t>pivot_wider</a:t>
            </a:r>
            <a:r>
              <a:rPr lang="es-CO" sz="3600" dirty="0" smtClean="0"/>
              <a:t>( )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39580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65947" y="328003"/>
            <a:ext cx="8877900" cy="865506"/>
          </a:xfrm>
        </p:spPr>
        <p:txBody>
          <a:bodyPr>
            <a:normAutofit/>
          </a:bodyPr>
          <a:lstStyle/>
          <a:p>
            <a:r>
              <a:rPr lang="es-CO" b="1" dirty="0" smtClean="0"/>
              <a:t>Ruta del curso</a:t>
            </a:r>
            <a:endParaRPr lang="es-CO" b="1" dirty="0"/>
          </a:p>
        </p:txBody>
      </p:sp>
      <p:pic>
        <p:nvPicPr>
          <p:cNvPr id="1026" name="Picture 2" descr="https://lh3.googleusercontent.com/FRwCe3OFYGlWvKkD3zZb4KSDLuKQ9BVWfAdGj_cQXacW90uAyUC1Sv5NF93-zv5kceWk_f83liR_mmmb0yio8ogjNLv3KwJh53FYqChKZYex3zmyQT9ruYdvLhm7AwtT27YToi0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60" y="1252836"/>
            <a:ext cx="7032798" cy="34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derecha 5"/>
          <p:cNvSpPr/>
          <p:nvPr/>
        </p:nvSpPr>
        <p:spPr>
          <a:xfrm>
            <a:off x="2312466" y="5512289"/>
            <a:ext cx="7514705" cy="88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Fundamentos de 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2312466" y="5083630"/>
            <a:ext cx="4258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Calibri" panose="020F0502020204030204" pitchFamily="34" charset="0"/>
              </a:rPr>
              <a:t>Fuente:  </a:t>
            </a:r>
            <a:r>
              <a:rPr lang="es-CO" u="sng" dirty="0">
                <a:solidFill>
                  <a:srgbClr val="1155CC"/>
                </a:solidFill>
                <a:latin typeface="Calibri" panose="020F0502020204030204" pitchFamily="34" charset="0"/>
                <a:hlinkClick r:id="rId3"/>
              </a:rPr>
              <a:t>https://github.com/hadley/vis-eda</a:t>
            </a:r>
            <a:endParaRPr lang="es-CO" dirty="0"/>
          </a:p>
        </p:txBody>
      </p:sp>
      <p:pic>
        <p:nvPicPr>
          <p:cNvPr id="8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675" y="287094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05476" y="6401750"/>
            <a:ext cx="147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curso de R</a:t>
            </a:r>
            <a:endParaRPr lang="es-CO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7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452254" y="2421694"/>
            <a:ext cx="739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 smtClean="0"/>
              <a:t>IMPORTAR DATOS A R</a:t>
            </a:r>
            <a:endParaRPr lang="es-CO" sz="4000" b="1" dirty="0"/>
          </a:p>
        </p:txBody>
      </p:sp>
    </p:spTree>
    <p:extLst>
      <p:ext uri="{BB962C8B-B14F-4D97-AF65-F5344CB8AC3E}">
        <p14:creationId xmlns:p14="http://schemas.microsoft.com/office/powerpoint/2010/main" val="402173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452254" y="2421694"/>
            <a:ext cx="739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 smtClean="0"/>
              <a:t>PROYECTOS EN RSTUDIO</a:t>
            </a:r>
            <a:endParaRPr lang="es-CO" sz="4000" b="1" dirty="0"/>
          </a:p>
        </p:txBody>
      </p:sp>
    </p:spTree>
    <p:extLst>
      <p:ext uri="{BB962C8B-B14F-4D97-AF65-F5344CB8AC3E}">
        <p14:creationId xmlns:p14="http://schemas.microsoft.com/office/powerpoint/2010/main" val="256559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a oficina desordenada afecta su desempeño? - Revista Sum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71" y="2901516"/>
            <a:ext cx="4763192" cy="32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ves para hacer una oficina en casa con todo tipo de luj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65" y="2995727"/>
            <a:ext cx="4557740" cy="32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6530186" y="2532184"/>
            <a:ext cx="302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CON PROYECTOS EN RSTUDIO</a:t>
            </a:r>
            <a:endParaRPr lang="es-CO" b="1" dirty="0"/>
          </a:p>
        </p:txBody>
      </p:sp>
      <p:sp>
        <p:nvSpPr>
          <p:cNvPr id="7" name="Rectángulo 6"/>
          <p:cNvSpPr/>
          <p:nvPr/>
        </p:nvSpPr>
        <p:spPr>
          <a:xfrm>
            <a:off x="689109" y="2532184"/>
            <a:ext cx="291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SIN PROYECTOS EN RSTUDIO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011679" y="1003930"/>
            <a:ext cx="739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 smtClean="0"/>
              <a:t>ANALOGÍA </a:t>
            </a:r>
            <a:endParaRPr lang="es-CO" sz="4000" b="1" dirty="0"/>
          </a:p>
        </p:txBody>
      </p:sp>
    </p:spTree>
    <p:extLst>
      <p:ext uri="{BB962C8B-B14F-4D97-AF65-F5344CB8AC3E}">
        <p14:creationId xmlns:p14="http://schemas.microsoft.com/office/powerpoint/2010/main" val="85361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452254" y="2421694"/>
            <a:ext cx="739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 smtClean="0"/>
              <a:t>RUTAS DE ARCHIVOS EN R</a:t>
            </a:r>
            <a:endParaRPr lang="es-CO" sz="4000" b="1" dirty="0"/>
          </a:p>
        </p:txBody>
      </p:sp>
    </p:spTree>
    <p:extLst>
      <p:ext uri="{BB962C8B-B14F-4D97-AF65-F5344CB8AC3E}">
        <p14:creationId xmlns:p14="http://schemas.microsoft.com/office/powerpoint/2010/main" val="110620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111433" y="1099972"/>
            <a:ext cx="739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 smtClean="0"/>
              <a:t>DOS FUNCIONES CENTRALES</a:t>
            </a:r>
            <a:endParaRPr lang="es-CO" sz="4000" b="1" dirty="0"/>
          </a:p>
        </p:txBody>
      </p:sp>
      <p:sp>
        <p:nvSpPr>
          <p:cNvPr id="2" name="Rectángulo 1"/>
          <p:cNvSpPr/>
          <p:nvPr/>
        </p:nvSpPr>
        <p:spPr>
          <a:xfrm>
            <a:off x="1618220" y="2654131"/>
            <a:ext cx="1960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 smtClean="0"/>
              <a:t>* </a:t>
            </a:r>
            <a:r>
              <a:rPr lang="es-CO" sz="3600" dirty="0" err="1" smtClean="0"/>
              <a:t>getwd</a:t>
            </a:r>
            <a:r>
              <a:rPr lang="es-CO" sz="3600" dirty="0"/>
              <a:t>()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618220" y="3734785"/>
            <a:ext cx="1927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/>
              <a:t>* </a:t>
            </a:r>
            <a:r>
              <a:rPr lang="es-CO" sz="3600" dirty="0" err="1"/>
              <a:t>setwd</a:t>
            </a:r>
            <a:r>
              <a:rPr lang="es-CO" sz="3600" dirty="0" smtClean="0"/>
              <a:t>()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425828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452254" y="2421694"/>
            <a:ext cx="739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 smtClean="0"/>
              <a:t> </a:t>
            </a:r>
            <a:r>
              <a:rPr lang="es-CO" sz="4000" b="1" dirty="0" smtClean="0"/>
              <a:t>TIBBLES </a:t>
            </a:r>
            <a:r>
              <a:rPr lang="es-CO" sz="4000" b="1" dirty="0" smtClean="0"/>
              <a:t>EN </a:t>
            </a:r>
            <a:r>
              <a:rPr lang="es-CO" sz="4000" b="1" dirty="0" smtClean="0"/>
              <a:t>R</a:t>
            </a:r>
            <a:endParaRPr lang="es-CO" sz="4000" b="1" dirty="0"/>
          </a:p>
        </p:txBody>
      </p:sp>
    </p:spTree>
    <p:extLst>
      <p:ext uri="{BB962C8B-B14F-4D97-AF65-F5344CB8AC3E}">
        <p14:creationId xmlns:p14="http://schemas.microsoft.com/office/powerpoint/2010/main" val="38267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h0.redbubble.net/image.522698608.2413/flat,550x550,075,f.u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9" y="247472"/>
            <a:ext cx="655187" cy="7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183475" y="2654407"/>
            <a:ext cx="83653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333333"/>
                </a:solidFill>
                <a:latin typeface="Fira Sans"/>
              </a:rPr>
              <a:t>Los </a:t>
            </a:r>
            <a:r>
              <a:rPr lang="es-CO" dirty="0" err="1">
                <a:solidFill>
                  <a:srgbClr val="333333"/>
                </a:solidFill>
                <a:latin typeface="Fira Sans"/>
              </a:rPr>
              <a:t>tibbles</a:t>
            </a:r>
            <a:r>
              <a:rPr lang="es-CO" dirty="0">
                <a:solidFill>
                  <a:srgbClr val="333333"/>
                </a:solidFill>
                <a:latin typeface="Fira Sans"/>
              </a:rPr>
              <a:t> </a:t>
            </a:r>
            <a:r>
              <a:rPr lang="es-CO" b="1" u="sng" dirty="0">
                <a:solidFill>
                  <a:srgbClr val="333333"/>
                </a:solidFill>
                <a:latin typeface="Fira Sans"/>
              </a:rPr>
              <a:t>son</a:t>
            </a:r>
            <a:r>
              <a:rPr lang="es-CO" u="sng" dirty="0">
                <a:solidFill>
                  <a:srgbClr val="333333"/>
                </a:solidFill>
                <a:latin typeface="Fira Sans"/>
              </a:rPr>
              <a:t> </a:t>
            </a:r>
            <a:r>
              <a:rPr lang="es-CO" i="1" u="sng" dirty="0">
                <a:solidFill>
                  <a:srgbClr val="333333"/>
                </a:solidFill>
                <a:latin typeface="Fira Sans"/>
              </a:rPr>
              <a:t>data </a:t>
            </a:r>
            <a:r>
              <a:rPr lang="es-CO" i="1" u="sng" dirty="0" err="1">
                <a:solidFill>
                  <a:srgbClr val="333333"/>
                </a:solidFill>
                <a:latin typeface="Fira Sans"/>
              </a:rPr>
              <a:t>frames</a:t>
            </a:r>
            <a:r>
              <a:rPr lang="es-CO" dirty="0">
                <a:solidFill>
                  <a:srgbClr val="333333"/>
                </a:solidFill>
                <a:latin typeface="Fira Sans"/>
              </a:rPr>
              <a:t>, pero modifican algunas características antiguas para hacernos la vida </a:t>
            </a:r>
            <a:r>
              <a:rPr lang="es-CO" u="sng" dirty="0">
                <a:solidFill>
                  <a:srgbClr val="333333"/>
                </a:solidFill>
                <a:latin typeface="Fira Sans"/>
              </a:rPr>
              <a:t>más fácil</a:t>
            </a:r>
            <a:r>
              <a:rPr lang="es-CO" dirty="0">
                <a:solidFill>
                  <a:srgbClr val="333333"/>
                </a:solidFill>
                <a:latin typeface="Fira Sans"/>
              </a:rPr>
              <a:t>. </a:t>
            </a:r>
            <a:r>
              <a:rPr lang="es-CO" u="sng" dirty="0">
                <a:solidFill>
                  <a:srgbClr val="333333"/>
                </a:solidFill>
                <a:latin typeface="Fira Sans"/>
              </a:rPr>
              <a:t>R es un lenguaje viejo </a:t>
            </a:r>
            <a:r>
              <a:rPr lang="es-CO" dirty="0">
                <a:solidFill>
                  <a:srgbClr val="333333"/>
                </a:solidFill>
                <a:latin typeface="Fira Sans"/>
              </a:rPr>
              <a:t>y algunas cosas que eran </a:t>
            </a:r>
            <a:r>
              <a:rPr lang="es-CO" u="sng" dirty="0">
                <a:solidFill>
                  <a:srgbClr val="333333"/>
                </a:solidFill>
                <a:latin typeface="Fira Sans"/>
              </a:rPr>
              <a:t>útiles hace 10 o 20 años actualmente pueden resultar inconvenientes</a:t>
            </a:r>
            <a:r>
              <a:rPr lang="es-CO" dirty="0">
                <a:solidFill>
                  <a:srgbClr val="333333"/>
                </a:solidFill>
                <a:latin typeface="Fira Sans"/>
              </a:rPr>
              <a:t>. </a:t>
            </a:r>
            <a:r>
              <a:rPr lang="es-CO" u="sng" dirty="0">
                <a:solidFill>
                  <a:srgbClr val="333333"/>
                </a:solidFill>
                <a:latin typeface="Fira Sans"/>
              </a:rPr>
              <a:t>Es difícil modificar R base </a:t>
            </a:r>
            <a:r>
              <a:rPr lang="es-CO" dirty="0">
                <a:solidFill>
                  <a:srgbClr val="333333"/>
                </a:solidFill>
                <a:latin typeface="Fira Sans"/>
              </a:rPr>
              <a:t>sin romper código existente, así que la mayor parte de la </a:t>
            </a:r>
            <a:r>
              <a:rPr lang="es-CO" u="sng" dirty="0">
                <a:solidFill>
                  <a:srgbClr val="333333"/>
                </a:solidFill>
                <a:latin typeface="Fira Sans"/>
              </a:rPr>
              <a:t>innovación ocurre a través de paquetes.</a:t>
            </a:r>
            <a:endParaRPr lang="es-CO" u="sng" dirty="0"/>
          </a:p>
        </p:txBody>
      </p:sp>
      <p:sp>
        <p:nvSpPr>
          <p:cNvPr id="3" name="Rectángulo 2"/>
          <p:cNvSpPr/>
          <p:nvPr/>
        </p:nvSpPr>
        <p:spPr>
          <a:xfrm>
            <a:off x="3827724" y="1091338"/>
            <a:ext cx="4251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smtClean="0"/>
              <a:t>¿Qué son los </a:t>
            </a:r>
            <a:r>
              <a:rPr lang="es-CO" sz="3600" b="1" dirty="0" err="1" smtClean="0"/>
              <a:t>tibbles</a:t>
            </a:r>
            <a:r>
              <a:rPr lang="es-CO" sz="3600" b="1" dirty="0" smtClean="0"/>
              <a:t>?</a:t>
            </a:r>
            <a:endParaRPr lang="es-CO" sz="3600" dirty="0"/>
          </a:p>
        </p:txBody>
      </p:sp>
      <p:sp>
        <p:nvSpPr>
          <p:cNvPr id="6" name="Rectángulo 5"/>
          <p:cNvSpPr/>
          <p:nvPr/>
        </p:nvSpPr>
        <p:spPr>
          <a:xfrm>
            <a:off x="2228908" y="4424741"/>
            <a:ext cx="4494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Fuente: https</a:t>
            </a:r>
            <a:r>
              <a:rPr lang="es-CO" dirty="0"/>
              <a:t>://es.r4ds.hadley.nz/tibbles.html</a:t>
            </a:r>
          </a:p>
        </p:txBody>
      </p:sp>
    </p:spTree>
    <p:extLst>
      <p:ext uri="{BB962C8B-B14F-4D97-AF65-F5344CB8AC3E}">
        <p14:creationId xmlns:p14="http://schemas.microsoft.com/office/powerpoint/2010/main" val="2717620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5934</TotalTime>
  <Words>206</Words>
  <Application>Microsoft Office PowerPoint</Application>
  <PresentationFormat>Panorámica</PresentationFormat>
  <Paragraphs>43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Ancizar Sans Extrabold</vt:lpstr>
      <vt:lpstr>Arial</vt:lpstr>
      <vt:lpstr>Calibri</vt:lpstr>
      <vt:lpstr>Calibri Light</vt:lpstr>
      <vt:lpstr>Fira Sans</vt:lpstr>
      <vt:lpstr>Tema de Office</vt:lpstr>
      <vt:lpstr>Presentación de PowerPoint</vt:lpstr>
      <vt:lpstr>Ruta del curso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jm</dc:creator>
  <cp:lastModifiedBy>jm</cp:lastModifiedBy>
  <cp:revision>146</cp:revision>
  <dcterms:created xsi:type="dcterms:W3CDTF">2020-08-14T17:28:51Z</dcterms:created>
  <dcterms:modified xsi:type="dcterms:W3CDTF">2020-11-07T00:13:47Z</dcterms:modified>
</cp:coreProperties>
</file>