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70" r:id="rId3"/>
    <p:sldId id="380" r:id="rId4"/>
    <p:sldId id="388" r:id="rId5"/>
    <p:sldId id="381" r:id="rId6"/>
    <p:sldId id="382" r:id="rId7"/>
    <p:sldId id="383" r:id="rId8"/>
    <p:sldId id="384" r:id="rId9"/>
    <p:sldId id="385" r:id="rId10"/>
    <p:sldId id="387" r:id="rId11"/>
    <p:sldId id="38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4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406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423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93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54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68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2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735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54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46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2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92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5A97-546D-44DD-A3B7-52D027ED84E5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83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dley/vis-ed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753810" y="1743706"/>
            <a:ext cx="62511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/>
              <a:t>SESIÓN 12 </a:t>
            </a:r>
          </a:p>
          <a:p>
            <a:pPr algn="ctr"/>
            <a:r>
              <a:rPr lang="es-CO" sz="2400" dirty="0" smtClean="0"/>
              <a:t>Manipulación de datos con Dplyr</a:t>
            </a:r>
          </a:p>
          <a:p>
            <a:pPr algn="ctr"/>
            <a:endParaRPr lang="es-CO" sz="2400" dirty="0"/>
          </a:p>
          <a:p>
            <a:pPr algn="ctr"/>
            <a:r>
              <a:rPr lang="es-CO" sz="2400" dirty="0" smtClean="0"/>
              <a:t>4</a:t>
            </a:r>
            <a:r>
              <a:rPr lang="es-CO" sz="2400" dirty="0" smtClean="0"/>
              <a:t>/12/2020</a:t>
            </a:r>
            <a:endParaRPr lang="es-CO" sz="2400" dirty="0" smtClean="0"/>
          </a:p>
          <a:p>
            <a:pPr algn="ctr"/>
            <a:endParaRPr lang="es-CO" sz="2400" dirty="0"/>
          </a:p>
          <a:p>
            <a:pPr algn="ctr"/>
            <a:endParaRPr lang="es-CO" sz="2400" dirty="0" smtClean="0"/>
          </a:p>
          <a:p>
            <a:pPr algn="ctr"/>
            <a:r>
              <a:rPr lang="es-CO" sz="2400" dirty="0" smtClean="0"/>
              <a:t>Alberto Rodríguez R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0471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970300" y="742320"/>
            <a:ext cx="3060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3200" dirty="0" smtClean="0">
                <a:solidFill>
                  <a:srgbClr val="FF0000"/>
                </a:solidFill>
              </a:rPr>
              <a:t>Verbo </a:t>
            </a:r>
            <a:r>
              <a:rPr lang="es-CO" sz="3200" dirty="0">
                <a:solidFill>
                  <a:srgbClr val="FF0000"/>
                </a:solidFill>
              </a:rPr>
              <a:t>5</a:t>
            </a:r>
            <a:r>
              <a:rPr lang="es-CO" sz="3200" dirty="0" smtClean="0">
                <a:solidFill>
                  <a:srgbClr val="FF0000"/>
                </a:solidFill>
              </a:rPr>
              <a:t>. </a:t>
            </a:r>
            <a:r>
              <a:rPr lang="es-CO" sz="3200" dirty="0">
                <a:solidFill>
                  <a:srgbClr val="FF0000"/>
                </a:solidFill>
              </a:rPr>
              <a:t>O</a:t>
            </a:r>
            <a:r>
              <a:rPr lang="es-CO" sz="3200" dirty="0" smtClean="0">
                <a:solidFill>
                  <a:srgbClr val="FF0000"/>
                </a:solidFill>
              </a:rPr>
              <a:t>rdenar</a:t>
            </a:r>
            <a:endParaRPr lang="es-CO" sz="3200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82575" y="1625700"/>
            <a:ext cx="10612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El verbo/función </a:t>
            </a:r>
            <a:r>
              <a:rPr lang="es-CO" dirty="0" smtClean="0"/>
              <a:t>ordenar </a:t>
            </a:r>
            <a:r>
              <a:rPr lang="es-CO" dirty="0" smtClean="0"/>
              <a:t>permite </a:t>
            </a:r>
            <a:r>
              <a:rPr lang="es-CO" dirty="0" smtClean="0"/>
              <a:t>el </a:t>
            </a:r>
            <a:r>
              <a:rPr lang="es-CO" u="sng" dirty="0" smtClean="0"/>
              <a:t>ordenamiento</a:t>
            </a:r>
            <a:r>
              <a:rPr lang="es-CO" dirty="0" smtClean="0"/>
              <a:t> de </a:t>
            </a:r>
            <a:r>
              <a:rPr lang="es-CO" dirty="0" smtClean="0"/>
              <a:t>individuos de un data.frame() o de un tibble() de acuerdo a </a:t>
            </a:r>
            <a:r>
              <a:rPr lang="es-CO" dirty="0" smtClean="0"/>
              <a:t>uno o más</a:t>
            </a:r>
            <a:r>
              <a:rPr lang="es-CO" dirty="0" smtClean="0"/>
              <a:t> </a:t>
            </a:r>
            <a:r>
              <a:rPr lang="es-CO" dirty="0" smtClean="0"/>
              <a:t>atributos existentes en  algunas de las variables  de interés.</a:t>
            </a:r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78" y="160640"/>
            <a:ext cx="610082" cy="70641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780783" y="3030680"/>
            <a:ext cx="20864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FUNCIÓN PRINCIPAL</a:t>
            </a:r>
          </a:p>
          <a:p>
            <a:r>
              <a:rPr lang="es-CO" sz="3200" dirty="0" err="1" smtClean="0">
                <a:solidFill>
                  <a:srgbClr val="00B0F0"/>
                </a:solidFill>
              </a:rPr>
              <a:t>arrange</a:t>
            </a:r>
            <a:r>
              <a:rPr lang="es-CO" sz="3200" dirty="0" smtClean="0">
                <a:solidFill>
                  <a:srgbClr val="00B0F0"/>
                </a:solidFill>
              </a:rPr>
              <a:t>()</a:t>
            </a:r>
            <a:endParaRPr lang="es-CO" sz="3200" dirty="0">
              <a:solidFill>
                <a:srgbClr val="00B0F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464" y="3095027"/>
            <a:ext cx="3320675" cy="249943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872222" y="4253663"/>
            <a:ext cx="2170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i="1" dirty="0" smtClean="0">
                <a:solidFill>
                  <a:srgbClr val="FF0000"/>
                </a:solidFill>
              </a:rPr>
              <a:t>FUNCIONES AUXILIARES</a:t>
            </a:r>
            <a:endParaRPr lang="es-CO" sz="1600" i="1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872222" y="4584094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 smtClean="0">
                <a:solidFill>
                  <a:srgbClr val="00B0F0"/>
                </a:solidFill>
              </a:rPr>
              <a:t>desc</a:t>
            </a:r>
            <a:r>
              <a:rPr lang="es-CO" dirty="0" smtClean="0">
                <a:solidFill>
                  <a:srgbClr val="00B0F0"/>
                </a:solidFill>
              </a:rPr>
              <a:t>()</a:t>
            </a:r>
            <a:endParaRPr lang="es-C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4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168044" y="742320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3200" dirty="0" smtClean="0">
                <a:solidFill>
                  <a:srgbClr val="FF0000"/>
                </a:solidFill>
              </a:rPr>
              <a:t>Verbo </a:t>
            </a:r>
            <a:r>
              <a:rPr lang="es-CO" sz="3200" dirty="0" smtClean="0">
                <a:solidFill>
                  <a:srgbClr val="FF0000"/>
                </a:solidFill>
              </a:rPr>
              <a:t>6. </a:t>
            </a:r>
            <a:r>
              <a:rPr lang="es-CO" sz="3200" dirty="0" smtClean="0">
                <a:solidFill>
                  <a:srgbClr val="FF0000"/>
                </a:solidFill>
              </a:rPr>
              <a:t>Filtrar</a:t>
            </a:r>
            <a:endParaRPr lang="es-CO" sz="3200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82575" y="1625700"/>
            <a:ext cx="10612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El verbo/función filtrar permite la selección de individuos de un data.frame() o de un tibble() de acuerdo a los atributos existentes en  algunas de las variables  de interés.</a:t>
            </a:r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78" y="160640"/>
            <a:ext cx="610082" cy="70641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780783" y="3030680"/>
            <a:ext cx="20864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FUNCIÓN PRINCIPAL</a:t>
            </a:r>
          </a:p>
          <a:p>
            <a:r>
              <a:rPr lang="es-CO" sz="3200" dirty="0" err="1" smtClean="0">
                <a:solidFill>
                  <a:srgbClr val="00B0F0"/>
                </a:solidFill>
              </a:rPr>
              <a:t>filter</a:t>
            </a:r>
            <a:r>
              <a:rPr lang="es-CO" sz="3200" dirty="0" smtClean="0">
                <a:solidFill>
                  <a:srgbClr val="00B0F0"/>
                </a:solidFill>
              </a:rPr>
              <a:t>()</a:t>
            </a:r>
            <a:endParaRPr lang="es-CO" sz="3200" dirty="0">
              <a:solidFill>
                <a:srgbClr val="00B0F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78" y="2686887"/>
            <a:ext cx="7552997" cy="417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0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65947" y="328003"/>
            <a:ext cx="8877900" cy="865506"/>
          </a:xfrm>
        </p:spPr>
        <p:txBody>
          <a:bodyPr>
            <a:normAutofit/>
          </a:bodyPr>
          <a:lstStyle/>
          <a:p>
            <a:r>
              <a:rPr lang="es-CO" b="1" dirty="0" smtClean="0"/>
              <a:t>Ruta del curso</a:t>
            </a:r>
            <a:endParaRPr lang="es-CO" b="1" dirty="0"/>
          </a:p>
        </p:txBody>
      </p:sp>
      <p:pic>
        <p:nvPicPr>
          <p:cNvPr id="1026" name="Picture 2" descr="https://lh3.googleusercontent.com/FRwCe3OFYGlWvKkD3zZb4KSDLuKQ9BVWfAdGj_cQXacW90uAyUC1Sv5NF93-zv5kceWk_f83liR_mmmb0yio8ogjNLv3KwJh53FYqChKZYex3zmyQT9ruYdvLhm7AwtT27YToi0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60" y="1252836"/>
            <a:ext cx="7032798" cy="34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derecha 5"/>
          <p:cNvSpPr/>
          <p:nvPr/>
        </p:nvSpPr>
        <p:spPr>
          <a:xfrm>
            <a:off x="2312466" y="5512289"/>
            <a:ext cx="7514705" cy="88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Fundamentos de 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2312466" y="5083630"/>
            <a:ext cx="4258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Fuente:  </a:t>
            </a:r>
            <a:r>
              <a:rPr lang="es-CO" u="sng" dirty="0">
                <a:solidFill>
                  <a:srgbClr val="1155CC"/>
                </a:solidFill>
                <a:latin typeface="Calibri" panose="020F0502020204030204" pitchFamily="34" charset="0"/>
                <a:hlinkClick r:id="rId3"/>
              </a:rPr>
              <a:t>https://github.com/hadley/vis-eda</a:t>
            </a:r>
            <a:endParaRPr lang="es-CO" dirty="0"/>
          </a:p>
        </p:txBody>
      </p:sp>
      <p:pic>
        <p:nvPicPr>
          <p:cNvPr id="8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675" y="287094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7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213546" y="742320"/>
            <a:ext cx="4573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3200" dirty="0" smtClean="0">
                <a:solidFill>
                  <a:srgbClr val="FF0000"/>
                </a:solidFill>
              </a:rPr>
              <a:t>¿Qué es el paquete Dplyr?</a:t>
            </a:r>
            <a:endParaRPr lang="es-CO" sz="3200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11391" y="1856109"/>
            <a:ext cx="108176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dirty="0"/>
              <a:t>El paquete `</a:t>
            </a:r>
            <a:r>
              <a:rPr lang="es-CO" sz="3600" dirty="0" err="1"/>
              <a:t>dplyr</a:t>
            </a:r>
            <a:r>
              <a:rPr lang="es-CO" sz="3600" dirty="0"/>
              <a:t>`, en términos generales, </a:t>
            </a:r>
            <a:r>
              <a:rPr lang="es-CO" sz="3600" u="sng" dirty="0"/>
              <a:t>no proporciona ninguna nueva funcionalidad a R por sí mismo</a:t>
            </a:r>
            <a:r>
              <a:rPr lang="es-CO" sz="3600" dirty="0"/>
              <a:t>, en el sentido que todo aquello que podemos hacer con este paquete lo podríamos hacer con la sintaxis básica de R y que se trabajo en la primera parte de este curso. No obstante, este proporciona una </a:t>
            </a:r>
            <a:r>
              <a:rPr lang="es-CO" sz="3600" u="sng" dirty="0"/>
              <a:t>gramática para la gestión de datos </a:t>
            </a:r>
            <a:r>
              <a:rPr lang="es-CO" sz="3600" dirty="0"/>
              <a:t>que facilita el trabajo con este lenguaje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78" y="160640"/>
            <a:ext cx="610082" cy="7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0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157350" y="742320"/>
            <a:ext cx="4685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3200" dirty="0" smtClean="0">
                <a:solidFill>
                  <a:srgbClr val="FF0000"/>
                </a:solidFill>
              </a:rPr>
              <a:t>¿Cómo instalar </a:t>
            </a:r>
            <a:r>
              <a:rPr lang="es-CO" sz="3200" dirty="0" err="1" smtClean="0">
                <a:solidFill>
                  <a:srgbClr val="FF0000"/>
                </a:solidFill>
              </a:rPr>
              <a:t>Dplyr</a:t>
            </a:r>
            <a:r>
              <a:rPr lang="es-CO" sz="3200" dirty="0" smtClean="0">
                <a:solidFill>
                  <a:srgbClr val="FF0000"/>
                </a:solidFill>
              </a:rPr>
              <a:t> en R?</a:t>
            </a:r>
            <a:endParaRPr lang="es-CO" sz="3200" dirty="0">
              <a:solidFill>
                <a:srgbClr val="FF0000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78" y="160640"/>
            <a:ext cx="610082" cy="70641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8" y="3417449"/>
            <a:ext cx="892168" cy="554019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695850" y="2905805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CRAN</a:t>
            </a:r>
            <a:endParaRPr lang="es-CO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539" y="4803851"/>
            <a:ext cx="1121085" cy="637105"/>
          </a:xfrm>
          <a:prstGeom prst="rect">
            <a:avLst/>
          </a:prstGeom>
        </p:spPr>
      </p:pic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55589" y="4191919"/>
            <a:ext cx="5951950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"dplyr"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dependencies =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407539" y="5775889"/>
            <a:ext cx="5572038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s-CO" altLang="es-CO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install_github</a:t>
            </a:r>
            <a:r>
              <a:rPr lang="es-CO" altLang="es-CO" dirty="0" smtClean="0">
                <a:solidFill>
                  <a:srgbClr val="4070A0"/>
                </a:solidFill>
                <a:latin typeface="Consolas" panose="020B0609020204030204" pitchFamily="49" charset="0"/>
              </a:rPr>
              <a:t>("</a:t>
            </a:r>
            <a:r>
              <a:rPr lang="es-CO" altLang="es-CO" dirty="0" err="1" smtClean="0">
                <a:solidFill>
                  <a:srgbClr val="4070A0"/>
                </a:solidFill>
                <a:latin typeface="Consolas" panose="020B0609020204030204" pitchFamily="49" charset="0"/>
              </a:rPr>
              <a:t>tidyverse</a:t>
            </a:r>
            <a:r>
              <a:rPr lang="es-CO" altLang="es-CO" dirty="0" smtClean="0">
                <a:solidFill>
                  <a:srgbClr val="4070A0"/>
                </a:solidFill>
                <a:latin typeface="Consolas" panose="020B0609020204030204" pitchFamily="49" charset="0"/>
              </a:rPr>
              <a:t>/</a:t>
            </a:r>
            <a:r>
              <a:rPr lang="es-CO" altLang="es-CO" dirty="0" err="1" smtClean="0">
                <a:solidFill>
                  <a:srgbClr val="4070A0"/>
                </a:solidFill>
                <a:latin typeface="Consolas" panose="020B0609020204030204" pitchFamily="49" charset="0"/>
              </a:rPr>
              <a:t>dplyr</a:t>
            </a:r>
            <a:r>
              <a:rPr lang="es-CO" altLang="es-CO" dirty="0" smtClean="0">
                <a:solidFill>
                  <a:srgbClr val="4070A0"/>
                </a:solidFill>
                <a:latin typeface="Consolas" panose="020B0609020204030204" pitchFamily="49" charset="0"/>
              </a:rPr>
              <a:t>") </a:t>
            </a:r>
            <a:endParaRPr lang="es-CO" altLang="es-CO" dirty="0">
              <a:solidFill>
                <a:srgbClr val="4070A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95598" y="1854336"/>
            <a:ext cx="6910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El paquete `</a:t>
            </a:r>
            <a:r>
              <a:rPr lang="es-CO" dirty="0" err="1"/>
              <a:t>dplyr</a:t>
            </a:r>
            <a:r>
              <a:rPr lang="es-CO" dirty="0" smtClean="0"/>
              <a:t>` puede ser instalado desde CRAN o a través de GitHub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9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870906" y="573995"/>
            <a:ext cx="3290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3200" dirty="0" smtClean="0">
                <a:solidFill>
                  <a:srgbClr val="FF0000"/>
                </a:solidFill>
              </a:rPr>
              <a:t>¿Verbos de Dplyr?</a:t>
            </a:r>
            <a:endParaRPr lang="es-CO" sz="3200" dirty="0">
              <a:solidFill>
                <a:srgbClr val="FF000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59184" y="2030886"/>
            <a:ext cx="2096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Verbo 1. Seleccionar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69186" y="2474885"/>
            <a:ext cx="2076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Verbo 2. Renombrar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184" y="2935292"/>
            <a:ext cx="1843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Verbo 3. Reubicar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37640" y="3410675"/>
            <a:ext cx="1917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Verbo 4. Adicionar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23918" y="4399827"/>
            <a:ext cx="1579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Verbo </a:t>
            </a:r>
            <a:r>
              <a:rPr lang="es-CO" dirty="0" smtClean="0"/>
              <a:t>6. </a:t>
            </a:r>
            <a:r>
              <a:rPr lang="es-CO" dirty="0"/>
              <a:t>Filtrar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23918" y="4854432"/>
            <a:ext cx="1781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u="sng" dirty="0"/>
              <a:t>Verbo </a:t>
            </a:r>
            <a:r>
              <a:rPr lang="es-CO" u="sng" dirty="0" smtClean="0"/>
              <a:t>7. </a:t>
            </a:r>
            <a:r>
              <a:rPr lang="es-CO" u="sng" dirty="0"/>
              <a:t>Agrupar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815133" y="5374605"/>
            <a:ext cx="1789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u="sng" dirty="0"/>
              <a:t>Verbo </a:t>
            </a:r>
            <a:r>
              <a:rPr lang="es-CO" u="sng" dirty="0" smtClean="0"/>
              <a:t>8. </a:t>
            </a:r>
            <a:r>
              <a:rPr lang="es-CO" u="sng" dirty="0"/>
              <a:t>Resumir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23918" y="5924623"/>
            <a:ext cx="3033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00B0F0"/>
                </a:solidFill>
              </a:rPr>
              <a:t>El </a:t>
            </a:r>
            <a:r>
              <a:rPr lang="es-CO" dirty="0" smtClean="0">
                <a:solidFill>
                  <a:srgbClr val="00B0F0"/>
                </a:solidFill>
              </a:rPr>
              <a:t>operador/función </a:t>
            </a:r>
            <a:r>
              <a:rPr lang="es-CO" dirty="0">
                <a:solidFill>
                  <a:srgbClr val="00B0F0"/>
                </a:solidFill>
              </a:rPr>
              <a:t>pipe %&gt;%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85567" y="1305642"/>
            <a:ext cx="10820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La gestión de datos a través de </a:t>
            </a:r>
            <a:r>
              <a:rPr lang="es-CO" dirty="0" err="1" smtClean="0"/>
              <a:t>dplyr</a:t>
            </a:r>
            <a:r>
              <a:rPr lang="es-CO" dirty="0" smtClean="0"/>
              <a:t> se simplifica de manera significativa a través del uso de </a:t>
            </a:r>
            <a:r>
              <a:rPr lang="es-CO" dirty="0" smtClean="0"/>
              <a:t>8 </a:t>
            </a:r>
            <a:r>
              <a:rPr lang="es-CO" dirty="0" smtClean="0"/>
              <a:t>verbos/funciones </a:t>
            </a:r>
            <a:r>
              <a:rPr lang="es-CO" dirty="0" smtClean="0"/>
              <a:t>básicas.</a:t>
            </a:r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78" y="160640"/>
            <a:ext cx="610082" cy="706411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23918" y="3915903"/>
            <a:ext cx="180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Verbo </a:t>
            </a:r>
            <a:r>
              <a:rPr lang="es-CO" dirty="0" smtClean="0"/>
              <a:t>5. Ordenar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15133" y="6400006"/>
            <a:ext cx="2091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00B0F0"/>
                </a:solidFill>
              </a:rPr>
              <a:t>El </a:t>
            </a:r>
            <a:r>
              <a:rPr lang="es-CO" dirty="0" smtClean="0">
                <a:solidFill>
                  <a:srgbClr val="00B0F0"/>
                </a:solidFill>
              </a:rPr>
              <a:t>paquete tidyverse</a:t>
            </a:r>
            <a:endParaRPr lang="es-C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4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710991" y="742320"/>
            <a:ext cx="3578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3200" dirty="0" smtClean="0">
                <a:solidFill>
                  <a:srgbClr val="FF0000"/>
                </a:solidFill>
              </a:rPr>
              <a:t>Verbo 1. Seleccionar</a:t>
            </a:r>
            <a:endParaRPr lang="es-CO" sz="3200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884448" y="1670832"/>
            <a:ext cx="9672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El verbo/función seleccionar permite </a:t>
            </a:r>
            <a:r>
              <a:rPr lang="es-CO" u="sng" dirty="0" smtClean="0"/>
              <a:t>indexar</a:t>
            </a:r>
            <a:r>
              <a:rPr lang="es-CO" dirty="0" smtClean="0"/>
              <a:t> de manera rápida y sin muchas restricciones, variables contenidas en un data.frame() o en un tibble(). </a:t>
            </a:r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78" y="160640"/>
            <a:ext cx="610082" cy="7064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60" y="3120944"/>
            <a:ext cx="2760569" cy="26682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247" y="3723776"/>
            <a:ext cx="2238095" cy="1704762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8154855" y="2317163"/>
            <a:ext cx="20864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FUNCIÓN PRINCIPAL</a:t>
            </a:r>
          </a:p>
          <a:p>
            <a:r>
              <a:rPr lang="es-CO" sz="3200" dirty="0" smtClean="0">
                <a:solidFill>
                  <a:srgbClr val="00B0F0"/>
                </a:solidFill>
              </a:rPr>
              <a:t>select()</a:t>
            </a:r>
            <a:endParaRPr lang="es-CO" sz="3200" dirty="0">
              <a:solidFill>
                <a:srgbClr val="00B0F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8045386" y="3361419"/>
            <a:ext cx="2422394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FUNCIÓNES AUXILIARES</a:t>
            </a:r>
          </a:p>
          <a:p>
            <a:r>
              <a:rPr lang="en-US" sz="2400" dirty="0">
                <a:solidFill>
                  <a:srgbClr val="00B0F0"/>
                </a:solidFill>
              </a:rPr>
              <a:t>starts_with()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ends_with</a:t>
            </a:r>
            <a:r>
              <a:rPr lang="en-US" sz="2400" dirty="0">
                <a:solidFill>
                  <a:srgbClr val="00B0F0"/>
                </a:solidFill>
              </a:rPr>
              <a:t>()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contains</a:t>
            </a:r>
            <a:r>
              <a:rPr lang="en-US" sz="2400" dirty="0">
                <a:solidFill>
                  <a:srgbClr val="00B0F0"/>
                </a:solidFill>
              </a:rPr>
              <a:t>()</a:t>
            </a:r>
          </a:p>
          <a:p>
            <a:r>
              <a:rPr lang="en-US" sz="2400" u="sng" dirty="0" smtClean="0">
                <a:solidFill>
                  <a:srgbClr val="00B0F0"/>
                </a:solidFill>
              </a:rPr>
              <a:t>matches</a:t>
            </a:r>
            <a:r>
              <a:rPr lang="en-US" sz="2400" u="sng" dirty="0">
                <a:solidFill>
                  <a:srgbClr val="00B0F0"/>
                </a:solidFill>
              </a:rPr>
              <a:t>()</a:t>
            </a:r>
          </a:p>
          <a:p>
            <a:r>
              <a:rPr lang="en-US" sz="2400" u="sng" dirty="0" smtClean="0">
                <a:solidFill>
                  <a:srgbClr val="00B0F0"/>
                </a:solidFill>
              </a:rPr>
              <a:t>any_of()</a:t>
            </a:r>
          </a:p>
          <a:p>
            <a:r>
              <a:rPr lang="en-US" sz="2400" u="sng" dirty="0" smtClean="0">
                <a:solidFill>
                  <a:srgbClr val="00B0F0"/>
                </a:solidFill>
              </a:rPr>
              <a:t>num_range</a:t>
            </a:r>
            <a:r>
              <a:rPr lang="en-US" sz="2400" u="sng" dirty="0">
                <a:solidFill>
                  <a:srgbClr val="00B0F0"/>
                </a:solidFill>
              </a:rPr>
              <a:t>()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everything</a:t>
            </a:r>
            <a:r>
              <a:rPr lang="en-US" sz="2400" dirty="0">
                <a:solidFill>
                  <a:srgbClr val="00B0F0"/>
                </a:solidFill>
              </a:rPr>
              <a:t>()</a:t>
            </a:r>
            <a:endParaRPr lang="es-CO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0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727632" y="742320"/>
            <a:ext cx="3545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3200" dirty="0" smtClean="0">
                <a:solidFill>
                  <a:srgbClr val="FF0000"/>
                </a:solidFill>
              </a:rPr>
              <a:t>Verbo 2. Renombrar</a:t>
            </a:r>
            <a:endParaRPr lang="es-CO" sz="3200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10375" y="1670832"/>
            <a:ext cx="10612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El verbo/función renombrar permite </a:t>
            </a:r>
            <a:r>
              <a:rPr lang="es-CO" u="sng" dirty="0" smtClean="0"/>
              <a:t>cambiar el nombre </a:t>
            </a:r>
            <a:r>
              <a:rPr lang="es-CO" dirty="0" smtClean="0"/>
              <a:t>de manera rápida de las variables contenidas en un data.frame() o en un tibble(). </a:t>
            </a:r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78" y="160640"/>
            <a:ext cx="610082" cy="70641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6866383" y="2541607"/>
            <a:ext cx="20864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FUNCIÓN PRINCIPAL</a:t>
            </a:r>
          </a:p>
          <a:p>
            <a:r>
              <a:rPr lang="es-CO" sz="3200" dirty="0" err="1" smtClean="0">
                <a:solidFill>
                  <a:srgbClr val="00B0F0"/>
                </a:solidFill>
              </a:rPr>
              <a:t>rename</a:t>
            </a:r>
            <a:r>
              <a:rPr lang="es-CO" sz="3200" dirty="0" smtClean="0">
                <a:solidFill>
                  <a:srgbClr val="00B0F0"/>
                </a:solidFill>
              </a:rPr>
              <a:t>()</a:t>
            </a:r>
            <a:endParaRPr lang="es-CO" sz="3200" dirty="0">
              <a:solidFill>
                <a:srgbClr val="00B0F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866383" y="3816406"/>
            <a:ext cx="4622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err="1">
                <a:solidFill>
                  <a:srgbClr val="00B0F0"/>
                </a:solidFill>
              </a:rPr>
              <a:t>rename</a:t>
            </a:r>
            <a:r>
              <a:rPr lang="es-CO" sz="2400" dirty="0" smtClean="0">
                <a:solidFill>
                  <a:srgbClr val="00B0F0"/>
                </a:solidFill>
              </a:rPr>
              <a:t>( , nueva_var = </a:t>
            </a:r>
            <a:r>
              <a:rPr lang="es-CO" sz="2400" dirty="0" err="1" smtClean="0">
                <a:solidFill>
                  <a:srgbClr val="00B0F0"/>
                </a:solidFill>
              </a:rPr>
              <a:t>antigua_var</a:t>
            </a:r>
            <a:r>
              <a:rPr lang="es-CO" sz="2400" dirty="0" smtClean="0">
                <a:solidFill>
                  <a:srgbClr val="00B0F0"/>
                </a:solidFill>
              </a:rPr>
              <a:t>)</a:t>
            </a:r>
            <a:endParaRPr lang="es-CO" sz="2400" dirty="0">
              <a:solidFill>
                <a:srgbClr val="00B0F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227" y="3120944"/>
            <a:ext cx="3312791" cy="28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6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935124" y="742320"/>
            <a:ext cx="31303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3200" dirty="0" smtClean="0">
                <a:solidFill>
                  <a:srgbClr val="FF0000"/>
                </a:solidFill>
              </a:rPr>
              <a:t>Verbo 3. Reubicar</a:t>
            </a:r>
            <a:endParaRPr lang="es-CO" sz="3200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82575" y="1625700"/>
            <a:ext cx="10612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El verbo/función reubicar permite </a:t>
            </a:r>
            <a:r>
              <a:rPr lang="es-CO" u="sng" dirty="0" smtClean="0"/>
              <a:t>cambiar el orden </a:t>
            </a:r>
            <a:r>
              <a:rPr lang="es-CO" dirty="0" smtClean="0"/>
              <a:t>de ubicación de las variables contenidas en un data.frame() o en un tibble(). </a:t>
            </a:r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78" y="160640"/>
            <a:ext cx="610082" cy="70641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780783" y="3030680"/>
            <a:ext cx="20864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FUNCIÓN PRINCIPAL</a:t>
            </a:r>
          </a:p>
          <a:p>
            <a:r>
              <a:rPr lang="es-CO" sz="3200" dirty="0" err="1" smtClean="0">
                <a:solidFill>
                  <a:srgbClr val="00B0F0"/>
                </a:solidFill>
              </a:rPr>
              <a:t>Relocate</a:t>
            </a:r>
            <a:r>
              <a:rPr lang="es-CO" sz="3200" dirty="0" smtClean="0">
                <a:solidFill>
                  <a:srgbClr val="00B0F0"/>
                </a:solidFill>
              </a:rPr>
              <a:t>()</a:t>
            </a:r>
            <a:endParaRPr lang="es-CO" sz="3200" dirty="0">
              <a:solidFill>
                <a:srgbClr val="00B0F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780783" y="4352372"/>
            <a:ext cx="3681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err="1" smtClean="0">
                <a:solidFill>
                  <a:srgbClr val="00B0F0"/>
                </a:solidFill>
              </a:rPr>
              <a:t>relocate</a:t>
            </a:r>
            <a:r>
              <a:rPr lang="es-CO" sz="2400" dirty="0" smtClean="0">
                <a:solidFill>
                  <a:srgbClr val="00B0F0"/>
                </a:solidFill>
              </a:rPr>
              <a:t>( , .</a:t>
            </a:r>
            <a:r>
              <a:rPr lang="es-CO" sz="2400" dirty="0" err="1" smtClean="0">
                <a:solidFill>
                  <a:srgbClr val="00B0F0"/>
                </a:solidFill>
              </a:rPr>
              <a:t>before</a:t>
            </a:r>
            <a:r>
              <a:rPr lang="es-CO" sz="2400" dirty="0">
                <a:solidFill>
                  <a:srgbClr val="00B0F0"/>
                </a:solidFill>
              </a:rPr>
              <a:t> </a:t>
            </a:r>
            <a:r>
              <a:rPr lang="es-CO" sz="2400" dirty="0" smtClean="0">
                <a:solidFill>
                  <a:srgbClr val="00B0F0"/>
                </a:solidFill>
              </a:rPr>
              <a:t>= , . </a:t>
            </a:r>
            <a:r>
              <a:rPr lang="es-CO" sz="2400" dirty="0" err="1" smtClean="0">
                <a:solidFill>
                  <a:srgbClr val="00B0F0"/>
                </a:solidFill>
              </a:rPr>
              <a:t>after</a:t>
            </a:r>
            <a:r>
              <a:rPr lang="es-CO" sz="2400" dirty="0" smtClean="0">
                <a:solidFill>
                  <a:srgbClr val="00B0F0"/>
                </a:solidFill>
              </a:rPr>
              <a:t>)</a:t>
            </a:r>
            <a:endParaRPr lang="es-CO" sz="2400" dirty="0">
              <a:solidFill>
                <a:srgbClr val="00B0F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86" y="2541607"/>
            <a:ext cx="5697144" cy="40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0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280685" y="742320"/>
            <a:ext cx="44392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3200" dirty="0" smtClean="0">
                <a:solidFill>
                  <a:srgbClr val="FF0000"/>
                </a:solidFill>
              </a:rPr>
              <a:t>Verbo 4. Adicionar/mutar</a:t>
            </a:r>
            <a:endParaRPr lang="es-CO" sz="3200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82575" y="1625700"/>
            <a:ext cx="10612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El verbo/función adicionar permite </a:t>
            </a:r>
            <a:r>
              <a:rPr lang="es-CO" u="sng" dirty="0" smtClean="0"/>
              <a:t>crear</a:t>
            </a:r>
            <a:r>
              <a:rPr lang="es-CO" dirty="0" smtClean="0"/>
              <a:t> nuevas variables a partir de las existentes en un data.frame() o en un tibble(). </a:t>
            </a:r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78" y="160640"/>
            <a:ext cx="610082" cy="70641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656092" y="2462914"/>
            <a:ext cx="20864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FUNCIÓN PRINCIPAL</a:t>
            </a:r>
          </a:p>
          <a:p>
            <a:r>
              <a:rPr lang="es-CO" sz="3200" dirty="0" smtClean="0">
                <a:solidFill>
                  <a:srgbClr val="00B0F0"/>
                </a:solidFill>
              </a:rPr>
              <a:t>mutate()</a:t>
            </a:r>
            <a:endParaRPr lang="es-CO" sz="3200" dirty="0">
              <a:solidFill>
                <a:srgbClr val="00B0F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656091" y="5420506"/>
            <a:ext cx="2162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>
                <a:solidFill>
                  <a:srgbClr val="00B0F0"/>
                </a:solidFill>
              </a:rPr>
              <a:t>t</a:t>
            </a:r>
            <a:r>
              <a:rPr lang="es-CO" sz="3200" dirty="0" smtClean="0">
                <a:solidFill>
                  <a:srgbClr val="00B0F0"/>
                </a:solidFill>
              </a:rPr>
              <a:t>ransmute()</a:t>
            </a:r>
            <a:endParaRPr lang="es-CO" sz="3200" dirty="0">
              <a:solidFill>
                <a:srgbClr val="00B0F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315" y="2798511"/>
            <a:ext cx="4804230" cy="356938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656091" y="5144478"/>
            <a:ext cx="2373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FUNCIÓN ALTERNATIVA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656091" y="3655147"/>
            <a:ext cx="2170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i="1" dirty="0" smtClean="0">
                <a:solidFill>
                  <a:srgbClr val="FF0000"/>
                </a:solidFill>
              </a:rPr>
              <a:t>FUNCIONES AUXILIARES</a:t>
            </a:r>
            <a:endParaRPr lang="es-CO" sz="1600" i="1" dirty="0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675434" y="3935781"/>
            <a:ext cx="142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00B0F0"/>
                </a:solidFill>
              </a:rPr>
              <a:t>case_when()</a:t>
            </a:r>
            <a:endParaRPr lang="es-CO" dirty="0">
              <a:solidFill>
                <a:srgbClr val="00B0F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675434" y="4283675"/>
            <a:ext cx="911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00B0F0"/>
                </a:solidFill>
              </a:rPr>
              <a:t>across()</a:t>
            </a:r>
            <a:endParaRPr lang="es-C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74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6089</TotalTime>
  <Words>458</Words>
  <Application>Microsoft Office PowerPoint</Application>
  <PresentationFormat>Panorámica</PresentationFormat>
  <Paragraphs>72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Ancizar Sans Extrabold</vt:lpstr>
      <vt:lpstr>Arial</vt:lpstr>
      <vt:lpstr>Calibri</vt:lpstr>
      <vt:lpstr>Calibri Light</vt:lpstr>
      <vt:lpstr>Consolas</vt:lpstr>
      <vt:lpstr>Tema de Office</vt:lpstr>
      <vt:lpstr>Presentación de PowerPoint</vt:lpstr>
      <vt:lpstr>Ruta del curso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jm</dc:creator>
  <cp:lastModifiedBy>jm</cp:lastModifiedBy>
  <cp:revision>161</cp:revision>
  <dcterms:created xsi:type="dcterms:W3CDTF">2020-08-14T17:28:51Z</dcterms:created>
  <dcterms:modified xsi:type="dcterms:W3CDTF">2020-12-04T21:13:12Z</dcterms:modified>
</cp:coreProperties>
</file>