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5" r:id="rId2"/>
    <p:sldId id="370" r:id="rId3"/>
    <p:sldId id="380" r:id="rId4"/>
    <p:sldId id="388" r:id="rId5"/>
    <p:sldId id="381" r:id="rId6"/>
    <p:sldId id="382" r:id="rId7"/>
    <p:sldId id="383" r:id="rId8"/>
    <p:sldId id="384" r:id="rId9"/>
    <p:sldId id="385" r:id="rId10"/>
    <p:sldId id="387" r:id="rId11"/>
    <p:sldId id="386" r:id="rId12"/>
    <p:sldId id="389" r:id="rId13"/>
    <p:sldId id="390" r:id="rId14"/>
    <p:sldId id="391"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4" autoAdjust="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83D35A97-546D-44DD-A3B7-52D027ED84E5}" type="datetimeFigureOut">
              <a:rPr lang="es-CO" smtClean="0"/>
              <a:t>11/12/2020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71406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3D35A97-546D-44DD-A3B7-52D027ED84E5}" type="datetimeFigureOut">
              <a:rPr lang="es-CO" smtClean="0"/>
              <a:t>11/12/2020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190423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3D35A97-546D-44DD-A3B7-52D027ED84E5}" type="datetimeFigureOut">
              <a:rPr lang="es-CO" smtClean="0"/>
              <a:t>11/12/2020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104393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3D35A97-546D-44DD-A3B7-52D027ED84E5}" type="datetimeFigureOut">
              <a:rPr lang="es-CO" smtClean="0"/>
              <a:t>11/12/2020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129542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3D35A97-546D-44DD-A3B7-52D027ED84E5}" type="datetimeFigureOut">
              <a:rPr lang="es-CO" smtClean="0"/>
              <a:t>11/12/2020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350068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83D35A97-546D-44DD-A3B7-52D027ED84E5}" type="datetimeFigureOut">
              <a:rPr lang="es-CO" smtClean="0"/>
              <a:t>11/12/2020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243820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83D35A97-546D-44DD-A3B7-52D027ED84E5}" type="datetimeFigureOut">
              <a:rPr lang="es-CO" smtClean="0"/>
              <a:t>11/12/2020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279735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83D35A97-546D-44DD-A3B7-52D027ED84E5}" type="datetimeFigureOut">
              <a:rPr lang="es-CO" smtClean="0"/>
              <a:t>11/12/2020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413954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D35A97-546D-44DD-A3B7-52D027ED84E5}" type="datetimeFigureOut">
              <a:rPr lang="es-CO" smtClean="0"/>
              <a:t>11/12/2020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305546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3D35A97-546D-44DD-A3B7-52D027ED84E5}" type="datetimeFigureOut">
              <a:rPr lang="es-CO" smtClean="0"/>
              <a:t>11/12/2020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321128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3D35A97-546D-44DD-A3B7-52D027ED84E5}" type="datetimeFigureOut">
              <a:rPr lang="es-CO" smtClean="0"/>
              <a:t>11/12/2020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2097627-E5E3-4AE7-8864-B3BABEB2057C}" type="slidenum">
              <a:rPr lang="es-CO" smtClean="0"/>
              <a:t>‹Nº›</a:t>
            </a:fld>
            <a:endParaRPr lang="es-CO"/>
          </a:p>
        </p:txBody>
      </p:sp>
    </p:spTree>
    <p:extLst>
      <p:ext uri="{BB962C8B-B14F-4D97-AF65-F5344CB8AC3E}">
        <p14:creationId xmlns:p14="http://schemas.microsoft.com/office/powerpoint/2010/main" val="274792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35A97-546D-44DD-A3B7-52D027ED84E5}" type="datetimeFigureOut">
              <a:rPr lang="es-CO" smtClean="0"/>
              <a:t>11/12/2020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97627-E5E3-4AE7-8864-B3BABEB2057C}" type="slidenum">
              <a:rPr lang="es-CO" smtClean="0"/>
              <a:t>‹Nº›</a:t>
            </a:fld>
            <a:endParaRPr lang="es-CO"/>
          </a:p>
        </p:txBody>
      </p:sp>
    </p:spTree>
    <p:extLst>
      <p:ext uri="{BB962C8B-B14F-4D97-AF65-F5344CB8AC3E}">
        <p14:creationId xmlns:p14="http://schemas.microsoft.com/office/powerpoint/2010/main" val="3080839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dley/vis-eda"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1"/>
          <p:cNvSpPr txBox="1">
            <a:spLocks/>
          </p:cNvSpPr>
          <p:nvPr/>
        </p:nvSpPr>
        <p:spPr>
          <a:xfrm>
            <a:off x="1955322" y="1831125"/>
            <a:ext cx="798488" cy="37424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ES" sz="4000" dirty="0">
              <a:solidFill>
                <a:srgbClr val="19937C"/>
              </a:solidFill>
              <a:latin typeface="Ancizar Sans Extrabold"/>
              <a:cs typeface="Ancizar Sans Extrabold"/>
            </a:endParaRPr>
          </a:p>
        </p:txBody>
      </p:sp>
      <p:pic>
        <p:nvPicPr>
          <p:cNvPr id="1026"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05476" y="6401750"/>
            <a:ext cx="1473609" cy="307777"/>
          </a:xfrm>
          <a:prstGeom prst="rect">
            <a:avLst/>
          </a:prstGeom>
        </p:spPr>
        <p:txBody>
          <a:bodyPr wrap="none">
            <a:spAutoFit/>
          </a:bodyPr>
          <a:lstStyle/>
          <a:p>
            <a:r>
              <a:rPr lang="es-CO" sz="1400" dirty="0" smtClean="0">
                <a:solidFill>
                  <a:schemeClr val="bg1">
                    <a:lumMod val="65000"/>
                  </a:schemeClr>
                </a:solidFill>
                <a:effectLst>
                  <a:outerShdw blurRad="38100" dist="38100" dir="2700000" algn="tl">
                    <a:srgbClr val="000000">
                      <a:alpha val="43137"/>
                    </a:srgbClr>
                  </a:outerShdw>
                </a:effectLst>
              </a:rPr>
              <a:t>Primer curso de R</a:t>
            </a:r>
            <a:endParaRPr lang="es-CO" sz="1400" dirty="0">
              <a:solidFill>
                <a:schemeClr val="bg1">
                  <a:lumMod val="65000"/>
                </a:schemeClr>
              </a:solidFill>
              <a:effectLst>
                <a:outerShdw blurRad="38100" dist="38100" dir="2700000" algn="tl">
                  <a:srgbClr val="000000">
                    <a:alpha val="43137"/>
                  </a:srgbClr>
                </a:outerShdw>
              </a:effectLst>
            </a:endParaRPr>
          </a:p>
        </p:txBody>
      </p:sp>
      <p:sp>
        <p:nvSpPr>
          <p:cNvPr id="6" name="CuadroTexto 5"/>
          <p:cNvSpPr txBox="1"/>
          <p:nvPr/>
        </p:nvSpPr>
        <p:spPr>
          <a:xfrm>
            <a:off x="2753810" y="1743706"/>
            <a:ext cx="6251171" cy="2862322"/>
          </a:xfrm>
          <a:prstGeom prst="rect">
            <a:avLst/>
          </a:prstGeom>
          <a:noFill/>
        </p:spPr>
        <p:txBody>
          <a:bodyPr wrap="square" rtlCol="0">
            <a:spAutoFit/>
          </a:bodyPr>
          <a:lstStyle/>
          <a:p>
            <a:pPr algn="ctr"/>
            <a:r>
              <a:rPr lang="es-CO" sz="3600" b="1" dirty="0" smtClean="0"/>
              <a:t>SESIÓN </a:t>
            </a:r>
            <a:r>
              <a:rPr lang="es-CO" sz="3600" b="1" dirty="0" smtClean="0"/>
              <a:t>13 </a:t>
            </a:r>
            <a:endParaRPr lang="es-CO" sz="3600" b="1" dirty="0" smtClean="0"/>
          </a:p>
          <a:p>
            <a:pPr algn="ctr"/>
            <a:r>
              <a:rPr lang="es-CO" sz="2400" dirty="0" smtClean="0"/>
              <a:t>Manipulación de datos con Dplyr</a:t>
            </a:r>
          </a:p>
          <a:p>
            <a:pPr algn="ctr"/>
            <a:endParaRPr lang="es-CO" sz="2400" dirty="0"/>
          </a:p>
          <a:p>
            <a:pPr algn="ctr"/>
            <a:r>
              <a:rPr lang="es-CO" sz="2400" dirty="0" smtClean="0"/>
              <a:t>11</a:t>
            </a:r>
            <a:r>
              <a:rPr lang="es-CO" sz="2400" dirty="0" smtClean="0"/>
              <a:t>/12/2020</a:t>
            </a:r>
            <a:endParaRPr lang="es-CO" sz="2400" dirty="0" smtClean="0"/>
          </a:p>
          <a:p>
            <a:pPr algn="ctr"/>
            <a:endParaRPr lang="es-CO" sz="2400" dirty="0"/>
          </a:p>
          <a:p>
            <a:pPr algn="ctr"/>
            <a:endParaRPr lang="es-CO" sz="2400" dirty="0" smtClean="0"/>
          </a:p>
          <a:p>
            <a:pPr algn="ctr"/>
            <a:r>
              <a:rPr lang="es-CO" sz="2400" dirty="0" smtClean="0"/>
              <a:t>Alberto Rodríguez R</a:t>
            </a:r>
            <a:endParaRPr lang="es-CO" sz="2400" dirty="0"/>
          </a:p>
        </p:txBody>
      </p:sp>
    </p:spTree>
    <p:extLst>
      <p:ext uri="{BB962C8B-B14F-4D97-AF65-F5344CB8AC3E}">
        <p14:creationId xmlns:p14="http://schemas.microsoft.com/office/powerpoint/2010/main" val="2047139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970300" y="742320"/>
            <a:ext cx="3060005" cy="584775"/>
          </a:xfrm>
          <a:prstGeom prst="rect">
            <a:avLst/>
          </a:prstGeom>
        </p:spPr>
        <p:txBody>
          <a:bodyPr wrap="none">
            <a:spAutoFit/>
          </a:bodyPr>
          <a:lstStyle/>
          <a:p>
            <a:pPr algn="ctr"/>
            <a:r>
              <a:rPr lang="es-CO" sz="3200" dirty="0" smtClean="0">
                <a:solidFill>
                  <a:srgbClr val="FF0000"/>
                </a:solidFill>
              </a:rPr>
              <a:t>Verbo </a:t>
            </a:r>
            <a:r>
              <a:rPr lang="es-CO" sz="3200" dirty="0">
                <a:solidFill>
                  <a:srgbClr val="FF0000"/>
                </a:solidFill>
              </a:rPr>
              <a:t>5</a:t>
            </a:r>
            <a:r>
              <a:rPr lang="es-CO" sz="3200" dirty="0" smtClean="0">
                <a:solidFill>
                  <a:srgbClr val="FF0000"/>
                </a:solidFill>
              </a:rPr>
              <a:t>. </a:t>
            </a:r>
            <a:r>
              <a:rPr lang="es-CO" sz="3200" dirty="0">
                <a:solidFill>
                  <a:srgbClr val="FF0000"/>
                </a:solidFill>
              </a:rPr>
              <a:t>O</a:t>
            </a:r>
            <a:r>
              <a:rPr lang="es-CO" sz="3200" dirty="0" smtClean="0">
                <a:solidFill>
                  <a:srgbClr val="FF0000"/>
                </a:solidFill>
              </a:rPr>
              <a:t>rdenar</a:t>
            </a:r>
            <a:endParaRPr lang="es-CO" sz="3200" dirty="0">
              <a:solidFill>
                <a:srgbClr val="FF0000"/>
              </a:solidFill>
            </a:endParaRPr>
          </a:p>
        </p:txBody>
      </p:sp>
      <p:sp>
        <p:nvSpPr>
          <p:cNvPr id="13" name="Rectángulo 12"/>
          <p:cNvSpPr/>
          <p:nvPr/>
        </p:nvSpPr>
        <p:spPr>
          <a:xfrm>
            <a:off x="682575" y="1625700"/>
            <a:ext cx="10612054" cy="646331"/>
          </a:xfrm>
          <a:prstGeom prst="rect">
            <a:avLst/>
          </a:prstGeom>
        </p:spPr>
        <p:txBody>
          <a:bodyPr wrap="square">
            <a:spAutoFit/>
          </a:bodyPr>
          <a:lstStyle/>
          <a:p>
            <a:r>
              <a:rPr lang="es-CO" dirty="0" smtClean="0"/>
              <a:t>El verbo/función ordenar permite el </a:t>
            </a:r>
            <a:r>
              <a:rPr lang="es-CO" u="sng" dirty="0" smtClean="0"/>
              <a:t>ordenamiento</a:t>
            </a:r>
            <a:r>
              <a:rPr lang="es-CO" dirty="0" smtClean="0"/>
              <a:t> de individuos de un data.frame() o de un tibble() de acuerdo a uno o más atributos existentes en  algunas de las variables  de interés.</a:t>
            </a:r>
            <a:endParaRPr lang="es-CO" dirty="0"/>
          </a:p>
        </p:txBody>
      </p:sp>
      <p:pic>
        <p:nvPicPr>
          <p:cNvPr id="14" name="Imagen 13"/>
          <p:cNvPicPr>
            <a:picLocks noChangeAspect="1"/>
          </p:cNvPicPr>
          <p:nvPr/>
        </p:nvPicPr>
        <p:blipFill>
          <a:blip r:embed="rId3"/>
          <a:stretch>
            <a:fillRect/>
          </a:stretch>
        </p:blipFill>
        <p:spPr>
          <a:xfrm>
            <a:off x="273978" y="160640"/>
            <a:ext cx="610082" cy="706411"/>
          </a:xfrm>
          <a:prstGeom prst="rect">
            <a:avLst/>
          </a:prstGeom>
        </p:spPr>
      </p:pic>
      <p:sp>
        <p:nvSpPr>
          <p:cNvPr id="16" name="Rectángulo 15"/>
          <p:cNvSpPr/>
          <p:nvPr/>
        </p:nvSpPr>
        <p:spPr>
          <a:xfrm>
            <a:off x="7780783" y="3030680"/>
            <a:ext cx="2086469" cy="861774"/>
          </a:xfrm>
          <a:prstGeom prst="rect">
            <a:avLst/>
          </a:prstGeom>
        </p:spPr>
        <p:txBody>
          <a:bodyPr wrap="none">
            <a:spAutoFit/>
          </a:bodyPr>
          <a:lstStyle/>
          <a:p>
            <a:r>
              <a:rPr lang="es-CO" dirty="0" smtClean="0">
                <a:solidFill>
                  <a:srgbClr val="FF0000"/>
                </a:solidFill>
              </a:rPr>
              <a:t>FUNCIÓN PRINCIPAL</a:t>
            </a:r>
          </a:p>
          <a:p>
            <a:r>
              <a:rPr lang="es-CO" sz="3200" dirty="0" err="1" smtClean="0">
                <a:solidFill>
                  <a:srgbClr val="00B0F0"/>
                </a:solidFill>
              </a:rPr>
              <a:t>arrange</a:t>
            </a:r>
            <a:r>
              <a:rPr lang="es-CO" sz="3200" dirty="0" smtClean="0">
                <a:solidFill>
                  <a:srgbClr val="00B0F0"/>
                </a:solidFill>
              </a:rPr>
              <a:t>()</a:t>
            </a:r>
            <a:endParaRPr lang="es-CO" sz="3200" dirty="0">
              <a:solidFill>
                <a:srgbClr val="00B0F0"/>
              </a:solidFill>
            </a:endParaRPr>
          </a:p>
        </p:txBody>
      </p:sp>
      <p:pic>
        <p:nvPicPr>
          <p:cNvPr id="2" name="Imagen 1"/>
          <p:cNvPicPr>
            <a:picLocks noChangeAspect="1"/>
          </p:cNvPicPr>
          <p:nvPr/>
        </p:nvPicPr>
        <p:blipFill>
          <a:blip r:embed="rId4"/>
          <a:stretch>
            <a:fillRect/>
          </a:stretch>
        </p:blipFill>
        <p:spPr>
          <a:xfrm>
            <a:off x="1733464" y="3095027"/>
            <a:ext cx="3320675" cy="2499438"/>
          </a:xfrm>
          <a:prstGeom prst="rect">
            <a:avLst/>
          </a:prstGeom>
        </p:spPr>
      </p:pic>
      <p:sp>
        <p:nvSpPr>
          <p:cNvPr id="9" name="Rectángulo 8"/>
          <p:cNvSpPr/>
          <p:nvPr/>
        </p:nvSpPr>
        <p:spPr>
          <a:xfrm>
            <a:off x="7872222" y="4253663"/>
            <a:ext cx="2170531" cy="338554"/>
          </a:xfrm>
          <a:prstGeom prst="rect">
            <a:avLst/>
          </a:prstGeom>
        </p:spPr>
        <p:txBody>
          <a:bodyPr wrap="none">
            <a:spAutoFit/>
          </a:bodyPr>
          <a:lstStyle/>
          <a:p>
            <a:r>
              <a:rPr lang="es-CO" sz="1600" i="1" dirty="0" smtClean="0">
                <a:solidFill>
                  <a:srgbClr val="FF0000"/>
                </a:solidFill>
              </a:rPr>
              <a:t>FUNCIONES AUXILIARES</a:t>
            </a:r>
            <a:endParaRPr lang="es-CO" sz="1600" i="1" dirty="0">
              <a:solidFill>
                <a:srgbClr val="FF0000"/>
              </a:solidFill>
            </a:endParaRPr>
          </a:p>
        </p:txBody>
      </p:sp>
      <p:sp>
        <p:nvSpPr>
          <p:cNvPr id="10" name="Rectángulo 9"/>
          <p:cNvSpPr/>
          <p:nvPr/>
        </p:nvSpPr>
        <p:spPr>
          <a:xfrm>
            <a:off x="7872222" y="4584094"/>
            <a:ext cx="750526" cy="369332"/>
          </a:xfrm>
          <a:prstGeom prst="rect">
            <a:avLst/>
          </a:prstGeom>
        </p:spPr>
        <p:txBody>
          <a:bodyPr wrap="none">
            <a:spAutoFit/>
          </a:bodyPr>
          <a:lstStyle/>
          <a:p>
            <a:r>
              <a:rPr lang="es-CO" dirty="0" err="1" smtClean="0">
                <a:solidFill>
                  <a:srgbClr val="00B0F0"/>
                </a:solidFill>
              </a:rPr>
              <a:t>desc</a:t>
            </a:r>
            <a:r>
              <a:rPr lang="es-CO" dirty="0" smtClean="0">
                <a:solidFill>
                  <a:srgbClr val="00B0F0"/>
                </a:solidFill>
              </a:rPr>
              <a:t>()</a:t>
            </a:r>
            <a:endParaRPr lang="es-CO" dirty="0">
              <a:solidFill>
                <a:srgbClr val="00B0F0"/>
              </a:solidFill>
            </a:endParaRPr>
          </a:p>
        </p:txBody>
      </p:sp>
    </p:spTree>
    <p:extLst>
      <p:ext uri="{BB962C8B-B14F-4D97-AF65-F5344CB8AC3E}">
        <p14:creationId xmlns:p14="http://schemas.microsoft.com/office/powerpoint/2010/main" val="238914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168044" y="742320"/>
            <a:ext cx="2664512" cy="584775"/>
          </a:xfrm>
          <a:prstGeom prst="rect">
            <a:avLst/>
          </a:prstGeom>
        </p:spPr>
        <p:txBody>
          <a:bodyPr wrap="none">
            <a:spAutoFit/>
          </a:bodyPr>
          <a:lstStyle/>
          <a:p>
            <a:pPr algn="ctr"/>
            <a:r>
              <a:rPr lang="es-CO" sz="3200" dirty="0" smtClean="0">
                <a:solidFill>
                  <a:srgbClr val="FF0000"/>
                </a:solidFill>
              </a:rPr>
              <a:t>Verbo 6. Filtrar</a:t>
            </a:r>
            <a:endParaRPr lang="es-CO" sz="3200" dirty="0">
              <a:solidFill>
                <a:srgbClr val="FF0000"/>
              </a:solidFill>
            </a:endParaRPr>
          </a:p>
        </p:txBody>
      </p:sp>
      <p:sp>
        <p:nvSpPr>
          <p:cNvPr id="13" name="Rectángulo 12"/>
          <p:cNvSpPr/>
          <p:nvPr/>
        </p:nvSpPr>
        <p:spPr>
          <a:xfrm>
            <a:off x="682575" y="1431265"/>
            <a:ext cx="10612054" cy="646331"/>
          </a:xfrm>
          <a:prstGeom prst="rect">
            <a:avLst/>
          </a:prstGeom>
        </p:spPr>
        <p:txBody>
          <a:bodyPr wrap="square">
            <a:spAutoFit/>
          </a:bodyPr>
          <a:lstStyle/>
          <a:p>
            <a:r>
              <a:rPr lang="es-CO" dirty="0" smtClean="0"/>
              <a:t>El verbo/función filtrar permite la selección de individuos de un data.frame() o de un tibble() de acuerdo a los atributos existentes en  algunas de las variables  de interés.</a:t>
            </a:r>
            <a:endParaRPr lang="es-CO" dirty="0"/>
          </a:p>
        </p:txBody>
      </p:sp>
      <p:pic>
        <p:nvPicPr>
          <p:cNvPr id="14" name="Imagen 13"/>
          <p:cNvPicPr>
            <a:picLocks noChangeAspect="1"/>
          </p:cNvPicPr>
          <p:nvPr/>
        </p:nvPicPr>
        <p:blipFill>
          <a:blip r:embed="rId3"/>
          <a:stretch>
            <a:fillRect/>
          </a:stretch>
        </p:blipFill>
        <p:spPr>
          <a:xfrm>
            <a:off x="273978" y="160640"/>
            <a:ext cx="610082" cy="706411"/>
          </a:xfrm>
          <a:prstGeom prst="rect">
            <a:avLst/>
          </a:prstGeom>
        </p:spPr>
      </p:pic>
      <p:sp>
        <p:nvSpPr>
          <p:cNvPr id="16" name="Rectángulo 15"/>
          <p:cNvSpPr/>
          <p:nvPr/>
        </p:nvSpPr>
        <p:spPr>
          <a:xfrm>
            <a:off x="7780783" y="3030680"/>
            <a:ext cx="2086469" cy="861774"/>
          </a:xfrm>
          <a:prstGeom prst="rect">
            <a:avLst/>
          </a:prstGeom>
        </p:spPr>
        <p:txBody>
          <a:bodyPr wrap="none">
            <a:spAutoFit/>
          </a:bodyPr>
          <a:lstStyle/>
          <a:p>
            <a:r>
              <a:rPr lang="es-CO" dirty="0" smtClean="0">
                <a:solidFill>
                  <a:srgbClr val="FF0000"/>
                </a:solidFill>
              </a:rPr>
              <a:t>FUNCIÓN PRINCIPAL</a:t>
            </a:r>
          </a:p>
          <a:p>
            <a:r>
              <a:rPr lang="es-CO" sz="3200" dirty="0" err="1" smtClean="0">
                <a:solidFill>
                  <a:srgbClr val="00B0F0"/>
                </a:solidFill>
              </a:rPr>
              <a:t>filter</a:t>
            </a:r>
            <a:r>
              <a:rPr lang="es-CO" sz="3200" dirty="0" smtClean="0">
                <a:solidFill>
                  <a:srgbClr val="00B0F0"/>
                </a:solidFill>
              </a:rPr>
              <a:t>()</a:t>
            </a:r>
            <a:endParaRPr lang="es-CO" sz="3200" dirty="0">
              <a:solidFill>
                <a:srgbClr val="00B0F0"/>
              </a:solidFill>
            </a:endParaRPr>
          </a:p>
        </p:txBody>
      </p:sp>
      <p:pic>
        <p:nvPicPr>
          <p:cNvPr id="7" name="Imagen 6"/>
          <p:cNvPicPr>
            <a:picLocks noChangeAspect="1"/>
          </p:cNvPicPr>
          <p:nvPr/>
        </p:nvPicPr>
        <p:blipFill>
          <a:blip r:embed="rId4"/>
          <a:stretch>
            <a:fillRect/>
          </a:stretch>
        </p:blipFill>
        <p:spPr>
          <a:xfrm>
            <a:off x="227786" y="2077596"/>
            <a:ext cx="7552997" cy="4171113"/>
          </a:xfrm>
          <a:prstGeom prst="rect">
            <a:avLst/>
          </a:prstGeom>
        </p:spPr>
      </p:pic>
      <p:sp>
        <p:nvSpPr>
          <p:cNvPr id="8" name="Rectángulo 7"/>
          <p:cNvSpPr/>
          <p:nvPr/>
        </p:nvSpPr>
        <p:spPr>
          <a:xfrm>
            <a:off x="59579" y="6457890"/>
            <a:ext cx="2778325" cy="400110"/>
          </a:xfrm>
          <a:prstGeom prst="rect">
            <a:avLst/>
          </a:prstGeom>
        </p:spPr>
        <p:txBody>
          <a:bodyPr wrap="none">
            <a:spAutoFit/>
          </a:bodyPr>
          <a:lstStyle/>
          <a:p>
            <a:r>
              <a:rPr lang="es-CO" sz="1000" dirty="0" smtClean="0"/>
              <a:t>Fuente Ilustración.</a:t>
            </a:r>
          </a:p>
          <a:p>
            <a:r>
              <a:rPr lang="es-CO" sz="1000" dirty="0" smtClean="0"/>
              <a:t>https</a:t>
            </a:r>
            <a:r>
              <a:rPr lang="es-CO" sz="1000" dirty="0"/>
              <a:t>://github.com/allisonhorst/stats-illustrations</a:t>
            </a:r>
          </a:p>
        </p:txBody>
      </p:sp>
    </p:spTree>
    <p:extLst>
      <p:ext uri="{BB962C8B-B14F-4D97-AF65-F5344CB8AC3E}">
        <p14:creationId xmlns:p14="http://schemas.microsoft.com/office/powerpoint/2010/main" val="259030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989920" y="742320"/>
            <a:ext cx="3020763" cy="584775"/>
          </a:xfrm>
          <a:prstGeom prst="rect">
            <a:avLst/>
          </a:prstGeom>
        </p:spPr>
        <p:txBody>
          <a:bodyPr wrap="none">
            <a:spAutoFit/>
          </a:bodyPr>
          <a:lstStyle/>
          <a:p>
            <a:pPr algn="ctr"/>
            <a:r>
              <a:rPr lang="es-CO" sz="3200" dirty="0" smtClean="0">
                <a:solidFill>
                  <a:srgbClr val="FF0000"/>
                </a:solidFill>
              </a:rPr>
              <a:t>Verbo </a:t>
            </a:r>
            <a:r>
              <a:rPr lang="es-CO" sz="3200" dirty="0" smtClean="0">
                <a:solidFill>
                  <a:srgbClr val="FF0000"/>
                </a:solidFill>
              </a:rPr>
              <a:t>7. Agrupar</a:t>
            </a:r>
            <a:endParaRPr lang="es-CO" sz="3200" dirty="0">
              <a:solidFill>
                <a:srgbClr val="FF0000"/>
              </a:solidFill>
            </a:endParaRPr>
          </a:p>
        </p:txBody>
      </p:sp>
      <p:sp>
        <p:nvSpPr>
          <p:cNvPr id="13" name="Rectángulo 12"/>
          <p:cNvSpPr/>
          <p:nvPr/>
        </p:nvSpPr>
        <p:spPr>
          <a:xfrm>
            <a:off x="682575" y="1625700"/>
            <a:ext cx="10612054" cy="646331"/>
          </a:xfrm>
          <a:prstGeom prst="rect">
            <a:avLst/>
          </a:prstGeom>
        </p:spPr>
        <p:txBody>
          <a:bodyPr wrap="square">
            <a:spAutoFit/>
          </a:bodyPr>
          <a:lstStyle/>
          <a:p>
            <a:r>
              <a:rPr lang="es-CO" dirty="0" smtClean="0"/>
              <a:t>El verbo/función </a:t>
            </a:r>
            <a:r>
              <a:rPr lang="es-CO" dirty="0" smtClean="0"/>
              <a:t>agrupar </a:t>
            </a:r>
            <a:r>
              <a:rPr lang="es-CO" dirty="0" smtClean="0"/>
              <a:t>permite </a:t>
            </a:r>
            <a:r>
              <a:rPr lang="es-CO" dirty="0" smtClean="0"/>
              <a:t>agrupar los individuos </a:t>
            </a:r>
            <a:r>
              <a:rPr lang="es-CO" dirty="0" smtClean="0"/>
              <a:t>de un data.frame() o de un tibble() de acuerdo a los atributos existentes en  </a:t>
            </a:r>
            <a:r>
              <a:rPr lang="es-CO" dirty="0" smtClean="0"/>
              <a:t>una o más </a:t>
            </a:r>
            <a:r>
              <a:rPr lang="es-CO" dirty="0" smtClean="0"/>
              <a:t>variables  de interés.</a:t>
            </a:r>
            <a:endParaRPr lang="es-CO" dirty="0"/>
          </a:p>
        </p:txBody>
      </p:sp>
      <p:pic>
        <p:nvPicPr>
          <p:cNvPr id="14" name="Imagen 13"/>
          <p:cNvPicPr>
            <a:picLocks noChangeAspect="1"/>
          </p:cNvPicPr>
          <p:nvPr/>
        </p:nvPicPr>
        <p:blipFill>
          <a:blip r:embed="rId3"/>
          <a:stretch>
            <a:fillRect/>
          </a:stretch>
        </p:blipFill>
        <p:spPr>
          <a:xfrm>
            <a:off x="273978" y="160640"/>
            <a:ext cx="610082" cy="706411"/>
          </a:xfrm>
          <a:prstGeom prst="rect">
            <a:avLst/>
          </a:prstGeom>
        </p:spPr>
      </p:pic>
      <p:sp>
        <p:nvSpPr>
          <p:cNvPr id="16" name="Rectángulo 15"/>
          <p:cNvSpPr/>
          <p:nvPr/>
        </p:nvSpPr>
        <p:spPr>
          <a:xfrm>
            <a:off x="7747532" y="3106467"/>
            <a:ext cx="2086469" cy="861774"/>
          </a:xfrm>
          <a:prstGeom prst="rect">
            <a:avLst/>
          </a:prstGeom>
        </p:spPr>
        <p:txBody>
          <a:bodyPr wrap="none">
            <a:spAutoFit/>
          </a:bodyPr>
          <a:lstStyle/>
          <a:p>
            <a:r>
              <a:rPr lang="es-CO" dirty="0" smtClean="0">
                <a:solidFill>
                  <a:srgbClr val="FF0000"/>
                </a:solidFill>
              </a:rPr>
              <a:t>FUNCIÓN PRINCIPAL</a:t>
            </a:r>
          </a:p>
          <a:p>
            <a:r>
              <a:rPr lang="es-CO" sz="3200" dirty="0">
                <a:solidFill>
                  <a:srgbClr val="00B0F0"/>
                </a:solidFill>
              </a:rPr>
              <a:t>g</a:t>
            </a:r>
            <a:r>
              <a:rPr lang="es-CO" sz="3200" dirty="0" smtClean="0">
                <a:solidFill>
                  <a:srgbClr val="00B0F0"/>
                </a:solidFill>
              </a:rPr>
              <a:t>roup_by</a:t>
            </a:r>
            <a:r>
              <a:rPr lang="es-CO" sz="3200" dirty="0" smtClean="0">
                <a:solidFill>
                  <a:srgbClr val="00B0F0"/>
                </a:solidFill>
              </a:rPr>
              <a:t>()</a:t>
            </a:r>
            <a:endParaRPr lang="es-CO" sz="3200" dirty="0">
              <a:solidFill>
                <a:srgbClr val="00B0F0"/>
              </a:solidFill>
            </a:endParaRPr>
          </a:p>
        </p:txBody>
      </p:sp>
      <p:pic>
        <p:nvPicPr>
          <p:cNvPr id="5" name="Imagen 4"/>
          <p:cNvPicPr>
            <a:picLocks noChangeAspect="1"/>
          </p:cNvPicPr>
          <p:nvPr/>
        </p:nvPicPr>
        <p:blipFill>
          <a:blip r:embed="rId4"/>
          <a:stretch>
            <a:fillRect/>
          </a:stretch>
        </p:blipFill>
        <p:spPr>
          <a:xfrm>
            <a:off x="579019" y="2719234"/>
            <a:ext cx="6285550" cy="3312362"/>
          </a:xfrm>
          <a:prstGeom prst="rect">
            <a:avLst/>
          </a:prstGeom>
        </p:spPr>
      </p:pic>
      <p:sp>
        <p:nvSpPr>
          <p:cNvPr id="10" name="Rectángulo 9"/>
          <p:cNvSpPr/>
          <p:nvPr/>
        </p:nvSpPr>
        <p:spPr>
          <a:xfrm>
            <a:off x="273978" y="6278744"/>
            <a:ext cx="3493264" cy="400110"/>
          </a:xfrm>
          <a:prstGeom prst="rect">
            <a:avLst/>
          </a:prstGeom>
        </p:spPr>
        <p:txBody>
          <a:bodyPr wrap="none">
            <a:spAutoFit/>
          </a:bodyPr>
          <a:lstStyle/>
          <a:p>
            <a:r>
              <a:rPr lang="es-CO" sz="1000" dirty="0" smtClean="0"/>
              <a:t>Fuente Ilustración.</a:t>
            </a:r>
          </a:p>
          <a:p>
            <a:r>
              <a:rPr lang="es-CO" sz="1000" dirty="0"/>
              <a:t>https://swcarpentry.github.io/r-novice-gapminder-es/13-dplyr/</a:t>
            </a:r>
          </a:p>
        </p:txBody>
      </p:sp>
    </p:spTree>
    <p:extLst>
      <p:ext uri="{BB962C8B-B14F-4D97-AF65-F5344CB8AC3E}">
        <p14:creationId xmlns:p14="http://schemas.microsoft.com/office/powerpoint/2010/main" val="12404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935835" y="742320"/>
            <a:ext cx="3128934" cy="584775"/>
          </a:xfrm>
          <a:prstGeom prst="rect">
            <a:avLst/>
          </a:prstGeom>
        </p:spPr>
        <p:txBody>
          <a:bodyPr wrap="none">
            <a:spAutoFit/>
          </a:bodyPr>
          <a:lstStyle/>
          <a:p>
            <a:pPr algn="ctr"/>
            <a:r>
              <a:rPr lang="es-CO" sz="3200" dirty="0" smtClean="0">
                <a:solidFill>
                  <a:srgbClr val="FF0000"/>
                </a:solidFill>
              </a:rPr>
              <a:t>Verbo 8. Resumir</a:t>
            </a:r>
            <a:endParaRPr lang="es-CO" sz="3200" dirty="0">
              <a:solidFill>
                <a:srgbClr val="FF0000"/>
              </a:solidFill>
            </a:endParaRPr>
          </a:p>
        </p:txBody>
      </p:sp>
      <p:sp>
        <p:nvSpPr>
          <p:cNvPr id="13" name="Rectángulo 12"/>
          <p:cNvSpPr/>
          <p:nvPr/>
        </p:nvSpPr>
        <p:spPr>
          <a:xfrm>
            <a:off x="273978" y="1549319"/>
            <a:ext cx="11196312" cy="646331"/>
          </a:xfrm>
          <a:prstGeom prst="rect">
            <a:avLst/>
          </a:prstGeom>
        </p:spPr>
        <p:txBody>
          <a:bodyPr wrap="square">
            <a:spAutoFit/>
          </a:bodyPr>
          <a:lstStyle/>
          <a:p>
            <a:r>
              <a:rPr lang="es-CO" dirty="0" smtClean="0"/>
              <a:t>El verbo/función </a:t>
            </a:r>
            <a:r>
              <a:rPr lang="es-CO" dirty="0" smtClean="0"/>
              <a:t>resumir </a:t>
            </a:r>
            <a:r>
              <a:rPr lang="es-CO" dirty="0" smtClean="0"/>
              <a:t>permite </a:t>
            </a:r>
            <a:r>
              <a:rPr lang="es-CO" dirty="0" smtClean="0"/>
              <a:t>crear nuevos objetos con variables que contienen valores agregados/resumidos a partir del comportamiento observado en una o más variables de un data.frame</a:t>
            </a:r>
            <a:r>
              <a:rPr lang="es-CO" dirty="0" smtClean="0"/>
              <a:t>() o de un tibble</a:t>
            </a:r>
            <a:r>
              <a:rPr lang="es-CO" dirty="0" smtClean="0"/>
              <a:t>().</a:t>
            </a:r>
            <a:endParaRPr lang="es-CO" dirty="0"/>
          </a:p>
        </p:txBody>
      </p:sp>
      <p:pic>
        <p:nvPicPr>
          <p:cNvPr id="14" name="Imagen 13"/>
          <p:cNvPicPr>
            <a:picLocks noChangeAspect="1"/>
          </p:cNvPicPr>
          <p:nvPr/>
        </p:nvPicPr>
        <p:blipFill>
          <a:blip r:embed="rId3"/>
          <a:stretch>
            <a:fillRect/>
          </a:stretch>
        </p:blipFill>
        <p:spPr>
          <a:xfrm>
            <a:off x="273978" y="160640"/>
            <a:ext cx="610082" cy="706411"/>
          </a:xfrm>
          <a:prstGeom prst="rect">
            <a:avLst/>
          </a:prstGeom>
        </p:spPr>
      </p:pic>
      <p:sp>
        <p:nvSpPr>
          <p:cNvPr id="16" name="Rectángulo 15"/>
          <p:cNvSpPr/>
          <p:nvPr/>
        </p:nvSpPr>
        <p:spPr>
          <a:xfrm>
            <a:off x="7457682" y="2648386"/>
            <a:ext cx="2259336" cy="861774"/>
          </a:xfrm>
          <a:prstGeom prst="rect">
            <a:avLst/>
          </a:prstGeom>
        </p:spPr>
        <p:txBody>
          <a:bodyPr wrap="none">
            <a:spAutoFit/>
          </a:bodyPr>
          <a:lstStyle/>
          <a:p>
            <a:r>
              <a:rPr lang="es-CO" dirty="0" smtClean="0">
                <a:solidFill>
                  <a:srgbClr val="FF0000"/>
                </a:solidFill>
              </a:rPr>
              <a:t>FUNCIÓN PRINCIPAL</a:t>
            </a:r>
          </a:p>
          <a:p>
            <a:r>
              <a:rPr lang="es-CO" sz="3200" dirty="0">
                <a:solidFill>
                  <a:srgbClr val="00B0F0"/>
                </a:solidFill>
              </a:rPr>
              <a:t>s</a:t>
            </a:r>
            <a:r>
              <a:rPr lang="es-CO" sz="3200" dirty="0" smtClean="0">
                <a:solidFill>
                  <a:srgbClr val="00B0F0"/>
                </a:solidFill>
              </a:rPr>
              <a:t>ummarize()</a:t>
            </a:r>
            <a:endParaRPr lang="es-CO" sz="3200" dirty="0">
              <a:solidFill>
                <a:srgbClr val="00B0F0"/>
              </a:solidFill>
            </a:endParaRPr>
          </a:p>
        </p:txBody>
      </p:sp>
      <p:pic>
        <p:nvPicPr>
          <p:cNvPr id="6" name="Imagen 5"/>
          <p:cNvPicPr>
            <a:picLocks noChangeAspect="1"/>
          </p:cNvPicPr>
          <p:nvPr/>
        </p:nvPicPr>
        <p:blipFill>
          <a:blip r:embed="rId4"/>
          <a:stretch>
            <a:fillRect/>
          </a:stretch>
        </p:blipFill>
        <p:spPr>
          <a:xfrm>
            <a:off x="804664" y="2605501"/>
            <a:ext cx="5183938" cy="3376751"/>
          </a:xfrm>
          <a:prstGeom prst="rect">
            <a:avLst/>
          </a:prstGeom>
        </p:spPr>
      </p:pic>
      <p:sp>
        <p:nvSpPr>
          <p:cNvPr id="11" name="Rectángulo 10"/>
          <p:cNvSpPr/>
          <p:nvPr/>
        </p:nvSpPr>
        <p:spPr>
          <a:xfrm>
            <a:off x="273978" y="6278744"/>
            <a:ext cx="3493264" cy="400110"/>
          </a:xfrm>
          <a:prstGeom prst="rect">
            <a:avLst/>
          </a:prstGeom>
        </p:spPr>
        <p:txBody>
          <a:bodyPr wrap="none">
            <a:spAutoFit/>
          </a:bodyPr>
          <a:lstStyle/>
          <a:p>
            <a:r>
              <a:rPr lang="es-CO" sz="1000" dirty="0" smtClean="0"/>
              <a:t>Fuente Ilustración.</a:t>
            </a:r>
          </a:p>
          <a:p>
            <a:r>
              <a:rPr lang="es-CO" sz="1000" dirty="0"/>
              <a:t>https://swcarpentry.github.io/r-novice-gapminder-es/13-dplyr/</a:t>
            </a:r>
          </a:p>
        </p:txBody>
      </p:sp>
      <p:sp>
        <p:nvSpPr>
          <p:cNvPr id="12" name="Rectángulo 11"/>
          <p:cNvSpPr/>
          <p:nvPr/>
        </p:nvSpPr>
        <p:spPr>
          <a:xfrm>
            <a:off x="7546487" y="4187162"/>
            <a:ext cx="2170531" cy="338554"/>
          </a:xfrm>
          <a:prstGeom prst="rect">
            <a:avLst/>
          </a:prstGeom>
        </p:spPr>
        <p:txBody>
          <a:bodyPr wrap="none">
            <a:spAutoFit/>
          </a:bodyPr>
          <a:lstStyle/>
          <a:p>
            <a:r>
              <a:rPr lang="es-CO" sz="1600" i="1" dirty="0" smtClean="0">
                <a:solidFill>
                  <a:srgbClr val="FF0000"/>
                </a:solidFill>
              </a:rPr>
              <a:t>FUNCIONES AUXILIARES</a:t>
            </a:r>
            <a:endParaRPr lang="es-CO" sz="1600" i="1" dirty="0">
              <a:solidFill>
                <a:srgbClr val="FF0000"/>
              </a:solidFill>
            </a:endParaRPr>
          </a:p>
        </p:txBody>
      </p:sp>
      <p:sp>
        <p:nvSpPr>
          <p:cNvPr id="15" name="Rectángulo 14"/>
          <p:cNvSpPr/>
          <p:nvPr/>
        </p:nvSpPr>
        <p:spPr>
          <a:xfrm>
            <a:off x="7565830" y="4467796"/>
            <a:ext cx="447558" cy="369332"/>
          </a:xfrm>
          <a:prstGeom prst="rect">
            <a:avLst/>
          </a:prstGeom>
        </p:spPr>
        <p:txBody>
          <a:bodyPr wrap="none">
            <a:spAutoFit/>
          </a:bodyPr>
          <a:lstStyle/>
          <a:p>
            <a:r>
              <a:rPr lang="es-CO" dirty="0" smtClean="0">
                <a:solidFill>
                  <a:srgbClr val="00B0F0"/>
                </a:solidFill>
              </a:rPr>
              <a:t>n()</a:t>
            </a:r>
            <a:endParaRPr lang="es-CO" dirty="0">
              <a:solidFill>
                <a:srgbClr val="00B0F0"/>
              </a:solidFill>
            </a:endParaRPr>
          </a:p>
        </p:txBody>
      </p:sp>
      <p:sp>
        <p:nvSpPr>
          <p:cNvPr id="17" name="Rectángulo 16"/>
          <p:cNvSpPr/>
          <p:nvPr/>
        </p:nvSpPr>
        <p:spPr>
          <a:xfrm>
            <a:off x="7565830" y="4815690"/>
            <a:ext cx="911916" cy="369332"/>
          </a:xfrm>
          <a:prstGeom prst="rect">
            <a:avLst/>
          </a:prstGeom>
        </p:spPr>
        <p:txBody>
          <a:bodyPr wrap="none">
            <a:spAutoFit/>
          </a:bodyPr>
          <a:lstStyle/>
          <a:p>
            <a:r>
              <a:rPr lang="es-CO" dirty="0" smtClean="0">
                <a:solidFill>
                  <a:srgbClr val="00B0F0"/>
                </a:solidFill>
              </a:rPr>
              <a:t>across()</a:t>
            </a:r>
            <a:endParaRPr lang="es-CO" dirty="0">
              <a:solidFill>
                <a:srgbClr val="00B0F0"/>
              </a:solidFill>
            </a:endParaRPr>
          </a:p>
        </p:txBody>
      </p:sp>
    </p:spTree>
    <p:extLst>
      <p:ext uri="{BB962C8B-B14F-4D97-AF65-F5344CB8AC3E}">
        <p14:creationId xmlns:p14="http://schemas.microsoft.com/office/powerpoint/2010/main" val="3800501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475122" y="767618"/>
            <a:ext cx="5241756" cy="584775"/>
          </a:xfrm>
          <a:prstGeom prst="rect">
            <a:avLst/>
          </a:prstGeom>
        </p:spPr>
        <p:txBody>
          <a:bodyPr wrap="none">
            <a:spAutoFit/>
          </a:bodyPr>
          <a:lstStyle/>
          <a:p>
            <a:r>
              <a:rPr lang="es-CO" sz="3200" dirty="0">
                <a:solidFill>
                  <a:srgbClr val="FF0000"/>
                </a:solidFill>
              </a:rPr>
              <a:t>El operador/función pipe %&gt;%</a:t>
            </a:r>
            <a:endParaRPr lang="es-CO" sz="3200" dirty="0">
              <a:solidFill>
                <a:srgbClr val="FF0000"/>
              </a:solidFill>
            </a:endParaRPr>
          </a:p>
        </p:txBody>
      </p:sp>
      <p:sp>
        <p:nvSpPr>
          <p:cNvPr id="13" name="Rectángulo 12"/>
          <p:cNvSpPr/>
          <p:nvPr/>
        </p:nvSpPr>
        <p:spPr>
          <a:xfrm>
            <a:off x="273978" y="2247588"/>
            <a:ext cx="11196312" cy="3416320"/>
          </a:xfrm>
          <a:prstGeom prst="rect">
            <a:avLst/>
          </a:prstGeom>
        </p:spPr>
        <p:txBody>
          <a:bodyPr wrap="square">
            <a:spAutoFit/>
          </a:bodyPr>
          <a:lstStyle/>
          <a:p>
            <a:r>
              <a:rPr lang="es-CO" sz="3600" u="sng" dirty="0" smtClean="0"/>
              <a:t>Problema</a:t>
            </a:r>
            <a:endParaRPr lang="es-CO" u="sng" dirty="0"/>
          </a:p>
          <a:p>
            <a:endParaRPr lang="es-CO" dirty="0" smtClean="0"/>
          </a:p>
          <a:p>
            <a:endParaRPr lang="es-CO" dirty="0" smtClean="0"/>
          </a:p>
          <a:p>
            <a:pPr algn="just"/>
            <a:r>
              <a:rPr lang="es-CO" dirty="0" smtClean="0">
                <a:solidFill>
                  <a:srgbClr val="FF0000"/>
                </a:solidFill>
              </a:rPr>
              <a:t>A partir del conjunto de datos iris y </a:t>
            </a:r>
            <a:r>
              <a:rPr lang="es-CO" u="sng" dirty="0" smtClean="0">
                <a:solidFill>
                  <a:srgbClr val="FF0000"/>
                </a:solidFill>
              </a:rPr>
              <a:t>conservando las variables originales</a:t>
            </a:r>
            <a:r>
              <a:rPr lang="es-CO" dirty="0" smtClean="0">
                <a:solidFill>
                  <a:srgbClr val="FF0000"/>
                </a:solidFill>
              </a:rPr>
              <a:t>, crear una </a:t>
            </a:r>
            <a:r>
              <a:rPr lang="es-CO" u="sng" dirty="0" smtClean="0">
                <a:solidFill>
                  <a:srgbClr val="FF0000"/>
                </a:solidFill>
              </a:rPr>
              <a:t>nueva variable llamada </a:t>
            </a:r>
            <a:r>
              <a:rPr lang="es-CO" dirty="0" smtClean="0">
                <a:solidFill>
                  <a:srgbClr val="FF0000"/>
                </a:solidFill>
              </a:rPr>
              <a:t>Razón equivalente a la división entre las variables Sepal.Length y Sepal.Width</a:t>
            </a:r>
            <a:r>
              <a:rPr lang="es-CO" dirty="0" smtClean="0"/>
              <a:t>. </a:t>
            </a:r>
            <a:r>
              <a:rPr lang="es-CO" dirty="0" smtClean="0">
                <a:solidFill>
                  <a:srgbClr val="00B0F0"/>
                </a:solidFill>
              </a:rPr>
              <a:t>Una vez creada la variable Razón, seleccionar las variables Petal. Length, Petal.Width, Species y Razón. </a:t>
            </a:r>
            <a:r>
              <a:rPr lang="es-CO" dirty="0" smtClean="0">
                <a:solidFill>
                  <a:srgbClr val="00B050"/>
                </a:solidFill>
              </a:rPr>
              <a:t>A partir del conjunto de datos con las variable seleccionadas, filtrar las flores cuya especie (Species) es equivalente a “virginica” y “setosa”. </a:t>
            </a:r>
            <a:r>
              <a:rPr lang="es-CO" dirty="0" smtClean="0">
                <a:solidFill>
                  <a:srgbClr val="7030A0"/>
                </a:solidFill>
              </a:rPr>
              <a:t>A partir de la base de datos filtrada, agrupar por las variables Species y por aquellas flores cuya Razón es igual o inferior a  2. </a:t>
            </a:r>
            <a:r>
              <a:rPr lang="es-CO" dirty="0" smtClean="0"/>
              <a:t>Una vez contamos con la base de datos agrupada por las variables previamente definidas, calcular el total de individuos que conforman los grupos, así como la mediana de los valores contenidos en las </a:t>
            </a:r>
            <a:r>
              <a:rPr lang="es-CO" dirty="0"/>
              <a:t>variable </a:t>
            </a:r>
            <a:r>
              <a:rPr lang="es-CO" dirty="0" smtClean="0"/>
              <a:t>Petal.Length y Petal.Width. </a:t>
            </a:r>
            <a:r>
              <a:rPr lang="es-CO" dirty="0" smtClean="0">
                <a:solidFill>
                  <a:schemeClr val="accent2"/>
                </a:solidFill>
              </a:rPr>
              <a:t>Ordenar los resultados obtenidos de manera descendente según los valores obtenidos en la mediana de la variable Petal.Length.</a:t>
            </a:r>
            <a:endParaRPr lang="es-CO" dirty="0">
              <a:solidFill>
                <a:schemeClr val="accent2"/>
              </a:solidFill>
            </a:endParaRPr>
          </a:p>
        </p:txBody>
      </p:sp>
      <p:pic>
        <p:nvPicPr>
          <p:cNvPr id="14" name="Imagen 13"/>
          <p:cNvPicPr>
            <a:picLocks noChangeAspect="1"/>
          </p:cNvPicPr>
          <p:nvPr/>
        </p:nvPicPr>
        <p:blipFill>
          <a:blip r:embed="rId3"/>
          <a:stretch>
            <a:fillRect/>
          </a:stretch>
        </p:blipFill>
        <p:spPr>
          <a:xfrm>
            <a:off x="273978" y="160640"/>
            <a:ext cx="610082" cy="706411"/>
          </a:xfrm>
          <a:prstGeom prst="rect">
            <a:avLst/>
          </a:prstGeom>
        </p:spPr>
      </p:pic>
    </p:spTree>
    <p:extLst>
      <p:ext uri="{BB962C8B-B14F-4D97-AF65-F5344CB8AC3E}">
        <p14:creationId xmlns:p14="http://schemas.microsoft.com/office/powerpoint/2010/main" val="198195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1965947" y="328003"/>
            <a:ext cx="8877900" cy="865506"/>
          </a:xfrm>
        </p:spPr>
        <p:txBody>
          <a:bodyPr>
            <a:normAutofit/>
          </a:bodyPr>
          <a:lstStyle/>
          <a:p>
            <a:r>
              <a:rPr lang="es-CO" b="1" dirty="0" smtClean="0"/>
              <a:t>Ruta del curso</a:t>
            </a:r>
            <a:endParaRPr lang="es-CO" b="1" dirty="0"/>
          </a:p>
        </p:txBody>
      </p:sp>
      <p:pic>
        <p:nvPicPr>
          <p:cNvPr id="1026" name="Picture 2" descr="https://lh3.googleusercontent.com/FRwCe3OFYGlWvKkD3zZb4KSDLuKQ9BVWfAdGj_cQXacW90uAyUC1Sv5NF93-zv5kceWk_f83liR_mmmb0yio8ogjNLv3KwJh53FYqChKZYex3zmyQT9ruYdvLhm7AwtT27YToi0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060" y="1252836"/>
            <a:ext cx="7032798" cy="3466407"/>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derecha 5"/>
          <p:cNvSpPr/>
          <p:nvPr/>
        </p:nvSpPr>
        <p:spPr>
          <a:xfrm>
            <a:off x="2312466" y="5512289"/>
            <a:ext cx="7514705" cy="88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Fundamentos de R</a:t>
            </a:r>
            <a:endParaRPr lang="es-CO" dirty="0"/>
          </a:p>
        </p:txBody>
      </p:sp>
      <p:sp>
        <p:nvSpPr>
          <p:cNvPr id="7" name="Rectángulo 6"/>
          <p:cNvSpPr/>
          <p:nvPr/>
        </p:nvSpPr>
        <p:spPr>
          <a:xfrm>
            <a:off x="2312466" y="5083630"/>
            <a:ext cx="4258602" cy="369332"/>
          </a:xfrm>
          <a:prstGeom prst="rect">
            <a:avLst/>
          </a:prstGeom>
        </p:spPr>
        <p:txBody>
          <a:bodyPr wrap="none">
            <a:spAutoFit/>
          </a:bodyPr>
          <a:lstStyle/>
          <a:p>
            <a:r>
              <a:rPr lang="es-CO" dirty="0">
                <a:solidFill>
                  <a:srgbClr val="000000"/>
                </a:solidFill>
                <a:latin typeface="Calibri" panose="020F0502020204030204" pitchFamily="34" charset="0"/>
              </a:rPr>
              <a:t>Fuente:  </a:t>
            </a:r>
            <a:r>
              <a:rPr lang="es-CO" u="sng" dirty="0">
                <a:solidFill>
                  <a:srgbClr val="1155CC"/>
                </a:solidFill>
                <a:latin typeface="Calibri" panose="020F0502020204030204" pitchFamily="34" charset="0"/>
                <a:hlinkClick r:id="rId3"/>
              </a:rPr>
              <a:t>https://github.com/hadley/vis-eda</a:t>
            </a:r>
            <a:endParaRPr lang="es-CO" dirty="0"/>
          </a:p>
        </p:txBody>
      </p:sp>
      <p:pic>
        <p:nvPicPr>
          <p:cNvPr id="8" name="Picture 2" descr="https://ih0.redbubble.net/image.522698608.2413/flat,550x550,075,f.u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65675" y="287094"/>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05476" y="6401750"/>
            <a:ext cx="1473609" cy="307777"/>
          </a:xfrm>
          <a:prstGeom prst="rect">
            <a:avLst/>
          </a:prstGeom>
        </p:spPr>
        <p:txBody>
          <a:bodyPr wrap="none">
            <a:spAutoFit/>
          </a:bodyPr>
          <a:lstStyle/>
          <a:p>
            <a:r>
              <a:rPr lang="es-CO" sz="1400" dirty="0" smtClean="0">
                <a:solidFill>
                  <a:schemeClr val="bg1">
                    <a:lumMod val="65000"/>
                  </a:schemeClr>
                </a:solidFill>
                <a:effectLst>
                  <a:outerShdw blurRad="38100" dist="38100" dir="2700000" algn="tl">
                    <a:srgbClr val="000000">
                      <a:alpha val="43137"/>
                    </a:srgbClr>
                  </a:outerShdw>
                </a:effectLst>
              </a:rPr>
              <a:t>Primer curso de R</a:t>
            </a:r>
            <a:endParaRPr lang="es-CO" sz="1400" dirty="0">
              <a:solidFill>
                <a:schemeClr val="bg1">
                  <a:lumMod val="6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728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213546" y="742320"/>
            <a:ext cx="4573496" cy="584775"/>
          </a:xfrm>
          <a:prstGeom prst="rect">
            <a:avLst/>
          </a:prstGeom>
        </p:spPr>
        <p:txBody>
          <a:bodyPr wrap="none">
            <a:spAutoFit/>
          </a:bodyPr>
          <a:lstStyle/>
          <a:p>
            <a:pPr algn="ctr"/>
            <a:r>
              <a:rPr lang="es-CO" sz="3200" dirty="0" smtClean="0">
                <a:solidFill>
                  <a:srgbClr val="FF0000"/>
                </a:solidFill>
              </a:rPr>
              <a:t>¿Qué es el paquete Dplyr?</a:t>
            </a:r>
            <a:endParaRPr lang="es-CO" sz="3200" dirty="0">
              <a:solidFill>
                <a:srgbClr val="FF0000"/>
              </a:solidFill>
            </a:endParaRPr>
          </a:p>
        </p:txBody>
      </p:sp>
      <p:sp>
        <p:nvSpPr>
          <p:cNvPr id="6" name="Rectángulo 5"/>
          <p:cNvSpPr/>
          <p:nvPr/>
        </p:nvSpPr>
        <p:spPr>
          <a:xfrm>
            <a:off x="1011391" y="1856109"/>
            <a:ext cx="10817619" cy="4524315"/>
          </a:xfrm>
          <a:prstGeom prst="rect">
            <a:avLst/>
          </a:prstGeom>
        </p:spPr>
        <p:txBody>
          <a:bodyPr wrap="square">
            <a:spAutoFit/>
          </a:bodyPr>
          <a:lstStyle/>
          <a:p>
            <a:pPr algn="just"/>
            <a:r>
              <a:rPr lang="es-CO" sz="3600" dirty="0"/>
              <a:t>El paquete `</a:t>
            </a:r>
            <a:r>
              <a:rPr lang="es-CO" sz="3600" dirty="0" err="1"/>
              <a:t>dplyr</a:t>
            </a:r>
            <a:r>
              <a:rPr lang="es-CO" sz="3600" dirty="0"/>
              <a:t>`, en términos generales, </a:t>
            </a:r>
            <a:r>
              <a:rPr lang="es-CO" sz="3600" u="sng" dirty="0"/>
              <a:t>no proporciona ninguna nueva funcionalidad a R por sí mismo</a:t>
            </a:r>
            <a:r>
              <a:rPr lang="es-CO" sz="3600" dirty="0"/>
              <a:t>, en el sentido que todo aquello que podemos hacer con este paquete lo podríamos hacer con la sintaxis básica de R y que se trabajo en la primera parte de este curso. No obstante, este proporciona una </a:t>
            </a:r>
            <a:r>
              <a:rPr lang="es-CO" sz="3600" u="sng" dirty="0"/>
              <a:t>gramática para la gestión de datos </a:t>
            </a:r>
            <a:r>
              <a:rPr lang="es-CO" sz="3600" dirty="0"/>
              <a:t>que facilita el trabajo con este lenguaje</a:t>
            </a:r>
          </a:p>
        </p:txBody>
      </p:sp>
      <p:pic>
        <p:nvPicPr>
          <p:cNvPr id="9" name="Imagen 8"/>
          <p:cNvPicPr>
            <a:picLocks noChangeAspect="1"/>
          </p:cNvPicPr>
          <p:nvPr/>
        </p:nvPicPr>
        <p:blipFill>
          <a:blip r:embed="rId3"/>
          <a:stretch>
            <a:fillRect/>
          </a:stretch>
        </p:blipFill>
        <p:spPr>
          <a:xfrm>
            <a:off x="273978" y="160640"/>
            <a:ext cx="610082" cy="706411"/>
          </a:xfrm>
          <a:prstGeom prst="rect">
            <a:avLst/>
          </a:prstGeom>
        </p:spPr>
      </p:pic>
    </p:spTree>
    <p:extLst>
      <p:ext uri="{BB962C8B-B14F-4D97-AF65-F5344CB8AC3E}">
        <p14:creationId xmlns:p14="http://schemas.microsoft.com/office/powerpoint/2010/main" val="239580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157350" y="742320"/>
            <a:ext cx="4685898" cy="584775"/>
          </a:xfrm>
          <a:prstGeom prst="rect">
            <a:avLst/>
          </a:prstGeom>
        </p:spPr>
        <p:txBody>
          <a:bodyPr wrap="none">
            <a:spAutoFit/>
          </a:bodyPr>
          <a:lstStyle/>
          <a:p>
            <a:pPr algn="ctr"/>
            <a:r>
              <a:rPr lang="es-CO" sz="3200" dirty="0" smtClean="0">
                <a:solidFill>
                  <a:srgbClr val="FF0000"/>
                </a:solidFill>
              </a:rPr>
              <a:t>¿Cómo instalar </a:t>
            </a:r>
            <a:r>
              <a:rPr lang="es-CO" sz="3200" dirty="0" err="1" smtClean="0">
                <a:solidFill>
                  <a:srgbClr val="FF0000"/>
                </a:solidFill>
              </a:rPr>
              <a:t>Dplyr</a:t>
            </a:r>
            <a:r>
              <a:rPr lang="es-CO" sz="3200" dirty="0" smtClean="0">
                <a:solidFill>
                  <a:srgbClr val="FF0000"/>
                </a:solidFill>
              </a:rPr>
              <a:t> en R?</a:t>
            </a:r>
            <a:endParaRPr lang="es-CO" sz="3200" dirty="0">
              <a:solidFill>
                <a:srgbClr val="FF0000"/>
              </a:solidFill>
            </a:endParaRPr>
          </a:p>
        </p:txBody>
      </p:sp>
      <p:pic>
        <p:nvPicPr>
          <p:cNvPr id="14" name="Imagen 13"/>
          <p:cNvPicPr>
            <a:picLocks noChangeAspect="1"/>
          </p:cNvPicPr>
          <p:nvPr/>
        </p:nvPicPr>
        <p:blipFill>
          <a:blip r:embed="rId3"/>
          <a:stretch>
            <a:fillRect/>
          </a:stretch>
        </p:blipFill>
        <p:spPr>
          <a:xfrm>
            <a:off x="273978" y="160640"/>
            <a:ext cx="610082" cy="706411"/>
          </a:xfrm>
          <a:prstGeom prst="rect">
            <a:avLst/>
          </a:prstGeom>
        </p:spPr>
      </p:pic>
      <p:pic>
        <p:nvPicPr>
          <p:cNvPr id="16" name="Imagen 15"/>
          <p:cNvPicPr>
            <a:picLocks noChangeAspect="1"/>
          </p:cNvPicPr>
          <p:nvPr/>
        </p:nvPicPr>
        <p:blipFill>
          <a:blip r:embed="rId4"/>
          <a:stretch>
            <a:fillRect/>
          </a:stretch>
        </p:blipFill>
        <p:spPr>
          <a:xfrm>
            <a:off x="630018" y="3417449"/>
            <a:ext cx="892168" cy="554019"/>
          </a:xfrm>
          <a:prstGeom prst="rect">
            <a:avLst/>
          </a:prstGeom>
        </p:spPr>
      </p:pic>
      <p:sp>
        <p:nvSpPr>
          <p:cNvPr id="17" name="Rectángulo 16"/>
          <p:cNvSpPr/>
          <p:nvPr/>
        </p:nvSpPr>
        <p:spPr>
          <a:xfrm>
            <a:off x="695850" y="2905805"/>
            <a:ext cx="728084" cy="369332"/>
          </a:xfrm>
          <a:prstGeom prst="rect">
            <a:avLst/>
          </a:prstGeom>
        </p:spPr>
        <p:txBody>
          <a:bodyPr wrap="none">
            <a:spAutoFit/>
          </a:bodyPr>
          <a:lstStyle/>
          <a:p>
            <a:r>
              <a:rPr lang="es-CO" b="1" dirty="0" smtClean="0"/>
              <a:t>CRAN</a:t>
            </a:r>
            <a:endParaRPr lang="es-CO" dirty="0"/>
          </a:p>
        </p:txBody>
      </p:sp>
      <p:pic>
        <p:nvPicPr>
          <p:cNvPr id="18" name="Imagen 17"/>
          <p:cNvPicPr>
            <a:picLocks noChangeAspect="1"/>
          </p:cNvPicPr>
          <p:nvPr/>
        </p:nvPicPr>
        <p:blipFill>
          <a:blip r:embed="rId5"/>
          <a:stretch>
            <a:fillRect/>
          </a:stretch>
        </p:blipFill>
        <p:spPr>
          <a:xfrm>
            <a:off x="6407539" y="4803851"/>
            <a:ext cx="1121085" cy="637105"/>
          </a:xfrm>
          <a:prstGeom prst="rect">
            <a:avLst/>
          </a:prstGeom>
        </p:spPr>
      </p:pic>
      <p:sp>
        <p:nvSpPr>
          <p:cNvPr id="19" name="Rectangle 2"/>
          <p:cNvSpPr>
            <a:spLocks noChangeArrowheads="1"/>
          </p:cNvSpPr>
          <p:nvPr/>
        </p:nvSpPr>
        <p:spPr bwMode="auto">
          <a:xfrm>
            <a:off x="455589" y="4191919"/>
            <a:ext cx="5951950"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smtClean="0">
                <a:ln>
                  <a:noFill/>
                </a:ln>
                <a:solidFill>
                  <a:srgbClr val="007020"/>
                </a:solidFill>
                <a:effectLst/>
                <a:latin typeface="Consolas" panose="020B0609020204030204" pitchFamily="49" charset="0"/>
              </a:rPr>
              <a:t>install.packages</a:t>
            </a:r>
            <a:r>
              <a:rPr kumimoji="0" lang="es-CO" altLang="es-CO" b="0" i="0" u="none" strike="noStrike" cap="none" normalizeH="0" baseline="0" dirty="0" smtClean="0">
                <a:ln>
                  <a:noFill/>
                </a:ln>
                <a:solidFill>
                  <a:srgbClr val="333333"/>
                </a:solidFill>
                <a:effectLst/>
                <a:latin typeface="Consolas" panose="020B0609020204030204" pitchFamily="49" charset="0"/>
              </a:rPr>
              <a:t>(</a:t>
            </a:r>
            <a:r>
              <a:rPr kumimoji="0" lang="es-CO" altLang="es-CO" b="0" i="0" u="none" strike="noStrike" cap="none" normalizeH="0" baseline="0" dirty="0" smtClean="0">
                <a:ln>
                  <a:noFill/>
                </a:ln>
                <a:solidFill>
                  <a:srgbClr val="4070A0"/>
                </a:solidFill>
                <a:effectLst/>
                <a:latin typeface="Consolas" panose="020B0609020204030204" pitchFamily="49" charset="0"/>
              </a:rPr>
              <a:t>"dplyr"</a:t>
            </a:r>
            <a:r>
              <a:rPr kumimoji="0" lang="es-CO" altLang="es-CO" b="0" i="0" u="none" strike="noStrike" cap="none" normalizeH="0" baseline="0" dirty="0" smtClean="0">
                <a:ln>
                  <a:noFill/>
                </a:ln>
                <a:solidFill>
                  <a:srgbClr val="333333"/>
                </a:solidFill>
                <a:effectLst/>
                <a:latin typeface="Consolas" panose="020B0609020204030204" pitchFamily="49" charset="0"/>
              </a:rPr>
              <a:t>, </a:t>
            </a:r>
            <a:r>
              <a:rPr kumimoji="0" lang="es-CO" altLang="es-CO" b="0" i="0" u="none" strike="noStrike" cap="none" normalizeH="0" baseline="0" dirty="0" smtClean="0">
                <a:ln>
                  <a:noFill/>
                </a:ln>
                <a:solidFill>
                  <a:srgbClr val="902000"/>
                </a:solidFill>
                <a:effectLst/>
                <a:latin typeface="Consolas" panose="020B0609020204030204" pitchFamily="49" charset="0"/>
              </a:rPr>
              <a:t>dependencies =</a:t>
            </a:r>
            <a:r>
              <a:rPr kumimoji="0" lang="es-CO" altLang="es-CO" b="0" i="0" u="none" strike="noStrike" cap="none" normalizeH="0" baseline="0" dirty="0" smtClean="0">
                <a:ln>
                  <a:noFill/>
                </a:ln>
                <a:solidFill>
                  <a:srgbClr val="333333"/>
                </a:solidFill>
                <a:effectLst/>
                <a:latin typeface="Consolas" panose="020B0609020204030204" pitchFamily="49" charset="0"/>
              </a:rPr>
              <a:t> </a:t>
            </a:r>
            <a:r>
              <a:rPr kumimoji="0" lang="es-CO" altLang="es-CO" b="0" i="0" u="none" strike="noStrike" cap="none" normalizeH="0" baseline="0" dirty="0" smtClean="0">
                <a:ln>
                  <a:noFill/>
                </a:ln>
                <a:solidFill>
                  <a:srgbClr val="007020"/>
                </a:solidFill>
                <a:effectLst/>
                <a:latin typeface="Consolas" panose="020B0609020204030204" pitchFamily="49" charset="0"/>
              </a:rPr>
              <a:t>TRUE</a:t>
            </a:r>
            <a:r>
              <a:rPr kumimoji="0" lang="es-CO" altLang="es-CO" b="0" i="0" u="none" strike="noStrike" cap="none" normalizeH="0" baseline="0" dirty="0" smtClean="0">
                <a:ln>
                  <a:noFill/>
                </a:ln>
                <a:solidFill>
                  <a:srgbClr val="333333"/>
                </a:solidFill>
                <a:effectLst/>
                <a:latin typeface="Consolas" panose="020B0609020204030204" pitchFamily="49" charset="0"/>
              </a:rPr>
              <a:t>) </a:t>
            </a:r>
            <a:endParaRPr kumimoji="0" lang="es-CO" altLang="es-CO" b="0" i="0" u="none" strike="noStrike" cap="none" normalizeH="0" baseline="0" dirty="0" smtClean="0">
              <a:ln>
                <a:noFill/>
              </a:ln>
              <a:solidFill>
                <a:schemeClr val="tx1"/>
              </a:solidFill>
              <a:effectLst/>
              <a:latin typeface="Arial" panose="020B0604020202020204" pitchFamily="34" charset="0"/>
            </a:endParaRPr>
          </a:p>
        </p:txBody>
      </p:sp>
      <p:sp>
        <p:nvSpPr>
          <p:cNvPr id="20" name="Rectangle 4"/>
          <p:cNvSpPr>
            <a:spLocks noChangeArrowheads="1"/>
          </p:cNvSpPr>
          <p:nvPr/>
        </p:nvSpPr>
        <p:spPr bwMode="auto">
          <a:xfrm>
            <a:off x="6407539" y="5775889"/>
            <a:ext cx="5572038"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lgn="just" eaLnBrk="0" fontAlgn="base" hangingPunct="0">
              <a:spcBef>
                <a:spcPct val="0"/>
              </a:spcBef>
              <a:spcAft>
                <a:spcPct val="0"/>
              </a:spcAft>
            </a:pPr>
            <a:r>
              <a:rPr kumimoji="0" lang="es-CO" altLang="es-CO" b="0" i="0" u="none" strike="noStrike" cap="none" normalizeH="0" baseline="0" dirty="0" smtClean="0">
                <a:ln>
                  <a:noFill/>
                </a:ln>
                <a:solidFill>
                  <a:srgbClr val="333333"/>
                </a:solidFill>
                <a:effectLst/>
                <a:latin typeface="Consolas" panose="020B0609020204030204" pitchFamily="49" charset="0"/>
              </a:rPr>
              <a:t>devtools</a:t>
            </a:r>
            <a:r>
              <a:rPr kumimoji="0" lang="es-CO" altLang="es-CO" b="0" i="0" u="none" strike="noStrike" cap="none" normalizeH="0" baseline="0" dirty="0" smtClean="0">
                <a:ln>
                  <a:noFill/>
                </a:ln>
                <a:solidFill>
                  <a:srgbClr val="666666"/>
                </a:solidFill>
                <a:effectLst/>
                <a:latin typeface="Consolas" panose="020B0609020204030204" pitchFamily="49" charset="0"/>
              </a:rPr>
              <a:t>::</a:t>
            </a:r>
            <a:r>
              <a:rPr kumimoji="0" lang="es-CO" altLang="es-CO" b="1" i="0" u="none" strike="noStrike" cap="none" normalizeH="0" baseline="0" dirty="0" err="1" smtClean="0">
                <a:ln>
                  <a:noFill/>
                </a:ln>
                <a:solidFill>
                  <a:srgbClr val="007020"/>
                </a:solidFill>
                <a:effectLst/>
                <a:latin typeface="Consolas" panose="020B0609020204030204" pitchFamily="49" charset="0"/>
              </a:rPr>
              <a:t>install_github</a:t>
            </a:r>
            <a:r>
              <a:rPr lang="es-CO" altLang="es-CO" dirty="0" smtClean="0">
                <a:solidFill>
                  <a:srgbClr val="4070A0"/>
                </a:solidFill>
                <a:latin typeface="Consolas" panose="020B0609020204030204" pitchFamily="49" charset="0"/>
              </a:rPr>
              <a:t>("</a:t>
            </a:r>
            <a:r>
              <a:rPr lang="es-CO" altLang="es-CO" dirty="0" err="1" smtClean="0">
                <a:solidFill>
                  <a:srgbClr val="4070A0"/>
                </a:solidFill>
                <a:latin typeface="Consolas" panose="020B0609020204030204" pitchFamily="49" charset="0"/>
              </a:rPr>
              <a:t>tidyverse</a:t>
            </a:r>
            <a:r>
              <a:rPr lang="es-CO" altLang="es-CO" dirty="0" smtClean="0">
                <a:solidFill>
                  <a:srgbClr val="4070A0"/>
                </a:solidFill>
                <a:latin typeface="Consolas" panose="020B0609020204030204" pitchFamily="49" charset="0"/>
              </a:rPr>
              <a:t>/</a:t>
            </a:r>
            <a:r>
              <a:rPr lang="es-CO" altLang="es-CO" dirty="0" err="1" smtClean="0">
                <a:solidFill>
                  <a:srgbClr val="4070A0"/>
                </a:solidFill>
                <a:latin typeface="Consolas" panose="020B0609020204030204" pitchFamily="49" charset="0"/>
              </a:rPr>
              <a:t>dplyr</a:t>
            </a:r>
            <a:r>
              <a:rPr lang="es-CO" altLang="es-CO" dirty="0" smtClean="0">
                <a:solidFill>
                  <a:srgbClr val="4070A0"/>
                </a:solidFill>
                <a:latin typeface="Consolas" panose="020B0609020204030204" pitchFamily="49" charset="0"/>
              </a:rPr>
              <a:t>") </a:t>
            </a:r>
            <a:endParaRPr lang="es-CO" altLang="es-CO" dirty="0">
              <a:solidFill>
                <a:srgbClr val="4070A0"/>
              </a:solidFill>
              <a:latin typeface="Consolas" panose="020B0609020204030204" pitchFamily="49" charset="0"/>
            </a:endParaRPr>
          </a:p>
        </p:txBody>
      </p:sp>
      <p:sp>
        <p:nvSpPr>
          <p:cNvPr id="24" name="Rectángulo 23"/>
          <p:cNvSpPr/>
          <p:nvPr/>
        </p:nvSpPr>
        <p:spPr>
          <a:xfrm>
            <a:off x="695598" y="1854336"/>
            <a:ext cx="6910161" cy="369332"/>
          </a:xfrm>
          <a:prstGeom prst="rect">
            <a:avLst/>
          </a:prstGeom>
        </p:spPr>
        <p:txBody>
          <a:bodyPr wrap="none">
            <a:spAutoFit/>
          </a:bodyPr>
          <a:lstStyle/>
          <a:p>
            <a:r>
              <a:rPr lang="es-CO" dirty="0"/>
              <a:t>El paquete `</a:t>
            </a:r>
            <a:r>
              <a:rPr lang="es-CO" dirty="0" err="1"/>
              <a:t>dplyr</a:t>
            </a:r>
            <a:r>
              <a:rPr lang="es-CO" dirty="0" smtClean="0"/>
              <a:t>` puede ser instalado desde CRAN o a través de GitHub</a:t>
            </a:r>
            <a:endParaRPr lang="es-CO" dirty="0"/>
          </a:p>
        </p:txBody>
      </p:sp>
    </p:spTree>
    <p:extLst>
      <p:ext uri="{BB962C8B-B14F-4D97-AF65-F5344CB8AC3E}">
        <p14:creationId xmlns:p14="http://schemas.microsoft.com/office/powerpoint/2010/main" val="38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870906" y="573995"/>
            <a:ext cx="3290068" cy="584775"/>
          </a:xfrm>
          <a:prstGeom prst="rect">
            <a:avLst/>
          </a:prstGeom>
        </p:spPr>
        <p:txBody>
          <a:bodyPr wrap="none">
            <a:spAutoFit/>
          </a:bodyPr>
          <a:lstStyle/>
          <a:p>
            <a:pPr algn="ctr"/>
            <a:r>
              <a:rPr lang="es-CO" sz="3200" dirty="0" smtClean="0">
                <a:solidFill>
                  <a:srgbClr val="FF0000"/>
                </a:solidFill>
              </a:rPr>
              <a:t>¿Verbos de Dplyr?</a:t>
            </a:r>
            <a:endParaRPr lang="es-CO" sz="3200" dirty="0">
              <a:solidFill>
                <a:srgbClr val="FF0000"/>
              </a:solidFill>
            </a:endParaRPr>
          </a:p>
        </p:txBody>
      </p:sp>
      <p:sp>
        <p:nvSpPr>
          <p:cNvPr id="2" name="Rectángulo 1"/>
          <p:cNvSpPr/>
          <p:nvPr/>
        </p:nvSpPr>
        <p:spPr>
          <a:xfrm>
            <a:off x="643053" y="2253685"/>
            <a:ext cx="2096792" cy="369332"/>
          </a:xfrm>
          <a:prstGeom prst="rect">
            <a:avLst/>
          </a:prstGeom>
        </p:spPr>
        <p:txBody>
          <a:bodyPr wrap="none">
            <a:spAutoFit/>
          </a:bodyPr>
          <a:lstStyle/>
          <a:p>
            <a:r>
              <a:rPr lang="es-CO" dirty="0"/>
              <a:t>Verbo 1. Seleccionar</a:t>
            </a:r>
          </a:p>
        </p:txBody>
      </p:sp>
      <p:sp>
        <p:nvSpPr>
          <p:cNvPr id="5" name="Rectángulo 4"/>
          <p:cNvSpPr/>
          <p:nvPr/>
        </p:nvSpPr>
        <p:spPr>
          <a:xfrm>
            <a:off x="653055" y="2697684"/>
            <a:ext cx="2076787" cy="369332"/>
          </a:xfrm>
          <a:prstGeom prst="rect">
            <a:avLst/>
          </a:prstGeom>
        </p:spPr>
        <p:txBody>
          <a:bodyPr wrap="none">
            <a:spAutoFit/>
          </a:bodyPr>
          <a:lstStyle/>
          <a:p>
            <a:r>
              <a:rPr lang="es-CO" dirty="0"/>
              <a:t>Verbo 2. Renombrar</a:t>
            </a:r>
          </a:p>
        </p:txBody>
      </p:sp>
      <p:sp>
        <p:nvSpPr>
          <p:cNvPr id="7" name="Rectángulo 6"/>
          <p:cNvSpPr/>
          <p:nvPr/>
        </p:nvSpPr>
        <p:spPr>
          <a:xfrm>
            <a:off x="643053" y="3158091"/>
            <a:ext cx="1843966" cy="369332"/>
          </a:xfrm>
          <a:prstGeom prst="rect">
            <a:avLst/>
          </a:prstGeom>
        </p:spPr>
        <p:txBody>
          <a:bodyPr wrap="none">
            <a:spAutoFit/>
          </a:bodyPr>
          <a:lstStyle/>
          <a:p>
            <a:r>
              <a:rPr lang="es-CO" dirty="0"/>
              <a:t>Verbo 3. Reubicar</a:t>
            </a:r>
          </a:p>
        </p:txBody>
      </p:sp>
      <p:sp>
        <p:nvSpPr>
          <p:cNvPr id="8" name="Rectángulo 7"/>
          <p:cNvSpPr/>
          <p:nvPr/>
        </p:nvSpPr>
        <p:spPr>
          <a:xfrm>
            <a:off x="621509" y="3633474"/>
            <a:ext cx="1917256" cy="369332"/>
          </a:xfrm>
          <a:prstGeom prst="rect">
            <a:avLst/>
          </a:prstGeom>
        </p:spPr>
        <p:txBody>
          <a:bodyPr wrap="none">
            <a:spAutoFit/>
          </a:bodyPr>
          <a:lstStyle/>
          <a:p>
            <a:r>
              <a:rPr lang="es-CO" u="sng" dirty="0"/>
              <a:t>Verbo 4. Adicionar</a:t>
            </a:r>
          </a:p>
        </p:txBody>
      </p:sp>
      <p:sp>
        <p:nvSpPr>
          <p:cNvPr id="9" name="Rectángulo 8"/>
          <p:cNvSpPr/>
          <p:nvPr/>
        </p:nvSpPr>
        <p:spPr>
          <a:xfrm>
            <a:off x="607787" y="4622626"/>
            <a:ext cx="1579087" cy="369332"/>
          </a:xfrm>
          <a:prstGeom prst="rect">
            <a:avLst/>
          </a:prstGeom>
        </p:spPr>
        <p:txBody>
          <a:bodyPr wrap="none">
            <a:spAutoFit/>
          </a:bodyPr>
          <a:lstStyle/>
          <a:p>
            <a:r>
              <a:rPr lang="es-CO" dirty="0"/>
              <a:t>Verbo </a:t>
            </a:r>
            <a:r>
              <a:rPr lang="es-CO" dirty="0" smtClean="0"/>
              <a:t>6. </a:t>
            </a:r>
            <a:r>
              <a:rPr lang="es-CO" dirty="0"/>
              <a:t>Filtrar</a:t>
            </a:r>
          </a:p>
        </p:txBody>
      </p:sp>
      <p:sp>
        <p:nvSpPr>
          <p:cNvPr id="10" name="Rectángulo 9"/>
          <p:cNvSpPr/>
          <p:nvPr/>
        </p:nvSpPr>
        <p:spPr>
          <a:xfrm>
            <a:off x="607787" y="5077231"/>
            <a:ext cx="1781000" cy="369332"/>
          </a:xfrm>
          <a:prstGeom prst="rect">
            <a:avLst/>
          </a:prstGeom>
        </p:spPr>
        <p:txBody>
          <a:bodyPr wrap="none">
            <a:spAutoFit/>
          </a:bodyPr>
          <a:lstStyle/>
          <a:p>
            <a:r>
              <a:rPr lang="es-CO" dirty="0"/>
              <a:t>Verbo </a:t>
            </a:r>
            <a:r>
              <a:rPr lang="es-CO" dirty="0" smtClean="0"/>
              <a:t>7. </a:t>
            </a:r>
            <a:r>
              <a:rPr lang="es-CO" dirty="0"/>
              <a:t>Agrupar</a:t>
            </a:r>
          </a:p>
        </p:txBody>
      </p:sp>
      <p:sp>
        <p:nvSpPr>
          <p:cNvPr id="11" name="Rectángulo 10"/>
          <p:cNvSpPr/>
          <p:nvPr/>
        </p:nvSpPr>
        <p:spPr>
          <a:xfrm>
            <a:off x="599002" y="5597404"/>
            <a:ext cx="1789785" cy="369332"/>
          </a:xfrm>
          <a:prstGeom prst="rect">
            <a:avLst/>
          </a:prstGeom>
        </p:spPr>
        <p:txBody>
          <a:bodyPr wrap="none">
            <a:spAutoFit/>
          </a:bodyPr>
          <a:lstStyle/>
          <a:p>
            <a:r>
              <a:rPr lang="es-CO" dirty="0"/>
              <a:t>Verbo </a:t>
            </a:r>
            <a:r>
              <a:rPr lang="es-CO" dirty="0" smtClean="0"/>
              <a:t>8. </a:t>
            </a:r>
            <a:r>
              <a:rPr lang="es-CO" dirty="0"/>
              <a:t>Resumir</a:t>
            </a:r>
          </a:p>
        </p:txBody>
      </p:sp>
      <p:sp>
        <p:nvSpPr>
          <p:cNvPr id="12" name="Rectángulo 11"/>
          <p:cNvSpPr/>
          <p:nvPr/>
        </p:nvSpPr>
        <p:spPr>
          <a:xfrm>
            <a:off x="607787" y="6147422"/>
            <a:ext cx="3033266" cy="369332"/>
          </a:xfrm>
          <a:prstGeom prst="rect">
            <a:avLst/>
          </a:prstGeom>
        </p:spPr>
        <p:txBody>
          <a:bodyPr wrap="none">
            <a:spAutoFit/>
          </a:bodyPr>
          <a:lstStyle/>
          <a:p>
            <a:r>
              <a:rPr lang="es-CO" dirty="0">
                <a:solidFill>
                  <a:srgbClr val="00B0F0"/>
                </a:solidFill>
              </a:rPr>
              <a:t>El </a:t>
            </a:r>
            <a:r>
              <a:rPr lang="es-CO" dirty="0" smtClean="0">
                <a:solidFill>
                  <a:srgbClr val="00B0F0"/>
                </a:solidFill>
              </a:rPr>
              <a:t>operador/función </a:t>
            </a:r>
            <a:r>
              <a:rPr lang="es-CO" dirty="0">
                <a:solidFill>
                  <a:srgbClr val="00B0F0"/>
                </a:solidFill>
              </a:rPr>
              <a:t>pipe %&gt;%</a:t>
            </a:r>
          </a:p>
        </p:txBody>
      </p:sp>
      <p:sp>
        <p:nvSpPr>
          <p:cNvPr id="13" name="Rectángulo 12"/>
          <p:cNvSpPr/>
          <p:nvPr/>
        </p:nvSpPr>
        <p:spPr>
          <a:xfrm>
            <a:off x="685567" y="1305642"/>
            <a:ext cx="10820865" cy="646331"/>
          </a:xfrm>
          <a:prstGeom prst="rect">
            <a:avLst/>
          </a:prstGeom>
        </p:spPr>
        <p:txBody>
          <a:bodyPr wrap="square">
            <a:spAutoFit/>
          </a:bodyPr>
          <a:lstStyle/>
          <a:p>
            <a:r>
              <a:rPr lang="es-CO" dirty="0" smtClean="0"/>
              <a:t>La gestión de datos a través de </a:t>
            </a:r>
            <a:r>
              <a:rPr lang="es-CO" dirty="0" err="1" smtClean="0"/>
              <a:t>dplyr</a:t>
            </a:r>
            <a:r>
              <a:rPr lang="es-CO" dirty="0" smtClean="0"/>
              <a:t> se simplifica de manera significativa a través del uso de 8 verbos/funciones básicas.</a:t>
            </a:r>
            <a:endParaRPr lang="es-CO" dirty="0"/>
          </a:p>
        </p:txBody>
      </p:sp>
      <p:pic>
        <p:nvPicPr>
          <p:cNvPr id="14" name="Imagen 13"/>
          <p:cNvPicPr>
            <a:picLocks noChangeAspect="1"/>
          </p:cNvPicPr>
          <p:nvPr/>
        </p:nvPicPr>
        <p:blipFill>
          <a:blip r:embed="rId3"/>
          <a:stretch>
            <a:fillRect/>
          </a:stretch>
        </p:blipFill>
        <p:spPr>
          <a:xfrm>
            <a:off x="273978" y="160640"/>
            <a:ext cx="610082" cy="706411"/>
          </a:xfrm>
          <a:prstGeom prst="rect">
            <a:avLst/>
          </a:prstGeom>
        </p:spPr>
      </p:pic>
      <p:sp>
        <p:nvSpPr>
          <p:cNvPr id="15" name="Rectángulo 14"/>
          <p:cNvSpPr/>
          <p:nvPr/>
        </p:nvSpPr>
        <p:spPr>
          <a:xfrm>
            <a:off x="607787" y="4138702"/>
            <a:ext cx="1803507" cy="369332"/>
          </a:xfrm>
          <a:prstGeom prst="rect">
            <a:avLst/>
          </a:prstGeom>
        </p:spPr>
        <p:txBody>
          <a:bodyPr wrap="none">
            <a:spAutoFit/>
          </a:bodyPr>
          <a:lstStyle/>
          <a:p>
            <a:r>
              <a:rPr lang="es-CO" dirty="0"/>
              <a:t>Verbo </a:t>
            </a:r>
            <a:r>
              <a:rPr lang="es-CO" dirty="0" smtClean="0"/>
              <a:t>5. Ordenar</a:t>
            </a:r>
            <a:endParaRPr lang="es-CO" dirty="0"/>
          </a:p>
        </p:txBody>
      </p:sp>
    </p:spTree>
    <p:extLst>
      <p:ext uri="{BB962C8B-B14F-4D97-AF65-F5344CB8AC3E}">
        <p14:creationId xmlns:p14="http://schemas.microsoft.com/office/powerpoint/2010/main" val="136264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710991" y="742320"/>
            <a:ext cx="3578608" cy="584775"/>
          </a:xfrm>
          <a:prstGeom prst="rect">
            <a:avLst/>
          </a:prstGeom>
        </p:spPr>
        <p:txBody>
          <a:bodyPr wrap="none">
            <a:spAutoFit/>
          </a:bodyPr>
          <a:lstStyle/>
          <a:p>
            <a:pPr algn="ctr"/>
            <a:r>
              <a:rPr lang="es-CO" sz="3200" dirty="0" smtClean="0">
                <a:solidFill>
                  <a:srgbClr val="FF0000"/>
                </a:solidFill>
              </a:rPr>
              <a:t>Verbo 1. Seleccionar</a:t>
            </a:r>
            <a:endParaRPr lang="es-CO" sz="3200" dirty="0">
              <a:solidFill>
                <a:srgbClr val="FF0000"/>
              </a:solidFill>
            </a:endParaRPr>
          </a:p>
        </p:txBody>
      </p:sp>
      <p:sp>
        <p:nvSpPr>
          <p:cNvPr id="13" name="Rectángulo 12"/>
          <p:cNvSpPr/>
          <p:nvPr/>
        </p:nvSpPr>
        <p:spPr>
          <a:xfrm>
            <a:off x="884448" y="1670832"/>
            <a:ext cx="9672716" cy="646331"/>
          </a:xfrm>
          <a:prstGeom prst="rect">
            <a:avLst/>
          </a:prstGeom>
        </p:spPr>
        <p:txBody>
          <a:bodyPr wrap="square">
            <a:spAutoFit/>
          </a:bodyPr>
          <a:lstStyle/>
          <a:p>
            <a:r>
              <a:rPr lang="es-CO" dirty="0" smtClean="0"/>
              <a:t>El verbo/función seleccionar permite </a:t>
            </a:r>
            <a:r>
              <a:rPr lang="es-CO" u="sng" dirty="0" smtClean="0"/>
              <a:t>indexar</a:t>
            </a:r>
            <a:r>
              <a:rPr lang="es-CO" dirty="0" smtClean="0"/>
              <a:t> de manera rápida y sin muchas restricciones, variables contenidas en un data.frame() o en un tibble(). </a:t>
            </a:r>
            <a:endParaRPr lang="es-CO" dirty="0"/>
          </a:p>
        </p:txBody>
      </p:sp>
      <p:pic>
        <p:nvPicPr>
          <p:cNvPr id="14" name="Imagen 13"/>
          <p:cNvPicPr>
            <a:picLocks noChangeAspect="1"/>
          </p:cNvPicPr>
          <p:nvPr/>
        </p:nvPicPr>
        <p:blipFill>
          <a:blip r:embed="rId3"/>
          <a:stretch>
            <a:fillRect/>
          </a:stretch>
        </p:blipFill>
        <p:spPr>
          <a:xfrm>
            <a:off x="273978" y="160640"/>
            <a:ext cx="610082" cy="706411"/>
          </a:xfrm>
          <a:prstGeom prst="rect">
            <a:avLst/>
          </a:prstGeom>
        </p:spPr>
      </p:pic>
      <p:pic>
        <p:nvPicPr>
          <p:cNvPr id="6" name="Imagen 5"/>
          <p:cNvPicPr>
            <a:picLocks noChangeAspect="1"/>
          </p:cNvPicPr>
          <p:nvPr/>
        </p:nvPicPr>
        <p:blipFill>
          <a:blip r:embed="rId4"/>
          <a:stretch>
            <a:fillRect/>
          </a:stretch>
        </p:blipFill>
        <p:spPr>
          <a:xfrm>
            <a:off x="884060" y="3120944"/>
            <a:ext cx="2760569" cy="2668225"/>
          </a:xfrm>
          <a:prstGeom prst="rect">
            <a:avLst/>
          </a:prstGeom>
        </p:spPr>
      </p:pic>
      <p:pic>
        <p:nvPicPr>
          <p:cNvPr id="15" name="Imagen 14"/>
          <p:cNvPicPr>
            <a:picLocks noChangeAspect="1"/>
          </p:cNvPicPr>
          <p:nvPr/>
        </p:nvPicPr>
        <p:blipFill>
          <a:blip r:embed="rId5"/>
          <a:stretch>
            <a:fillRect/>
          </a:stretch>
        </p:blipFill>
        <p:spPr>
          <a:xfrm>
            <a:off x="4381247" y="3723776"/>
            <a:ext cx="2238095" cy="1704762"/>
          </a:xfrm>
          <a:prstGeom prst="rect">
            <a:avLst/>
          </a:prstGeom>
        </p:spPr>
      </p:pic>
      <p:sp>
        <p:nvSpPr>
          <p:cNvPr id="16" name="Rectángulo 15"/>
          <p:cNvSpPr/>
          <p:nvPr/>
        </p:nvSpPr>
        <p:spPr>
          <a:xfrm>
            <a:off x="8154855" y="2317163"/>
            <a:ext cx="2086469" cy="861774"/>
          </a:xfrm>
          <a:prstGeom prst="rect">
            <a:avLst/>
          </a:prstGeom>
        </p:spPr>
        <p:txBody>
          <a:bodyPr wrap="none">
            <a:spAutoFit/>
          </a:bodyPr>
          <a:lstStyle/>
          <a:p>
            <a:r>
              <a:rPr lang="es-CO" dirty="0" smtClean="0">
                <a:solidFill>
                  <a:srgbClr val="FF0000"/>
                </a:solidFill>
              </a:rPr>
              <a:t>FUNCIÓN PRINCIPAL</a:t>
            </a:r>
          </a:p>
          <a:p>
            <a:r>
              <a:rPr lang="es-CO" sz="3200" dirty="0" smtClean="0">
                <a:solidFill>
                  <a:srgbClr val="00B0F0"/>
                </a:solidFill>
              </a:rPr>
              <a:t>select()</a:t>
            </a:r>
            <a:endParaRPr lang="es-CO" sz="3200" dirty="0">
              <a:solidFill>
                <a:srgbClr val="00B0F0"/>
              </a:solidFill>
            </a:endParaRPr>
          </a:p>
        </p:txBody>
      </p:sp>
      <p:sp>
        <p:nvSpPr>
          <p:cNvPr id="17" name="Rectángulo 16"/>
          <p:cNvSpPr/>
          <p:nvPr/>
        </p:nvSpPr>
        <p:spPr>
          <a:xfrm>
            <a:off x="8045386" y="3361419"/>
            <a:ext cx="2422394" cy="2954655"/>
          </a:xfrm>
          <a:prstGeom prst="rect">
            <a:avLst/>
          </a:prstGeom>
        </p:spPr>
        <p:txBody>
          <a:bodyPr wrap="none">
            <a:spAutoFit/>
          </a:bodyPr>
          <a:lstStyle/>
          <a:p>
            <a:r>
              <a:rPr lang="es-CO" dirty="0" smtClean="0">
                <a:solidFill>
                  <a:srgbClr val="FF0000"/>
                </a:solidFill>
              </a:rPr>
              <a:t>FUNCIÓNES AUXILIARES</a:t>
            </a:r>
          </a:p>
          <a:p>
            <a:r>
              <a:rPr lang="en-US" sz="2400" dirty="0">
                <a:solidFill>
                  <a:srgbClr val="00B0F0"/>
                </a:solidFill>
              </a:rPr>
              <a:t>starts_with()</a:t>
            </a:r>
          </a:p>
          <a:p>
            <a:r>
              <a:rPr lang="en-US" sz="2400" dirty="0" smtClean="0">
                <a:solidFill>
                  <a:srgbClr val="00B0F0"/>
                </a:solidFill>
              </a:rPr>
              <a:t>ends_with</a:t>
            </a:r>
            <a:r>
              <a:rPr lang="en-US" sz="2400" dirty="0">
                <a:solidFill>
                  <a:srgbClr val="00B0F0"/>
                </a:solidFill>
              </a:rPr>
              <a:t>()</a:t>
            </a:r>
          </a:p>
          <a:p>
            <a:r>
              <a:rPr lang="en-US" sz="2400" dirty="0" smtClean="0">
                <a:solidFill>
                  <a:srgbClr val="00B0F0"/>
                </a:solidFill>
              </a:rPr>
              <a:t>contains</a:t>
            </a:r>
            <a:r>
              <a:rPr lang="en-US" sz="2400" dirty="0">
                <a:solidFill>
                  <a:srgbClr val="00B0F0"/>
                </a:solidFill>
              </a:rPr>
              <a:t>()</a:t>
            </a:r>
          </a:p>
          <a:p>
            <a:r>
              <a:rPr lang="en-US" sz="2400" u="sng" dirty="0" smtClean="0">
                <a:solidFill>
                  <a:srgbClr val="00B0F0"/>
                </a:solidFill>
              </a:rPr>
              <a:t>matches</a:t>
            </a:r>
            <a:r>
              <a:rPr lang="en-US" sz="2400" u="sng" dirty="0">
                <a:solidFill>
                  <a:srgbClr val="00B0F0"/>
                </a:solidFill>
              </a:rPr>
              <a:t>()</a:t>
            </a:r>
          </a:p>
          <a:p>
            <a:r>
              <a:rPr lang="en-US" sz="2400" u="sng" dirty="0" smtClean="0">
                <a:solidFill>
                  <a:srgbClr val="00B0F0"/>
                </a:solidFill>
              </a:rPr>
              <a:t>any_of()</a:t>
            </a:r>
          </a:p>
          <a:p>
            <a:r>
              <a:rPr lang="en-US" sz="2400" u="sng" dirty="0" smtClean="0">
                <a:solidFill>
                  <a:srgbClr val="00B0F0"/>
                </a:solidFill>
              </a:rPr>
              <a:t>num_range</a:t>
            </a:r>
            <a:r>
              <a:rPr lang="en-US" sz="2400" u="sng" dirty="0">
                <a:solidFill>
                  <a:srgbClr val="00B0F0"/>
                </a:solidFill>
              </a:rPr>
              <a:t>()</a:t>
            </a:r>
          </a:p>
          <a:p>
            <a:r>
              <a:rPr lang="en-US" sz="2400" dirty="0" smtClean="0">
                <a:solidFill>
                  <a:srgbClr val="00B0F0"/>
                </a:solidFill>
              </a:rPr>
              <a:t>everything</a:t>
            </a:r>
            <a:r>
              <a:rPr lang="en-US" sz="2400" dirty="0">
                <a:solidFill>
                  <a:srgbClr val="00B0F0"/>
                </a:solidFill>
              </a:rPr>
              <a:t>()</a:t>
            </a:r>
            <a:endParaRPr lang="es-CO" sz="2400" dirty="0">
              <a:solidFill>
                <a:srgbClr val="00B0F0"/>
              </a:solidFill>
            </a:endParaRPr>
          </a:p>
        </p:txBody>
      </p:sp>
    </p:spTree>
    <p:extLst>
      <p:ext uri="{BB962C8B-B14F-4D97-AF65-F5344CB8AC3E}">
        <p14:creationId xmlns:p14="http://schemas.microsoft.com/office/powerpoint/2010/main" val="253910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727632" y="742320"/>
            <a:ext cx="3545330" cy="584775"/>
          </a:xfrm>
          <a:prstGeom prst="rect">
            <a:avLst/>
          </a:prstGeom>
        </p:spPr>
        <p:txBody>
          <a:bodyPr wrap="none">
            <a:spAutoFit/>
          </a:bodyPr>
          <a:lstStyle/>
          <a:p>
            <a:pPr algn="ctr"/>
            <a:r>
              <a:rPr lang="es-CO" sz="3200" dirty="0" smtClean="0">
                <a:solidFill>
                  <a:srgbClr val="FF0000"/>
                </a:solidFill>
              </a:rPr>
              <a:t>Verbo 2. Renombrar</a:t>
            </a:r>
            <a:endParaRPr lang="es-CO" sz="3200" dirty="0">
              <a:solidFill>
                <a:srgbClr val="FF0000"/>
              </a:solidFill>
            </a:endParaRPr>
          </a:p>
        </p:txBody>
      </p:sp>
      <p:sp>
        <p:nvSpPr>
          <p:cNvPr id="13" name="Rectángulo 12"/>
          <p:cNvSpPr/>
          <p:nvPr/>
        </p:nvSpPr>
        <p:spPr>
          <a:xfrm>
            <a:off x="510375" y="1670832"/>
            <a:ext cx="10612054" cy="646331"/>
          </a:xfrm>
          <a:prstGeom prst="rect">
            <a:avLst/>
          </a:prstGeom>
        </p:spPr>
        <p:txBody>
          <a:bodyPr wrap="square">
            <a:spAutoFit/>
          </a:bodyPr>
          <a:lstStyle/>
          <a:p>
            <a:r>
              <a:rPr lang="es-CO" dirty="0" smtClean="0"/>
              <a:t>El verbo/función renombrar permite </a:t>
            </a:r>
            <a:r>
              <a:rPr lang="es-CO" u="sng" dirty="0" smtClean="0"/>
              <a:t>cambiar el nombre </a:t>
            </a:r>
            <a:r>
              <a:rPr lang="es-CO" dirty="0" smtClean="0"/>
              <a:t>de manera rápida de las variables contenidas en un data.frame() o en un tibble(). </a:t>
            </a:r>
            <a:endParaRPr lang="es-CO" dirty="0"/>
          </a:p>
        </p:txBody>
      </p:sp>
      <p:pic>
        <p:nvPicPr>
          <p:cNvPr id="14" name="Imagen 13"/>
          <p:cNvPicPr>
            <a:picLocks noChangeAspect="1"/>
          </p:cNvPicPr>
          <p:nvPr/>
        </p:nvPicPr>
        <p:blipFill>
          <a:blip r:embed="rId3"/>
          <a:stretch>
            <a:fillRect/>
          </a:stretch>
        </p:blipFill>
        <p:spPr>
          <a:xfrm>
            <a:off x="273978" y="160640"/>
            <a:ext cx="610082" cy="706411"/>
          </a:xfrm>
          <a:prstGeom prst="rect">
            <a:avLst/>
          </a:prstGeom>
        </p:spPr>
      </p:pic>
      <p:sp>
        <p:nvSpPr>
          <p:cNvPr id="16" name="Rectángulo 15"/>
          <p:cNvSpPr/>
          <p:nvPr/>
        </p:nvSpPr>
        <p:spPr>
          <a:xfrm>
            <a:off x="6866383" y="2541607"/>
            <a:ext cx="2086469" cy="861774"/>
          </a:xfrm>
          <a:prstGeom prst="rect">
            <a:avLst/>
          </a:prstGeom>
        </p:spPr>
        <p:txBody>
          <a:bodyPr wrap="none">
            <a:spAutoFit/>
          </a:bodyPr>
          <a:lstStyle/>
          <a:p>
            <a:r>
              <a:rPr lang="es-CO" dirty="0" smtClean="0">
                <a:solidFill>
                  <a:srgbClr val="FF0000"/>
                </a:solidFill>
              </a:rPr>
              <a:t>FUNCIÓN PRINCIPAL</a:t>
            </a:r>
          </a:p>
          <a:p>
            <a:r>
              <a:rPr lang="es-CO" sz="3200" dirty="0" err="1" smtClean="0">
                <a:solidFill>
                  <a:srgbClr val="00B0F0"/>
                </a:solidFill>
              </a:rPr>
              <a:t>rename</a:t>
            </a:r>
            <a:r>
              <a:rPr lang="es-CO" sz="3200" dirty="0" smtClean="0">
                <a:solidFill>
                  <a:srgbClr val="00B0F0"/>
                </a:solidFill>
              </a:rPr>
              <a:t>()</a:t>
            </a:r>
            <a:endParaRPr lang="es-CO" sz="3200" dirty="0">
              <a:solidFill>
                <a:srgbClr val="00B0F0"/>
              </a:solidFill>
            </a:endParaRPr>
          </a:p>
        </p:txBody>
      </p:sp>
      <p:sp>
        <p:nvSpPr>
          <p:cNvPr id="2" name="Rectángulo 1"/>
          <p:cNvSpPr/>
          <p:nvPr/>
        </p:nvSpPr>
        <p:spPr>
          <a:xfrm>
            <a:off x="6866383" y="3816406"/>
            <a:ext cx="4622356" cy="461665"/>
          </a:xfrm>
          <a:prstGeom prst="rect">
            <a:avLst/>
          </a:prstGeom>
        </p:spPr>
        <p:txBody>
          <a:bodyPr wrap="none">
            <a:spAutoFit/>
          </a:bodyPr>
          <a:lstStyle/>
          <a:p>
            <a:r>
              <a:rPr lang="es-CO" sz="2400" dirty="0" err="1">
                <a:solidFill>
                  <a:srgbClr val="00B0F0"/>
                </a:solidFill>
              </a:rPr>
              <a:t>rename</a:t>
            </a:r>
            <a:r>
              <a:rPr lang="es-CO" sz="2400" dirty="0" smtClean="0">
                <a:solidFill>
                  <a:srgbClr val="00B0F0"/>
                </a:solidFill>
              </a:rPr>
              <a:t>( , nueva_var = </a:t>
            </a:r>
            <a:r>
              <a:rPr lang="es-CO" sz="2400" dirty="0" err="1" smtClean="0">
                <a:solidFill>
                  <a:srgbClr val="00B0F0"/>
                </a:solidFill>
              </a:rPr>
              <a:t>antigua_var</a:t>
            </a:r>
            <a:r>
              <a:rPr lang="es-CO" sz="2400" dirty="0" smtClean="0">
                <a:solidFill>
                  <a:srgbClr val="00B0F0"/>
                </a:solidFill>
              </a:rPr>
              <a:t>)</a:t>
            </a:r>
            <a:endParaRPr lang="es-CO" sz="2400" dirty="0">
              <a:solidFill>
                <a:srgbClr val="00B0F0"/>
              </a:solidFill>
            </a:endParaRPr>
          </a:p>
        </p:txBody>
      </p:sp>
      <p:pic>
        <p:nvPicPr>
          <p:cNvPr id="5" name="Imagen 4"/>
          <p:cNvPicPr>
            <a:picLocks noChangeAspect="1"/>
          </p:cNvPicPr>
          <p:nvPr/>
        </p:nvPicPr>
        <p:blipFill>
          <a:blip r:embed="rId4"/>
          <a:stretch>
            <a:fillRect/>
          </a:stretch>
        </p:blipFill>
        <p:spPr>
          <a:xfrm>
            <a:off x="1924227" y="3120944"/>
            <a:ext cx="3312791" cy="2808760"/>
          </a:xfrm>
          <a:prstGeom prst="rect">
            <a:avLst/>
          </a:prstGeom>
        </p:spPr>
      </p:pic>
    </p:spTree>
    <p:extLst>
      <p:ext uri="{BB962C8B-B14F-4D97-AF65-F5344CB8AC3E}">
        <p14:creationId xmlns:p14="http://schemas.microsoft.com/office/powerpoint/2010/main" val="352176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935124" y="742320"/>
            <a:ext cx="3130345" cy="584775"/>
          </a:xfrm>
          <a:prstGeom prst="rect">
            <a:avLst/>
          </a:prstGeom>
        </p:spPr>
        <p:txBody>
          <a:bodyPr wrap="none">
            <a:spAutoFit/>
          </a:bodyPr>
          <a:lstStyle/>
          <a:p>
            <a:pPr algn="ctr"/>
            <a:r>
              <a:rPr lang="es-CO" sz="3200" dirty="0" smtClean="0">
                <a:solidFill>
                  <a:srgbClr val="FF0000"/>
                </a:solidFill>
              </a:rPr>
              <a:t>Verbo 3. Reubicar</a:t>
            </a:r>
            <a:endParaRPr lang="es-CO" sz="3200" dirty="0">
              <a:solidFill>
                <a:srgbClr val="FF0000"/>
              </a:solidFill>
            </a:endParaRPr>
          </a:p>
        </p:txBody>
      </p:sp>
      <p:sp>
        <p:nvSpPr>
          <p:cNvPr id="13" name="Rectángulo 12"/>
          <p:cNvSpPr/>
          <p:nvPr/>
        </p:nvSpPr>
        <p:spPr>
          <a:xfrm>
            <a:off x="682575" y="1625700"/>
            <a:ext cx="10612054" cy="646331"/>
          </a:xfrm>
          <a:prstGeom prst="rect">
            <a:avLst/>
          </a:prstGeom>
        </p:spPr>
        <p:txBody>
          <a:bodyPr wrap="square">
            <a:spAutoFit/>
          </a:bodyPr>
          <a:lstStyle/>
          <a:p>
            <a:r>
              <a:rPr lang="es-CO" dirty="0" smtClean="0"/>
              <a:t>El verbo/función reubicar permite </a:t>
            </a:r>
            <a:r>
              <a:rPr lang="es-CO" u="sng" dirty="0" smtClean="0"/>
              <a:t>cambiar el orden </a:t>
            </a:r>
            <a:r>
              <a:rPr lang="es-CO" dirty="0" smtClean="0"/>
              <a:t>de ubicación de las variables contenidas en un data.frame() o en un tibble(). </a:t>
            </a:r>
            <a:endParaRPr lang="es-CO" dirty="0"/>
          </a:p>
        </p:txBody>
      </p:sp>
      <p:pic>
        <p:nvPicPr>
          <p:cNvPr id="14" name="Imagen 13"/>
          <p:cNvPicPr>
            <a:picLocks noChangeAspect="1"/>
          </p:cNvPicPr>
          <p:nvPr/>
        </p:nvPicPr>
        <p:blipFill>
          <a:blip r:embed="rId3"/>
          <a:stretch>
            <a:fillRect/>
          </a:stretch>
        </p:blipFill>
        <p:spPr>
          <a:xfrm>
            <a:off x="273978" y="160640"/>
            <a:ext cx="610082" cy="706411"/>
          </a:xfrm>
          <a:prstGeom prst="rect">
            <a:avLst/>
          </a:prstGeom>
        </p:spPr>
      </p:pic>
      <p:sp>
        <p:nvSpPr>
          <p:cNvPr id="16" name="Rectángulo 15"/>
          <p:cNvSpPr/>
          <p:nvPr/>
        </p:nvSpPr>
        <p:spPr>
          <a:xfrm>
            <a:off x="7780783" y="3030680"/>
            <a:ext cx="2086469" cy="861774"/>
          </a:xfrm>
          <a:prstGeom prst="rect">
            <a:avLst/>
          </a:prstGeom>
        </p:spPr>
        <p:txBody>
          <a:bodyPr wrap="none">
            <a:spAutoFit/>
          </a:bodyPr>
          <a:lstStyle/>
          <a:p>
            <a:r>
              <a:rPr lang="es-CO" dirty="0" smtClean="0">
                <a:solidFill>
                  <a:srgbClr val="FF0000"/>
                </a:solidFill>
              </a:rPr>
              <a:t>FUNCIÓN PRINCIPAL</a:t>
            </a:r>
          </a:p>
          <a:p>
            <a:r>
              <a:rPr lang="es-CO" sz="3200" dirty="0" err="1" smtClean="0">
                <a:solidFill>
                  <a:srgbClr val="00B0F0"/>
                </a:solidFill>
              </a:rPr>
              <a:t>Relocate</a:t>
            </a:r>
            <a:r>
              <a:rPr lang="es-CO" sz="3200" dirty="0" smtClean="0">
                <a:solidFill>
                  <a:srgbClr val="00B0F0"/>
                </a:solidFill>
              </a:rPr>
              <a:t>()</a:t>
            </a:r>
            <a:endParaRPr lang="es-CO" sz="3200" dirty="0">
              <a:solidFill>
                <a:srgbClr val="00B0F0"/>
              </a:solidFill>
            </a:endParaRPr>
          </a:p>
        </p:txBody>
      </p:sp>
      <p:sp>
        <p:nvSpPr>
          <p:cNvPr id="2" name="Rectángulo 1"/>
          <p:cNvSpPr/>
          <p:nvPr/>
        </p:nvSpPr>
        <p:spPr>
          <a:xfrm>
            <a:off x="7780783" y="4352372"/>
            <a:ext cx="3681714" cy="461665"/>
          </a:xfrm>
          <a:prstGeom prst="rect">
            <a:avLst/>
          </a:prstGeom>
        </p:spPr>
        <p:txBody>
          <a:bodyPr wrap="none">
            <a:spAutoFit/>
          </a:bodyPr>
          <a:lstStyle/>
          <a:p>
            <a:r>
              <a:rPr lang="es-CO" sz="2400" dirty="0" err="1" smtClean="0">
                <a:solidFill>
                  <a:srgbClr val="00B0F0"/>
                </a:solidFill>
              </a:rPr>
              <a:t>relocate</a:t>
            </a:r>
            <a:r>
              <a:rPr lang="es-CO" sz="2400" dirty="0" smtClean="0">
                <a:solidFill>
                  <a:srgbClr val="00B0F0"/>
                </a:solidFill>
              </a:rPr>
              <a:t>( , .</a:t>
            </a:r>
            <a:r>
              <a:rPr lang="es-CO" sz="2400" dirty="0" err="1" smtClean="0">
                <a:solidFill>
                  <a:srgbClr val="00B0F0"/>
                </a:solidFill>
              </a:rPr>
              <a:t>before</a:t>
            </a:r>
            <a:r>
              <a:rPr lang="es-CO" sz="2400" dirty="0">
                <a:solidFill>
                  <a:srgbClr val="00B0F0"/>
                </a:solidFill>
              </a:rPr>
              <a:t> </a:t>
            </a:r>
            <a:r>
              <a:rPr lang="es-CO" sz="2400" dirty="0" smtClean="0">
                <a:solidFill>
                  <a:srgbClr val="00B0F0"/>
                </a:solidFill>
              </a:rPr>
              <a:t>= , . </a:t>
            </a:r>
            <a:r>
              <a:rPr lang="es-CO" sz="2400" dirty="0" err="1" smtClean="0">
                <a:solidFill>
                  <a:srgbClr val="00B0F0"/>
                </a:solidFill>
              </a:rPr>
              <a:t>after</a:t>
            </a:r>
            <a:r>
              <a:rPr lang="es-CO" sz="2400" dirty="0" smtClean="0">
                <a:solidFill>
                  <a:srgbClr val="00B0F0"/>
                </a:solidFill>
              </a:rPr>
              <a:t>)</a:t>
            </a:r>
            <a:endParaRPr lang="es-CO" sz="2400" dirty="0">
              <a:solidFill>
                <a:srgbClr val="00B0F0"/>
              </a:solidFill>
            </a:endParaRPr>
          </a:p>
        </p:txBody>
      </p:sp>
      <p:pic>
        <p:nvPicPr>
          <p:cNvPr id="7" name="Imagen 6"/>
          <p:cNvPicPr>
            <a:picLocks noChangeAspect="1"/>
          </p:cNvPicPr>
          <p:nvPr/>
        </p:nvPicPr>
        <p:blipFill>
          <a:blip r:embed="rId4"/>
          <a:stretch>
            <a:fillRect/>
          </a:stretch>
        </p:blipFill>
        <p:spPr>
          <a:xfrm>
            <a:off x="452186" y="2541607"/>
            <a:ext cx="5697144" cy="4025982"/>
          </a:xfrm>
          <a:prstGeom prst="rect">
            <a:avLst/>
          </a:prstGeom>
        </p:spPr>
      </p:pic>
      <p:sp>
        <p:nvSpPr>
          <p:cNvPr id="9" name="Rectángulo 8"/>
          <p:cNvSpPr/>
          <p:nvPr/>
        </p:nvSpPr>
        <p:spPr>
          <a:xfrm>
            <a:off x="350524" y="6437055"/>
            <a:ext cx="2778325" cy="400110"/>
          </a:xfrm>
          <a:prstGeom prst="rect">
            <a:avLst/>
          </a:prstGeom>
        </p:spPr>
        <p:txBody>
          <a:bodyPr wrap="none">
            <a:spAutoFit/>
          </a:bodyPr>
          <a:lstStyle/>
          <a:p>
            <a:r>
              <a:rPr lang="es-CO" sz="1000" dirty="0" smtClean="0"/>
              <a:t>Fuente Ilustración.</a:t>
            </a:r>
          </a:p>
          <a:p>
            <a:r>
              <a:rPr lang="es-CO" sz="1000" dirty="0" smtClean="0"/>
              <a:t>https</a:t>
            </a:r>
            <a:r>
              <a:rPr lang="es-CO" sz="1000" dirty="0"/>
              <a:t>://github.com/allisonhorst/stats-illustrations</a:t>
            </a:r>
          </a:p>
        </p:txBody>
      </p:sp>
    </p:spTree>
    <p:extLst>
      <p:ext uri="{BB962C8B-B14F-4D97-AF65-F5344CB8AC3E}">
        <p14:creationId xmlns:p14="http://schemas.microsoft.com/office/powerpoint/2010/main" val="310110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h0.redbubble.net/image.522698608.2413/flat,550x550,075,f.u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629" y="247472"/>
            <a:ext cx="655187" cy="7564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280685" y="742320"/>
            <a:ext cx="4439229" cy="584775"/>
          </a:xfrm>
          <a:prstGeom prst="rect">
            <a:avLst/>
          </a:prstGeom>
        </p:spPr>
        <p:txBody>
          <a:bodyPr wrap="none">
            <a:spAutoFit/>
          </a:bodyPr>
          <a:lstStyle/>
          <a:p>
            <a:pPr algn="ctr"/>
            <a:r>
              <a:rPr lang="es-CO" sz="3200" dirty="0" smtClean="0">
                <a:solidFill>
                  <a:srgbClr val="FF0000"/>
                </a:solidFill>
              </a:rPr>
              <a:t>Verbo 4. Adicionar/mutar</a:t>
            </a:r>
            <a:endParaRPr lang="es-CO" sz="3200" dirty="0">
              <a:solidFill>
                <a:srgbClr val="FF0000"/>
              </a:solidFill>
            </a:endParaRPr>
          </a:p>
        </p:txBody>
      </p:sp>
      <p:sp>
        <p:nvSpPr>
          <p:cNvPr id="13" name="Rectángulo 12"/>
          <p:cNvSpPr/>
          <p:nvPr/>
        </p:nvSpPr>
        <p:spPr>
          <a:xfrm>
            <a:off x="682575" y="1625700"/>
            <a:ext cx="10612054" cy="646331"/>
          </a:xfrm>
          <a:prstGeom prst="rect">
            <a:avLst/>
          </a:prstGeom>
        </p:spPr>
        <p:txBody>
          <a:bodyPr wrap="square">
            <a:spAutoFit/>
          </a:bodyPr>
          <a:lstStyle/>
          <a:p>
            <a:r>
              <a:rPr lang="es-CO" dirty="0" smtClean="0"/>
              <a:t>El verbo/función adicionar permite </a:t>
            </a:r>
            <a:r>
              <a:rPr lang="es-CO" u="sng" dirty="0" smtClean="0"/>
              <a:t>crear</a:t>
            </a:r>
            <a:r>
              <a:rPr lang="es-CO" dirty="0" smtClean="0"/>
              <a:t> nuevas variables a partir de las existentes en un data.frame() o en un tibble(). </a:t>
            </a:r>
            <a:endParaRPr lang="es-CO" dirty="0"/>
          </a:p>
        </p:txBody>
      </p:sp>
      <p:pic>
        <p:nvPicPr>
          <p:cNvPr id="14" name="Imagen 13"/>
          <p:cNvPicPr>
            <a:picLocks noChangeAspect="1"/>
          </p:cNvPicPr>
          <p:nvPr/>
        </p:nvPicPr>
        <p:blipFill>
          <a:blip r:embed="rId3"/>
          <a:stretch>
            <a:fillRect/>
          </a:stretch>
        </p:blipFill>
        <p:spPr>
          <a:xfrm>
            <a:off x="273978" y="160640"/>
            <a:ext cx="610082" cy="706411"/>
          </a:xfrm>
          <a:prstGeom prst="rect">
            <a:avLst/>
          </a:prstGeom>
        </p:spPr>
      </p:pic>
      <p:sp>
        <p:nvSpPr>
          <p:cNvPr id="16" name="Rectángulo 15"/>
          <p:cNvSpPr/>
          <p:nvPr/>
        </p:nvSpPr>
        <p:spPr>
          <a:xfrm>
            <a:off x="7656092" y="2462914"/>
            <a:ext cx="2086469" cy="861774"/>
          </a:xfrm>
          <a:prstGeom prst="rect">
            <a:avLst/>
          </a:prstGeom>
        </p:spPr>
        <p:txBody>
          <a:bodyPr wrap="none">
            <a:spAutoFit/>
          </a:bodyPr>
          <a:lstStyle/>
          <a:p>
            <a:r>
              <a:rPr lang="es-CO" dirty="0" smtClean="0">
                <a:solidFill>
                  <a:srgbClr val="FF0000"/>
                </a:solidFill>
              </a:rPr>
              <a:t>FUNCIÓN PRINCIPAL</a:t>
            </a:r>
          </a:p>
          <a:p>
            <a:r>
              <a:rPr lang="es-CO" sz="3200" dirty="0" smtClean="0">
                <a:solidFill>
                  <a:srgbClr val="00B0F0"/>
                </a:solidFill>
              </a:rPr>
              <a:t>mutate()</a:t>
            </a:r>
            <a:endParaRPr lang="es-CO" sz="3200" dirty="0">
              <a:solidFill>
                <a:srgbClr val="00B0F0"/>
              </a:solidFill>
            </a:endParaRPr>
          </a:p>
        </p:txBody>
      </p:sp>
      <p:sp>
        <p:nvSpPr>
          <p:cNvPr id="2" name="Rectángulo 1"/>
          <p:cNvSpPr/>
          <p:nvPr/>
        </p:nvSpPr>
        <p:spPr>
          <a:xfrm>
            <a:off x="7656091" y="5420506"/>
            <a:ext cx="2162772" cy="584775"/>
          </a:xfrm>
          <a:prstGeom prst="rect">
            <a:avLst/>
          </a:prstGeom>
        </p:spPr>
        <p:txBody>
          <a:bodyPr wrap="none">
            <a:spAutoFit/>
          </a:bodyPr>
          <a:lstStyle/>
          <a:p>
            <a:r>
              <a:rPr lang="es-CO" sz="3200" dirty="0">
                <a:solidFill>
                  <a:srgbClr val="00B0F0"/>
                </a:solidFill>
              </a:rPr>
              <a:t>t</a:t>
            </a:r>
            <a:r>
              <a:rPr lang="es-CO" sz="3200" dirty="0" smtClean="0">
                <a:solidFill>
                  <a:srgbClr val="00B0F0"/>
                </a:solidFill>
              </a:rPr>
              <a:t>ransmute()</a:t>
            </a:r>
            <a:endParaRPr lang="es-CO" sz="3200" dirty="0">
              <a:solidFill>
                <a:srgbClr val="00B0F0"/>
              </a:solidFill>
            </a:endParaRPr>
          </a:p>
        </p:txBody>
      </p:sp>
      <p:pic>
        <p:nvPicPr>
          <p:cNvPr id="5" name="Imagen 4"/>
          <p:cNvPicPr>
            <a:picLocks noChangeAspect="1"/>
          </p:cNvPicPr>
          <p:nvPr/>
        </p:nvPicPr>
        <p:blipFill>
          <a:blip r:embed="rId4"/>
          <a:stretch>
            <a:fillRect/>
          </a:stretch>
        </p:blipFill>
        <p:spPr>
          <a:xfrm>
            <a:off x="1430315" y="2798511"/>
            <a:ext cx="4804230" cy="3569385"/>
          </a:xfrm>
          <a:prstGeom prst="rect">
            <a:avLst/>
          </a:prstGeom>
        </p:spPr>
      </p:pic>
      <p:sp>
        <p:nvSpPr>
          <p:cNvPr id="6" name="Rectángulo 5"/>
          <p:cNvSpPr/>
          <p:nvPr/>
        </p:nvSpPr>
        <p:spPr>
          <a:xfrm>
            <a:off x="7656091" y="5144478"/>
            <a:ext cx="2373470" cy="369332"/>
          </a:xfrm>
          <a:prstGeom prst="rect">
            <a:avLst/>
          </a:prstGeom>
        </p:spPr>
        <p:txBody>
          <a:bodyPr wrap="none">
            <a:spAutoFit/>
          </a:bodyPr>
          <a:lstStyle/>
          <a:p>
            <a:r>
              <a:rPr lang="es-CO" dirty="0" smtClean="0">
                <a:solidFill>
                  <a:srgbClr val="FF0000"/>
                </a:solidFill>
              </a:rPr>
              <a:t>FUNCIÓN ALTERNATIVA</a:t>
            </a:r>
            <a:endParaRPr lang="es-CO" dirty="0">
              <a:solidFill>
                <a:srgbClr val="FF0000"/>
              </a:solidFill>
            </a:endParaRPr>
          </a:p>
        </p:txBody>
      </p:sp>
      <p:sp>
        <p:nvSpPr>
          <p:cNvPr id="7" name="Rectángulo 6"/>
          <p:cNvSpPr/>
          <p:nvPr/>
        </p:nvSpPr>
        <p:spPr>
          <a:xfrm>
            <a:off x="7656091" y="3655147"/>
            <a:ext cx="2170531" cy="338554"/>
          </a:xfrm>
          <a:prstGeom prst="rect">
            <a:avLst/>
          </a:prstGeom>
        </p:spPr>
        <p:txBody>
          <a:bodyPr wrap="none">
            <a:spAutoFit/>
          </a:bodyPr>
          <a:lstStyle/>
          <a:p>
            <a:r>
              <a:rPr lang="es-CO" sz="1600" i="1" dirty="0" smtClean="0">
                <a:solidFill>
                  <a:srgbClr val="FF0000"/>
                </a:solidFill>
              </a:rPr>
              <a:t>FUNCIONES AUXILIARES</a:t>
            </a:r>
            <a:endParaRPr lang="es-CO" sz="1600" i="1" dirty="0">
              <a:solidFill>
                <a:srgbClr val="FF0000"/>
              </a:solidFill>
            </a:endParaRPr>
          </a:p>
        </p:txBody>
      </p:sp>
      <p:sp>
        <p:nvSpPr>
          <p:cNvPr id="8" name="Rectángulo 7"/>
          <p:cNvSpPr/>
          <p:nvPr/>
        </p:nvSpPr>
        <p:spPr>
          <a:xfrm>
            <a:off x="7675434" y="3935781"/>
            <a:ext cx="1429879" cy="369332"/>
          </a:xfrm>
          <a:prstGeom prst="rect">
            <a:avLst/>
          </a:prstGeom>
        </p:spPr>
        <p:txBody>
          <a:bodyPr wrap="none">
            <a:spAutoFit/>
          </a:bodyPr>
          <a:lstStyle/>
          <a:p>
            <a:r>
              <a:rPr lang="es-CO" dirty="0" smtClean="0">
                <a:solidFill>
                  <a:srgbClr val="00B0F0"/>
                </a:solidFill>
              </a:rPr>
              <a:t>case_when()</a:t>
            </a:r>
            <a:endParaRPr lang="es-CO" dirty="0">
              <a:solidFill>
                <a:srgbClr val="00B0F0"/>
              </a:solidFill>
            </a:endParaRPr>
          </a:p>
        </p:txBody>
      </p:sp>
      <p:sp>
        <p:nvSpPr>
          <p:cNvPr id="12" name="Rectángulo 11"/>
          <p:cNvSpPr/>
          <p:nvPr/>
        </p:nvSpPr>
        <p:spPr>
          <a:xfrm>
            <a:off x="7675434" y="4283675"/>
            <a:ext cx="911916" cy="369332"/>
          </a:xfrm>
          <a:prstGeom prst="rect">
            <a:avLst/>
          </a:prstGeom>
        </p:spPr>
        <p:txBody>
          <a:bodyPr wrap="none">
            <a:spAutoFit/>
          </a:bodyPr>
          <a:lstStyle/>
          <a:p>
            <a:r>
              <a:rPr lang="es-CO" dirty="0" smtClean="0">
                <a:solidFill>
                  <a:srgbClr val="00B0F0"/>
                </a:solidFill>
              </a:rPr>
              <a:t>across()</a:t>
            </a:r>
            <a:endParaRPr lang="es-CO" dirty="0">
              <a:solidFill>
                <a:srgbClr val="00B0F0"/>
              </a:solidFill>
            </a:endParaRPr>
          </a:p>
        </p:txBody>
      </p:sp>
      <p:sp>
        <p:nvSpPr>
          <p:cNvPr id="9" name="Rectángulo 8"/>
          <p:cNvSpPr/>
          <p:nvPr/>
        </p:nvSpPr>
        <p:spPr>
          <a:xfrm>
            <a:off x="342212" y="6228503"/>
            <a:ext cx="2778325" cy="400110"/>
          </a:xfrm>
          <a:prstGeom prst="rect">
            <a:avLst/>
          </a:prstGeom>
        </p:spPr>
        <p:txBody>
          <a:bodyPr wrap="none">
            <a:spAutoFit/>
          </a:bodyPr>
          <a:lstStyle/>
          <a:p>
            <a:r>
              <a:rPr lang="es-CO" sz="1000" dirty="0" smtClean="0"/>
              <a:t>Fuente Ilustración.</a:t>
            </a:r>
          </a:p>
          <a:p>
            <a:r>
              <a:rPr lang="es-CO" sz="1000" dirty="0" smtClean="0"/>
              <a:t>https</a:t>
            </a:r>
            <a:r>
              <a:rPr lang="es-CO" sz="1000" dirty="0"/>
              <a:t>://github.com/allisonhorst/stats-illustrations</a:t>
            </a:r>
          </a:p>
        </p:txBody>
      </p:sp>
    </p:spTree>
    <p:extLst>
      <p:ext uri="{BB962C8B-B14F-4D97-AF65-F5344CB8AC3E}">
        <p14:creationId xmlns:p14="http://schemas.microsoft.com/office/powerpoint/2010/main" val="42571742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6531</TotalTime>
  <Words>741</Words>
  <Application>Microsoft Office PowerPoint</Application>
  <PresentationFormat>Panorámica</PresentationFormat>
  <Paragraphs>97</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Ancizar Sans Extrabold</vt:lpstr>
      <vt:lpstr>Arial</vt:lpstr>
      <vt:lpstr>Calibri</vt:lpstr>
      <vt:lpstr>Calibri Light</vt:lpstr>
      <vt:lpstr>Consolas</vt:lpstr>
      <vt:lpstr>Tema de Office</vt:lpstr>
      <vt:lpstr>Presentación de PowerPoint</vt:lpstr>
      <vt:lpstr>Ruta del curso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jm</dc:creator>
  <cp:lastModifiedBy>jm</cp:lastModifiedBy>
  <cp:revision>180</cp:revision>
  <dcterms:created xsi:type="dcterms:W3CDTF">2020-08-14T17:28:51Z</dcterms:created>
  <dcterms:modified xsi:type="dcterms:W3CDTF">2020-12-11T23:47:16Z</dcterms:modified>
</cp:coreProperties>
</file>