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9" r:id="rId3"/>
    <p:sldId id="268" r:id="rId4"/>
    <p:sldId id="280" r:id="rId5"/>
    <p:sldId id="269" r:id="rId6"/>
    <p:sldId id="270" r:id="rId7"/>
    <p:sldId id="271" r:id="rId8"/>
    <p:sldId id="275" r:id="rId9"/>
    <p:sldId id="276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3" r:id="rId21"/>
    <p:sldId id="292" r:id="rId22"/>
    <p:sldId id="294" r:id="rId23"/>
    <p:sldId id="295" r:id="rId24"/>
    <p:sldId id="296" r:id="rId25"/>
    <p:sldId id="298" r:id="rId26"/>
    <p:sldId id="297" r:id="rId27"/>
    <p:sldId id="299" r:id="rId2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5A97-546D-44DD-A3B7-52D027ED84E5}" type="datetimeFigureOut">
              <a:rPr lang="es-CO" smtClean="0"/>
              <a:t>4/09/2020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7627-E5E3-4AE7-8864-B3BABEB20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4060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5A97-546D-44DD-A3B7-52D027ED84E5}" type="datetimeFigureOut">
              <a:rPr lang="es-CO" smtClean="0"/>
              <a:t>4/09/2020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7627-E5E3-4AE7-8864-B3BABEB20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4234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5A97-546D-44DD-A3B7-52D027ED84E5}" type="datetimeFigureOut">
              <a:rPr lang="es-CO" smtClean="0"/>
              <a:t>4/09/2020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7627-E5E3-4AE7-8864-B3BABEB20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3935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5A97-546D-44DD-A3B7-52D027ED84E5}" type="datetimeFigureOut">
              <a:rPr lang="es-CO" smtClean="0"/>
              <a:t>4/09/2020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7627-E5E3-4AE7-8864-B3BABEB20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542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5A97-546D-44DD-A3B7-52D027ED84E5}" type="datetimeFigureOut">
              <a:rPr lang="es-CO" smtClean="0"/>
              <a:t>4/09/2020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7627-E5E3-4AE7-8864-B3BABEB20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0681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5A97-546D-44DD-A3B7-52D027ED84E5}" type="datetimeFigureOut">
              <a:rPr lang="es-CO" smtClean="0"/>
              <a:t>4/09/2020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7627-E5E3-4AE7-8864-B3BABEB20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8202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5A97-546D-44DD-A3B7-52D027ED84E5}" type="datetimeFigureOut">
              <a:rPr lang="es-CO" smtClean="0"/>
              <a:t>4/09/2020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7627-E5E3-4AE7-8864-B3BABEB20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7358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5A97-546D-44DD-A3B7-52D027ED84E5}" type="datetimeFigureOut">
              <a:rPr lang="es-CO" smtClean="0"/>
              <a:t>4/09/2020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7627-E5E3-4AE7-8864-B3BABEB20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9542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5A97-546D-44DD-A3B7-52D027ED84E5}" type="datetimeFigureOut">
              <a:rPr lang="es-CO" smtClean="0"/>
              <a:t>4/09/2020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7627-E5E3-4AE7-8864-B3BABEB20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5467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5A97-546D-44DD-A3B7-52D027ED84E5}" type="datetimeFigureOut">
              <a:rPr lang="es-CO" smtClean="0"/>
              <a:t>4/09/2020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7627-E5E3-4AE7-8864-B3BABEB20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1280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5A97-546D-44DD-A3B7-52D027ED84E5}" type="datetimeFigureOut">
              <a:rPr lang="es-CO" smtClean="0"/>
              <a:t>4/09/2020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7627-E5E3-4AE7-8864-B3BABEB20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7922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35A97-546D-44DD-A3B7-52D027ED84E5}" type="datetimeFigureOut">
              <a:rPr lang="es-CO" smtClean="0"/>
              <a:t>4/09/2020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97627-E5E3-4AE7-8864-B3BABEB20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083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dley/vis-eda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10" Type="http://schemas.openxmlformats.org/officeDocument/2006/relationships/image" Target="../media/image26.png"/><Relationship Id="rId4" Type="http://schemas.openxmlformats.org/officeDocument/2006/relationships/image" Target="../media/image19.png"/><Relationship Id="rId9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/>
          <p:cNvSpPr txBox="1">
            <a:spLocks/>
          </p:cNvSpPr>
          <p:nvPr/>
        </p:nvSpPr>
        <p:spPr>
          <a:xfrm>
            <a:off x="1955322" y="1831125"/>
            <a:ext cx="798488" cy="374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4000" dirty="0">
              <a:solidFill>
                <a:srgbClr val="19937C"/>
              </a:solidFill>
              <a:latin typeface="Ancizar Sans Extrabold"/>
              <a:cs typeface="Ancizar Sans Extrabold"/>
            </a:endParaRPr>
          </a:p>
        </p:txBody>
      </p:sp>
      <p:pic>
        <p:nvPicPr>
          <p:cNvPr id="1026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05476" y="6401750"/>
            <a:ext cx="1473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curso de R</a:t>
            </a:r>
            <a:endParaRPr lang="es-CO" sz="1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753810" y="1743706"/>
            <a:ext cx="62511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b="1" dirty="0" smtClean="0"/>
              <a:t>SESIÓN 3 </a:t>
            </a:r>
          </a:p>
          <a:p>
            <a:pPr algn="ctr"/>
            <a:r>
              <a:rPr lang="es-CO" sz="2400" dirty="0" smtClean="0"/>
              <a:t>EXPRESIONES LÓGICAS Y VECTORES EN R</a:t>
            </a:r>
          </a:p>
          <a:p>
            <a:pPr algn="ctr"/>
            <a:endParaRPr lang="es-CO" sz="2400" dirty="0"/>
          </a:p>
          <a:p>
            <a:pPr algn="ctr"/>
            <a:r>
              <a:rPr lang="es-CO" sz="2400" dirty="0" smtClean="0"/>
              <a:t>21/08/2020</a:t>
            </a:r>
          </a:p>
          <a:p>
            <a:pPr algn="ctr"/>
            <a:endParaRPr lang="es-CO" sz="2400" dirty="0"/>
          </a:p>
          <a:p>
            <a:pPr algn="ctr"/>
            <a:endParaRPr lang="es-CO" sz="2400" dirty="0" smtClean="0"/>
          </a:p>
          <a:p>
            <a:pPr algn="ctr"/>
            <a:r>
              <a:rPr lang="es-CO" sz="2400" dirty="0" smtClean="0"/>
              <a:t>Alberto Rodríguez R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415666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/>
          <p:cNvSpPr txBox="1">
            <a:spLocks/>
          </p:cNvSpPr>
          <p:nvPr/>
        </p:nvSpPr>
        <p:spPr>
          <a:xfrm>
            <a:off x="1955322" y="1831125"/>
            <a:ext cx="798488" cy="374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4000" dirty="0">
              <a:solidFill>
                <a:srgbClr val="19937C"/>
              </a:solidFill>
              <a:latin typeface="Ancizar Sans Extrabold"/>
              <a:cs typeface="Ancizar Sans Extrabold"/>
            </a:endParaRPr>
          </a:p>
        </p:txBody>
      </p:sp>
      <p:pic>
        <p:nvPicPr>
          <p:cNvPr id="1026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05476" y="6401750"/>
            <a:ext cx="1473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curso de R</a:t>
            </a:r>
            <a:endParaRPr lang="es-CO" sz="1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227810" y="711542"/>
            <a:ext cx="742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b="1" dirty="0" smtClean="0"/>
              <a:t>ESTRUCTURAS DE DATOS EN R</a:t>
            </a:r>
            <a:endParaRPr lang="es-CO" sz="3200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428" y="1922064"/>
            <a:ext cx="6773042" cy="3614214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9285316" y="3358342"/>
            <a:ext cx="1596044" cy="107234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Factores en 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2164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/>
          <p:cNvSpPr txBox="1">
            <a:spLocks/>
          </p:cNvSpPr>
          <p:nvPr/>
        </p:nvSpPr>
        <p:spPr>
          <a:xfrm>
            <a:off x="1955322" y="1831125"/>
            <a:ext cx="798488" cy="374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4000" dirty="0">
              <a:solidFill>
                <a:srgbClr val="19937C"/>
              </a:solidFill>
              <a:latin typeface="Ancizar Sans Extrabold"/>
              <a:cs typeface="Ancizar Sans Extrabold"/>
            </a:endParaRPr>
          </a:p>
        </p:txBody>
      </p:sp>
      <p:pic>
        <p:nvPicPr>
          <p:cNvPr id="1026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05476" y="6401750"/>
            <a:ext cx="1473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curso de R</a:t>
            </a:r>
            <a:endParaRPr lang="es-CO" sz="1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48393" y="551330"/>
            <a:ext cx="551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VECTORES EN R</a:t>
            </a:r>
            <a:endParaRPr lang="es-CO" b="1" dirty="0"/>
          </a:p>
        </p:txBody>
      </p:sp>
      <p:sp>
        <p:nvSpPr>
          <p:cNvPr id="6" name="Rectángulo 5"/>
          <p:cNvSpPr/>
          <p:nvPr/>
        </p:nvSpPr>
        <p:spPr>
          <a:xfrm>
            <a:off x="979244" y="1221491"/>
            <a:ext cx="2516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solidFill>
                  <a:srgbClr val="00B050"/>
                </a:solidFill>
              </a:rPr>
              <a:t>CREACIÓN DE VECTORES</a:t>
            </a:r>
            <a:endParaRPr lang="es-CO" b="1" dirty="0">
              <a:solidFill>
                <a:srgbClr val="00B050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322" y="2205371"/>
            <a:ext cx="8273761" cy="234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54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/>
          <p:cNvSpPr txBox="1">
            <a:spLocks/>
          </p:cNvSpPr>
          <p:nvPr/>
        </p:nvSpPr>
        <p:spPr>
          <a:xfrm>
            <a:off x="1955322" y="1831125"/>
            <a:ext cx="798488" cy="374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4000" dirty="0">
              <a:solidFill>
                <a:srgbClr val="19937C"/>
              </a:solidFill>
              <a:latin typeface="Ancizar Sans Extrabold"/>
              <a:cs typeface="Ancizar Sans Extrabold"/>
            </a:endParaRPr>
          </a:p>
        </p:txBody>
      </p:sp>
      <p:pic>
        <p:nvPicPr>
          <p:cNvPr id="1026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05476" y="6401750"/>
            <a:ext cx="1473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curso de R</a:t>
            </a:r>
            <a:endParaRPr lang="es-CO" sz="1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48393" y="551330"/>
            <a:ext cx="551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VECTORES EN R</a:t>
            </a:r>
            <a:endParaRPr lang="es-CO" b="1" dirty="0"/>
          </a:p>
        </p:txBody>
      </p:sp>
      <p:sp>
        <p:nvSpPr>
          <p:cNvPr id="6" name="Rectángulo 5"/>
          <p:cNvSpPr/>
          <p:nvPr/>
        </p:nvSpPr>
        <p:spPr>
          <a:xfrm>
            <a:off x="970931" y="1254742"/>
            <a:ext cx="2591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solidFill>
                  <a:srgbClr val="00B050"/>
                </a:solidFill>
              </a:rPr>
              <a:t>TIPOS DE VECTORES EN R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485208" y="22938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CO" dirty="0" smtClean="0">
                <a:solidFill>
                  <a:srgbClr val="333333"/>
                </a:solidFill>
                <a:latin typeface="Helvetica Neue"/>
              </a:rPr>
              <a:t>Existen, en principio, cuatro tipos de vectores en </a:t>
            </a:r>
            <a:r>
              <a:rPr lang="es-CO" b="0" i="0" dirty="0" smtClean="0">
                <a:solidFill>
                  <a:srgbClr val="333333"/>
                </a:solidFill>
                <a:effectLst/>
                <a:latin typeface="Helvetica Neue"/>
              </a:rPr>
              <a:t>R.</a:t>
            </a:r>
          </a:p>
          <a:p>
            <a:pPr algn="just"/>
            <a:endParaRPr lang="es-CO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CO" b="1" i="1" dirty="0" smtClean="0">
                <a:solidFill>
                  <a:srgbClr val="333333"/>
                </a:solidFill>
                <a:effectLst/>
                <a:latin typeface="Helvetica Neue"/>
              </a:rPr>
              <a:t> Lógicos</a:t>
            </a:r>
            <a:endParaRPr lang="es-CO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CO" b="1" i="1" dirty="0" smtClean="0">
                <a:solidFill>
                  <a:srgbClr val="333333"/>
                </a:solidFill>
                <a:effectLst/>
                <a:latin typeface="Helvetica Neue"/>
              </a:rPr>
              <a:t> Enteros</a:t>
            </a:r>
            <a:endParaRPr lang="es-CO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CO" b="1" i="1" dirty="0" smtClean="0">
                <a:solidFill>
                  <a:srgbClr val="333333"/>
                </a:solidFill>
                <a:effectLst/>
                <a:latin typeface="Helvetica Neue"/>
              </a:rPr>
              <a:t> Numéricos</a:t>
            </a:r>
            <a:endParaRPr lang="es-CO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CO" b="1" i="1" dirty="0" smtClean="0">
                <a:solidFill>
                  <a:srgbClr val="333333"/>
                </a:solidFill>
                <a:effectLst/>
                <a:latin typeface="Helvetica Neue"/>
              </a:rPr>
              <a:t> Cadena o </a:t>
            </a:r>
            <a:r>
              <a:rPr lang="es-CO" b="1" i="1" dirty="0" err="1" smtClean="0">
                <a:solidFill>
                  <a:srgbClr val="333333"/>
                </a:solidFill>
                <a:effectLst/>
                <a:latin typeface="Helvetica Neue"/>
              </a:rPr>
              <a:t>caracter</a:t>
            </a:r>
            <a:endParaRPr lang="es-CO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2728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/>
          <p:cNvSpPr txBox="1">
            <a:spLocks/>
          </p:cNvSpPr>
          <p:nvPr/>
        </p:nvSpPr>
        <p:spPr>
          <a:xfrm>
            <a:off x="1955322" y="1831125"/>
            <a:ext cx="798488" cy="374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4000" dirty="0">
              <a:solidFill>
                <a:srgbClr val="19937C"/>
              </a:solidFill>
              <a:latin typeface="Ancizar Sans Extrabold"/>
              <a:cs typeface="Ancizar Sans Extrabold"/>
            </a:endParaRPr>
          </a:p>
        </p:txBody>
      </p:sp>
      <p:pic>
        <p:nvPicPr>
          <p:cNvPr id="1026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05476" y="6401750"/>
            <a:ext cx="1473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curso de R</a:t>
            </a:r>
            <a:endParaRPr lang="es-CO" sz="1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48393" y="551330"/>
            <a:ext cx="551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VECTORES EN R</a:t>
            </a:r>
            <a:endParaRPr lang="es-CO" b="1" dirty="0"/>
          </a:p>
        </p:txBody>
      </p:sp>
      <p:sp>
        <p:nvSpPr>
          <p:cNvPr id="6" name="Rectángulo 5"/>
          <p:cNvSpPr/>
          <p:nvPr/>
        </p:nvSpPr>
        <p:spPr>
          <a:xfrm>
            <a:off x="970931" y="1254742"/>
            <a:ext cx="3035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solidFill>
                  <a:srgbClr val="00B050"/>
                </a:solidFill>
              </a:rPr>
              <a:t>COERCIÓN DE VECTORES EN R</a:t>
            </a:r>
            <a:endParaRPr lang="es-CO" b="1" dirty="0">
              <a:solidFill>
                <a:srgbClr val="FF000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015" y="2418912"/>
            <a:ext cx="9071090" cy="229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78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/>
          <p:cNvSpPr txBox="1">
            <a:spLocks/>
          </p:cNvSpPr>
          <p:nvPr/>
        </p:nvSpPr>
        <p:spPr>
          <a:xfrm>
            <a:off x="1955322" y="1831125"/>
            <a:ext cx="798488" cy="374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4000" dirty="0">
              <a:solidFill>
                <a:srgbClr val="19937C"/>
              </a:solidFill>
              <a:latin typeface="Ancizar Sans Extrabold"/>
              <a:cs typeface="Ancizar Sans Extrabold"/>
            </a:endParaRPr>
          </a:p>
        </p:txBody>
      </p:sp>
      <p:pic>
        <p:nvPicPr>
          <p:cNvPr id="1026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05476" y="6401750"/>
            <a:ext cx="1473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curso de R</a:t>
            </a:r>
            <a:endParaRPr lang="es-CO" sz="1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48393" y="551330"/>
            <a:ext cx="551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VECTORES EN R</a:t>
            </a:r>
            <a:endParaRPr lang="es-CO" b="1" dirty="0"/>
          </a:p>
        </p:txBody>
      </p:sp>
      <p:sp>
        <p:nvSpPr>
          <p:cNvPr id="6" name="Rectángulo 5"/>
          <p:cNvSpPr/>
          <p:nvPr/>
        </p:nvSpPr>
        <p:spPr>
          <a:xfrm>
            <a:off x="970931" y="1254742"/>
            <a:ext cx="3827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solidFill>
                  <a:srgbClr val="00B050"/>
                </a:solidFill>
              </a:rPr>
              <a:t>CREAR VECTORES RÁPIDAMENTE EN R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485208" y="22938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CO" dirty="0" smtClean="0">
                <a:solidFill>
                  <a:srgbClr val="333333"/>
                </a:solidFill>
                <a:latin typeface="Helvetica Neue"/>
              </a:rPr>
              <a:t>A través del uso de tres funciones en R</a:t>
            </a:r>
            <a:r>
              <a:rPr lang="es-CO" b="0" i="0" dirty="0" smtClean="0">
                <a:solidFill>
                  <a:srgbClr val="333333"/>
                </a:solidFill>
                <a:effectLst/>
                <a:latin typeface="Helvetica Neue"/>
              </a:rPr>
              <a:t>.</a:t>
            </a:r>
          </a:p>
          <a:p>
            <a:pPr algn="just"/>
            <a:endParaRPr lang="es-CO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s-CO" sz="2400" b="1" i="1" dirty="0" smtClean="0">
                <a:solidFill>
                  <a:srgbClr val="333333"/>
                </a:solidFill>
                <a:effectLst/>
                <a:latin typeface="Helvetica Neue"/>
              </a:rPr>
              <a:t> :</a:t>
            </a:r>
            <a:endParaRPr lang="es-CO" sz="2400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s-CO" sz="2400" b="1" i="1" dirty="0" smtClean="0">
                <a:solidFill>
                  <a:srgbClr val="333333"/>
                </a:solidFill>
                <a:effectLst/>
                <a:latin typeface="Helvetica Neue"/>
              </a:rPr>
              <a:t> seq( )</a:t>
            </a:r>
            <a:endParaRPr lang="es-CO" sz="2400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s-CO" sz="2400" b="1" i="1" dirty="0" smtClean="0">
                <a:solidFill>
                  <a:srgbClr val="333333"/>
                </a:solidFill>
                <a:effectLst/>
                <a:latin typeface="Helvetica Neue"/>
              </a:rPr>
              <a:t> rep( )</a:t>
            </a:r>
            <a:endParaRPr lang="es-CO" sz="24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35460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/>
          <p:cNvSpPr txBox="1">
            <a:spLocks/>
          </p:cNvSpPr>
          <p:nvPr/>
        </p:nvSpPr>
        <p:spPr>
          <a:xfrm>
            <a:off x="1955322" y="1831125"/>
            <a:ext cx="798488" cy="374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4000" dirty="0">
              <a:solidFill>
                <a:srgbClr val="19937C"/>
              </a:solidFill>
              <a:latin typeface="Ancizar Sans Extrabold"/>
              <a:cs typeface="Ancizar Sans Extrabold"/>
            </a:endParaRPr>
          </a:p>
        </p:txBody>
      </p:sp>
      <p:pic>
        <p:nvPicPr>
          <p:cNvPr id="1026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05476" y="6401750"/>
            <a:ext cx="1473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curso de R</a:t>
            </a:r>
            <a:endParaRPr lang="es-CO" sz="1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48393" y="551330"/>
            <a:ext cx="551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VECTORES EN R</a:t>
            </a:r>
            <a:endParaRPr lang="es-CO" b="1" dirty="0"/>
          </a:p>
        </p:txBody>
      </p:sp>
      <p:sp>
        <p:nvSpPr>
          <p:cNvPr id="6" name="Rectángulo 5"/>
          <p:cNvSpPr/>
          <p:nvPr/>
        </p:nvSpPr>
        <p:spPr>
          <a:xfrm>
            <a:off x="970931" y="1254742"/>
            <a:ext cx="3565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solidFill>
                  <a:srgbClr val="00B050"/>
                </a:solidFill>
              </a:rPr>
              <a:t>OPERACIONES CON VECTORES EN R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602097" y="3241964"/>
            <a:ext cx="1922499" cy="964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OPERACIONES CON VECTORES</a:t>
            </a:r>
            <a:endParaRPr lang="es-CO" dirty="0"/>
          </a:p>
        </p:txBody>
      </p:sp>
      <p:cxnSp>
        <p:nvCxnSpPr>
          <p:cNvPr id="8" name="Conector recto de flecha 7"/>
          <p:cNvCxnSpPr/>
          <p:nvPr/>
        </p:nvCxnSpPr>
        <p:spPr>
          <a:xfrm flipV="1">
            <a:off x="3790604" y="2651760"/>
            <a:ext cx="1280160" cy="997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>
            <a:off x="3790604" y="3721966"/>
            <a:ext cx="1413163" cy="581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5070764" y="2353811"/>
            <a:ext cx="2668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 smtClean="0"/>
              <a:t>Aritméticas</a:t>
            </a:r>
            <a:endParaRPr lang="es-CO" sz="2800" b="1" dirty="0"/>
          </a:p>
        </p:txBody>
      </p:sp>
      <p:sp>
        <p:nvSpPr>
          <p:cNvPr id="14" name="CuadroTexto 13"/>
          <p:cNvSpPr txBox="1"/>
          <p:nvPr/>
        </p:nvSpPr>
        <p:spPr>
          <a:xfrm>
            <a:off x="5203767" y="4021224"/>
            <a:ext cx="1596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 smtClean="0"/>
              <a:t>Lógicas</a:t>
            </a:r>
            <a:endParaRPr lang="es-CO" sz="2800" b="1" dirty="0"/>
          </a:p>
        </p:txBody>
      </p:sp>
    </p:spTree>
    <p:extLst>
      <p:ext uri="{BB962C8B-B14F-4D97-AF65-F5344CB8AC3E}">
        <p14:creationId xmlns:p14="http://schemas.microsoft.com/office/powerpoint/2010/main" val="81398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/>
          <p:cNvSpPr txBox="1">
            <a:spLocks/>
          </p:cNvSpPr>
          <p:nvPr/>
        </p:nvSpPr>
        <p:spPr>
          <a:xfrm>
            <a:off x="1955322" y="1831125"/>
            <a:ext cx="798488" cy="374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4000" dirty="0">
              <a:solidFill>
                <a:srgbClr val="19937C"/>
              </a:solidFill>
              <a:latin typeface="Ancizar Sans Extrabold"/>
              <a:cs typeface="Ancizar Sans Extrabold"/>
            </a:endParaRPr>
          </a:p>
        </p:txBody>
      </p:sp>
      <p:pic>
        <p:nvPicPr>
          <p:cNvPr id="1026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05476" y="6401750"/>
            <a:ext cx="1473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curso de R</a:t>
            </a:r>
            <a:endParaRPr lang="es-CO" sz="1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48393" y="551330"/>
            <a:ext cx="551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VECTORES EN R</a:t>
            </a:r>
            <a:endParaRPr lang="es-CO" b="1" dirty="0"/>
          </a:p>
        </p:txBody>
      </p:sp>
      <p:sp>
        <p:nvSpPr>
          <p:cNvPr id="6" name="Rectángulo 5"/>
          <p:cNvSpPr/>
          <p:nvPr/>
        </p:nvSpPr>
        <p:spPr>
          <a:xfrm>
            <a:off x="970931" y="1179230"/>
            <a:ext cx="6116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solidFill>
                  <a:srgbClr val="00B050"/>
                </a:solidFill>
              </a:rPr>
              <a:t>RECICLAJE DE ELEMENTOS EN OPERACIONES CON VECTORES R</a:t>
            </a:r>
            <a:endParaRPr lang="es-CO" b="1" dirty="0">
              <a:solidFill>
                <a:srgbClr val="FF000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280" y="1654056"/>
            <a:ext cx="6701716" cy="270008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2488" y="4465948"/>
            <a:ext cx="5457143" cy="1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65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/>
          <p:cNvSpPr txBox="1">
            <a:spLocks/>
          </p:cNvSpPr>
          <p:nvPr/>
        </p:nvSpPr>
        <p:spPr>
          <a:xfrm>
            <a:off x="1955322" y="1831125"/>
            <a:ext cx="798488" cy="374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4000" dirty="0">
              <a:solidFill>
                <a:srgbClr val="19937C"/>
              </a:solidFill>
              <a:latin typeface="Ancizar Sans Extrabold"/>
              <a:cs typeface="Ancizar Sans Extrabold"/>
            </a:endParaRPr>
          </a:p>
        </p:txBody>
      </p:sp>
      <p:pic>
        <p:nvPicPr>
          <p:cNvPr id="1026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05476" y="6401750"/>
            <a:ext cx="1473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curso de R</a:t>
            </a:r>
            <a:endParaRPr lang="es-CO" sz="1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48393" y="551330"/>
            <a:ext cx="551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VECTORES EN R</a:t>
            </a:r>
            <a:endParaRPr lang="es-CO" b="1" dirty="0"/>
          </a:p>
        </p:txBody>
      </p:sp>
      <p:sp>
        <p:nvSpPr>
          <p:cNvPr id="6" name="Rectángulo 5"/>
          <p:cNvSpPr/>
          <p:nvPr/>
        </p:nvSpPr>
        <p:spPr>
          <a:xfrm>
            <a:off x="970931" y="1179230"/>
            <a:ext cx="4605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solidFill>
                  <a:srgbClr val="00B050"/>
                </a:solidFill>
              </a:rPr>
              <a:t>INDEXACIÓN/SUBCONJUNTOS DE VECTORES R</a:t>
            </a:r>
            <a:endParaRPr lang="es-CO" b="1" dirty="0">
              <a:solidFill>
                <a:srgbClr val="FF0000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678" y="2480254"/>
            <a:ext cx="3058317" cy="118095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1629" y="3860712"/>
            <a:ext cx="5057775" cy="1362075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8190806" y="2400461"/>
            <a:ext cx="6068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dirty="0" smtClean="0"/>
              <a:t>[]</a:t>
            </a:r>
            <a:endParaRPr lang="es-CO" sz="4400" dirty="0"/>
          </a:p>
        </p:txBody>
      </p:sp>
    </p:spTree>
    <p:extLst>
      <p:ext uri="{BB962C8B-B14F-4D97-AF65-F5344CB8AC3E}">
        <p14:creationId xmlns:p14="http://schemas.microsoft.com/office/powerpoint/2010/main" val="365054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/>
          <p:cNvSpPr txBox="1">
            <a:spLocks/>
          </p:cNvSpPr>
          <p:nvPr/>
        </p:nvSpPr>
        <p:spPr>
          <a:xfrm>
            <a:off x="1955322" y="1831125"/>
            <a:ext cx="798488" cy="374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4000" dirty="0">
              <a:solidFill>
                <a:srgbClr val="19937C"/>
              </a:solidFill>
              <a:latin typeface="Ancizar Sans Extrabold"/>
              <a:cs typeface="Ancizar Sans Extrabold"/>
            </a:endParaRPr>
          </a:p>
        </p:txBody>
      </p:sp>
      <p:pic>
        <p:nvPicPr>
          <p:cNvPr id="1026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05476" y="6401750"/>
            <a:ext cx="1473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curso de R</a:t>
            </a:r>
            <a:endParaRPr lang="es-CO" sz="1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48393" y="551330"/>
            <a:ext cx="551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VECTORES EN R</a:t>
            </a:r>
            <a:endParaRPr lang="es-CO" b="1" dirty="0"/>
          </a:p>
        </p:txBody>
      </p:sp>
      <p:sp>
        <p:nvSpPr>
          <p:cNvPr id="6" name="Rectángulo 5"/>
          <p:cNvSpPr/>
          <p:nvPr/>
        </p:nvSpPr>
        <p:spPr>
          <a:xfrm>
            <a:off x="970931" y="1254742"/>
            <a:ext cx="5615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solidFill>
                  <a:srgbClr val="00B050"/>
                </a:solidFill>
              </a:rPr>
              <a:t>POSIBILIDADES PARA LA EXTRACCIÓN DE VECTORES EN R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485208" y="2293837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CO" dirty="0" smtClean="0">
                <a:solidFill>
                  <a:srgbClr val="333333"/>
                </a:solidFill>
                <a:latin typeface="Helvetica Neue"/>
              </a:rPr>
              <a:t>En R, existen 6 posibilidades para la extracción de elementos de un vector en R</a:t>
            </a:r>
            <a:r>
              <a:rPr lang="es-CO" b="0" i="0" dirty="0" smtClean="0">
                <a:solidFill>
                  <a:srgbClr val="333333"/>
                </a:solidFill>
                <a:effectLst/>
                <a:latin typeface="Helvetica Neue"/>
              </a:rPr>
              <a:t>.</a:t>
            </a:r>
          </a:p>
          <a:p>
            <a:pPr algn="just"/>
            <a:endParaRPr lang="es-CO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s-CO" sz="2400" i="1" dirty="0" smtClean="0"/>
              <a:t>Vectores </a:t>
            </a:r>
            <a:r>
              <a:rPr lang="es-CO" sz="2400" i="1" dirty="0"/>
              <a:t>con enteros positivos</a:t>
            </a:r>
            <a:endParaRPr lang="es-CO" sz="2400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s-CO" sz="2400" i="1" dirty="0" smtClean="0"/>
              <a:t>Vectores </a:t>
            </a:r>
            <a:r>
              <a:rPr lang="es-CO" sz="2400" i="1" dirty="0"/>
              <a:t>con enteros </a:t>
            </a:r>
            <a:r>
              <a:rPr lang="es-CO" sz="2400" i="1" dirty="0" smtClean="0"/>
              <a:t>negativos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CO" sz="2400" i="1" dirty="0" smtClean="0"/>
              <a:t>Vectores lógicos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CO" sz="2400" i="1" dirty="0" smtClean="0">
                <a:solidFill>
                  <a:srgbClr val="7030A0"/>
                </a:solidFill>
              </a:rPr>
              <a:t>Vectores </a:t>
            </a:r>
            <a:r>
              <a:rPr lang="es-CO" sz="2400" i="1" dirty="0">
                <a:solidFill>
                  <a:srgbClr val="7030A0"/>
                </a:solidFill>
              </a:rPr>
              <a:t>de tipo </a:t>
            </a:r>
            <a:r>
              <a:rPr lang="es-CO" sz="2400" i="1" dirty="0" smtClean="0">
                <a:solidFill>
                  <a:srgbClr val="7030A0"/>
                </a:solidFill>
              </a:rPr>
              <a:t>carácter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CO" sz="2400" i="1" dirty="0">
                <a:solidFill>
                  <a:srgbClr val="FF0000"/>
                </a:solidFill>
              </a:rPr>
              <a:t>N</a:t>
            </a:r>
            <a:r>
              <a:rPr lang="es-CO" sz="2400" i="1" dirty="0" smtClean="0">
                <a:solidFill>
                  <a:srgbClr val="FF0000"/>
                </a:solidFill>
              </a:rPr>
              <a:t>inguno </a:t>
            </a:r>
            <a:r>
              <a:rPr lang="es-CO" sz="2400" i="1" dirty="0">
                <a:solidFill>
                  <a:srgbClr val="FF0000"/>
                </a:solidFill>
              </a:rPr>
              <a:t>(</a:t>
            </a:r>
            <a:r>
              <a:rPr lang="es-CO" sz="2400" i="1" dirty="0" err="1">
                <a:solidFill>
                  <a:srgbClr val="FF0000"/>
                </a:solidFill>
              </a:rPr>
              <a:t>nothing</a:t>
            </a:r>
            <a:r>
              <a:rPr lang="es-CO" sz="2400" i="1" dirty="0" smtClean="0">
                <a:solidFill>
                  <a:srgbClr val="FF0000"/>
                </a:solidFill>
              </a:rPr>
              <a:t>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CO" sz="2400" i="1" dirty="0">
                <a:solidFill>
                  <a:srgbClr val="FF0000"/>
                </a:solidFill>
              </a:rPr>
              <a:t>C</a:t>
            </a:r>
            <a:r>
              <a:rPr lang="es-CO" sz="2400" i="1" dirty="0" smtClean="0">
                <a:solidFill>
                  <a:srgbClr val="FF0000"/>
                </a:solidFill>
              </a:rPr>
              <a:t>ero </a:t>
            </a:r>
            <a:r>
              <a:rPr lang="es-CO" sz="2400" i="1" dirty="0">
                <a:solidFill>
                  <a:srgbClr val="FF0000"/>
                </a:solidFill>
              </a:rPr>
              <a:t>(</a:t>
            </a:r>
            <a:r>
              <a:rPr lang="es-CO" sz="2400" i="1" dirty="0" err="1">
                <a:solidFill>
                  <a:srgbClr val="FF0000"/>
                </a:solidFill>
              </a:rPr>
              <a:t>zero</a:t>
            </a:r>
            <a:r>
              <a:rPr lang="es-CO" sz="2400" i="1" dirty="0">
                <a:solidFill>
                  <a:srgbClr val="FF0000"/>
                </a:solidFill>
              </a:rPr>
              <a:t>)</a:t>
            </a:r>
            <a:endParaRPr lang="es-CO" sz="2400" i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57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/>
          <p:cNvSpPr txBox="1">
            <a:spLocks/>
          </p:cNvSpPr>
          <p:nvPr/>
        </p:nvSpPr>
        <p:spPr>
          <a:xfrm>
            <a:off x="1955322" y="1831125"/>
            <a:ext cx="798488" cy="374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4000" dirty="0">
              <a:solidFill>
                <a:srgbClr val="19937C"/>
              </a:solidFill>
              <a:latin typeface="Ancizar Sans Extrabold"/>
              <a:cs typeface="Ancizar Sans Extrabold"/>
            </a:endParaRPr>
          </a:p>
        </p:txBody>
      </p:sp>
      <p:pic>
        <p:nvPicPr>
          <p:cNvPr id="1026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05476" y="6401750"/>
            <a:ext cx="1473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curso de R</a:t>
            </a:r>
            <a:endParaRPr lang="es-CO" sz="1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48393" y="551330"/>
            <a:ext cx="551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VECTORES EN R</a:t>
            </a:r>
            <a:endParaRPr lang="es-CO" b="1" dirty="0"/>
          </a:p>
        </p:txBody>
      </p:sp>
      <p:sp>
        <p:nvSpPr>
          <p:cNvPr id="6" name="Rectángulo 5"/>
          <p:cNvSpPr/>
          <p:nvPr/>
        </p:nvSpPr>
        <p:spPr>
          <a:xfrm>
            <a:off x="970931" y="1179230"/>
            <a:ext cx="4434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solidFill>
                  <a:srgbClr val="00B050"/>
                </a:solidFill>
              </a:rPr>
              <a:t>NOMBRE DE ELEMENTOS DE VECTORES EN R</a:t>
            </a:r>
            <a:endParaRPr lang="es-CO" b="1" dirty="0">
              <a:solidFill>
                <a:srgbClr val="FF000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810" y="2018248"/>
            <a:ext cx="5284597" cy="1416481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2859578" y="4580313"/>
            <a:ext cx="2128058" cy="631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Dos posibilidades</a:t>
            </a:r>
            <a:endParaRPr lang="es-CO" dirty="0"/>
          </a:p>
        </p:txBody>
      </p:sp>
      <p:cxnSp>
        <p:nvCxnSpPr>
          <p:cNvPr id="11" name="Conector recto de flecha 10"/>
          <p:cNvCxnSpPr/>
          <p:nvPr/>
        </p:nvCxnSpPr>
        <p:spPr>
          <a:xfrm flipV="1">
            <a:off x="5095702" y="4422371"/>
            <a:ext cx="856211" cy="44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>
            <a:off x="5128953" y="4862945"/>
            <a:ext cx="822960" cy="249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6284422" y="4106487"/>
            <a:ext cx="249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Al crear los vectores</a:t>
            </a:r>
            <a:endParaRPr lang="es-CO" dirty="0"/>
          </a:p>
        </p:txBody>
      </p:sp>
      <p:sp>
        <p:nvSpPr>
          <p:cNvPr id="18" name="CuadroTexto 17"/>
          <p:cNvSpPr txBox="1"/>
          <p:nvPr/>
        </p:nvSpPr>
        <p:spPr>
          <a:xfrm>
            <a:off x="6284422" y="4962911"/>
            <a:ext cx="3981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Ya están creados. Función </a:t>
            </a:r>
            <a:r>
              <a:rPr lang="es-CO" i="1" dirty="0" smtClean="0"/>
              <a:t>names()</a:t>
            </a:r>
            <a:endParaRPr lang="es-CO" i="1" dirty="0"/>
          </a:p>
        </p:txBody>
      </p:sp>
    </p:spTree>
    <p:extLst>
      <p:ext uri="{BB962C8B-B14F-4D97-AF65-F5344CB8AC3E}">
        <p14:creationId xmlns:p14="http://schemas.microsoft.com/office/powerpoint/2010/main" val="199703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965947" y="328003"/>
            <a:ext cx="8877900" cy="865506"/>
          </a:xfrm>
        </p:spPr>
        <p:txBody>
          <a:bodyPr>
            <a:normAutofit/>
          </a:bodyPr>
          <a:lstStyle/>
          <a:p>
            <a:r>
              <a:rPr lang="es-CO" b="1" dirty="0" smtClean="0"/>
              <a:t>Enfoque del curso – 4 sesiones</a:t>
            </a:r>
            <a:endParaRPr lang="es-CO" b="1" dirty="0"/>
          </a:p>
        </p:txBody>
      </p:sp>
      <p:pic>
        <p:nvPicPr>
          <p:cNvPr id="1026" name="Picture 2" descr="https://lh3.googleusercontent.com/FRwCe3OFYGlWvKkD3zZb4KSDLuKQ9BVWfAdGj_cQXacW90uAyUC1Sv5NF93-zv5kceWk_f83liR_mmmb0yio8ogjNLv3KwJh53FYqChKZYex3zmyQT9ruYdvLhm7AwtT27YToi0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379" y="1617223"/>
            <a:ext cx="7032798" cy="346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echa derecha 5"/>
          <p:cNvSpPr/>
          <p:nvPr/>
        </p:nvSpPr>
        <p:spPr>
          <a:xfrm>
            <a:off x="2402379" y="5602778"/>
            <a:ext cx="7514705" cy="889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Fundamentos de R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2312466" y="5083630"/>
            <a:ext cx="4258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rgbClr val="000000"/>
                </a:solidFill>
                <a:latin typeface="Calibri" panose="020F0502020204030204" pitchFamily="34" charset="0"/>
              </a:rPr>
              <a:t>Fuente:  </a:t>
            </a:r>
            <a:r>
              <a:rPr lang="es-CO" u="sng" dirty="0">
                <a:solidFill>
                  <a:srgbClr val="1155CC"/>
                </a:solidFill>
                <a:latin typeface="Calibri" panose="020F0502020204030204" pitchFamily="34" charset="0"/>
                <a:hlinkClick r:id="rId3"/>
              </a:rPr>
              <a:t>https://github.com/hadley/vis-eda</a:t>
            </a:r>
            <a:endParaRPr lang="es-CO" dirty="0"/>
          </a:p>
        </p:txBody>
      </p:sp>
      <p:pic>
        <p:nvPicPr>
          <p:cNvPr id="8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675" y="287094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/>
          <p:cNvSpPr/>
          <p:nvPr/>
        </p:nvSpPr>
        <p:spPr>
          <a:xfrm>
            <a:off x="105476" y="6401750"/>
            <a:ext cx="1473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curso de R</a:t>
            </a:r>
            <a:endParaRPr lang="es-CO" sz="1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863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/>
          <p:cNvSpPr txBox="1">
            <a:spLocks/>
          </p:cNvSpPr>
          <p:nvPr/>
        </p:nvSpPr>
        <p:spPr>
          <a:xfrm>
            <a:off x="2020637" y="1959662"/>
            <a:ext cx="798488" cy="374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4000" dirty="0">
              <a:solidFill>
                <a:srgbClr val="19937C"/>
              </a:solidFill>
              <a:latin typeface="Ancizar Sans Extrabold"/>
              <a:cs typeface="Ancizar Sans Extrabold"/>
            </a:endParaRPr>
          </a:p>
        </p:txBody>
      </p:sp>
      <p:pic>
        <p:nvPicPr>
          <p:cNvPr id="1026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05476" y="6401750"/>
            <a:ext cx="1473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curso de R</a:t>
            </a:r>
            <a:endParaRPr lang="es-CO" sz="1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48393" y="551330"/>
            <a:ext cx="551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VECTORES EN R</a:t>
            </a:r>
            <a:endParaRPr lang="es-CO" b="1" dirty="0"/>
          </a:p>
        </p:txBody>
      </p:sp>
      <p:sp>
        <p:nvSpPr>
          <p:cNvPr id="6" name="Rectángulo 5"/>
          <p:cNvSpPr/>
          <p:nvPr/>
        </p:nvSpPr>
        <p:spPr>
          <a:xfrm>
            <a:off x="970931" y="1179230"/>
            <a:ext cx="40011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solidFill>
                  <a:srgbClr val="00B050"/>
                </a:solidFill>
              </a:rPr>
              <a:t>MODIFICAR ELEMENTOS DE UN VECTOR</a:t>
            </a:r>
            <a:endParaRPr lang="es-CO" b="1" dirty="0">
              <a:solidFill>
                <a:srgbClr val="FF0000"/>
              </a:solidFill>
            </a:endParaRPr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6587413" y="2807680"/>
            <a:ext cx="881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507637" y="2517386"/>
            <a:ext cx="10628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dirty="0" smtClean="0"/>
              <a:t>Vec_1</a:t>
            </a:r>
            <a:endParaRPr lang="es-CO" sz="2800" dirty="0"/>
          </a:p>
        </p:txBody>
      </p:sp>
      <p:sp>
        <p:nvSpPr>
          <p:cNvPr id="9" name="Rectángulo 8"/>
          <p:cNvSpPr/>
          <p:nvPr/>
        </p:nvSpPr>
        <p:spPr>
          <a:xfrm>
            <a:off x="1674556" y="2492448"/>
            <a:ext cx="5148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200" dirty="0" smtClean="0">
                <a:solidFill>
                  <a:srgbClr val="FF0000"/>
                </a:solidFill>
              </a:rPr>
              <a:t>&lt;-</a:t>
            </a:r>
            <a:endParaRPr lang="es-CO" sz="3200" dirty="0">
              <a:solidFill>
                <a:srgbClr val="FF0000"/>
              </a:solidFill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2260204" y="2514222"/>
            <a:ext cx="4023901" cy="630229"/>
            <a:chOff x="2176422" y="2507041"/>
            <a:chExt cx="4023901" cy="630229"/>
          </a:xfrm>
        </p:grpSpPr>
        <p:grpSp>
          <p:nvGrpSpPr>
            <p:cNvPr id="11" name="Grupo 10"/>
            <p:cNvGrpSpPr/>
            <p:nvPr/>
          </p:nvGrpSpPr>
          <p:grpSpPr>
            <a:xfrm>
              <a:off x="2176422" y="2507041"/>
              <a:ext cx="4023901" cy="630229"/>
              <a:chOff x="1317603" y="1743706"/>
              <a:chExt cx="4023901" cy="630229"/>
            </a:xfrm>
          </p:grpSpPr>
          <p:sp>
            <p:nvSpPr>
              <p:cNvPr id="13" name="CuadroTexto 12"/>
              <p:cNvSpPr txBox="1"/>
              <p:nvPr/>
            </p:nvSpPr>
            <p:spPr>
              <a:xfrm>
                <a:off x="1317603" y="1743706"/>
                <a:ext cx="60682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2400" dirty="0" smtClean="0"/>
                  <a:t>C</a:t>
                </a:r>
                <a:r>
                  <a:rPr lang="es-CO" sz="3200" dirty="0" smtClean="0"/>
                  <a:t>(</a:t>
                </a:r>
                <a:endParaRPr lang="es-CO" sz="3200" dirty="0"/>
              </a:p>
            </p:txBody>
          </p:sp>
          <p:pic>
            <p:nvPicPr>
              <p:cNvPr id="14" name="Imagen 1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3524" y="1880862"/>
                <a:ext cx="440695" cy="370544"/>
              </a:xfrm>
              <a:prstGeom prst="rect">
                <a:avLst/>
              </a:prstGeom>
            </p:spPr>
          </p:pic>
          <p:pic>
            <p:nvPicPr>
              <p:cNvPr id="15" name="Imagen 1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02411" y="1808372"/>
                <a:ext cx="502798" cy="398241"/>
              </a:xfrm>
              <a:prstGeom prst="rect">
                <a:avLst/>
              </a:prstGeom>
            </p:spPr>
          </p:pic>
          <p:pic>
            <p:nvPicPr>
              <p:cNvPr id="16" name="Imagen 1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80407" y="1880862"/>
                <a:ext cx="543781" cy="339600"/>
              </a:xfrm>
              <a:prstGeom prst="rect">
                <a:avLst/>
              </a:prstGeom>
            </p:spPr>
          </p:pic>
          <p:pic>
            <p:nvPicPr>
              <p:cNvPr id="17" name="Imagen 16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48016" y="1807898"/>
                <a:ext cx="458315" cy="458315"/>
              </a:xfrm>
              <a:prstGeom prst="rect">
                <a:avLst/>
              </a:prstGeom>
            </p:spPr>
          </p:pic>
          <p:sp>
            <p:nvSpPr>
              <p:cNvPr id="18" name="Rectángulo 17"/>
              <p:cNvSpPr/>
              <p:nvPr/>
            </p:nvSpPr>
            <p:spPr>
              <a:xfrm rot="10800000">
                <a:off x="5031804" y="1789160"/>
                <a:ext cx="30970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sz="3200" dirty="0"/>
                  <a:t>(</a:t>
                </a:r>
              </a:p>
            </p:txBody>
          </p:sp>
          <p:sp>
            <p:nvSpPr>
              <p:cNvPr id="19" name="Rectángulo 18"/>
              <p:cNvSpPr/>
              <p:nvPr/>
            </p:nvSpPr>
            <p:spPr>
              <a:xfrm>
                <a:off x="4456552" y="1939056"/>
                <a:ext cx="2423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dirty="0" smtClean="0"/>
                  <a:t>,</a:t>
                </a:r>
                <a:endParaRPr lang="es-CO" dirty="0"/>
              </a:p>
            </p:txBody>
          </p:sp>
          <p:sp>
            <p:nvSpPr>
              <p:cNvPr id="20" name="Rectángulo 19"/>
              <p:cNvSpPr/>
              <p:nvPr/>
            </p:nvSpPr>
            <p:spPr>
              <a:xfrm>
                <a:off x="2251012" y="1882074"/>
                <a:ext cx="2423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dirty="0"/>
                  <a:t>,</a:t>
                </a:r>
              </a:p>
            </p:txBody>
          </p:sp>
          <p:pic>
            <p:nvPicPr>
              <p:cNvPr id="21" name="Imagen 20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17326" y="1876813"/>
                <a:ext cx="341406" cy="493819"/>
              </a:xfrm>
              <a:prstGeom prst="rect">
                <a:avLst/>
              </a:prstGeom>
            </p:spPr>
          </p:pic>
          <p:sp>
            <p:nvSpPr>
              <p:cNvPr id="22" name="Rectángulo 21"/>
              <p:cNvSpPr/>
              <p:nvPr/>
            </p:nvSpPr>
            <p:spPr>
              <a:xfrm>
                <a:off x="3845817" y="1928925"/>
                <a:ext cx="2423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dirty="0" smtClean="0"/>
                  <a:t>,</a:t>
                </a:r>
                <a:endParaRPr lang="es-CO" dirty="0"/>
              </a:p>
            </p:txBody>
          </p:sp>
        </p:grpSp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580158" y="2634376"/>
              <a:ext cx="356128" cy="356128"/>
            </a:xfrm>
            <a:prstGeom prst="rect">
              <a:avLst/>
            </a:prstGeom>
          </p:spPr>
        </p:pic>
      </p:grpSp>
      <p:sp>
        <p:nvSpPr>
          <p:cNvPr id="32" name="Rectángulo 31"/>
          <p:cNvSpPr/>
          <p:nvPr/>
        </p:nvSpPr>
        <p:spPr>
          <a:xfrm>
            <a:off x="10100730" y="2718179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,</a:t>
            </a:r>
            <a:endParaRPr lang="es-CO" dirty="0"/>
          </a:p>
        </p:txBody>
      </p:sp>
      <p:sp>
        <p:nvSpPr>
          <p:cNvPr id="34" name="Rectángulo 33"/>
          <p:cNvSpPr/>
          <p:nvPr/>
        </p:nvSpPr>
        <p:spPr>
          <a:xfrm>
            <a:off x="3372606" y="4378166"/>
            <a:ext cx="24277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800" dirty="0" smtClean="0"/>
              <a:t>Vec_1[ </a:t>
            </a:r>
            <a:r>
              <a:rPr lang="es-CO" sz="2000" dirty="0" smtClean="0"/>
              <a:t>C</a:t>
            </a:r>
            <a:r>
              <a:rPr lang="es-CO" sz="2800" dirty="0" smtClean="0"/>
              <a:t>(      ) ]</a:t>
            </a:r>
            <a:endParaRPr lang="es-CO" sz="2800" dirty="0"/>
          </a:p>
        </p:txBody>
      </p:sp>
      <p:cxnSp>
        <p:nvCxnSpPr>
          <p:cNvPr id="35" name="Conector recto de flecha 34"/>
          <p:cNvCxnSpPr/>
          <p:nvPr/>
        </p:nvCxnSpPr>
        <p:spPr>
          <a:xfrm>
            <a:off x="5158704" y="2196593"/>
            <a:ext cx="0" cy="317629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>
            <a:off x="5158704" y="2196593"/>
            <a:ext cx="5285814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/>
          <p:nvPr/>
        </p:nvCxnSpPr>
        <p:spPr>
          <a:xfrm>
            <a:off x="10444518" y="2196593"/>
            <a:ext cx="0" cy="317629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Imagen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8418" y="4437766"/>
            <a:ext cx="458315" cy="458315"/>
          </a:xfrm>
          <a:prstGeom prst="rect">
            <a:avLst/>
          </a:prstGeom>
        </p:spPr>
      </p:pic>
      <p:cxnSp>
        <p:nvCxnSpPr>
          <p:cNvPr id="39" name="Conector recto de flecha 38"/>
          <p:cNvCxnSpPr/>
          <p:nvPr/>
        </p:nvCxnSpPr>
        <p:spPr>
          <a:xfrm>
            <a:off x="5907766" y="4644770"/>
            <a:ext cx="881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upo 53"/>
          <p:cNvGrpSpPr/>
          <p:nvPr/>
        </p:nvGrpSpPr>
        <p:grpSpPr>
          <a:xfrm>
            <a:off x="7572516" y="2532960"/>
            <a:ext cx="4023901" cy="630229"/>
            <a:chOff x="7376573" y="3029574"/>
            <a:chExt cx="4023901" cy="630229"/>
          </a:xfrm>
        </p:grpSpPr>
        <p:sp>
          <p:nvSpPr>
            <p:cNvPr id="23" name="CuadroTexto 22"/>
            <p:cNvSpPr txBox="1"/>
            <p:nvPr/>
          </p:nvSpPr>
          <p:spPr>
            <a:xfrm>
              <a:off x="7376573" y="3029574"/>
              <a:ext cx="6068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2400" dirty="0" smtClean="0"/>
                <a:t>C</a:t>
              </a:r>
              <a:r>
                <a:rPr lang="es-CO" sz="3200" dirty="0" smtClean="0"/>
                <a:t>(</a:t>
              </a:r>
              <a:endParaRPr lang="es-CO" sz="3200" dirty="0"/>
            </a:p>
          </p:txBody>
        </p:sp>
        <p:pic>
          <p:nvPicPr>
            <p:cNvPr id="24" name="Imagen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62494" y="3166730"/>
              <a:ext cx="440695" cy="370544"/>
            </a:xfrm>
            <a:prstGeom prst="rect">
              <a:avLst/>
            </a:prstGeom>
          </p:spPr>
        </p:pic>
        <p:pic>
          <p:nvPicPr>
            <p:cNvPr id="26" name="Imagen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61381" y="3094240"/>
              <a:ext cx="502798" cy="398241"/>
            </a:xfrm>
            <a:prstGeom prst="rect">
              <a:avLst/>
            </a:prstGeom>
          </p:spPr>
        </p:pic>
        <p:pic>
          <p:nvPicPr>
            <p:cNvPr id="27" name="Imagen 2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39377" y="3166730"/>
              <a:ext cx="543781" cy="339600"/>
            </a:xfrm>
            <a:prstGeom prst="rect">
              <a:avLst/>
            </a:prstGeom>
          </p:spPr>
        </p:pic>
        <p:sp>
          <p:nvSpPr>
            <p:cNvPr id="28" name="Rectángulo 27"/>
            <p:cNvSpPr/>
            <p:nvPr/>
          </p:nvSpPr>
          <p:spPr>
            <a:xfrm rot="10800000">
              <a:off x="11090774" y="3075028"/>
              <a:ext cx="30970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3200" dirty="0"/>
                <a:t>(</a:t>
              </a:r>
            </a:p>
          </p:txBody>
        </p:sp>
        <p:sp>
          <p:nvSpPr>
            <p:cNvPr id="29" name="Rectángulo 28"/>
            <p:cNvSpPr/>
            <p:nvPr/>
          </p:nvSpPr>
          <p:spPr>
            <a:xfrm>
              <a:off x="10515522" y="3224924"/>
              <a:ext cx="2423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dirty="0" smtClean="0"/>
                <a:t>,</a:t>
              </a:r>
              <a:endParaRPr lang="es-CO" dirty="0"/>
            </a:p>
          </p:txBody>
        </p:sp>
        <p:sp>
          <p:nvSpPr>
            <p:cNvPr id="30" name="Rectángulo 29"/>
            <p:cNvSpPr/>
            <p:nvPr/>
          </p:nvSpPr>
          <p:spPr>
            <a:xfrm>
              <a:off x="8309982" y="3167942"/>
              <a:ext cx="2423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dirty="0"/>
                <a:t>,</a:t>
              </a:r>
            </a:p>
          </p:txBody>
        </p:sp>
        <p:pic>
          <p:nvPicPr>
            <p:cNvPr id="31" name="Imagen 3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976296" y="3162681"/>
              <a:ext cx="341406" cy="493819"/>
            </a:xfrm>
            <a:prstGeom prst="rect">
              <a:avLst/>
            </a:prstGeom>
          </p:spPr>
        </p:pic>
        <p:pic>
          <p:nvPicPr>
            <p:cNvPr id="33" name="Imagen 3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085140" y="3090355"/>
              <a:ext cx="452910" cy="482936"/>
            </a:xfrm>
            <a:prstGeom prst="rect">
              <a:avLst/>
            </a:prstGeom>
          </p:spPr>
        </p:pic>
        <p:pic>
          <p:nvPicPr>
            <p:cNvPr id="40" name="Imagen 3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757896" y="3177215"/>
              <a:ext cx="356128" cy="356128"/>
            </a:xfrm>
            <a:prstGeom prst="rect">
              <a:avLst/>
            </a:prstGeom>
          </p:spPr>
        </p:pic>
      </p:grpSp>
      <p:pic>
        <p:nvPicPr>
          <p:cNvPr id="41" name="Imagen 4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78817" y="4403302"/>
            <a:ext cx="452910" cy="482936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93318" y="3686432"/>
            <a:ext cx="452910" cy="482936"/>
          </a:xfrm>
          <a:prstGeom prst="rect">
            <a:avLst/>
          </a:prstGeom>
        </p:spPr>
      </p:pic>
      <p:cxnSp>
        <p:nvCxnSpPr>
          <p:cNvPr id="43" name="Conector recto de flecha 42"/>
          <p:cNvCxnSpPr/>
          <p:nvPr/>
        </p:nvCxnSpPr>
        <p:spPr>
          <a:xfrm flipH="1">
            <a:off x="5087866" y="3151102"/>
            <a:ext cx="2" cy="526546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/>
          <p:cNvCxnSpPr/>
          <p:nvPr/>
        </p:nvCxnSpPr>
        <p:spPr>
          <a:xfrm>
            <a:off x="7572516" y="4644770"/>
            <a:ext cx="2974706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/>
          <p:nvPr/>
        </p:nvCxnSpPr>
        <p:spPr>
          <a:xfrm flipH="1" flipV="1">
            <a:off x="10530976" y="3127373"/>
            <a:ext cx="16246" cy="1517397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/>
          <p:cNvCxnSpPr/>
          <p:nvPr/>
        </p:nvCxnSpPr>
        <p:spPr>
          <a:xfrm flipH="1" flipV="1">
            <a:off x="5258992" y="3149048"/>
            <a:ext cx="6467" cy="505943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011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/>
          <p:cNvSpPr txBox="1">
            <a:spLocks/>
          </p:cNvSpPr>
          <p:nvPr/>
        </p:nvSpPr>
        <p:spPr>
          <a:xfrm>
            <a:off x="1955322" y="1831125"/>
            <a:ext cx="798488" cy="374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4000" dirty="0">
              <a:solidFill>
                <a:srgbClr val="19937C"/>
              </a:solidFill>
              <a:latin typeface="Ancizar Sans Extrabold"/>
              <a:cs typeface="Ancizar Sans Extrabold"/>
            </a:endParaRPr>
          </a:p>
        </p:txBody>
      </p:sp>
      <p:pic>
        <p:nvPicPr>
          <p:cNvPr id="1026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05476" y="6401750"/>
            <a:ext cx="1473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curso de R</a:t>
            </a:r>
            <a:endParaRPr lang="es-CO" sz="1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48393" y="551330"/>
            <a:ext cx="551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VECTORES EN R</a:t>
            </a:r>
            <a:endParaRPr lang="es-CO" b="1" dirty="0"/>
          </a:p>
        </p:txBody>
      </p:sp>
      <p:sp>
        <p:nvSpPr>
          <p:cNvPr id="6" name="Rectángulo 5"/>
          <p:cNvSpPr/>
          <p:nvPr/>
        </p:nvSpPr>
        <p:spPr>
          <a:xfrm>
            <a:off x="970931" y="1179230"/>
            <a:ext cx="4755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solidFill>
                  <a:srgbClr val="00B050"/>
                </a:solidFill>
              </a:rPr>
              <a:t>ANEXAR/ADICIONAR ELEMENTOS A UN VECTOR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507637" y="2517386"/>
            <a:ext cx="10628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dirty="0" smtClean="0"/>
              <a:t>Vec_1</a:t>
            </a:r>
            <a:endParaRPr lang="es-CO" sz="2800" dirty="0"/>
          </a:p>
        </p:txBody>
      </p:sp>
      <p:sp>
        <p:nvSpPr>
          <p:cNvPr id="8" name="Rectángulo 7"/>
          <p:cNvSpPr/>
          <p:nvPr/>
        </p:nvSpPr>
        <p:spPr>
          <a:xfrm>
            <a:off x="1674556" y="2492448"/>
            <a:ext cx="5148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200" dirty="0" smtClean="0">
                <a:solidFill>
                  <a:srgbClr val="FF0000"/>
                </a:solidFill>
              </a:rPr>
              <a:t>&lt;-</a:t>
            </a:r>
            <a:endParaRPr lang="es-CO" sz="3200" dirty="0">
              <a:solidFill>
                <a:srgbClr val="FF0000"/>
              </a:solidFill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2260204" y="2514222"/>
            <a:ext cx="3466388" cy="672403"/>
            <a:chOff x="2176422" y="2507041"/>
            <a:chExt cx="3466388" cy="672403"/>
          </a:xfrm>
        </p:grpSpPr>
        <p:grpSp>
          <p:nvGrpSpPr>
            <p:cNvPr id="10" name="Grupo 9"/>
            <p:cNvGrpSpPr/>
            <p:nvPr/>
          </p:nvGrpSpPr>
          <p:grpSpPr>
            <a:xfrm>
              <a:off x="2176422" y="2507041"/>
              <a:ext cx="3466388" cy="672403"/>
              <a:chOff x="1317603" y="1743706"/>
              <a:chExt cx="3466388" cy="672403"/>
            </a:xfrm>
          </p:grpSpPr>
          <p:sp>
            <p:nvSpPr>
              <p:cNvPr id="12" name="CuadroTexto 11"/>
              <p:cNvSpPr txBox="1"/>
              <p:nvPr/>
            </p:nvSpPr>
            <p:spPr>
              <a:xfrm>
                <a:off x="1317603" y="1743706"/>
                <a:ext cx="60682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2400" dirty="0" smtClean="0"/>
                  <a:t>C</a:t>
                </a:r>
                <a:r>
                  <a:rPr lang="es-CO" sz="3200" dirty="0" smtClean="0"/>
                  <a:t>(</a:t>
                </a:r>
                <a:endParaRPr lang="es-CO" sz="3200" dirty="0"/>
              </a:p>
            </p:txBody>
          </p:sp>
          <p:pic>
            <p:nvPicPr>
              <p:cNvPr id="13" name="Imagen 1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3524" y="1880862"/>
                <a:ext cx="440695" cy="370544"/>
              </a:xfrm>
              <a:prstGeom prst="rect">
                <a:avLst/>
              </a:prstGeom>
            </p:spPr>
          </p:pic>
          <p:pic>
            <p:nvPicPr>
              <p:cNvPr id="14" name="Imagen 1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02411" y="1808372"/>
                <a:ext cx="502798" cy="398241"/>
              </a:xfrm>
              <a:prstGeom prst="rect">
                <a:avLst/>
              </a:prstGeom>
            </p:spPr>
          </p:pic>
          <p:pic>
            <p:nvPicPr>
              <p:cNvPr id="15" name="Imagen 1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80407" y="1880862"/>
                <a:ext cx="543781" cy="339600"/>
              </a:xfrm>
              <a:prstGeom prst="rect">
                <a:avLst/>
              </a:prstGeom>
            </p:spPr>
          </p:pic>
          <p:sp>
            <p:nvSpPr>
              <p:cNvPr id="17" name="Rectángulo 16"/>
              <p:cNvSpPr/>
              <p:nvPr/>
            </p:nvSpPr>
            <p:spPr>
              <a:xfrm rot="10800000">
                <a:off x="4474291" y="1831334"/>
                <a:ext cx="30970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sz="3200" dirty="0"/>
                  <a:t>(</a:t>
                </a:r>
              </a:p>
            </p:txBody>
          </p:sp>
          <p:sp>
            <p:nvSpPr>
              <p:cNvPr id="19" name="Rectángulo 18"/>
              <p:cNvSpPr/>
              <p:nvPr/>
            </p:nvSpPr>
            <p:spPr>
              <a:xfrm>
                <a:off x="2251012" y="1882074"/>
                <a:ext cx="2423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dirty="0"/>
                  <a:t>,</a:t>
                </a:r>
              </a:p>
            </p:txBody>
          </p:sp>
          <p:pic>
            <p:nvPicPr>
              <p:cNvPr id="20" name="Imagen 1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17326" y="1876813"/>
                <a:ext cx="341406" cy="493819"/>
              </a:xfrm>
              <a:prstGeom prst="rect">
                <a:avLst/>
              </a:prstGeom>
            </p:spPr>
          </p:pic>
          <p:sp>
            <p:nvSpPr>
              <p:cNvPr id="21" name="Rectángulo 20"/>
              <p:cNvSpPr/>
              <p:nvPr/>
            </p:nvSpPr>
            <p:spPr>
              <a:xfrm>
                <a:off x="3845817" y="1928925"/>
                <a:ext cx="2423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dirty="0" smtClean="0"/>
                  <a:t>,</a:t>
                </a:r>
                <a:endParaRPr lang="es-CO" dirty="0"/>
              </a:p>
            </p:txBody>
          </p:sp>
        </p:grpSp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76749" y="2677297"/>
              <a:ext cx="356128" cy="356128"/>
            </a:xfrm>
            <a:prstGeom prst="rect">
              <a:avLst/>
            </a:prstGeom>
          </p:spPr>
        </p:pic>
      </p:grpSp>
      <p:sp>
        <p:nvSpPr>
          <p:cNvPr id="22" name="Rectángulo 21"/>
          <p:cNvSpPr/>
          <p:nvPr/>
        </p:nvSpPr>
        <p:spPr>
          <a:xfrm>
            <a:off x="507637" y="3351870"/>
            <a:ext cx="10628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dirty="0" smtClean="0"/>
              <a:t>Vec_2</a:t>
            </a:r>
            <a:endParaRPr lang="es-CO" sz="2800" dirty="0"/>
          </a:p>
        </p:txBody>
      </p:sp>
      <p:sp>
        <p:nvSpPr>
          <p:cNvPr id="23" name="Rectángulo 22"/>
          <p:cNvSpPr/>
          <p:nvPr/>
        </p:nvSpPr>
        <p:spPr>
          <a:xfrm>
            <a:off x="1674556" y="3326932"/>
            <a:ext cx="5148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200" dirty="0" smtClean="0">
                <a:solidFill>
                  <a:srgbClr val="FF0000"/>
                </a:solidFill>
              </a:rPr>
              <a:t>&lt;-</a:t>
            </a:r>
            <a:endParaRPr lang="es-CO" sz="3200" dirty="0">
              <a:solidFill>
                <a:srgbClr val="FF0000"/>
              </a:solidFill>
            </a:endParaRPr>
          </a:p>
        </p:txBody>
      </p:sp>
      <p:grpSp>
        <p:nvGrpSpPr>
          <p:cNvPr id="81" name="Grupo 80"/>
          <p:cNvGrpSpPr/>
          <p:nvPr/>
        </p:nvGrpSpPr>
        <p:grpSpPr>
          <a:xfrm>
            <a:off x="2325037" y="3349814"/>
            <a:ext cx="2611298" cy="671295"/>
            <a:chOff x="2325037" y="3349814"/>
            <a:chExt cx="2611298" cy="671295"/>
          </a:xfrm>
        </p:grpSpPr>
        <p:pic>
          <p:nvPicPr>
            <p:cNvPr id="36" name="Imagen 3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02627" y="3436334"/>
              <a:ext cx="458315" cy="458315"/>
            </a:xfrm>
            <a:prstGeom prst="rect">
              <a:avLst/>
            </a:prstGeom>
          </p:spPr>
        </p:pic>
        <p:grpSp>
          <p:nvGrpSpPr>
            <p:cNvPr id="73" name="Grupo 72"/>
            <p:cNvGrpSpPr/>
            <p:nvPr/>
          </p:nvGrpSpPr>
          <p:grpSpPr>
            <a:xfrm>
              <a:off x="2325037" y="3349814"/>
              <a:ext cx="2611298" cy="671295"/>
              <a:chOff x="2325037" y="3349814"/>
              <a:chExt cx="2611298" cy="671295"/>
            </a:xfrm>
          </p:grpSpPr>
          <p:grpSp>
            <p:nvGrpSpPr>
              <p:cNvPr id="26" name="Grupo 25"/>
              <p:cNvGrpSpPr/>
              <p:nvPr/>
            </p:nvGrpSpPr>
            <p:grpSpPr>
              <a:xfrm>
                <a:off x="2325037" y="3349814"/>
                <a:ext cx="2010691" cy="626926"/>
                <a:chOff x="1317603" y="1743706"/>
                <a:chExt cx="1941129" cy="626926"/>
              </a:xfrm>
            </p:grpSpPr>
            <p:sp>
              <p:nvSpPr>
                <p:cNvPr id="28" name="CuadroTexto 27"/>
                <p:cNvSpPr txBox="1"/>
                <p:nvPr/>
              </p:nvSpPr>
              <p:spPr>
                <a:xfrm>
                  <a:off x="1317603" y="1743706"/>
                  <a:ext cx="606829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CO" sz="2400" dirty="0" smtClean="0"/>
                    <a:t>C</a:t>
                  </a:r>
                  <a:r>
                    <a:rPr lang="es-CO" sz="3200" dirty="0" smtClean="0"/>
                    <a:t>(</a:t>
                  </a:r>
                  <a:endParaRPr lang="es-CO" sz="3200" dirty="0"/>
                </a:p>
              </p:txBody>
            </p:sp>
            <p:sp>
              <p:nvSpPr>
                <p:cNvPr id="33" name="Rectángulo 32"/>
                <p:cNvSpPr/>
                <p:nvPr/>
              </p:nvSpPr>
              <p:spPr>
                <a:xfrm>
                  <a:off x="2251012" y="1882074"/>
                  <a:ext cx="2423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s-CO" dirty="0"/>
                    <a:t>,</a:t>
                  </a:r>
                </a:p>
              </p:txBody>
            </p:sp>
            <p:pic>
              <p:nvPicPr>
                <p:cNvPr id="34" name="Imagen 33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17326" y="1876813"/>
                  <a:ext cx="341406" cy="493819"/>
                </a:xfrm>
                <a:prstGeom prst="rect">
                  <a:avLst/>
                </a:prstGeom>
              </p:spPr>
            </p:pic>
          </p:grpSp>
          <p:pic>
            <p:nvPicPr>
              <p:cNvPr id="3" name="Imagen 2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42178" y="3489038"/>
                <a:ext cx="368098" cy="368098"/>
              </a:xfrm>
              <a:prstGeom prst="rect">
                <a:avLst/>
              </a:prstGeom>
            </p:spPr>
          </p:pic>
          <p:pic>
            <p:nvPicPr>
              <p:cNvPr id="38" name="Imagen 37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16816" y="3511116"/>
                <a:ext cx="332854" cy="332854"/>
              </a:xfrm>
              <a:prstGeom prst="rect">
                <a:avLst/>
              </a:prstGeom>
            </p:spPr>
          </p:pic>
          <p:sp>
            <p:nvSpPr>
              <p:cNvPr id="37" name="Rectángulo 36"/>
              <p:cNvSpPr/>
              <p:nvPr/>
            </p:nvSpPr>
            <p:spPr>
              <a:xfrm flipV="1">
                <a:off x="4597242" y="3436334"/>
                <a:ext cx="339093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CO" sz="3200" dirty="0"/>
                  <a:t>(</a:t>
                </a:r>
              </a:p>
            </p:txBody>
          </p:sp>
        </p:grpSp>
      </p:grpSp>
      <p:grpSp>
        <p:nvGrpSpPr>
          <p:cNvPr id="40" name="Grupo 39"/>
          <p:cNvGrpSpPr/>
          <p:nvPr/>
        </p:nvGrpSpPr>
        <p:grpSpPr>
          <a:xfrm>
            <a:off x="6746862" y="3107496"/>
            <a:ext cx="5202954" cy="657675"/>
            <a:chOff x="6742008" y="3300203"/>
            <a:chExt cx="5202954" cy="657675"/>
          </a:xfrm>
        </p:grpSpPr>
        <p:grpSp>
          <p:nvGrpSpPr>
            <p:cNvPr id="42" name="Grupo 41"/>
            <p:cNvGrpSpPr/>
            <p:nvPr/>
          </p:nvGrpSpPr>
          <p:grpSpPr>
            <a:xfrm>
              <a:off x="6742008" y="3300203"/>
              <a:ext cx="2770588" cy="626926"/>
              <a:chOff x="1317603" y="1743706"/>
              <a:chExt cx="2770588" cy="626926"/>
            </a:xfrm>
          </p:grpSpPr>
          <p:sp>
            <p:nvSpPr>
              <p:cNvPr id="44" name="CuadroTexto 43"/>
              <p:cNvSpPr txBox="1"/>
              <p:nvPr/>
            </p:nvSpPr>
            <p:spPr>
              <a:xfrm>
                <a:off x="1317603" y="1743706"/>
                <a:ext cx="60682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2400" dirty="0" smtClean="0"/>
                  <a:t>C</a:t>
                </a:r>
                <a:r>
                  <a:rPr lang="es-CO" sz="3200" dirty="0" smtClean="0"/>
                  <a:t>(</a:t>
                </a:r>
                <a:endParaRPr lang="es-CO" sz="3200" dirty="0"/>
              </a:p>
            </p:txBody>
          </p:sp>
          <p:pic>
            <p:nvPicPr>
              <p:cNvPr id="45" name="Imagen 4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3524" y="1880862"/>
                <a:ext cx="440695" cy="370544"/>
              </a:xfrm>
              <a:prstGeom prst="rect">
                <a:avLst/>
              </a:prstGeom>
            </p:spPr>
          </p:pic>
          <p:pic>
            <p:nvPicPr>
              <p:cNvPr id="46" name="Imagen 4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02411" y="1808372"/>
                <a:ext cx="502798" cy="398241"/>
              </a:xfrm>
              <a:prstGeom prst="rect">
                <a:avLst/>
              </a:prstGeom>
            </p:spPr>
          </p:pic>
          <p:pic>
            <p:nvPicPr>
              <p:cNvPr id="47" name="Imagen 4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80407" y="1880862"/>
                <a:ext cx="543781" cy="339600"/>
              </a:xfrm>
              <a:prstGeom prst="rect">
                <a:avLst/>
              </a:prstGeom>
            </p:spPr>
          </p:pic>
          <p:sp>
            <p:nvSpPr>
              <p:cNvPr id="49" name="Rectángulo 48"/>
              <p:cNvSpPr/>
              <p:nvPr/>
            </p:nvSpPr>
            <p:spPr>
              <a:xfrm>
                <a:off x="2251012" y="1882074"/>
                <a:ext cx="2423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dirty="0"/>
                  <a:t>,</a:t>
                </a:r>
              </a:p>
            </p:txBody>
          </p:sp>
          <p:pic>
            <p:nvPicPr>
              <p:cNvPr id="50" name="Imagen 4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17326" y="1876813"/>
                <a:ext cx="341406" cy="493819"/>
              </a:xfrm>
              <a:prstGeom prst="rect">
                <a:avLst/>
              </a:prstGeom>
            </p:spPr>
          </p:pic>
          <p:sp>
            <p:nvSpPr>
              <p:cNvPr id="51" name="Rectángulo 50"/>
              <p:cNvSpPr/>
              <p:nvPr/>
            </p:nvSpPr>
            <p:spPr>
              <a:xfrm>
                <a:off x="3845817" y="1928925"/>
                <a:ext cx="2423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dirty="0" smtClean="0"/>
                  <a:t>,</a:t>
                </a:r>
                <a:endParaRPr lang="es-CO" dirty="0"/>
              </a:p>
            </p:txBody>
          </p:sp>
        </p:grpSp>
        <p:pic>
          <p:nvPicPr>
            <p:cNvPr id="43" name="Imagen 4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542335" y="3470459"/>
              <a:ext cx="356128" cy="356128"/>
            </a:xfrm>
            <a:prstGeom prst="rect">
              <a:avLst/>
            </a:prstGeom>
          </p:spPr>
        </p:pic>
        <p:sp>
          <p:nvSpPr>
            <p:cNvPr id="52" name="Rectángulo 51"/>
            <p:cNvSpPr/>
            <p:nvPr/>
          </p:nvSpPr>
          <p:spPr>
            <a:xfrm rot="10800000">
              <a:off x="11635262" y="3373103"/>
              <a:ext cx="30970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3200" dirty="0"/>
                <a:t>(</a:t>
              </a:r>
            </a:p>
          </p:txBody>
        </p:sp>
        <p:sp>
          <p:nvSpPr>
            <p:cNvPr id="53" name="Rectángulo 52"/>
            <p:cNvSpPr/>
            <p:nvPr/>
          </p:nvSpPr>
          <p:spPr>
            <a:xfrm>
              <a:off x="9921448" y="3485422"/>
              <a:ext cx="2423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dirty="0" smtClean="0"/>
                <a:t>,</a:t>
              </a:r>
              <a:endParaRPr lang="es-CO" dirty="0"/>
            </a:p>
          </p:txBody>
        </p:sp>
        <p:pic>
          <p:nvPicPr>
            <p:cNvPr id="54" name="Imagen 5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145275" y="3411935"/>
              <a:ext cx="458315" cy="458315"/>
            </a:xfrm>
            <a:prstGeom prst="rect">
              <a:avLst/>
            </a:prstGeom>
          </p:spPr>
        </p:pic>
        <p:pic>
          <p:nvPicPr>
            <p:cNvPr id="55" name="Imagen 5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816681" y="3470459"/>
              <a:ext cx="341436" cy="341436"/>
            </a:xfrm>
            <a:prstGeom prst="rect">
              <a:avLst/>
            </a:prstGeom>
          </p:spPr>
        </p:pic>
        <p:pic>
          <p:nvPicPr>
            <p:cNvPr id="56" name="Imagen 5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1350355" y="3470459"/>
              <a:ext cx="299833" cy="316136"/>
            </a:xfrm>
            <a:prstGeom prst="rect">
              <a:avLst/>
            </a:prstGeom>
          </p:spPr>
        </p:pic>
        <p:sp>
          <p:nvSpPr>
            <p:cNvPr id="57" name="Rectángulo 56"/>
            <p:cNvSpPr/>
            <p:nvPr/>
          </p:nvSpPr>
          <p:spPr>
            <a:xfrm>
              <a:off x="10531142" y="3469400"/>
              <a:ext cx="2423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dirty="0" smtClean="0"/>
                <a:t>,</a:t>
              </a:r>
              <a:endParaRPr lang="es-CO" dirty="0"/>
            </a:p>
          </p:txBody>
        </p:sp>
        <p:sp>
          <p:nvSpPr>
            <p:cNvPr id="58" name="Rectángulo 57"/>
            <p:cNvSpPr/>
            <p:nvPr/>
          </p:nvSpPr>
          <p:spPr>
            <a:xfrm>
              <a:off x="11109428" y="3485422"/>
              <a:ext cx="2423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dirty="0" smtClean="0"/>
                <a:t>,</a:t>
              </a:r>
              <a:endParaRPr lang="es-CO" dirty="0"/>
            </a:p>
          </p:txBody>
        </p:sp>
      </p:grpSp>
      <p:sp>
        <p:nvSpPr>
          <p:cNvPr id="59" name="Flecha derecha 58"/>
          <p:cNvSpPr/>
          <p:nvPr/>
        </p:nvSpPr>
        <p:spPr>
          <a:xfrm>
            <a:off x="6198904" y="3269510"/>
            <a:ext cx="390359" cy="3336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Rectángulo 60"/>
          <p:cNvSpPr/>
          <p:nvPr/>
        </p:nvSpPr>
        <p:spPr>
          <a:xfrm>
            <a:off x="2180520" y="4569735"/>
            <a:ext cx="10628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dirty="0" smtClean="0"/>
              <a:t>Vec_1</a:t>
            </a:r>
            <a:endParaRPr lang="es-CO" sz="2800" dirty="0"/>
          </a:p>
        </p:txBody>
      </p:sp>
      <p:sp>
        <p:nvSpPr>
          <p:cNvPr id="62" name="Rectángulo 61"/>
          <p:cNvSpPr/>
          <p:nvPr/>
        </p:nvSpPr>
        <p:spPr>
          <a:xfrm>
            <a:off x="3351565" y="4508180"/>
            <a:ext cx="5148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200" dirty="0" smtClean="0">
                <a:solidFill>
                  <a:srgbClr val="FF0000"/>
                </a:solidFill>
              </a:rPr>
              <a:t>&lt;-</a:t>
            </a:r>
            <a:endParaRPr lang="es-CO" sz="3200" dirty="0">
              <a:solidFill>
                <a:srgbClr val="FF0000"/>
              </a:solidFill>
            </a:endParaRPr>
          </a:p>
        </p:txBody>
      </p:sp>
      <p:grpSp>
        <p:nvGrpSpPr>
          <p:cNvPr id="104" name="Grupo 103"/>
          <p:cNvGrpSpPr/>
          <p:nvPr/>
        </p:nvGrpSpPr>
        <p:grpSpPr>
          <a:xfrm>
            <a:off x="3951041" y="4508179"/>
            <a:ext cx="2705078" cy="662203"/>
            <a:chOff x="3951041" y="4508179"/>
            <a:chExt cx="2705078" cy="662203"/>
          </a:xfrm>
        </p:grpSpPr>
        <p:sp>
          <p:nvSpPr>
            <p:cNvPr id="64" name="CuadroTexto 63"/>
            <p:cNvSpPr txBox="1"/>
            <p:nvPr/>
          </p:nvSpPr>
          <p:spPr>
            <a:xfrm>
              <a:off x="3951041" y="4508179"/>
              <a:ext cx="6068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2400" dirty="0" smtClean="0"/>
                <a:t>C</a:t>
              </a:r>
              <a:r>
                <a:rPr lang="es-CO" sz="3200" dirty="0" smtClean="0"/>
                <a:t>(</a:t>
              </a:r>
              <a:endParaRPr lang="es-CO" sz="3200" dirty="0"/>
            </a:p>
          </p:txBody>
        </p:sp>
        <p:sp>
          <p:nvSpPr>
            <p:cNvPr id="66" name="Rectángulo 65"/>
            <p:cNvSpPr/>
            <p:nvPr/>
          </p:nvSpPr>
          <p:spPr>
            <a:xfrm rot="10800000">
              <a:off x="6346419" y="4582508"/>
              <a:ext cx="30970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3200" dirty="0"/>
                <a:t>(</a:t>
              </a:r>
            </a:p>
          </p:txBody>
        </p:sp>
        <p:sp>
          <p:nvSpPr>
            <p:cNvPr id="67" name="Rectángulo 66"/>
            <p:cNvSpPr/>
            <p:nvPr/>
          </p:nvSpPr>
          <p:spPr>
            <a:xfrm>
              <a:off x="4309479" y="4569734"/>
              <a:ext cx="106285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2800" dirty="0" smtClean="0"/>
                <a:t>Vec_1</a:t>
              </a:r>
              <a:endParaRPr lang="es-CO" sz="2800" dirty="0"/>
            </a:p>
          </p:txBody>
        </p:sp>
        <p:sp>
          <p:nvSpPr>
            <p:cNvPr id="68" name="Rectángulo 67"/>
            <p:cNvSpPr/>
            <p:nvPr/>
          </p:nvSpPr>
          <p:spPr>
            <a:xfrm>
              <a:off x="5398693" y="4569734"/>
              <a:ext cx="106285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2800" dirty="0" smtClean="0"/>
                <a:t>Vec_2</a:t>
              </a:r>
              <a:endParaRPr lang="es-CO" sz="2800" dirty="0"/>
            </a:p>
          </p:txBody>
        </p:sp>
        <p:pic>
          <p:nvPicPr>
            <p:cNvPr id="69" name="Imagen 6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65634" y="4676563"/>
              <a:ext cx="353641" cy="493819"/>
            </a:xfrm>
            <a:prstGeom prst="rect">
              <a:avLst/>
            </a:prstGeom>
          </p:spPr>
        </p:pic>
      </p:grpSp>
      <p:sp>
        <p:nvSpPr>
          <p:cNvPr id="70" name="Rectángulo 69"/>
          <p:cNvSpPr/>
          <p:nvPr/>
        </p:nvSpPr>
        <p:spPr>
          <a:xfrm>
            <a:off x="2180520" y="5460936"/>
            <a:ext cx="10628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dirty="0" smtClean="0"/>
              <a:t>Vec_1</a:t>
            </a:r>
            <a:endParaRPr lang="es-CO" sz="2800" dirty="0"/>
          </a:p>
        </p:txBody>
      </p:sp>
      <p:sp>
        <p:nvSpPr>
          <p:cNvPr id="65" name="Rectángulo 64"/>
          <p:cNvSpPr/>
          <p:nvPr/>
        </p:nvSpPr>
        <p:spPr>
          <a:xfrm>
            <a:off x="3110621" y="5449722"/>
            <a:ext cx="17668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200" dirty="0" smtClean="0"/>
              <a:t>[ </a:t>
            </a:r>
            <a:r>
              <a:rPr lang="es-CO" sz="2400" dirty="0" smtClean="0"/>
              <a:t>c(5, 6, 7) </a:t>
            </a:r>
            <a:r>
              <a:rPr lang="es-CO" sz="3200" dirty="0" smtClean="0"/>
              <a:t>] </a:t>
            </a:r>
            <a:endParaRPr lang="es-CO" sz="3200" dirty="0"/>
          </a:p>
        </p:txBody>
      </p:sp>
      <p:grpSp>
        <p:nvGrpSpPr>
          <p:cNvPr id="91" name="Grupo 90"/>
          <p:cNvGrpSpPr/>
          <p:nvPr/>
        </p:nvGrpSpPr>
        <p:grpSpPr>
          <a:xfrm>
            <a:off x="5352925" y="5407972"/>
            <a:ext cx="2611298" cy="671295"/>
            <a:chOff x="2325037" y="3349814"/>
            <a:chExt cx="2611298" cy="671295"/>
          </a:xfrm>
        </p:grpSpPr>
        <p:pic>
          <p:nvPicPr>
            <p:cNvPr id="92" name="Imagen 9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02627" y="3436334"/>
              <a:ext cx="458315" cy="458315"/>
            </a:xfrm>
            <a:prstGeom prst="rect">
              <a:avLst/>
            </a:prstGeom>
          </p:spPr>
        </p:pic>
        <p:grpSp>
          <p:nvGrpSpPr>
            <p:cNvPr id="93" name="Grupo 92"/>
            <p:cNvGrpSpPr/>
            <p:nvPr/>
          </p:nvGrpSpPr>
          <p:grpSpPr>
            <a:xfrm>
              <a:off x="2325037" y="3349814"/>
              <a:ext cx="2611298" cy="671295"/>
              <a:chOff x="2325037" y="3349814"/>
              <a:chExt cx="2611298" cy="671295"/>
            </a:xfrm>
          </p:grpSpPr>
          <p:grpSp>
            <p:nvGrpSpPr>
              <p:cNvPr id="94" name="Grupo 93"/>
              <p:cNvGrpSpPr/>
              <p:nvPr/>
            </p:nvGrpSpPr>
            <p:grpSpPr>
              <a:xfrm>
                <a:off x="2325037" y="3349814"/>
                <a:ext cx="2010691" cy="626926"/>
                <a:chOff x="1317603" y="1743706"/>
                <a:chExt cx="1941129" cy="626926"/>
              </a:xfrm>
            </p:grpSpPr>
            <p:sp>
              <p:nvSpPr>
                <p:cNvPr id="98" name="CuadroTexto 97"/>
                <p:cNvSpPr txBox="1"/>
                <p:nvPr/>
              </p:nvSpPr>
              <p:spPr>
                <a:xfrm>
                  <a:off x="1317603" y="1743706"/>
                  <a:ext cx="606829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CO" sz="2400" dirty="0" smtClean="0"/>
                    <a:t>C</a:t>
                  </a:r>
                  <a:r>
                    <a:rPr lang="es-CO" sz="3200" dirty="0" smtClean="0"/>
                    <a:t>(</a:t>
                  </a:r>
                  <a:endParaRPr lang="es-CO" sz="3200" dirty="0"/>
                </a:p>
              </p:txBody>
            </p:sp>
            <p:sp>
              <p:nvSpPr>
                <p:cNvPr id="99" name="Rectángulo 98"/>
                <p:cNvSpPr/>
                <p:nvPr/>
              </p:nvSpPr>
              <p:spPr>
                <a:xfrm>
                  <a:off x="2251012" y="1882074"/>
                  <a:ext cx="2423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s-CO" dirty="0"/>
                    <a:t>,</a:t>
                  </a:r>
                </a:p>
              </p:txBody>
            </p:sp>
            <p:pic>
              <p:nvPicPr>
                <p:cNvPr id="100" name="Imagen 99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17326" y="1876813"/>
                  <a:ext cx="341406" cy="493819"/>
                </a:xfrm>
                <a:prstGeom prst="rect">
                  <a:avLst/>
                </a:prstGeom>
              </p:spPr>
            </p:pic>
          </p:grpSp>
          <p:pic>
            <p:nvPicPr>
              <p:cNvPr id="95" name="Imagen 94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91962" y="3516769"/>
                <a:ext cx="340745" cy="340745"/>
              </a:xfrm>
              <a:prstGeom prst="rect">
                <a:avLst/>
              </a:prstGeom>
            </p:spPr>
          </p:pic>
          <p:pic>
            <p:nvPicPr>
              <p:cNvPr id="96" name="Imagen 95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07328" y="3513409"/>
                <a:ext cx="345055" cy="345055"/>
              </a:xfrm>
              <a:prstGeom prst="rect">
                <a:avLst/>
              </a:prstGeom>
            </p:spPr>
          </p:pic>
          <p:sp>
            <p:nvSpPr>
              <p:cNvPr id="97" name="Rectángulo 96"/>
              <p:cNvSpPr/>
              <p:nvPr/>
            </p:nvSpPr>
            <p:spPr>
              <a:xfrm flipV="1">
                <a:off x="4597242" y="3436334"/>
                <a:ext cx="339093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CO" sz="3200" dirty="0"/>
                  <a:t>(</a:t>
                </a:r>
              </a:p>
            </p:txBody>
          </p:sp>
        </p:grpSp>
      </p:grpSp>
      <p:sp>
        <p:nvSpPr>
          <p:cNvPr id="101" name="Rectángulo 100"/>
          <p:cNvSpPr/>
          <p:nvPr/>
        </p:nvSpPr>
        <p:spPr>
          <a:xfrm>
            <a:off x="4814728" y="5491873"/>
            <a:ext cx="5148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200" dirty="0" smtClean="0">
                <a:solidFill>
                  <a:srgbClr val="FF0000"/>
                </a:solidFill>
              </a:rPr>
              <a:t>&lt;-</a:t>
            </a:r>
            <a:endParaRPr lang="es-CO" sz="3200" dirty="0">
              <a:solidFill>
                <a:srgbClr val="FF0000"/>
              </a:solidFill>
            </a:endParaRPr>
          </a:p>
        </p:txBody>
      </p:sp>
      <p:sp>
        <p:nvSpPr>
          <p:cNvPr id="90" name="Flecha derecha 89"/>
          <p:cNvSpPr/>
          <p:nvPr/>
        </p:nvSpPr>
        <p:spPr>
          <a:xfrm>
            <a:off x="486310" y="4637330"/>
            <a:ext cx="1447685" cy="490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Opción 1</a:t>
            </a:r>
            <a:endParaRPr lang="es-CO" dirty="0"/>
          </a:p>
        </p:txBody>
      </p:sp>
      <p:sp>
        <p:nvSpPr>
          <p:cNvPr id="103" name="Flecha derecha 102"/>
          <p:cNvSpPr/>
          <p:nvPr/>
        </p:nvSpPr>
        <p:spPr>
          <a:xfrm>
            <a:off x="515233" y="5524369"/>
            <a:ext cx="1447685" cy="490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Opción 2</a:t>
            </a:r>
            <a:endParaRPr lang="es-CO" dirty="0"/>
          </a:p>
        </p:txBody>
      </p:sp>
      <p:cxnSp>
        <p:nvCxnSpPr>
          <p:cNvPr id="107" name="Conector recto 106"/>
          <p:cNvCxnSpPr/>
          <p:nvPr/>
        </p:nvCxnSpPr>
        <p:spPr>
          <a:xfrm>
            <a:off x="8184761" y="5092954"/>
            <a:ext cx="2974706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de flecha 107"/>
          <p:cNvCxnSpPr/>
          <p:nvPr/>
        </p:nvCxnSpPr>
        <p:spPr>
          <a:xfrm flipH="1" flipV="1">
            <a:off x="11143221" y="4006989"/>
            <a:ext cx="16246" cy="1085965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95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/>
      <p:bldP spid="59" grpId="0" animBg="1"/>
      <p:bldP spid="61" grpId="0"/>
      <p:bldP spid="62" grpId="0"/>
      <p:bldP spid="70" grpId="0"/>
      <p:bldP spid="65" grpId="0"/>
      <p:bldP spid="101" grpId="0"/>
      <p:bldP spid="90" grpId="0" animBg="1"/>
      <p:bldP spid="10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/>
          <p:cNvSpPr txBox="1">
            <a:spLocks/>
          </p:cNvSpPr>
          <p:nvPr/>
        </p:nvSpPr>
        <p:spPr>
          <a:xfrm>
            <a:off x="1955322" y="1831125"/>
            <a:ext cx="798488" cy="374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4000" dirty="0">
              <a:solidFill>
                <a:srgbClr val="19937C"/>
              </a:solidFill>
              <a:latin typeface="Ancizar Sans Extrabold"/>
              <a:cs typeface="Ancizar Sans Extrabold"/>
            </a:endParaRPr>
          </a:p>
        </p:txBody>
      </p:sp>
      <p:pic>
        <p:nvPicPr>
          <p:cNvPr id="1026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05476" y="6401750"/>
            <a:ext cx="1473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curso de R</a:t>
            </a:r>
            <a:endParaRPr lang="es-CO" sz="1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48393" y="551330"/>
            <a:ext cx="551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VECTORES EN R</a:t>
            </a:r>
            <a:endParaRPr lang="es-CO" b="1" dirty="0"/>
          </a:p>
        </p:txBody>
      </p:sp>
      <p:sp>
        <p:nvSpPr>
          <p:cNvPr id="6" name="Rectángulo 5"/>
          <p:cNvSpPr/>
          <p:nvPr/>
        </p:nvSpPr>
        <p:spPr>
          <a:xfrm>
            <a:off x="712502" y="1227548"/>
            <a:ext cx="4907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solidFill>
                  <a:srgbClr val="00B050"/>
                </a:solidFill>
              </a:rPr>
              <a:t>REMOVER/ELIMINAR ELEMENTOS DE UN VECTOR</a:t>
            </a:r>
            <a:endParaRPr lang="es-CO" b="1" dirty="0">
              <a:solidFill>
                <a:srgbClr val="FF0000"/>
              </a:solidFill>
            </a:endParaRPr>
          </a:p>
        </p:txBody>
      </p:sp>
      <p:cxnSp>
        <p:nvCxnSpPr>
          <p:cNvPr id="92" name="Conector recto de flecha 91"/>
          <p:cNvCxnSpPr/>
          <p:nvPr/>
        </p:nvCxnSpPr>
        <p:spPr>
          <a:xfrm>
            <a:off x="6463039" y="2931070"/>
            <a:ext cx="881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ángulo 92"/>
          <p:cNvSpPr/>
          <p:nvPr/>
        </p:nvSpPr>
        <p:spPr>
          <a:xfrm>
            <a:off x="1550182" y="2615838"/>
            <a:ext cx="5148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200" dirty="0" smtClean="0">
                <a:solidFill>
                  <a:srgbClr val="FF0000"/>
                </a:solidFill>
              </a:rPr>
              <a:t>&lt;-</a:t>
            </a:r>
            <a:endParaRPr lang="es-CO" sz="3200" dirty="0">
              <a:solidFill>
                <a:srgbClr val="FF0000"/>
              </a:solidFill>
            </a:endParaRPr>
          </a:p>
        </p:txBody>
      </p:sp>
      <p:grpSp>
        <p:nvGrpSpPr>
          <p:cNvPr id="94" name="Grupo 93"/>
          <p:cNvGrpSpPr/>
          <p:nvPr/>
        </p:nvGrpSpPr>
        <p:grpSpPr>
          <a:xfrm>
            <a:off x="2135830" y="2637612"/>
            <a:ext cx="4023901" cy="630229"/>
            <a:chOff x="2176422" y="2507041"/>
            <a:chExt cx="4023901" cy="630229"/>
          </a:xfrm>
        </p:grpSpPr>
        <p:grpSp>
          <p:nvGrpSpPr>
            <p:cNvPr id="95" name="Grupo 94"/>
            <p:cNvGrpSpPr/>
            <p:nvPr/>
          </p:nvGrpSpPr>
          <p:grpSpPr>
            <a:xfrm>
              <a:off x="2176422" y="2507041"/>
              <a:ext cx="4023901" cy="630229"/>
              <a:chOff x="1317603" y="1743706"/>
              <a:chExt cx="4023901" cy="630229"/>
            </a:xfrm>
          </p:grpSpPr>
          <p:sp>
            <p:nvSpPr>
              <p:cNvPr id="97" name="CuadroTexto 96"/>
              <p:cNvSpPr txBox="1"/>
              <p:nvPr/>
            </p:nvSpPr>
            <p:spPr>
              <a:xfrm>
                <a:off x="1317603" y="1743706"/>
                <a:ext cx="60682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2400" dirty="0" smtClean="0"/>
                  <a:t>C</a:t>
                </a:r>
                <a:r>
                  <a:rPr lang="es-CO" sz="3200" dirty="0" smtClean="0"/>
                  <a:t>(</a:t>
                </a:r>
                <a:endParaRPr lang="es-CO" sz="3200" dirty="0"/>
              </a:p>
            </p:txBody>
          </p:sp>
          <p:pic>
            <p:nvPicPr>
              <p:cNvPr id="98" name="Imagen 9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3524" y="1880862"/>
                <a:ext cx="440695" cy="370544"/>
              </a:xfrm>
              <a:prstGeom prst="rect">
                <a:avLst/>
              </a:prstGeom>
            </p:spPr>
          </p:pic>
          <p:pic>
            <p:nvPicPr>
              <p:cNvPr id="99" name="Imagen 9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02411" y="1808372"/>
                <a:ext cx="502798" cy="398241"/>
              </a:xfrm>
              <a:prstGeom prst="rect">
                <a:avLst/>
              </a:prstGeom>
            </p:spPr>
          </p:pic>
          <p:pic>
            <p:nvPicPr>
              <p:cNvPr id="100" name="Imagen 9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80407" y="1880862"/>
                <a:ext cx="543781" cy="339600"/>
              </a:xfrm>
              <a:prstGeom prst="rect">
                <a:avLst/>
              </a:prstGeom>
            </p:spPr>
          </p:pic>
          <p:pic>
            <p:nvPicPr>
              <p:cNvPr id="101" name="Imagen 10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48016" y="1807898"/>
                <a:ext cx="458315" cy="458315"/>
              </a:xfrm>
              <a:prstGeom prst="rect">
                <a:avLst/>
              </a:prstGeom>
            </p:spPr>
          </p:pic>
          <p:sp>
            <p:nvSpPr>
              <p:cNvPr id="102" name="Rectángulo 101"/>
              <p:cNvSpPr/>
              <p:nvPr/>
            </p:nvSpPr>
            <p:spPr>
              <a:xfrm rot="10800000">
                <a:off x="5031804" y="1789160"/>
                <a:ext cx="30970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sz="3200" dirty="0"/>
                  <a:t>(</a:t>
                </a:r>
              </a:p>
            </p:txBody>
          </p:sp>
          <p:sp>
            <p:nvSpPr>
              <p:cNvPr id="103" name="Rectángulo 102"/>
              <p:cNvSpPr/>
              <p:nvPr/>
            </p:nvSpPr>
            <p:spPr>
              <a:xfrm>
                <a:off x="4456552" y="1939056"/>
                <a:ext cx="2423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dirty="0" smtClean="0"/>
                  <a:t>,</a:t>
                </a:r>
                <a:endParaRPr lang="es-CO" dirty="0"/>
              </a:p>
            </p:txBody>
          </p:sp>
          <p:sp>
            <p:nvSpPr>
              <p:cNvPr id="104" name="Rectángulo 103"/>
              <p:cNvSpPr/>
              <p:nvPr/>
            </p:nvSpPr>
            <p:spPr>
              <a:xfrm>
                <a:off x="2251012" y="1882074"/>
                <a:ext cx="2423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dirty="0"/>
                  <a:t>,</a:t>
                </a:r>
              </a:p>
            </p:txBody>
          </p:sp>
          <p:pic>
            <p:nvPicPr>
              <p:cNvPr id="105" name="Imagen 104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17326" y="1876813"/>
                <a:ext cx="341406" cy="493819"/>
              </a:xfrm>
              <a:prstGeom prst="rect">
                <a:avLst/>
              </a:prstGeom>
            </p:spPr>
          </p:pic>
          <p:sp>
            <p:nvSpPr>
              <p:cNvPr id="106" name="Rectángulo 105"/>
              <p:cNvSpPr/>
              <p:nvPr/>
            </p:nvSpPr>
            <p:spPr>
              <a:xfrm>
                <a:off x="3845817" y="1928925"/>
                <a:ext cx="2423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dirty="0" smtClean="0"/>
                  <a:t>,</a:t>
                </a:r>
                <a:endParaRPr lang="es-CO" dirty="0"/>
              </a:p>
            </p:txBody>
          </p:sp>
        </p:grpSp>
        <p:pic>
          <p:nvPicPr>
            <p:cNvPr id="96" name="Imagen 9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580158" y="2634376"/>
              <a:ext cx="356128" cy="356128"/>
            </a:xfrm>
            <a:prstGeom prst="rect">
              <a:avLst/>
            </a:prstGeom>
          </p:spPr>
        </p:pic>
      </p:grpSp>
      <p:grpSp>
        <p:nvGrpSpPr>
          <p:cNvPr id="91" name="Grupo 90"/>
          <p:cNvGrpSpPr/>
          <p:nvPr/>
        </p:nvGrpSpPr>
        <p:grpSpPr>
          <a:xfrm>
            <a:off x="3398779" y="4079623"/>
            <a:ext cx="2427773" cy="584775"/>
            <a:chOff x="3327210" y="4452847"/>
            <a:chExt cx="2427773" cy="584775"/>
          </a:xfrm>
        </p:grpSpPr>
        <p:sp>
          <p:nvSpPr>
            <p:cNvPr id="117" name="Rectángulo 116"/>
            <p:cNvSpPr/>
            <p:nvPr/>
          </p:nvSpPr>
          <p:spPr>
            <a:xfrm>
              <a:off x="3327210" y="4452847"/>
              <a:ext cx="242777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CO" sz="2800" dirty="0" smtClean="0"/>
                <a:t>Vec_1[ </a:t>
              </a:r>
              <a:r>
                <a:rPr lang="es-CO" sz="2000" dirty="0" smtClean="0"/>
                <a:t>C</a:t>
              </a:r>
              <a:r>
                <a:rPr lang="es-CO" sz="2800" dirty="0" smtClean="0"/>
                <a:t>(</a:t>
              </a:r>
              <a:r>
                <a:rPr lang="es-CO" sz="3200" b="1" dirty="0" smtClean="0">
                  <a:solidFill>
                    <a:srgbClr val="FF0000"/>
                  </a:solidFill>
                </a:rPr>
                <a:t>-</a:t>
              </a:r>
              <a:r>
                <a:rPr lang="es-CO" sz="3200" b="1" dirty="0" smtClean="0"/>
                <a:t> </a:t>
              </a:r>
              <a:r>
                <a:rPr lang="es-CO" sz="2800" dirty="0" smtClean="0"/>
                <a:t>     ) ]</a:t>
              </a:r>
              <a:endParaRPr lang="es-CO" sz="2800" dirty="0"/>
            </a:p>
          </p:txBody>
        </p:sp>
        <p:pic>
          <p:nvPicPr>
            <p:cNvPr id="121" name="Imagen 12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74047" y="4529728"/>
              <a:ext cx="458315" cy="458315"/>
            </a:xfrm>
            <a:prstGeom prst="rect">
              <a:avLst/>
            </a:prstGeom>
          </p:spPr>
        </p:pic>
      </p:grpSp>
      <p:grpSp>
        <p:nvGrpSpPr>
          <p:cNvPr id="3" name="Grupo 2"/>
          <p:cNvGrpSpPr/>
          <p:nvPr/>
        </p:nvGrpSpPr>
        <p:grpSpPr>
          <a:xfrm>
            <a:off x="7448142" y="2656350"/>
            <a:ext cx="3451182" cy="658349"/>
            <a:chOff x="7448142" y="2656350"/>
            <a:chExt cx="3451182" cy="658349"/>
          </a:xfrm>
        </p:grpSpPr>
        <p:sp>
          <p:nvSpPr>
            <p:cNvPr id="107" name="CuadroTexto 106"/>
            <p:cNvSpPr txBox="1"/>
            <p:nvPr/>
          </p:nvSpPr>
          <p:spPr>
            <a:xfrm>
              <a:off x="7448142" y="2656350"/>
              <a:ext cx="6068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2400" dirty="0" smtClean="0"/>
                <a:t>C</a:t>
              </a:r>
              <a:r>
                <a:rPr lang="es-CO" sz="3200" dirty="0" smtClean="0"/>
                <a:t>(</a:t>
              </a:r>
              <a:endParaRPr lang="es-CO" sz="3200" dirty="0"/>
            </a:p>
          </p:txBody>
        </p:sp>
        <p:pic>
          <p:nvPicPr>
            <p:cNvPr id="108" name="Imagen 10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34063" y="2793506"/>
              <a:ext cx="440695" cy="370544"/>
            </a:xfrm>
            <a:prstGeom prst="rect">
              <a:avLst/>
            </a:prstGeom>
          </p:spPr>
        </p:pic>
        <p:pic>
          <p:nvPicPr>
            <p:cNvPr id="109" name="Imagen 10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32950" y="2721016"/>
              <a:ext cx="502798" cy="398241"/>
            </a:xfrm>
            <a:prstGeom prst="rect">
              <a:avLst/>
            </a:prstGeom>
          </p:spPr>
        </p:pic>
        <p:pic>
          <p:nvPicPr>
            <p:cNvPr id="110" name="Imagen 10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10946" y="2793506"/>
              <a:ext cx="543781" cy="339600"/>
            </a:xfrm>
            <a:prstGeom prst="rect">
              <a:avLst/>
            </a:prstGeom>
          </p:spPr>
        </p:pic>
        <p:sp>
          <p:nvSpPr>
            <p:cNvPr id="111" name="Rectángulo 110"/>
            <p:cNvSpPr/>
            <p:nvPr/>
          </p:nvSpPr>
          <p:spPr>
            <a:xfrm rot="10800000">
              <a:off x="10589624" y="2729924"/>
              <a:ext cx="30970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3200" dirty="0"/>
                <a:t>(</a:t>
              </a:r>
            </a:p>
          </p:txBody>
        </p:sp>
        <p:sp>
          <p:nvSpPr>
            <p:cNvPr id="113" name="Rectángulo 112"/>
            <p:cNvSpPr/>
            <p:nvPr/>
          </p:nvSpPr>
          <p:spPr>
            <a:xfrm>
              <a:off x="8381551" y="2794718"/>
              <a:ext cx="2423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dirty="0"/>
                <a:t>,</a:t>
              </a:r>
            </a:p>
          </p:txBody>
        </p:sp>
        <p:pic>
          <p:nvPicPr>
            <p:cNvPr id="114" name="Imagen 11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47865" y="2789457"/>
              <a:ext cx="341406" cy="493819"/>
            </a:xfrm>
            <a:prstGeom prst="rect">
              <a:avLst/>
            </a:prstGeom>
          </p:spPr>
        </p:pic>
        <p:sp>
          <p:nvSpPr>
            <p:cNvPr id="115" name="Rectángulo 114"/>
            <p:cNvSpPr/>
            <p:nvPr/>
          </p:nvSpPr>
          <p:spPr>
            <a:xfrm>
              <a:off x="9976356" y="2841569"/>
              <a:ext cx="2423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dirty="0" smtClean="0"/>
                <a:t>,</a:t>
              </a:r>
              <a:endParaRPr lang="es-CO" dirty="0"/>
            </a:p>
          </p:txBody>
        </p:sp>
        <p:pic>
          <p:nvPicPr>
            <p:cNvPr id="123" name="Imagen 12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185684" y="2803069"/>
              <a:ext cx="356128" cy="356128"/>
            </a:xfrm>
            <a:prstGeom prst="rect">
              <a:avLst/>
            </a:prstGeom>
          </p:spPr>
        </p:pic>
      </p:grpSp>
      <p:cxnSp>
        <p:nvCxnSpPr>
          <p:cNvPr id="126" name="Conector recto de flecha 125"/>
          <p:cNvCxnSpPr/>
          <p:nvPr/>
        </p:nvCxnSpPr>
        <p:spPr>
          <a:xfrm flipH="1">
            <a:off x="5122267" y="3326457"/>
            <a:ext cx="2" cy="73771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/>
          <p:cNvCxnSpPr/>
          <p:nvPr/>
        </p:nvCxnSpPr>
        <p:spPr>
          <a:xfrm>
            <a:off x="5960789" y="4385661"/>
            <a:ext cx="3729375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de flecha 129"/>
          <p:cNvCxnSpPr/>
          <p:nvPr/>
        </p:nvCxnSpPr>
        <p:spPr>
          <a:xfrm flipH="1" flipV="1">
            <a:off x="9682836" y="3695315"/>
            <a:ext cx="7328" cy="690346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ángulo 130"/>
          <p:cNvSpPr/>
          <p:nvPr/>
        </p:nvSpPr>
        <p:spPr>
          <a:xfrm>
            <a:off x="416564" y="2650903"/>
            <a:ext cx="10628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dirty="0" smtClean="0"/>
              <a:t>Vec_1</a:t>
            </a:r>
            <a:endParaRPr lang="es-CO" sz="2800" dirty="0"/>
          </a:p>
        </p:txBody>
      </p:sp>
      <p:grpSp>
        <p:nvGrpSpPr>
          <p:cNvPr id="143" name="Grupo 142"/>
          <p:cNvGrpSpPr/>
          <p:nvPr/>
        </p:nvGrpSpPr>
        <p:grpSpPr>
          <a:xfrm>
            <a:off x="3422258" y="5361607"/>
            <a:ext cx="2427773" cy="584775"/>
            <a:chOff x="3327210" y="4452847"/>
            <a:chExt cx="2427773" cy="584775"/>
          </a:xfrm>
        </p:grpSpPr>
        <p:sp>
          <p:nvSpPr>
            <p:cNvPr id="144" name="Rectángulo 143"/>
            <p:cNvSpPr/>
            <p:nvPr/>
          </p:nvSpPr>
          <p:spPr>
            <a:xfrm>
              <a:off x="3327210" y="4452847"/>
              <a:ext cx="242777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CO" sz="2800" dirty="0" smtClean="0"/>
                <a:t>Vec_1[</a:t>
              </a:r>
              <a:r>
                <a:rPr lang="es-CO" sz="3200" b="1" dirty="0" smtClean="0">
                  <a:solidFill>
                    <a:srgbClr val="FF0000"/>
                  </a:solidFill>
                </a:rPr>
                <a:t>-</a:t>
              </a:r>
              <a:r>
                <a:rPr lang="es-CO" sz="2000" dirty="0" smtClean="0"/>
                <a:t>C</a:t>
              </a:r>
              <a:r>
                <a:rPr lang="es-CO" sz="2800" dirty="0" smtClean="0"/>
                <a:t>(      ) ]</a:t>
              </a:r>
              <a:endParaRPr lang="es-CO" sz="2800" dirty="0"/>
            </a:p>
          </p:txBody>
        </p:sp>
        <p:pic>
          <p:nvPicPr>
            <p:cNvPr id="145" name="Imagen 14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98061" y="4558796"/>
              <a:ext cx="458315" cy="458315"/>
            </a:xfrm>
            <a:prstGeom prst="rect">
              <a:avLst/>
            </a:prstGeom>
          </p:spPr>
        </p:pic>
      </p:grpSp>
      <p:sp>
        <p:nvSpPr>
          <p:cNvPr id="1035" name="Rectángulo 1034"/>
          <p:cNvSpPr/>
          <p:nvPr/>
        </p:nvSpPr>
        <p:spPr>
          <a:xfrm>
            <a:off x="4609542" y="4890568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solidFill>
                  <a:srgbClr val="00B050"/>
                </a:solidFill>
              </a:rPr>
              <a:t>o</a:t>
            </a:r>
            <a:endParaRPr lang="es-CO" dirty="0"/>
          </a:p>
        </p:txBody>
      </p:sp>
      <p:cxnSp>
        <p:nvCxnSpPr>
          <p:cNvPr id="46" name="Conector recto 45"/>
          <p:cNvCxnSpPr/>
          <p:nvPr/>
        </p:nvCxnSpPr>
        <p:spPr>
          <a:xfrm flipH="1">
            <a:off x="4955744" y="2755167"/>
            <a:ext cx="268185" cy="368326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/>
          <p:cNvCxnSpPr/>
          <p:nvPr/>
        </p:nvCxnSpPr>
        <p:spPr>
          <a:xfrm>
            <a:off x="4947921" y="2775569"/>
            <a:ext cx="303296" cy="357379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67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103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/>
          <p:cNvSpPr txBox="1">
            <a:spLocks/>
          </p:cNvSpPr>
          <p:nvPr/>
        </p:nvSpPr>
        <p:spPr>
          <a:xfrm>
            <a:off x="1955322" y="1831125"/>
            <a:ext cx="798488" cy="374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4000" dirty="0">
              <a:solidFill>
                <a:srgbClr val="19937C"/>
              </a:solidFill>
              <a:latin typeface="Ancizar Sans Extrabold"/>
              <a:cs typeface="Ancizar Sans Extrabold"/>
            </a:endParaRPr>
          </a:p>
        </p:txBody>
      </p:sp>
      <p:pic>
        <p:nvPicPr>
          <p:cNvPr id="1026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05476" y="6401750"/>
            <a:ext cx="1473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curso de R</a:t>
            </a:r>
            <a:endParaRPr lang="es-CO" sz="1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18084" y="749669"/>
            <a:ext cx="551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MATRICES</a:t>
            </a:r>
            <a:r>
              <a:rPr lang="es-CO" b="1" dirty="0" smtClean="0"/>
              <a:t> </a:t>
            </a:r>
            <a:r>
              <a:rPr lang="es-CO" b="1" dirty="0" smtClean="0"/>
              <a:t>EN R</a:t>
            </a:r>
            <a:endParaRPr lang="es-CO" b="1" dirty="0"/>
          </a:p>
        </p:txBody>
      </p:sp>
      <p:sp>
        <p:nvSpPr>
          <p:cNvPr id="6" name="Rectángulo 5"/>
          <p:cNvSpPr/>
          <p:nvPr/>
        </p:nvSpPr>
        <p:spPr>
          <a:xfrm>
            <a:off x="979244" y="1221491"/>
            <a:ext cx="2505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solidFill>
                  <a:srgbClr val="00B050"/>
                </a:solidFill>
              </a:rPr>
              <a:t>CREACIÓN </a:t>
            </a:r>
            <a:r>
              <a:rPr lang="es-CO" b="1" dirty="0" smtClean="0">
                <a:solidFill>
                  <a:srgbClr val="00B050"/>
                </a:solidFill>
              </a:rPr>
              <a:t>DE MATRICES</a:t>
            </a:r>
            <a:endParaRPr lang="es-CO" b="1" dirty="0">
              <a:solidFill>
                <a:srgbClr val="00B05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674" y="610599"/>
            <a:ext cx="2619048" cy="182857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084" y="2205371"/>
            <a:ext cx="7953375" cy="1514475"/>
          </a:xfrm>
          <a:prstGeom prst="rect">
            <a:avLst/>
          </a:prstGeom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725902" y="4180505"/>
            <a:ext cx="10995044" cy="30777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000" b="1" i="0" u="none" strike="noStrike" cap="none" normalizeH="0" baseline="0" dirty="0" err="1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902000"/>
                </a:solidFill>
                <a:effectLst/>
                <a:latin typeface="Consolas" panose="020B0609020204030204" pitchFamily="49" charset="0"/>
              </a:rPr>
              <a:t>data = </a:t>
            </a:r>
            <a:r>
              <a:rPr lang="es-CO" altLang="es-CO" sz="2000" b="1" dirty="0">
                <a:solidFill>
                  <a:srgbClr val="007020"/>
                </a:solidFill>
                <a:latin typeface="Consolas" panose="020B0609020204030204" pitchFamily="49" charset="0"/>
              </a:rPr>
              <a:t>c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902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O" altLang="es-CO" sz="2000" b="0" i="0" u="none" strike="noStrike" cap="none" normalizeH="0" baseline="0" dirty="0" err="1" smtClean="0">
                <a:ln>
                  <a:noFill/>
                </a:ln>
                <a:solidFill>
                  <a:srgbClr val="902000"/>
                </a:solidFill>
                <a:effectLst/>
                <a:latin typeface="Consolas" panose="020B0609020204030204" pitchFamily="49" charset="0"/>
              </a:rPr>
              <a:t>nrow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902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O" altLang="es-CO" sz="2000" b="0" i="0" u="none" strike="noStrike" cap="none" normalizeH="0" baseline="0" dirty="0" err="1" smtClean="0">
                <a:ln>
                  <a:noFill/>
                </a:ln>
                <a:solidFill>
                  <a:srgbClr val="902000"/>
                </a:solidFill>
                <a:effectLst/>
                <a:latin typeface="Consolas" panose="020B0609020204030204" pitchFamily="49" charset="0"/>
              </a:rPr>
              <a:t>ncol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902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O" altLang="es-CO" sz="2000" b="0" i="0" u="none" strike="noStrike" cap="none" normalizeH="0" baseline="0" dirty="0" err="1" smtClean="0">
                <a:ln>
                  <a:noFill/>
                </a:ln>
                <a:solidFill>
                  <a:srgbClr val="902000"/>
                </a:solidFill>
                <a:effectLst/>
                <a:latin typeface="Consolas" panose="020B0609020204030204" pitchFamily="49" charset="0"/>
              </a:rPr>
              <a:t>byrow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902000"/>
                </a:solidFill>
                <a:effectLst/>
                <a:latin typeface="Consolas" panose="020B0609020204030204" pitchFamily="49" charset="0"/>
              </a:rPr>
              <a:t> = TRUE</a:t>
            </a:r>
            <a:r>
              <a:rPr lang="es-CO" altLang="es-CO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O" altLang="es-CO" sz="2000" b="0" i="0" u="none" strike="noStrike" cap="none" normalizeH="0" baseline="0" dirty="0" err="1" smtClean="0">
                <a:ln>
                  <a:noFill/>
                </a:ln>
                <a:solidFill>
                  <a:srgbClr val="902000"/>
                </a:solidFill>
                <a:effectLst/>
                <a:latin typeface="Consolas" panose="020B0609020204030204" pitchFamily="49" charset="0"/>
              </a:rPr>
              <a:t>dimnames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902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O" altLang="es-CO" sz="2000" b="1" i="0" u="none" strike="noStrike" cap="none" normalizeH="0" baseline="0" dirty="0" err="1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O" altLang="es-CO" sz="20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kumimoji="0" lang="es-CO" altLang="es-CO" sz="20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()))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CO" altLang="es-CO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932936" y="4891018"/>
            <a:ext cx="1729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VERSIÓN CORTA</a:t>
            </a:r>
            <a:endParaRPr lang="es-CO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08992" y="5633314"/>
            <a:ext cx="4289636" cy="30777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000" b="1" i="0" u="none" strike="noStrike" cap="none" normalizeH="0" baseline="0" dirty="0" err="1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902000"/>
                </a:solidFill>
                <a:effectLst/>
                <a:latin typeface="Consolas" panose="020B0609020204030204" pitchFamily="49" charset="0"/>
              </a:rPr>
              <a:t>data =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O" altLang="es-CO" sz="20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40A07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40A070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es-CO" altLang="es-CO" sz="2000" b="0" i="0" u="none" strike="noStrike" cap="none" normalizeH="0" baseline="0" dirty="0" err="1" smtClean="0">
                <a:ln>
                  <a:noFill/>
                </a:ln>
                <a:solidFill>
                  <a:srgbClr val="902000"/>
                </a:solidFill>
                <a:effectLst/>
                <a:latin typeface="Consolas" panose="020B0609020204030204" pitchFamily="49" charset="0"/>
              </a:rPr>
              <a:t>nrow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902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40A07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CO" altLang="es-CO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6" y="89644"/>
            <a:ext cx="786433" cy="63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12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05476" y="6401750"/>
            <a:ext cx="1473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curso de R</a:t>
            </a:r>
            <a:endParaRPr lang="es-CO" sz="1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326356" y="748854"/>
            <a:ext cx="551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MATRICES</a:t>
            </a:r>
            <a:r>
              <a:rPr lang="es-CO" b="1" dirty="0" smtClean="0"/>
              <a:t> </a:t>
            </a:r>
            <a:r>
              <a:rPr lang="es-CO" b="1" dirty="0" smtClean="0"/>
              <a:t>EN </a:t>
            </a:r>
            <a:r>
              <a:rPr lang="es-CO" b="1" dirty="0" smtClean="0"/>
              <a:t>R</a:t>
            </a:r>
            <a:endParaRPr lang="es-CO" b="1" dirty="0"/>
          </a:p>
        </p:txBody>
      </p:sp>
      <p:sp>
        <p:nvSpPr>
          <p:cNvPr id="6" name="Rectángulo 5"/>
          <p:cNvSpPr/>
          <p:nvPr/>
        </p:nvSpPr>
        <p:spPr>
          <a:xfrm>
            <a:off x="326356" y="1441295"/>
            <a:ext cx="7038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 smtClean="0">
                <a:solidFill>
                  <a:srgbClr val="00B050"/>
                </a:solidFill>
              </a:rPr>
              <a:t>IDEXACIÓN (SUBCONJUNTOS ) DE</a:t>
            </a:r>
            <a:r>
              <a:rPr lang="es-CO" b="1" dirty="0" smtClean="0">
                <a:solidFill>
                  <a:srgbClr val="00B050"/>
                </a:solidFill>
              </a:rPr>
              <a:t> MATRICES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90"/>
            <a:ext cx="786433" cy="63222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305" y="2236242"/>
            <a:ext cx="8401050" cy="1971675"/>
          </a:xfrm>
          <a:prstGeom prst="rect">
            <a:avLst/>
          </a:prstGeom>
        </p:spPr>
      </p:pic>
      <p:sp>
        <p:nvSpPr>
          <p:cNvPr id="15" name="Flecha derecha 14"/>
          <p:cNvSpPr/>
          <p:nvPr/>
        </p:nvSpPr>
        <p:spPr>
          <a:xfrm rot="5400000">
            <a:off x="4410373" y="4666851"/>
            <a:ext cx="598516" cy="554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/>
          <p:cNvSpPr/>
          <p:nvPr/>
        </p:nvSpPr>
        <p:spPr>
          <a:xfrm>
            <a:off x="2785073" y="5418828"/>
            <a:ext cx="44037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b="1" dirty="0" err="1" smtClean="0">
                <a:solidFill>
                  <a:srgbClr val="333333"/>
                </a:solidFill>
                <a:latin typeface="Helvetica Neue"/>
              </a:rPr>
              <a:t>Nombre_Matriz</a:t>
            </a:r>
            <a:r>
              <a:rPr lang="es-CO" sz="2800" b="1" dirty="0" smtClean="0">
                <a:solidFill>
                  <a:srgbClr val="333333"/>
                </a:solidFill>
                <a:latin typeface="Helvetica Neue"/>
              </a:rPr>
              <a:t>[</a:t>
            </a:r>
            <a:r>
              <a:rPr lang="es-CO" altLang="es-CO" sz="2800" b="1" dirty="0" smtClean="0">
                <a:solidFill>
                  <a:srgbClr val="007020"/>
                </a:solidFill>
                <a:latin typeface="Consolas" panose="020B0609020204030204" pitchFamily="49" charset="0"/>
              </a:rPr>
              <a:t>c</a:t>
            </a:r>
            <a:r>
              <a:rPr lang="es-CO" altLang="es-CO" sz="2800" dirty="0" smtClean="0">
                <a:solidFill>
                  <a:srgbClr val="902000"/>
                </a:solidFill>
                <a:latin typeface="Consolas" panose="020B0609020204030204" pitchFamily="49" charset="0"/>
              </a:rPr>
              <a:t>()</a:t>
            </a:r>
            <a:r>
              <a:rPr lang="es-CO" sz="2800" b="1" dirty="0" smtClean="0">
                <a:solidFill>
                  <a:srgbClr val="333333"/>
                </a:solidFill>
                <a:latin typeface="Helvetica Neue"/>
              </a:rPr>
              <a:t>, </a:t>
            </a:r>
            <a:r>
              <a:rPr lang="es-CO" altLang="es-CO" sz="2800" b="1" dirty="0">
                <a:solidFill>
                  <a:srgbClr val="007020"/>
                </a:solidFill>
                <a:latin typeface="Consolas" panose="020B0609020204030204" pitchFamily="49" charset="0"/>
              </a:rPr>
              <a:t>c</a:t>
            </a:r>
            <a:r>
              <a:rPr lang="es-CO" altLang="es-CO" sz="2800" dirty="0" smtClean="0">
                <a:solidFill>
                  <a:srgbClr val="902000"/>
                </a:solidFill>
                <a:latin typeface="Consolas" panose="020B0609020204030204" pitchFamily="49" charset="0"/>
              </a:rPr>
              <a:t>()</a:t>
            </a:r>
            <a:r>
              <a:rPr lang="es-CO" sz="2800" b="1" dirty="0" smtClean="0">
                <a:solidFill>
                  <a:srgbClr val="333333"/>
                </a:solidFill>
                <a:latin typeface="Helvetica Neue"/>
              </a:rPr>
              <a:t>]</a:t>
            </a:r>
            <a:endParaRPr lang="es-CO" sz="2800" dirty="0"/>
          </a:p>
        </p:txBody>
      </p:sp>
      <p:sp>
        <p:nvSpPr>
          <p:cNvPr id="17" name="Rectángulo 16"/>
          <p:cNvSpPr/>
          <p:nvPr/>
        </p:nvSpPr>
        <p:spPr>
          <a:xfrm>
            <a:off x="6760562" y="1247789"/>
            <a:ext cx="9557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 smtClean="0">
                <a:solidFill>
                  <a:srgbClr val="333333"/>
                </a:solidFill>
                <a:latin typeface="Helvetica Neue"/>
              </a:rPr>
              <a:t>[ , ]</a:t>
            </a: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104324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05476" y="6401750"/>
            <a:ext cx="1473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curso de R</a:t>
            </a:r>
            <a:endParaRPr lang="es-CO" sz="1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326356" y="748854"/>
            <a:ext cx="551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MATRICES</a:t>
            </a:r>
            <a:r>
              <a:rPr lang="es-CO" b="1" dirty="0" smtClean="0"/>
              <a:t> </a:t>
            </a:r>
            <a:r>
              <a:rPr lang="es-CO" b="1" dirty="0" smtClean="0"/>
              <a:t>EN </a:t>
            </a:r>
            <a:r>
              <a:rPr lang="es-CO" b="1" dirty="0" smtClean="0"/>
              <a:t>R</a:t>
            </a:r>
            <a:endParaRPr lang="es-CO" b="1" dirty="0"/>
          </a:p>
        </p:txBody>
      </p:sp>
      <p:sp>
        <p:nvSpPr>
          <p:cNvPr id="6" name="Rectángulo 5"/>
          <p:cNvSpPr/>
          <p:nvPr/>
        </p:nvSpPr>
        <p:spPr>
          <a:xfrm>
            <a:off x="326356" y="1441295"/>
            <a:ext cx="7038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 smtClean="0">
                <a:solidFill>
                  <a:srgbClr val="00B050"/>
                </a:solidFill>
              </a:rPr>
              <a:t>IDEXACIÓN (SUBCONJUNTOS ) DE</a:t>
            </a:r>
            <a:r>
              <a:rPr lang="es-CO" b="1" dirty="0" smtClean="0">
                <a:solidFill>
                  <a:srgbClr val="00B050"/>
                </a:solidFill>
              </a:rPr>
              <a:t> MATRICES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90"/>
            <a:ext cx="786433" cy="632221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393216" y="3498358"/>
            <a:ext cx="44037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b="1" dirty="0" err="1" smtClean="0">
                <a:solidFill>
                  <a:srgbClr val="333333"/>
                </a:solidFill>
                <a:latin typeface="Helvetica Neue"/>
              </a:rPr>
              <a:t>Nombre_Matriz</a:t>
            </a:r>
            <a:r>
              <a:rPr lang="es-CO" sz="2800" b="1" dirty="0" smtClean="0">
                <a:solidFill>
                  <a:srgbClr val="333333"/>
                </a:solidFill>
                <a:latin typeface="Helvetica Neue"/>
              </a:rPr>
              <a:t>[</a:t>
            </a:r>
            <a:r>
              <a:rPr lang="es-CO" altLang="es-CO" sz="2800" b="1" dirty="0" smtClean="0">
                <a:solidFill>
                  <a:srgbClr val="007020"/>
                </a:solidFill>
                <a:latin typeface="Consolas" panose="020B0609020204030204" pitchFamily="49" charset="0"/>
              </a:rPr>
              <a:t>c</a:t>
            </a:r>
            <a:r>
              <a:rPr lang="es-CO" altLang="es-CO" sz="2800" dirty="0" smtClean="0">
                <a:solidFill>
                  <a:srgbClr val="902000"/>
                </a:solidFill>
                <a:latin typeface="Consolas" panose="020B0609020204030204" pitchFamily="49" charset="0"/>
              </a:rPr>
              <a:t>()</a:t>
            </a:r>
            <a:r>
              <a:rPr lang="es-CO" sz="2800" b="1" dirty="0" smtClean="0">
                <a:solidFill>
                  <a:srgbClr val="333333"/>
                </a:solidFill>
                <a:latin typeface="Helvetica Neue"/>
              </a:rPr>
              <a:t>, </a:t>
            </a:r>
            <a:r>
              <a:rPr lang="es-CO" altLang="es-CO" sz="2800" b="1" dirty="0">
                <a:solidFill>
                  <a:srgbClr val="007020"/>
                </a:solidFill>
                <a:latin typeface="Consolas" panose="020B0609020204030204" pitchFamily="49" charset="0"/>
              </a:rPr>
              <a:t>c</a:t>
            </a:r>
            <a:r>
              <a:rPr lang="es-CO" altLang="es-CO" sz="2800" dirty="0" smtClean="0">
                <a:solidFill>
                  <a:srgbClr val="902000"/>
                </a:solidFill>
                <a:latin typeface="Consolas" panose="020B0609020204030204" pitchFamily="49" charset="0"/>
              </a:rPr>
              <a:t>()</a:t>
            </a:r>
            <a:r>
              <a:rPr lang="es-CO" sz="2800" b="1" dirty="0" smtClean="0">
                <a:solidFill>
                  <a:srgbClr val="333333"/>
                </a:solidFill>
                <a:latin typeface="Helvetica Neue"/>
              </a:rPr>
              <a:t>]</a:t>
            </a:r>
            <a:endParaRPr lang="es-CO" sz="2800" dirty="0"/>
          </a:p>
        </p:txBody>
      </p:sp>
      <p:cxnSp>
        <p:nvCxnSpPr>
          <p:cNvPr id="7" name="Conector recto de flecha 6"/>
          <p:cNvCxnSpPr/>
          <p:nvPr/>
        </p:nvCxnSpPr>
        <p:spPr>
          <a:xfrm flipV="1">
            <a:off x="4987636" y="2410691"/>
            <a:ext cx="1205346" cy="1349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V="1">
            <a:off x="4979324" y="3498358"/>
            <a:ext cx="1363287" cy="261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>
            <a:off x="4987636" y="3759968"/>
            <a:ext cx="1354975" cy="521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>
            <a:off x="4987636" y="3759968"/>
            <a:ext cx="1147157" cy="1518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/>
          <p:cNvSpPr/>
          <p:nvPr/>
        </p:nvSpPr>
        <p:spPr>
          <a:xfrm>
            <a:off x="6575367" y="2019993"/>
            <a:ext cx="2618509" cy="523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i="1" dirty="0"/>
              <a:t>vectores con enteros positivos</a:t>
            </a:r>
            <a:endParaRPr lang="es-CO" dirty="0"/>
          </a:p>
        </p:txBody>
      </p:sp>
      <p:sp>
        <p:nvSpPr>
          <p:cNvPr id="26" name="Rectángulo 25"/>
          <p:cNvSpPr/>
          <p:nvPr/>
        </p:nvSpPr>
        <p:spPr>
          <a:xfrm>
            <a:off x="6542115" y="3125508"/>
            <a:ext cx="2618509" cy="523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i="1" dirty="0"/>
              <a:t>vectores con enteros </a:t>
            </a:r>
            <a:r>
              <a:rPr lang="es-CO" i="1" dirty="0" smtClean="0"/>
              <a:t>negativos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6542116" y="4120427"/>
            <a:ext cx="2618509" cy="523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i="1" dirty="0"/>
              <a:t>vectores con </a:t>
            </a:r>
            <a:r>
              <a:rPr lang="es-CO" i="1" dirty="0" smtClean="0"/>
              <a:t>elementos lógicos</a:t>
            </a:r>
            <a:endParaRPr lang="es-CO" dirty="0"/>
          </a:p>
        </p:txBody>
      </p:sp>
      <p:sp>
        <p:nvSpPr>
          <p:cNvPr id="29" name="Rectángulo 28"/>
          <p:cNvSpPr/>
          <p:nvPr/>
        </p:nvSpPr>
        <p:spPr>
          <a:xfrm>
            <a:off x="6542116" y="5193349"/>
            <a:ext cx="2618509" cy="523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i="1" dirty="0"/>
              <a:t>vectores con </a:t>
            </a:r>
            <a:r>
              <a:rPr lang="es-CO" i="1" dirty="0" smtClean="0"/>
              <a:t>elementos tipo carácter (textuales)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9248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05476" y="6401750"/>
            <a:ext cx="1473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curso de R</a:t>
            </a:r>
            <a:endParaRPr lang="es-CO" sz="1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717054" y="911563"/>
            <a:ext cx="551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MATRICES</a:t>
            </a:r>
            <a:r>
              <a:rPr lang="es-CO" b="1" dirty="0" smtClean="0"/>
              <a:t> </a:t>
            </a:r>
            <a:r>
              <a:rPr lang="es-CO" b="1" dirty="0" smtClean="0"/>
              <a:t>EN </a:t>
            </a:r>
            <a:r>
              <a:rPr lang="es-CO" b="1" dirty="0" smtClean="0"/>
              <a:t>R</a:t>
            </a:r>
            <a:endParaRPr lang="es-CO" b="1" dirty="0"/>
          </a:p>
        </p:txBody>
      </p:sp>
      <p:sp>
        <p:nvSpPr>
          <p:cNvPr id="6" name="Rectángulo 5"/>
          <p:cNvSpPr/>
          <p:nvPr/>
        </p:nvSpPr>
        <p:spPr>
          <a:xfrm>
            <a:off x="326356" y="1441295"/>
            <a:ext cx="7038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 smtClean="0">
                <a:solidFill>
                  <a:srgbClr val="00B050"/>
                </a:solidFill>
              </a:rPr>
              <a:t>FUNCIONES PARA GESTIONAR </a:t>
            </a:r>
            <a:r>
              <a:rPr lang="es-CO" b="1" dirty="0" smtClean="0">
                <a:solidFill>
                  <a:srgbClr val="00B050"/>
                </a:solidFill>
              </a:rPr>
              <a:t>MATRICES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90"/>
            <a:ext cx="786433" cy="632221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628491" y="2614811"/>
            <a:ext cx="962891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b="1" i="1" dirty="0" smtClean="0">
                <a:solidFill>
                  <a:srgbClr val="333333"/>
                </a:solidFill>
                <a:latin typeface="Helvetica Neue"/>
              </a:rPr>
              <a:t>1. </a:t>
            </a:r>
            <a:r>
              <a:rPr lang="es-CO" b="1" i="1" dirty="0" err="1" smtClean="0">
                <a:solidFill>
                  <a:srgbClr val="333333"/>
                </a:solidFill>
                <a:latin typeface="Helvetica Neue"/>
              </a:rPr>
              <a:t>class</a:t>
            </a:r>
            <a:r>
              <a:rPr lang="es-CO" b="1" i="1" dirty="0">
                <a:solidFill>
                  <a:srgbClr val="333333"/>
                </a:solidFill>
                <a:latin typeface="Helvetica Neue"/>
              </a:rPr>
              <a:t>()</a:t>
            </a:r>
            <a:r>
              <a:rPr lang="es-CO" dirty="0">
                <a:solidFill>
                  <a:srgbClr val="333333"/>
                </a:solidFill>
                <a:latin typeface="Helvetica Neue"/>
              </a:rPr>
              <a:t>: Verifica si el tipo de objeto o estructura de datos es una matriz.</a:t>
            </a:r>
          </a:p>
          <a:p>
            <a:pPr algn="just"/>
            <a:r>
              <a:rPr lang="es-CO" b="1" i="1" dirty="0">
                <a:solidFill>
                  <a:srgbClr val="333333"/>
                </a:solidFill>
                <a:latin typeface="Helvetica Neue"/>
              </a:rPr>
              <a:t>2</a:t>
            </a:r>
            <a:r>
              <a:rPr lang="es-CO" b="1" i="1" dirty="0" smtClean="0">
                <a:solidFill>
                  <a:srgbClr val="333333"/>
                </a:solidFill>
                <a:latin typeface="Helvetica Neue"/>
              </a:rPr>
              <a:t>. </a:t>
            </a:r>
            <a:r>
              <a:rPr lang="es-CO" b="1" i="1" dirty="0" err="1" smtClean="0">
                <a:solidFill>
                  <a:srgbClr val="333333"/>
                </a:solidFill>
                <a:latin typeface="Helvetica Neue"/>
              </a:rPr>
              <a:t>nrow</a:t>
            </a:r>
            <a:r>
              <a:rPr lang="es-CO" b="1" i="1" dirty="0">
                <a:solidFill>
                  <a:srgbClr val="333333"/>
                </a:solidFill>
                <a:latin typeface="Helvetica Neue"/>
              </a:rPr>
              <a:t>()</a:t>
            </a:r>
            <a:r>
              <a:rPr lang="es-CO" dirty="0">
                <a:solidFill>
                  <a:srgbClr val="333333"/>
                </a:solidFill>
                <a:latin typeface="Helvetica Neue"/>
              </a:rPr>
              <a:t>: Retorna el número de filas de una matriz.</a:t>
            </a:r>
          </a:p>
          <a:p>
            <a:pPr algn="just"/>
            <a:r>
              <a:rPr lang="es-CO" b="1" i="1" dirty="0" smtClean="0">
                <a:solidFill>
                  <a:srgbClr val="333333"/>
                </a:solidFill>
                <a:latin typeface="Helvetica Neue"/>
              </a:rPr>
              <a:t>3. </a:t>
            </a:r>
            <a:r>
              <a:rPr lang="es-CO" b="1" i="1" dirty="0" err="1" smtClean="0">
                <a:solidFill>
                  <a:srgbClr val="333333"/>
                </a:solidFill>
                <a:latin typeface="Helvetica Neue"/>
              </a:rPr>
              <a:t>ncol</a:t>
            </a:r>
            <a:r>
              <a:rPr lang="es-CO" b="1" i="1" dirty="0">
                <a:solidFill>
                  <a:srgbClr val="333333"/>
                </a:solidFill>
                <a:latin typeface="Helvetica Neue"/>
              </a:rPr>
              <a:t>()</a:t>
            </a:r>
            <a:r>
              <a:rPr lang="es-CO" dirty="0">
                <a:solidFill>
                  <a:srgbClr val="333333"/>
                </a:solidFill>
                <a:latin typeface="Helvetica Neue"/>
              </a:rPr>
              <a:t>: Retorna el número de columnas de una matriz.</a:t>
            </a:r>
          </a:p>
          <a:p>
            <a:pPr algn="just"/>
            <a:r>
              <a:rPr lang="es-CO" b="1" i="1" dirty="0" smtClean="0">
                <a:solidFill>
                  <a:srgbClr val="333333"/>
                </a:solidFill>
                <a:latin typeface="Helvetica Neue"/>
              </a:rPr>
              <a:t>4. </a:t>
            </a:r>
            <a:r>
              <a:rPr lang="es-CO" b="1" i="1" dirty="0" err="1" smtClean="0">
                <a:solidFill>
                  <a:srgbClr val="333333"/>
                </a:solidFill>
                <a:latin typeface="Helvetica Neue"/>
              </a:rPr>
              <a:t>dim</a:t>
            </a:r>
            <a:r>
              <a:rPr lang="es-CO" b="1" i="1" dirty="0">
                <a:solidFill>
                  <a:srgbClr val="333333"/>
                </a:solidFill>
                <a:latin typeface="Helvetica Neue"/>
              </a:rPr>
              <a:t>()</a:t>
            </a:r>
            <a:r>
              <a:rPr lang="es-CO" dirty="0">
                <a:solidFill>
                  <a:srgbClr val="333333"/>
                </a:solidFill>
                <a:latin typeface="Helvetica Neue"/>
              </a:rPr>
              <a:t>: Retorna las dimensiones de una matriz; es decir, cuántas filas y cuántas columnas tiene.</a:t>
            </a:r>
          </a:p>
          <a:p>
            <a:pPr algn="just"/>
            <a:r>
              <a:rPr lang="es-CO" b="1" i="1" dirty="0" smtClean="0">
                <a:solidFill>
                  <a:srgbClr val="333333"/>
                </a:solidFill>
                <a:latin typeface="Helvetica Neue"/>
              </a:rPr>
              <a:t>5. </a:t>
            </a:r>
            <a:r>
              <a:rPr lang="es-CO" b="1" i="1" dirty="0" err="1" smtClean="0">
                <a:solidFill>
                  <a:srgbClr val="333333"/>
                </a:solidFill>
                <a:latin typeface="Helvetica Neue"/>
              </a:rPr>
              <a:t>rowSums</a:t>
            </a:r>
            <a:r>
              <a:rPr lang="es-CO" b="1" i="1" dirty="0">
                <a:solidFill>
                  <a:srgbClr val="333333"/>
                </a:solidFill>
                <a:latin typeface="Helvetica Neue"/>
              </a:rPr>
              <a:t>()</a:t>
            </a:r>
            <a:r>
              <a:rPr lang="es-CO" dirty="0">
                <a:solidFill>
                  <a:srgbClr val="333333"/>
                </a:solidFill>
                <a:latin typeface="Helvetica Neue"/>
              </a:rPr>
              <a:t>: Retorna un vector con la suma de los elementos que conforman las filas de una matriz.</a:t>
            </a:r>
          </a:p>
          <a:p>
            <a:pPr algn="just"/>
            <a:r>
              <a:rPr lang="es-CO" b="1" i="1" dirty="0" smtClean="0">
                <a:solidFill>
                  <a:srgbClr val="333333"/>
                </a:solidFill>
                <a:latin typeface="Helvetica Neue"/>
              </a:rPr>
              <a:t>6. </a:t>
            </a:r>
            <a:r>
              <a:rPr lang="es-CO" b="1" i="1" dirty="0" err="1" smtClean="0">
                <a:solidFill>
                  <a:srgbClr val="333333"/>
                </a:solidFill>
                <a:latin typeface="Helvetica Neue"/>
              </a:rPr>
              <a:t>colSums</a:t>
            </a:r>
            <a:r>
              <a:rPr lang="es-CO" b="1" i="1" dirty="0">
                <a:solidFill>
                  <a:srgbClr val="333333"/>
                </a:solidFill>
                <a:latin typeface="Helvetica Neue"/>
              </a:rPr>
              <a:t>()</a:t>
            </a:r>
            <a:r>
              <a:rPr lang="es-CO" dirty="0">
                <a:solidFill>
                  <a:srgbClr val="333333"/>
                </a:solidFill>
                <a:latin typeface="Helvetica Neue"/>
              </a:rPr>
              <a:t>: Retorna un vector con la suma de los elementos que conforman las columnas de una matriz.</a:t>
            </a:r>
          </a:p>
          <a:p>
            <a:pPr algn="just"/>
            <a:r>
              <a:rPr lang="es-CO" b="1" i="1" dirty="0" smtClean="0">
                <a:solidFill>
                  <a:srgbClr val="333333"/>
                </a:solidFill>
                <a:latin typeface="Helvetica Neue"/>
              </a:rPr>
              <a:t>7. </a:t>
            </a:r>
            <a:r>
              <a:rPr lang="es-CO" b="1" i="1" dirty="0" err="1" smtClean="0">
                <a:solidFill>
                  <a:srgbClr val="333333"/>
                </a:solidFill>
                <a:latin typeface="Helvetica Neue"/>
              </a:rPr>
              <a:t>rbind</a:t>
            </a:r>
            <a:r>
              <a:rPr lang="es-CO" b="1" i="1" dirty="0">
                <a:solidFill>
                  <a:srgbClr val="333333"/>
                </a:solidFill>
                <a:latin typeface="Helvetica Neue"/>
              </a:rPr>
              <a:t>()</a:t>
            </a:r>
            <a:r>
              <a:rPr lang="es-CO" dirty="0">
                <a:solidFill>
                  <a:srgbClr val="333333"/>
                </a:solidFill>
                <a:latin typeface="Helvetica Neue"/>
              </a:rPr>
              <a:t>: Permite adicionar filas a una matriz.</a:t>
            </a:r>
          </a:p>
          <a:p>
            <a:pPr algn="just"/>
            <a:r>
              <a:rPr lang="es-CO" b="1" i="1" dirty="0" smtClean="0">
                <a:solidFill>
                  <a:srgbClr val="333333"/>
                </a:solidFill>
                <a:latin typeface="Helvetica Neue"/>
              </a:rPr>
              <a:t>8. </a:t>
            </a:r>
            <a:r>
              <a:rPr lang="es-CO" b="1" i="1" dirty="0" err="1" smtClean="0">
                <a:solidFill>
                  <a:srgbClr val="333333"/>
                </a:solidFill>
                <a:latin typeface="Helvetica Neue"/>
              </a:rPr>
              <a:t>cbind</a:t>
            </a:r>
            <a:r>
              <a:rPr lang="es-CO" b="1" i="1" dirty="0">
                <a:solidFill>
                  <a:srgbClr val="333333"/>
                </a:solidFill>
                <a:latin typeface="Helvetica Neue"/>
              </a:rPr>
              <a:t>()</a:t>
            </a:r>
            <a:r>
              <a:rPr lang="es-CO" dirty="0">
                <a:solidFill>
                  <a:srgbClr val="333333"/>
                </a:solidFill>
                <a:latin typeface="Helvetica Neue"/>
              </a:rPr>
              <a:t>: Permite adicionar columnas a una matriz.</a:t>
            </a:r>
          </a:p>
          <a:p>
            <a:pPr algn="just"/>
            <a:r>
              <a:rPr lang="es-CO" b="1" i="1" dirty="0" smtClean="0">
                <a:solidFill>
                  <a:srgbClr val="333333"/>
                </a:solidFill>
                <a:latin typeface="Helvetica Neue"/>
              </a:rPr>
              <a:t>9. </a:t>
            </a:r>
            <a:r>
              <a:rPr lang="es-CO" b="1" i="1" dirty="0" err="1" smtClean="0">
                <a:solidFill>
                  <a:srgbClr val="333333"/>
                </a:solidFill>
                <a:latin typeface="Helvetica Neue"/>
              </a:rPr>
              <a:t>rownames</a:t>
            </a:r>
            <a:r>
              <a:rPr lang="es-CO" b="1" i="1" dirty="0">
                <a:solidFill>
                  <a:srgbClr val="333333"/>
                </a:solidFill>
                <a:latin typeface="Helvetica Neue"/>
              </a:rPr>
              <a:t>()</a:t>
            </a:r>
            <a:r>
              <a:rPr lang="es-CO" dirty="0">
                <a:solidFill>
                  <a:srgbClr val="333333"/>
                </a:solidFill>
                <a:latin typeface="Helvetica Neue"/>
              </a:rPr>
              <a:t>: Permite ingresar los nombres de las filas de una matriz.</a:t>
            </a:r>
          </a:p>
          <a:p>
            <a:pPr algn="just"/>
            <a:r>
              <a:rPr lang="es-CO" b="1" i="1" dirty="0" smtClean="0">
                <a:solidFill>
                  <a:srgbClr val="333333"/>
                </a:solidFill>
                <a:latin typeface="Helvetica Neue"/>
              </a:rPr>
              <a:t>10. </a:t>
            </a:r>
            <a:r>
              <a:rPr lang="es-CO" b="1" i="1" dirty="0" err="1" smtClean="0">
                <a:solidFill>
                  <a:srgbClr val="333333"/>
                </a:solidFill>
                <a:latin typeface="Helvetica Neue"/>
              </a:rPr>
              <a:t>colnames</a:t>
            </a:r>
            <a:r>
              <a:rPr lang="es-CO" b="1" i="1" dirty="0">
                <a:solidFill>
                  <a:srgbClr val="333333"/>
                </a:solidFill>
                <a:latin typeface="Helvetica Neue"/>
              </a:rPr>
              <a:t>()</a:t>
            </a:r>
            <a:r>
              <a:rPr lang="es-CO" dirty="0">
                <a:solidFill>
                  <a:srgbClr val="333333"/>
                </a:solidFill>
                <a:latin typeface="Helvetica Neue"/>
              </a:rPr>
              <a:t>: Permite ingresar los nombres de las columnas de una matriz.</a:t>
            </a:r>
            <a:endParaRPr lang="es-CO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6099651" y="1280895"/>
            <a:ext cx="35349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b="1" dirty="0" err="1" smtClean="0">
                <a:solidFill>
                  <a:srgbClr val="333333"/>
                </a:solidFill>
                <a:latin typeface="Helvetica Neue"/>
              </a:rPr>
              <a:t>Nombre_Función</a:t>
            </a:r>
            <a:r>
              <a:rPr lang="es-CO" altLang="es-CO" sz="2800" dirty="0" smtClean="0">
                <a:solidFill>
                  <a:srgbClr val="902000"/>
                </a:solidFill>
                <a:latin typeface="Consolas" panose="020B0609020204030204" pitchFamily="49" charset="0"/>
              </a:rPr>
              <a:t>()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298449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05476" y="6401750"/>
            <a:ext cx="1473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curso de R</a:t>
            </a:r>
            <a:endParaRPr lang="es-CO" sz="1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717054" y="911563"/>
            <a:ext cx="551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MATRICES</a:t>
            </a:r>
            <a:r>
              <a:rPr lang="es-CO" b="1" dirty="0" smtClean="0"/>
              <a:t> </a:t>
            </a:r>
            <a:r>
              <a:rPr lang="es-CO" b="1" dirty="0" smtClean="0"/>
              <a:t>EN </a:t>
            </a:r>
            <a:r>
              <a:rPr lang="es-CO" b="1" dirty="0" smtClean="0"/>
              <a:t>R</a:t>
            </a:r>
            <a:endParaRPr lang="es-CO" b="1" dirty="0"/>
          </a:p>
        </p:txBody>
      </p:sp>
      <p:sp>
        <p:nvSpPr>
          <p:cNvPr id="6" name="Rectángulo 5"/>
          <p:cNvSpPr/>
          <p:nvPr/>
        </p:nvSpPr>
        <p:spPr>
          <a:xfrm>
            <a:off x="334669" y="1632576"/>
            <a:ext cx="7038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 smtClean="0">
                <a:solidFill>
                  <a:srgbClr val="00B050"/>
                </a:solidFill>
              </a:rPr>
              <a:t>FUNCIONES PARA GESTIONAR </a:t>
            </a:r>
            <a:r>
              <a:rPr lang="es-CO" b="1" dirty="0" smtClean="0">
                <a:solidFill>
                  <a:srgbClr val="00B050"/>
                </a:solidFill>
              </a:rPr>
              <a:t>MATRICES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90"/>
            <a:ext cx="786433" cy="632221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567960" y="3940219"/>
            <a:ext cx="84641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b="1" dirty="0" err="1" smtClean="0">
                <a:solidFill>
                  <a:srgbClr val="333333"/>
                </a:solidFill>
                <a:latin typeface="Helvetica Neue"/>
              </a:rPr>
              <a:t>Nombre_Función</a:t>
            </a:r>
            <a:r>
              <a:rPr lang="es-CO" altLang="es-CO" sz="2800" dirty="0" smtClean="0">
                <a:solidFill>
                  <a:srgbClr val="902000"/>
                </a:solidFill>
                <a:latin typeface="Consolas" panose="020B0609020204030204" pitchFamily="49" charset="0"/>
              </a:rPr>
              <a:t>(</a:t>
            </a:r>
            <a:r>
              <a:rPr lang="es-CO" altLang="es-CO" sz="2800" dirty="0" err="1" smtClean="0">
                <a:solidFill>
                  <a:srgbClr val="902000"/>
                </a:solidFill>
                <a:latin typeface="Consolas" panose="020B0609020204030204" pitchFamily="49" charset="0"/>
              </a:rPr>
              <a:t>arg</a:t>
            </a:r>
            <a:r>
              <a:rPr lang="es-CO" altLang="es-CO" sz="2800" dirty="0" smtClean="0">
                <a:solidFill>
                  <a:srgbClr val="902000"/>
                </a:solidFill>
                <a:latin typeface="Consolas" panose="020B0609020204030204" pitchFamily="49" charset="0"/>
              </a:rPr>
              <a:t> =, </a:t>
            </a:r>
            <a:r>
              <a:rPr lang="es-CO" altLang="es-CO" sz="2800" dirty="0" err="1" smtClean="0">
                <a:solidFill>
                  <a:srgbClr val="902000"/>
                </a:solidFill>
                <a:latin typeface="Consolas" panose="020B0609020204030204" pitchFamily="49" charset="0"/>
              </a:rPr>
              <a:t>arg</a:t>
            </a:r>
            <a:r>
              <a:rPr lang="es-CO" altLang="es-CO" sz="2800" dirty="0" smtClean="0">
                <a:solidFill>
                  <a:srgbClr val="902000"/>
                </a:solidFill>
                <a:latin typeface="Consolas" panose="020B0609020204030204" pitchFamily="49" charset="0"/>
              </a:rPr>
              <a:t>=, </a:t>
            </a:r>
            <a:r>
              <a:rPr lang="es-CO" altLang="es-CO" sz="2800" dirty="0" err="1" smtClean="0">
                <a:solidFill>
                  <a:srgbClr val="902000"/>
                </a:solidFill>
                <a:latin typeface="Consolas" panose="020B0609020204030204" pitchFamily="49" charset="0"/>
              </a:rPr>
              <a:t>arg</a:t>
            </a:r>
            <a:r>
              <a:rPr lang="es-CO" altLang="es-CO" sz="2800" dirty="0" smtClean="0">
                <a:solidFill>
                  <a:srgbClr val="902000"/>
                </a:solidFill>
                <a:latin typeface="Consolas" panose="020B0609020204030204" pitchFamily="49" charset="0"/>
              </a:rPr>
              <a:t>=</a:t>
            </a:r>
            <a:r>
              <a:rPr lang="es-CO" altLang="es-CO" sz="2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TRUE, …</a:t>
            </a:r>
            <a:r>
              <a:rPr lang="es-CO" altLang="es-CO" sz="2800" dirty="0" smtClean="0">
                <a:solidFill>
                  <a:srgbClr val="902000"/>
                </a:solidFill>
                <a:latin typeface="Consolas" panose="020B0609020204030204" pitchFamily="49" charset="0"/>
              </a:rPr>
              <a:t>)</a:t>
            </a:r>
            <a:endParaRPr lang="es-CO" sz="2800" dirty="0"/>
          </a:p>
        </p:txBody>
      </p:sp>
      <p:cxnSp>
        <p:nvCxnSpPr>
          <p:cNvPr id="8" name="Conector angular 7"/>
          <p:cNvCxnSpPr/>
          <p:nvPr/>
        </p:nvCxnSpPr>
        <p:spPr>
          <a:xfrm flipV="1">
            <a:off x="5272428" y="2478709"/>
            <a:ext cx="1911927" cy="1480993"/>
          </a:xfrm>
          <a:prstGeom prst="bentConnector3">
            <a:avLst>
              <a:gd name="adj1" fmla="val 8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7373389" y="2074043"/>
            <a:ext cx="18742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 smtClean="0"/>
              <a:t>Definidos por el usuario o por defecto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140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/>
          <p:cNvSpPr txBox="1">
            <a:spLocks/>
          </p:cNvSpPr>
          <p:nvPr/>
        </p:nvSpPr>
        <p:spPr>
          <a:xfrm>
            <a:off x="1955322" y="1831125"/>
            <a:ext cx="798488" cy="374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4000" dirty="0">
              <a:solidFill>
                <a:srgbClr val="19937C"/>
              </a:solidFill>
              <a:latin typeface="Ancizar Sans Extrabold"/>
              <a:cs typeface="Ancizar Sans Extrabold"/>
            </a:endParaRPr>
          </a:p>
        </p:txBody>
      </p:sp>
      <p:pic>
        <p:nvPicPr>
          <p:cNvPr id="1026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05476" y="6401750"/>
            <a:ext cx="1473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curso de R</a:t>
            </a:r>
            <a:endParaRPr lang="es-CO" sz="1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48393" y="551330"/>
            <a:ext cx="551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VARIABLES EN R</a:t>
            </a:r>
            <a:endParaRPr lang="es-CO" b="1" dirty="0"/>
          </a:p>
        </p:txBody>
      </p:sp>
      <p:sp>
        <p:nvSpPr>
          <p:cNvPr id="6" name="Rectángulo 5"/>
          <p:cNvSpPr/>
          <p:nvPr/>
        </p:nvSpPr>
        <p:spPr>
          <a:xfrm>
            <a:off x="970931" y="1254742"/>
            <a:ext cx="4756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solidFill>
                  <a:srgbClr val="00B050"/>
                </a:solidFill>
              </a:rPr>
              <a:t>TIPOS DE VARIABLES EN R – </a:t>
            </a:r>
            <a:r>
              <a:rPr lang="es-CO" b="1" dirty="0" smtClean="0">
                <a:solidFill>
                  <a:srgbClr val="FF0000"/>
                </a:solidFill>
              </a:rPr>
              <a:t>PRIMERA VARIABLE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100455" y="1882205"/>
            <a:ext cx="101941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>
                <a:solidFill>
                  <a:srgbClr val="333333"/>
                </a:solidFill>
                <a:latin typeface="Helvetica Neue"/>
              </a:rPr>
              <a:t>E</a:t>
            </a:r>
            <a:r>
              <a:rPr lang="es-CO" b="0" i="0" dirty="0" smtClean="0">
                <a:solidFill>
                  <a:srgbClr val="333333"/>
                </a:solidFill>
                <a:effectLst/>
                <a:latin typeface="Helvetica Neue"/>
              </a:rPr>
              <a:t>n R existe la función</a:t>
            </a:r>
            <a:r>
              <a:rPr lang="es-CO" baseline="30000" dirty="0" smtClean="0">
                <a:solidFill>
                  <a:srgbClr val="4183C4"/>
                </a:solidFill>
                <a:latin typeface="Helvetica Neue"/>
              </a:rPr>
              <a:t> </a:t>
            </a:r>
            <a:r>
              <a:rPr lang="es-CO" b="0" i="0" dirty="0" smtClean="0">
                <a:solidFill>
                  <a:srgbClr val="333333"/>
                </a:solidFill>
                <a:effectLst/>
                <a:latin typeface="Helvetica Neue"/>
              </a:rPr>
              <a:t>llamada </a:t>
            </a:r>
            <a:r>
              <a:rPr lang="es-CO" b="1" i="1" dirty="0" err="1" smtClean="0">
                <a:solidFill>
                  <a:srgbClr val="333333"/>
                </a:solidFill>
                <a:effectLst/>
                <a:latin typeface="Helvetica Neue"/>
              </a:rPr>
              <a:t>class</a:t>
            </a:r>
            <a:r>
              <a:rPr lang="es-CO" b="1" i="1" dirty="0" smtClean="0">
                <a:solidFill>
                  <a:srgbClr val="333333"/>
                </a:solidFill>
                <a:effectLst/>
                <a:latin typeface="Helvetica Neue"/>
              </a:rPr>
              <a:t>()</a:t>
            </a:r>
            <a:r>
              <a:rPr lang="es-CO" b="0" i="0" dirty="0" smtClean="0">
                <a:solidFill>
                  <a:srgbClr val="333333"/>
                </a:solidFill>
                <a:effectLst/>
                <a:latin typeface="Helvetica Neue"/>
              </a:rPr>
              <a:t> que nos permite conocer la tipología de los elementos que hacen parte de una variable. 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9073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/>
          <p:cNvSpPr txBox="1">
            <a:spLocks/>
          </p:cNvSpPr>
          <p:nvPr/>
        </p:nvSpPr>
        <p:spPr>
          <a:xfrm>
            <a:off x="1955322" y="1831125"/>
            <a:ext cx="798488" cy="374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4000" dirty="0">
              <a:solidFill>
                <a:srgbClr val="19937C"/>
              </a:solidFill>
              <a:latin typeface="Ancizar Sans Extrabold"/>
              <a:cs typeface="Ancizar Sans Extrabold"/>
            </a:endParaRPr>
          </a:p>
        </p:txBody>
      </p:sp>
      <p:pic>
        <p:nvPicPr>
          <p:cNvPr id="1026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05476" y="6401750"/>
            <a:ext cx="1473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curso de R</a:t>
            </a:r>
            <a:endParaRPr lang="es-CO" sz="1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522124" y="2770829"/>
            <a:ext cx="30507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 smtClean="0"/>
              <a:t>EXPRESIONES LÓGICAS EN R</a:t>
            </a:r>
            <a:endParaRPr lang="es-CO" sz="3200" b="1" dirty="0"/>
          </a:p>
        </p:txBody>
      </p:sp>
    </p:spTree>
    <p:extLst>
      <p:ext uri="{BB962C8B-B14F-4D97-AF65-F5344CB8AC3E}">
        <p14:creationId xmlns:p14="http://schemas.microsoft.com/office/powerpoint/2010/main" val="168806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/>
          <p:cNvSpPr txBox="1">
            <a:spLocks/>
          </p:cNvSpPr>
          <p:nvPr/>
        </p:nvSpPr>
        <p:spPr>
          <a:xfrm>
            <a:off x="1955322" y="1831125"/>
            <a:ext cx="798488" cy="374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4000" dirty="0">
              <a:solidFill>
                <a:srgbClr val="19937C"/>
              </a:solidFill>
              <a:latin typeface="Ancizar Sans Extrabold"/>
              <a:cs typeface="Ancizar Sans Extrabold"/>
            </a:endParaRPr>
          </a:p>
        </p:txBody>
      </p:sp>
      <p:pic>
        <p:nvPicPr>
          <p:cNvPr id="1026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05476" y="6401750"/>
            <a:ext cx="1473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curso de R</a:t>
            </a:r>
            <a:endParaRPr lang="es-CO" sz="1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48393" y="551330"/>
            <a:ext cx="551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EXPRESIONES LÓGICAS EN R</a:t>
            </a:r>
            <a:endParaRPr lang="es-CO" b="1" dirty="0"/>
          </a:p>
        </p:txBody>
      </p:sp>
      <p:sp>
        <p:nvSpPr>
          <p:cNvPr id="6" name="Rectángulo 5"/>
          <p:cNvSpPr/>
          <p:nvPr/>
        </p:nvSpPr>
        <p:spPr>
          <a:xfrm>
            <a:off x="970931" y="1254742"/>
            <a:ext cx="3471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solidFill>
                  <a:srgbClr val="00B050"/>
                </a:solidFill>
              </a:rPr>
              <a:t>OPERADORES RELACIONALES EN R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485208" y="229383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CO" b="0" i="0" dirty="0" smtClean="0">
                <a:solidFill>
                  <a:srgbClr val="333333"/>
                </a:solidFill>
                <a:effectLst/>
                <a:latin typeface="Helvetica Neue"/>
              </a:rPr>
              <a:t>Los </a:t>
            </a:r>
            <a:r>
              <a:rPr lang="es-CO" b="0" i="1" dirty="0" smtClean="0">
                <a:solidFill>
                  <a:srgbClr val="333333"/>
                </a:solidFill>
                <a:effectLst/>
                <a:latin typeface="Helvetica Neue"/>
              </a:rPr>
              <a:t>operadores relacionales</a:t>
            </a:r>
            <a:r>
              <a:rPr lang="es-CO" b="0" i="0" dirty="0" smtClean="0">
                <a:solidFill>
                  <a:srgbClr val="333333"/>
                </a:solidFill>
                <a:effectLst/>
                <a:latin typeface="Helvetica Neue"/>
              </a:rPr>
              <a:t> disponibles en R son:</a:t>
            </a:r>
          </a:p>
          <a:p>
            <a:pPr algn="just"/>
            <a:endParaRPr lang="es-CO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CO" b="1" i="1" dirty="0" smtClean="0">
                <a:solidFill>
                  <a:srgbClr val="333333"/>
                </a:solidFill>
                <a:effectLst/>
                <a:latin typeface="Helvetica Neue"/>
              </a:rPr>
              <a:t> Menor que ( &lt; )</a:t>
            </a:r>
            <a:endParaRPr lang="es-CO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CO" b="1" i="1" dirty="0" smtClean="0">
                <a:solidFill>
                  <a:srgbClr val="333333"/>
                </a:solidFill>
                <a:effectLst/>
                <a:latin typeface="Helvetica Neue"/>
              </a:rPr>
              <a:t> Mayor que ( &gt; )</a:t>
            </a:r>
            <a:endParaRPr lang="es-CO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CO" b="1" i="1" dirty="0" smtClean="0">
                <a:solidFill>
                  <a:srgbClr val="333333"/>
                </a:solidFill>
                <a:effectLst/>
                <a:latin typeface="Helvetica Neue"/>
              </a:rPr>
              <a:t> Menor o igual que ( &lt;= )</a:t>
            </a:r>
            <a:endParaRPr lang="es-CO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CO" b="1" i="1" dirty="0" smtClean="0">
                <a:solidFill>
                  <a:srgbClr val="333333"/>
                </a:solidFill>
                <a:effectLst/>
                <a:latin typeface="Helvetica Neue"/>
              </a:rPr>
              <a:t> Mayor o igual que ( &gt;= )</a:t>
            </a:r>
            <a:endParaRPr lang="es-CO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CO" b="1" i="1" dirty="0" smtClean="0">
                <a:solidFill>
                  <a:srgbClr val="333333"/>
                </a:solidFill>
                <a:effectLst/>
                <a:latin typeface="Helvetica Neue"/>
              </a:rPr>
              <a:t> Igual a ( == )</a:t>
            </a:r>
            <a:endParaRPr lang="es-CO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CO" b="1" i="1" dirty="0" smtClean="0">
                <a:solidFill>
                  <a:srgbClr val="333333"/>
                </a:solidFill>
                <a:effectLst/>
                <a:latin typeface="Helvetica Neue"/>
              </a:rPr>
              <a:t> No es igual a (diferente) ( != )</a:t>
            </a:r>
            <a:endParaRPr lang="es-CO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143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/>
          <p:cNvSpPr txBox="1">
            <a:spLocks/>
          </p:cNvSpPr>
          <p:nvPr/>
        </p:nvSpPr>
        <p:spPr>
          <a:xfrm>
            <a:off x="1955322" y="1831125"/>
            <a:ext cx="798488" cy="374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4000" dirty="0">
              <a:solidFill>
                <a:srgbClr val="19937C"/>
              </a:solidFill>
              <a:latin typeface="Ancizar Sans Extrabold"/>
              <a:cs typeface="Ancizar Sans Extrabold"/>
            </a:endParaRPr>
          </a:p>
        </p:txBody>
      </p:sp>
      <p:pic>
        <p:nvPicPr>
          <p:cNvPr id="1026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05476" y="6401750"/>
            <a:ext cx="1473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curso de R</a:t>
            </a:r>
            <a:endParaRPr lang="es-CO" sz="1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48393" y="551330"/>
            <a:ext cx="551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EXPRESIONES LÓGICAS EN R</a:t>
            </a:r>
            <a:endParaRPr lang="es-CO" b="1" dirty="0"/>
          </a:p>
        </p:txBody>
      </p:sp>
      <p:sp>
        <p:nvSpPr>
          <p:cNvPr id="6" name="Rectángulo 5"/>
          <p:cNvSpPr/>
          <p:nvPr/>
        </p:nvSpPr>
        <p:spPr>
          <a:xfrm>
            <a:off x="979244" y="1221491"/>
            <a:ext cx="5753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solidFill>
                  <a:srgbClr val="00B050"/>
                </a:solidFill>
              </a:rPr>
              <a:t>OPERACIONES LÓGICAS CON OPERACIONES ARITMÉTICAS</a:t>
            </a:r>
            <a:endParaRPr lang="es-CO" b="1" dirty="0">
              <a:solidFill>
                <a:srgbClr val="00B05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88" y="3289047"/>
            <a:ext cx="8096337" cy="219735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3384" y="2076990"/>
            <a:ext cx="3145315" cy="94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31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/>
          <p:cNvSpPr txBox="1">
            <a:spLocks/>
          </p:cNvSpPr>
          <p:nvPr/>
        </p:nvSpPr>
        <p:spPr>
          <a:xfrm>
            <a:off x="1955322" y="1831125"/>
            <a:ext cx="798488" cy="374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4000" dirty="0">
              <a:solidFill>
                <a:srgbClr val="19937C"/>
              </a:solidFill>
              <a:latin typeface="Ancizar Sans Extrabold"/>
              <a:cs typeface="Ancizar Sans Extrabold"/>
            </a:endParaRPr>
          </a:p>
        </p:txBody>
      </p:sp>
      <p:pic>
        <p:nvPicPr>
          <p:cNvPr id="1026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05476" y="6401750"/>
            <a:ext cx="1473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curso de R</a:t>
            </a:r>
            <a:endParaRPr lang="es-CO" sz="1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48393" y="551330"/>
            <a:ext cx="551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EXPRESIONES LÓGICAS EN R</a:t>
            </a:r>
            <a:endParaRPr lang="es-CO" b="1" dirty="0"/>
          </a:p>
        </p:txBody>
      </p:sp>
      <p:sp>
        <p:nvSpPr>
          <p:cNvPr id="6" name="Rectángulo 5"/>
          <p:cNvSpPr/>
          <p:nvPr/>
        </p:nvSpPr>
        <p:spPr>
          <a:xfrm>
            <a:off x="979244" y="1221491"/>
            <a:ext cx="5389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solidFill>
                  <a:srgbClr val="00B050"/>
                </a:solidFill>
              </a:rPr>
              <a:t>OPERACIONES LÓGICAS HACIENDO USO DE VARIABLES</a:t>
            </a:r>
            <a:endParaRPr lang="es-CO" b="1" dirty="0">
              <a:solidFill>
                <a:srgbClr val="00B05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094" y="1891652"/>
            <a:ext cx="5486400" cy="202670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7137" y="4445678"/>
            <a:ext cx="4970838" cy="181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55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/>
          <p:cNvSpPr txBox="1">
            <a:spLocks/>
          </p:cNvSpPr>
          <p:nvPr/>
        </p:nvSpPr>
        <p:spPr>
          <a:xfrm>
            <a:off x="1955322" y="1831125"/>
            <a:ext cx="798488" cy="374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4000" dirty="0">
              <a:solidFill>
                <a:srgbClr val="19937C"/>
              </a:solidFill>
              <a:latin typeface="Ancizar Sans Extrabold"/>
              <a:cs typeface="Ancizar Sans Extrabold"/>
            </a:endParaRPr>
          </a:p>
        </p:txBody>
      </p:sp>
      <p:pic>
        <p:nvPicPr>
          <p:cNvPr id="1026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05476" y="6401750"/>
            <a:ext cx="1473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curso de R</a:t>
            </a:r>
            <a:endParaRPr lang="es-CO" sz="1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48393" y="551330"/>
            <a:ext cx="551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EXPRESIONES LÓGICAS EN R</a:t>
            </a:r>
            <a:endParaRPr lang="es-CO" b="1" dirty="0"/>
          </a:p>
        </p:txBody>
      </p:sp>
      <p:sp>
        <p:nvSpPr>
          <p:cNvPr id="6" name="Rectángulo 5"/>
          <p:cNvSpPr/>
          <p:nvPr/>
        </p:nvSpPr>
        <p:spPr>
          <a:xfrm>
            <a:off x="979244" y="1057227"/>
            <a:ext cx="2890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solidFill>
                  <a:srgbClr val="00B050"/>
                </a:solidFill>
              </a:rPr>
              <a:t>OPERADORES LÓGICOS EN R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821844" y="160327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CO" b="0" i="0" dirty="0" smtClean="0">
                <a:solidFill>
                  <a:srgbClr val="333333"/>
                </a:solidFill>
                <a:effectLst/>
                <a:latin typeface="Helvetica Neue"/>
              </a:rPr>
              <a:t>Los </a:t>
            </a:r>
            <a:r>
              <a:rPr lang="es-CO" b="0" i="1" dirty="0" smtClean="0">
                <a:solidFill>
                  <a:srgbClr val="333333"/>
                </a:solidFill>
                <a:effectLst/>
                <a:latin typeface="Helvetica Neue"/>
              </a:rPr>
              <a:t>operadores lógicos</a:t>
            </a:r>
            <a:r>
              <a:rPr lang="es-CO" b="0" i="0" dirty="0" smtClean="0">
                <a:solidFill>
                  <a:srgbClr val="333333"/>
                </a:solidFill>
                <a:effectLst/>
                <a:latin typeface="Helvetica Neue"/>
              </a:rPr>
              <a:t> disponibles en R son:</a:t>
            </a:r>
          </a:p>
          <a:p>
            <a:pPr algn="just"/>
            <a:endParaRPr lang="es-CO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CO" b="1" i="1" dirty="0" smtClean="0">
                <a:solidFill>
                  <a:srgbClr val="333333"/>
                </a:solidFill>
                <a:effectLst/>
                <a:latin typeface="Helvetica Neue"/>
              </a:rPr>
              <a:t> Y lógico ( &amp; )</a:t>
            </a:r>
            <a:endParaRPr lang="es-CO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CO" b="1" i="1" dirty="0" smtClean="0">
                <a:solidFill>
                  <a:srgbClr val="333333"/>
                </a:solidFill>
                <a:effectLst/>
                <a:latin typeface="Helvetica Neue"/>
              </a:rPr>
              <a:t> O lógico ( | )</a:t>
            </a:r>
            <a:endParaRPr lang="es-CO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CO" b="1" i="1" dirty="0" smtClean="0">
                <a:solidFill>
                  <a:srgbClr val="333333"/>
                </a:solidFill>
                <a:effectLst/>
                <a:latin typeface="Helvetica Neue"/>
              </a:rPr>
              <a:t> No lógico ( ! )</a:t>
            </a:r>
            <a:endParaRPr lang="es-CO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2050" name="Picture 2" descr="https://rbasico.netlify.app/Imagenes/Logic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24" y="3586498"/>
            <a:ext cx="10642725" cy="2811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57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/>
          <p:cNvSpPr txBox="1">
            <a:spLocks/>
          </p:cNvSpPr>
          <p:nvPr/>
        </p:nvSpPr>
        <p:spPr>
          <a:xfrm>
            <a:off x="1955322" y="1831125"/>
            <a:ext cx="798488" cy="374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4000" dirty="0">
              <a:solidFill>
                <a:srgbClr val="19937C"/>
              </a:solidFill>
              <a:latin typeface="Ancizar Sans Extrabold"/>
              <a:cs typeface="Ancizar Sans Extrabold"/>
            </a:endParaRPr>
          </a:p>
        </p:txBody>
      </p:sp>
      <p:pic>
        <p:nvPicPr>
          <p:cNvPr id="1026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43576" y="6550223"/>
            <a:ext cx="1473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curso de R</a:t>
            </a:r>
            <a:endParaRPr lang="es-CO" sz="1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48393" y="551330"/>
            <a:ext cx="551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EXPRESIONES LÓGICAS EN R</a:t>
            </a:r>
            <a:endParaRPr lang="es-CO" b="1" dirty="0"/>
          </a:p>
        </p:txBody>
      </p:sp>
      <p:sp>
        <p:nvSpPr>
          <p:cNvPr id="6" name="Rectángulo 5"/>
          <p:cNvSpPr/>
          <p:nvPr/>
        </p:nvSpPr>
        <p:spPr>
          <a:xfrm>
            <a:off x="979244" y="1057227"/>
            <a:ext cx="5641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solidFill>
                  <a:srgbClr val="00B050"/>
                </a:solidFill>
              </a:rPr>
              <a:t>EXPRESIONES LÓGICAS COMBINANDO OPERADORES EN R</a:t>
            </a:r>
            <a:endParaRPr lang="es-CO" b="1" dirty="0">
              <a:solidFill>
                <a:srgbClr val="FF0000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56" y="2609938"/>
            <a:ext cx="8258175" cy="3781338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4301" y="1426559"/>
            <a:ext cx="4041661" cy="1321528"/>
          </a:xfrm>
          <a:prstGeom prst="rect">
            <a:avLst/>
          </a:prstGeom>
        </p:spPr>
      </p:pic>
      <p:cxnSp>
        <p:nvCxnSpPr>
          <p:cNvPr id="10" name="Conector recto de flecha 9"/>
          <p:cNvCxnSpPr/>
          <p:nvPr/>
        </p:nvCxnSpPr>
        <p:spPr>
          <a:xfrm>
            <a:off x="9751332" y="3133849"/>
            <a:ext cx="0" cy="241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8663054" y="3453786"/>
            <a:ext cx="2618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/>
              <a:t>5 + 2  &gt;= 7  |  5*5  - 5 &lt; 20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>
            <a:off x="9735209" y="3909704"/>
            <a:ext cx="0" cy="241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8726742" y="4237359"/>
            <a:ext cx="2502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/>
              <a:t>5 + 2  &gt;= 7  |  25  - 5 &lt; 20</a:t>
            </a:r>
            <a:endParaRPr lang="es-CO" dirty="0"/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9751332" y="4606691"/>
            <a:ext cx="0" cy="241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>
          <a:xfrm>
            <a:off x="8936893" y="4962102"/>
            <a:ext cx="1765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/>
              <a:t>7 &gt;= 7  |  20 &lt; 20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8968139" y="5683062"/>
            <a:ext cx="1510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/>
              <a:t>TRUE |  FALSE</a:t>
            </a:r>
            <a:endParaRPr lang="es-CO" dirty="0"/>
          </a:p>
        </p:txBody>
      </p:sp>
      <p:sp>
        <p:nvSpPr>
          <p:cNvPr id="18" name="Rectángulo 17"/>
          <p:cNvSpPr/>
          <p:nvPr/>
        </p:nvSpPr>
        <p:spPr>
          <a:xfrm>
            <a:off x="9349604" y="6321391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solidFill>
                  <a:srgbClr val="FF0000"/>
                </a:solidFill>
              </a:rPr>
              <a:t>TRUE</a:t>
            </a:r>
            <a:endParaRPr lang="es-CO" dirty="0">
              <a:solidFill>
                <a:srgbClr val="FF0000"/>
              </a:solidFill>
            </a:endParaRPr>
          </a:p>
        </p:txBody>
      </p:sp>
      <p:cxnSp>
        <p:nvCxnSpPr>
          <p:cNvPr id="19" name="Conector recto de flecha 18"/>
          <p:cNvCxnSpPr/>
          <p:nvPr/>
        </p:nvCxnSpPr>
        <p:spPr>
          <a:xfrm>
            <a:off x="9695212" y="5373983"/>
            <a:ext cx="0" cy="241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>
            <a:off x="9692240" y="6080322"/>
            <a:ext cx="0" cy="241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/>
          <p:cNvSpPr/>
          <p:nvPr/>
        </p:nvSpPr>
        <p:spPr>
          <a:xfrm>
            <a:off x="9158027" y="2585416"/>
            <a:ext cx="1257820" cy="440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Desarrollo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5045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2347</TotalTime>
  <Words>806</Words>
  <Application>Microsoft Office PowerPoint</Application>
  <PresentationFormat>Panorámica</PresentationFormat>
  <Paragraphs>214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4" baseType="lpstr">
      <vt:lpstr>Ancizar Sans Extrabold</vt:lpstr>
      <vt:lpstr>Arial</vt:lpstr>
      <vt:lpstr>Calibri</vt:lpstr>
      <vt:lpstr>Calibri Light</vt:lpstr>
      <vt:lpstr>Consolas</vt:lpstr>
      <vt:lpstr>Helvetica Neue</vt:lpstr>
      <vt:lpstr>Tema de Office</vt:lpstr>
      <vt:lpstr>Presentación de PowerPoint</vt:lpstr>
      <vt:lpstr>Enfoque del curso – 4 sesiones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jm</dc:creator>
  <cp:lastModifiedBy>jm</cp:lastModifiedBy>
  <cp:revision>54</cp:revision>
  <dcterms:created xsi:type="dcterms:W3CDTF">2020-08-14T17:28:51Z</dcterms:created>
  <dcterms:modified xsi:type="dcterms:W3CDTF">2020-09-05T05:59:23Z</dcterms:modified>
</cp:coreProperties>
</file>