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68" r:id="rId4"/>
    <p:sldId id="280" r:id="rId5"/>
    <p:sldId id="269" r:id="rId6"/>
    <p:sldId id="270" r:id="rId7"/>
    <p:sldId id="271" r:id="rId8"/>
    <p:sldId id="275" r:id="rId9"/>
    <p:sldId id="276" r:id="rId10"/>
    <p:sldId id="281" r:id="rId11"/>
    <p:sldId id="30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3" r:id="rId22"/>
    <p:sldId id="292" r:id="rId23"/>
    <p:sldId id="294" r:id="rId24"/>
    <p:sldId id="301" r:id="rId25"/>
    <p:sldId id="295" r:id="rId26"/>
    <p:sldId id="296" r:id="rId27"/>
    <p:sldId id="298" r:id="rId28"/>
    <p:sldId id="297" r:id="rId29"/>
    <p:sldId id="299" r:id="rId30"/>
    <p:sldId id="302" r:id="rId31"/>
    <p:sldId id="303" r:id="rId32"/>
    <p:sldId id="304" r:id="rId33"/>
    <p:sldId id="309" r:id="rId34"/>
    <p:sldId id="308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4" autoAdjust="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12/09/2020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06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12/09/2020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23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12/09/2020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93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12/09/2020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4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12/09/2020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68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12/09/2020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2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12/09/2020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735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12/09/2020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54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12/09/2020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46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12/09/2020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2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12/09/2020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92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5A97-546D-44DD-A3B7-52D027ED84E5}" type="datetimeFigureOut">
              <a:rPr lang="es-CO" smtClean="0"/>
              <a:t>12/09/2020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83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dley/vis-ed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emf"/><Relationship Id="rId9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753810" y="1743706"/>
            <a:ext cx="6251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/>
              <a:t>SESIÓN 3 </a:t>
            </a:r>
          </a:p>
          <a:p>
            <a:pPr algn="ctr"/>
            <a:r>
              <a:rPr lang="es-CO" sz="2400" dirty="0" smtClean="0"/>
              <a:t>EXPRESIONES LÓGICAS Y VECTORES EN R</a:t>
            </a:r>
          </a:p>
          <a:p>
            <a:pPr algn="ctr"/>
            <a:endParaRPr lang="es-CO" sz="2400" dirty="0"/>
          </a:p>
          <a:p>
            <a:pPr algn="ctr"/>
            <a:r>
              <a:rPr lang="es-CO" sz="2400" dirty="0" smtClean="0"/>
              <a:t>21/08/2020</a:t>
            </a:r>
          </a:p>
          <a:p>
            <a:pPr algn="ctr"/>
            <a:endParaRPr lang="es-CO" sz="2400" dirty="0"/>
          </a:p>
          <a:p>
            <a:pPr algn="ctr"/>
            <a:endParaRPr lang="es-CO" sz="2400" dirty="0" smtClean="0"/>
          </a:p>
          <a:p>
            <a:pPr algn="ctr"/>
            <a:r>
              <a:rPr lang="es-CO" sz="2400" dirty="0" smtClean="0"/>
              <a:t>Alberto Rodríguez R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1566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227810" y="711542"/>
            <a:ext cx="742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/>
              <a:t>ESTRUCTURAS DE DATOS EN R</a:t>
            </a:r>
            <a:endParaRPr lang="es-CO" sz="3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28" y="1947003"/>
            <a:ext cx="6773042" cy="3614214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9285316" y="3358342"/>
            <a:ext cx="1596044" cy="10723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Factores en 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6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289367" y="3169839"/>
            <a:ext cx="5428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/>
              <a:t>VECTORES EN R</a:t>
            </a:r>
            <a:endParaRPr lang="es-CO" sz="4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" y="247472"/>
            <a:ext cx="822960" cy="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6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221491"/>
            <a:ext cx="251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CREACIÓN DE VECTORES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22" y="2205371"/>
            <a:ext cx="8273761" cy="23401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1" y="247472"/>
            <a:ext cx="822960" cy="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2591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TIPOS DE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85208" y="2293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 smtClean="0">
                <a:solidFill>
                  <a:srgbClr val="333333"/>
                </a:solidFill>
                <a:latin typeface="Helvetica Neue"/>
              </a:rPr>
              <a:t>Existen, en principio, cuatro tipos de vectores en 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R.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Lógicos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Enteros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Numéricos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Cadena o </a:t>
            </a:r>
            <a:r>
              <a:rPr lang="es-CO" b="1" i="1" dirty="0" err="1" smtClean="0">
                <a:solidFill>
                  <a:srgbClr val="333333"/>
                </a:solidFill>
                <a:effectLst/>
                <a:latin typeface="Helvetica Neue"/>
              </a:rPr>
              <a:t>caracter</a:t>
            </a:r>
            <a:endParaRPr lang="es-CO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" y="247472"/>
            <a:ext cx="822960" cy="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035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COERCIÓN DE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15" y="2418912"/>
            <a:ext cx="9071090" cy="22944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1" y="247472"/>
            <a:ext cx="822960" cy="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827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CREAR VECTORES RÁPIDAMENTE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85208" y="2293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 smtClean="0">
                <a:solidFill>
                  <a:srgbClr val="333333"/>
                </a:solidFill>
                <a:latin typeface="Helvetica Neue"/>
              </a:rPr>
              <a:t>A través del uso de tres funciones en R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 :</a:t>
            </a:r>
            <a:endParaRPr lang="es-CO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 seq( )</a:t>
            </a:r>
            <a:endParaRPr lang="es-CO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 rep( )</a:t>
            </a:r>
            <a:endParaRPr lang="es-CO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" y="247472"/>
            <a:ext cx="822960" cy="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565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OPERACIONES CON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02097" y="3241964"/>
            <a:ext cx="1922499" cy="96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OPERACIONES CON VECTORES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790604" y="2651760"/>
            <a:ext cx="1280160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790604" y="3721966"/>
            <a:ext cx="1413163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070764" y="2353811"/>
            <a:ext cx="266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Aritméticas</a:t>
            </a:r>
            <a:endParaRPr lang="es-CO" sz="28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03767" y="4021224"/>
            <a:ext cx="1596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Lógicas</a:t>
            </a:r>
            <a:endParaRPr lang="es-CO" sz="2800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" y="247472"/>
            <a:ext cx="822960" cy="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611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RECICLAJE DE ELEMENTOS EN OPERACIONES CON VECTORES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80" y="1654056"/>
            <a:ext cx="6701716" cy="27000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488" y="4465948"/>
            <a:ext cx="5457143" cy="173333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1" y="247472"/>
            <a:ext cx="822960" cy="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460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INDEXACIÓN/SUBCONJUNTOS DE VECTORES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78" y="2480254"/>
            <a:ext cx="3058317" cy="11809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629" y="3860712"/>
            <a:ext cx="5057775" cy="136207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190806" y="2400461"/>
            <a:ext cx="60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 smtClean="0"/>
              <a:t>[]</a:t>
            </a:r>
            <a:endParaRPr lang="es-CO" sz="4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1" y="247472"/>
            <a:ext cx="822960" cy="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5615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POSIBILIDADES PARA LA EXTRACCIÓN DE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485208" y="22938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 smtClean="0">
                <a:solidFill>
                  <a:srgbClr val="333333"/>
                </a:solidFill>
                <a:latin typeface="Helvetica Neue"/>
              </a:rPr>
              <a:t>En R, existen 6 posibilidades para la extracción de elementos de un vector en R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/>
              <a:t>Vectores </a:t>
            </a:r>
            <a:r>
              <a:rPr lang="es-CO" sz="2400" i="1" dirty="0"/>
              <a:t>con enteros positivos</a:t>
            </a:r>
            <a:endParaRPr lang="es-CO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/>
              <a:t>Vectores </a:t>
            </a:r>
            <a:r>
              <a:rPr lang="es-CO" sz="2400" i="1" dirty="0"/>
              <a:t>con enteros </a:t>
            </a:r>
            <a:r>
              <a:rPr lang="es-CO" sz="2400" i="1" dirty="0" smtClean="0"/>
              <a:t>negativos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/>
              <a:t>Vectores lógicos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>
                <a:solidFill>
                  <a:srgbClr val="7030A0"/>
                </a:solidFill>
              </a:rPr>
              <a:t>Vectores </a:t>
            </a:r>
            <a:r>
              <a:rPr lang="es-CO" sz="2400" i="1" dirty="0">
                <a:solidFill>
                  <a:srgbClr val="7030A0"/>
                </a:solidFill>
              </a:rPr>
              <a:t>de tipo </a:t>
            </a:r>
            <a:r>
              <a:rPr lang="es-CO" sz="2400" i="1" dirty="0" smtClean="0">
                <a:solidFill>
                  <a:srgbClr val="7030A0"/>
                </a:solidFill>
              </a:rPr>
              <a:t>carácter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>
                <a:solidFill>
                  <a:srgbClr val="FF0000"/>
                </a:solidFill>
              </a:rPr>
              <a:t>N</a:t>
            </a:r>
            <a:r>
              <a:rPr lang="es-CO" sz="2400" i="1" dirty="0" smtClean="0">
                <a:solidFill>
                  <a:srgbClr val="FF0000"/>
                </a:solidFill>
              </a:rPr>
              <a:t>inguno </a:t>
            </a:r>
            <a:r>
              <a:rPr lang="es-CO" sz="2400" i="1" dirty="0">
                <a:solidFill>
                  <a:srgbClr val="FF0000"/>
                </a:solidFill>
              </a:rPr>
              <a:t>(</a:t>
            </a:r>
            <a:r>
              <a:rPr lang="es-CO" sz="2400" i="1" dirty="0" err="1">
                <a:solidFill>
                  <a:srgbClr val="FF0000"/>
                </a:solidFill>
              </a:rPr>
              <a:t>nothing</a:t>
            </a:r>
            <a:r>
              <a:rPr lang="es-CO" sz="2400" i="1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>
                <a:solidFill>
                  <a:srgbClr val="FF0000"/>
                </a:solidFill>
              </a:rPr>
              <a:t>C</a:t>
            </a:r>
            <a:r>
              <a:rPr lang="es-CO" sz="2400" i="1" dirty="0" smtClean="0">
                <a:solidFill>
                  <a:srgbClr val="FF0000"/>
                </a:solidFill>
              </a:rPr>
              <a:t>ero </a:t>
            </a:r>
            <a:r>
              <a:rPr lang="es-CO" sz="2400" i="1" dirty="0">
                <a:solidFill>
                  <a:srgbClr val="FF0000"/>
                </a:solidFill>
              </a:rPr>
              <a:t>(</a:t>
            </a:r>
            <a:r>
              <a:rPr lang="es-CO" sz="2400" i="1" dirty="0" err="1">
                <a:solidFill>
                  <a:srgbClr val="FF0000"/>
                </a:solidFill>
              </a:rPr>
              <a:t>zero</a:t>
            </a:r>
            <a:r>
              <a:rPr lang="es-CO" sz="2400" i="1" dirty="0">
                <a:solidFill>
                  <a:srgbClr val="FF0000"/>
                </a:solidFill>
              </a:rPr>
              <a:t>)</a:t>
            </a:r>
            <a:endParaRPr lang="es-CO" sz="2400" i="1" dirty="0" smtClean="0">
              <a:solidFill>
                <a:srgbClr val="FF000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" y="247472"/>
            <a:ext cx="822960" cy="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65947" y="328003"/>
            <a:ext cx="8877900" cy="865506"/>
          </a:xfrm>
        </p:spPr>
        <p:txBody>
          <a:bodyPr>
            <a:normAutofit/>
          </a:bodyPr>
          <a:lstStyle/>
          <a:p>
            <a:r>
              <a:rPr lang="es-CO" b="1" dirty="0" smtClean="0"/>
              <a:t>Enfoque del curso – 4 sesiones</a:t>
            </a:r>
            <a:endParaRPr lang="es-CO" b="1" dirty="0"/>
          </a:p>
        </p:txBody>
      </p:sp>
      <p:pic>
        <p:nvPicPr>
          <p:cNvPr id="1026" name="Picture 2" descr="https://lh3.googleusercontent.com/FRwCe3OFYGlWvKkD3zZb4KSDLuKQ9BVWfAdGj_cQXacW90uAyUC1Sv5NF93-zv5kceWk_f83liR_mmmb0yio8ogjNLv3KwJh53FYqChKZYex3zmyQT9ruYdvLhm7AwtT27YToi0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79" y="1617223"/>
            <a:ext cx="7032798" cy="34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2402379" y="5602778"/>
            <a:ext cx="7514705" cy="88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Fundamentos de 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312466" y="5083630"/>
            <a:ext cx="4258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Fuente:  </a:t>
            </a:r>
            <a:r>
              <a:rPr lang="es-CO" u="sng" dirty="0">
                <a:solidFill>
                  <a:srgbClr val="1155CC"/>
                </a:solidFill>
                <a:latin typeface="Calibri" panose="020F0502020204030204" pitchFamily="34" charset="0"/>
                <a:hlinkClick r:id="rId3"/>
              </a:rPr>
              <a:t>https://github.com/hadley/vis-eda</a:t>
            </a:r>
            <a:endParaRPr lang="es-CO" dirty="0"/>
          </a:p>
        </p:txBody>
      </p:sp>
      <p:pic>
        <p:nvPicPr>
          <p:cNvPr id="8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675" y="287094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6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4434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NOMBRE DE ELEMENTOS DE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10" y="2018248"/>
            <a:ext cx="5284597" cy="141648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859578" y="4580313"/>
            <a:ext cx="2128058" cy="63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Dos posibilidades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5095702" y="4422371"/>
            <a:ext cx="856211" cy="44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128953" y="4862945"/>
            <a:ext cx="822960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284422" y="4106487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Al crear los vectores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284422" y="4962911"/>
            <a:ext cx="398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Ya están creados. Función </a:t>
            </a:r>
            <a:r>
              <a:rPr lang="es-CO" i="1" dirty="0" smtClean="0"/>
              <a:t>names()</a:t>
            </a:r>
            <a:endParaRPr lang="es-CO" i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1" y="247472"/>
            <a:ext cx="822960" cy="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2020637" y="1959662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4001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MODIFICAR ELEMENTOS DE UN VECTOR</a:t>
            </a:r>
            <a:endParaRPr lang="es-CO" b="1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6587413" y="2807680"/>
            <a:ext cx="88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507637" y="2517386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sp>
        <p:nvSpPr>
          <p:cNvPr id="9" name="Rectángulo 8"/>
          <p:cNvSpPr/>
          <p:nvPr/>
        </p:nvSpPr>
        <p:spPr>
          <a:xfrm>
            <a:off x="1674556" y="2492448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260204" y="2514222"/>
            <a:ext cx="4023901" cy="630229"/>
            <a:chOff x="2176422" y="2507041"/>
            <a:chExt cx="4023901" cy="630229"/>
          </a:xfrm>
        </p:grpSpPr>
        <p:grpSp>
          <p:nvGrpSpPr>
            <p:cNvPr id="11" name="Grupo 10"/>
            <p:cNvGrpSpPr/>
            <p:nvPr/>
          </p:nvGrpSpPr>
          <p:grpSpPr>
            <a:xfrm>
              <a:off x="2176422" y="2507041"/>
              <a:ext cx="4023901" cy="630229"/>
              <a:chOff x="1317603" y="1743706"/>
              <a:chExt cx="4023901" cy="630229"/>
            </a:xfrm>
          </p:grpSpPr>
          <p:sp>
            <p:nvSpPr>
              <p:cNvPr id="13" name="CuadroTexto 12"/>
              <p:cNvSpPr txBox="1"/>
              <p:nvPr/>
            </p:nvSpPr>
            <p:spPr>
              <a:xfrm>
                <a:off x="1317603" y="1743706"/>
                <a:ext cx="606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C</a:t>
                </a:r>
                <a:r>
                  <a:rPr lang="es-CO" sz="3200" dirty="0" smtClean="0"/>
                  <a:t>(</a:t>
                </a:r>
                <a:endParaRPr lang="es-CO" sz="3200" dirty="0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524" y="1880862"/>
                <a:ext cx="440695" cy="370544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411" y="1808372"/>
                <a:ext cx="502798" cy="398241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0407" y="1880862"/>
                <a:ext cx="543781" cy="339600"/>
              </a:xfrm>
              <a:prstGeom prst="rect">
                <a:avLst/>
              </a:prstGeom>
            </p:spPr>
          </p:pic>
          <p:pic>
            <p:nvPicPr>
              <p:cNvPr id="17" name="Imagen 1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8016" y="1807898"/>
                <a:ext cx="458315" cy="458315"/>
              </a:xfrm>
              <a:prstGeom prst="rect">
                <a:avLst/>
              </a:prstGeom>
            </p:spPr>
          </p:pic>
          <p:sp>
            <p:nvSpPr>
              <p:cNvPr id="18" name="Rectángulo 17"/>
              <p:cNvSpPr/>
              <p:nvPr/>
            </p:nvSpPr>
            <p:spPr>
              <a:xfrm rot="10800000">
                <a:off x="5031804" y="1789160"/>
                <a:ext cx="3097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200" dirty="0"/>
                  <a:t>(</a:t>
                </a:r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4456552" y="1939056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2251012" y="1882074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,</a:t>
                </a:r>
              </a:p>
            </p:txBody>
          </p:sp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7326" y="1876813"/>
                <a:ext cx="341406" cy="493819"/>
              </a:xfrm>
              <a:prstGeom prst="rect">
                <a:avLst/>
              </a:prstGeom>
            </p:spPr>
          </p:pic>
          <p:sp>
            <p:nvSpPr>
              <p:cNvPr id="22" name="Rectángulo 21"/>
              <p:cNvSpPr/>
              <p:nvPr/>
            </p:nvSpPr>
            <p:spPr>
              <a:xfrm>
                <a:off x="3845817" y="1928925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</p:grp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80158" y="2634376"/>
              <a:ext cx="356128" cy="356128"/>
            </a:xfrm>
            <a:prstGeom prst="rect">
              <a:avLst/>
            </a:prstGeom>
          </p:spPr>
        </p:pic>
      </p:grpSp>
      <p:sp>
        <p:nvSpPr>
          <p:cNvPr id="32" name="Rectángulo 31"/>
          <p:cNvSpPr/>
          <p:nvPr/>
        </p:nvSpPr>
        <p:spPr>
          <a:xfrm>
            <a:off x="10100730" y="271817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,</a:t>
            </a: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3372606" y="4378166"/>
            <a:ext cx="2427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/>
              <a:t>Vec_1[ </a:t>
            </a:r>
            <a:r>
              <a:rPr lang="es-CO" sz="2000" dirty="0" smtClean="0"/>
              <a:t>C</a:t>
            </a:r>
            <a:r>
              <a:rPr lang="es-CO" sz="2800" dirty="0" smtClean="0"/>
              <a:t>(      ) ]</a:t>
            </a:r>
            <a:endParaRPr lang="es-CO" sz="2800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5158704" y="2196593"/>
            <a:ext cx="0" cy="317629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5158704" y="2196593"/>
            <a:ext cx="5285814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10444518" y="2196593"/>
            <a:ext cx="0" cy="317629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418" y="4437766"/>
            <a:ext cx="458315" cy="458315"/>
          </a:xfrm>
          <a:prstGeom prst="rect">
            <a:avLst/>
          </a:prstGeom>
        </p:spPr>
      </p:pic>
      <p:cxnSp>
        <p:nvCxnSpPr>
          <p:cNvPr id="39" name="Conector recto de flecha 38"/>
          <p:cNvCxnSpPr/>
          <p:nvPr/>
        </p:nvCxnSpPr>
        <p:spPr>
          <a:xfrm>
            <a:off x="5907766" y="4644770"/>
            <a:ext cx="88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o 53"/>
          <p:cNvGrpSpPr/>
          <p:nvPr/>
        </p:nvGrpSpPr>
        <p:grpSpPr>
          <a:xfrm>
            <a:off x="7572516" y="2532960"/>
            <a:ext cx="4023901" cy="630229"/>
            <a:chOff x="7376573" y="3029574"/>
            <a:chExt cx="4023901" cy="630229"/>
          </a:xfrm>
        </p:grpSpPr>
        <p:sp>
          <p:nvSpPr>
            <p:cNvPr id="23" name="CuadroTexto 22"/>
            <p:cNvSpPr txBox="1"/>
            <p:nvPr/>
          </p:nvSpPr>
          <p:spPr>
            <a:xfrm>
              <a:off x="7376573" y="3029574"/>
              <a:ext cx="6068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/>
                <a:t>C</a:t>
              </a:r>
              <a:r>
                <a:rPr lang="es-CO" sz="3200" dirty="0" smtClean="0"/>
                <a:t>(</a:t>
              </a:r>
              <a:endParaRPr lang="es-CO" sz="3200" dirty="0"/>
            </a:p>
          </p:txBody>
        </p:sp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2494" y="3166730"/>
              <a:ext cx="440695" cy="37054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1381" y="3094240"/>
              <a:ext cx="502798" cy="39824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39377" y="3166730"/>
              <a:ext cx="543781" cy="339600"/>
            </a:xfrm>
            <a:prstGeom prst="rect">
              <a:avLst/>
            </a:prstGeom>
          </p:spPr>
        </p:pic>
        <p:sp>
          <p:nvSpPr>
            <p:cNvPr id="28" name="Rectángulo 27"/>
            <p:cNvSpPr/>
            <p:nvPr/>
          </p:nvSpPr>
          <p:spPr>
            <a:xfrm rot="10800000">
              <a:off x="11090774" y="3075028"/>
              <a:ext cx="3097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200" dirty="0"/>
                <a:t>(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10515522" y="3224924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8309982" y="3167942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/>
                <a:t>,</a:t>
              </a:r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76296" y="3162681"/>
              <a:ext cx="341406" cy="493819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5140" y="3090355"/>
              <a:ext cx="452910" cy="482936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57896" y="3177215"/>
              <a:ext cx="356128" cy="356128"/>
            </a:xfrm>
            <a:prstGeom prst="rect">
              <a:avLst/>
            </a:prstGeom>
          </p:spPr>
        </p:pic>
      </p:grpSp>
      <p:pic>
        <p:nvPicPr>
          <p:cNvPr id="41" name="Imagen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8817" y="4403302"/>
            <a:ext cx="452910" cy="482936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3318" y="3686432"/>
            <a:ext cx="452910" cy="482936"/>
          </a:xfrm>
          <a:prstGeom prst="rect">
            <a:avLst/>
          </a:prstGeom>
        </p:spPr>
      </p:pic>
      <p:cxnSp>
        <p:nvCxnSpPr>
          <p:cNvPr id="43" name="Conector recto de flecha 42"/>
          <p:cNvCxnSpPr/>
          <p:nvPr/>
        </p:nvCxnSpPr>
        <p:spPr>
          <a:xfrm flipH="1">
            <a:off x="5087866" y="3151102"/>
            <a:ext cx="2" cy="52654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7572516" y="4644770"/>
            <a:ext cx="2974706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 flipV="1">
            <a:off x="10530976" y="3127373"/>
            <a:ext cx="16246" cy="151739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 flipV="1">
            <a:off x="5258992" y="3149048"/>
            <a:ext cx="6467" cy="505943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n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1" y="247472"/>
            <a:ext cx="822960" cy="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1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4755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ANEXAR/ADICIONAR ELEMENTOS A UN VECTOR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07637" y="2517386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1674556" y="2492448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2260204" y="2514222"/>
            <a:ext cx="3466388" cy="672403"/>
            <a:chOff x="2176422" y="2507041"/>
            <a:chExt cx="3466388" cy="672403"/>
          </a:xfrm>
        </p:grpSpPr>
        <p:grpSp>
          <p:nvGrpSpPr>
            <p:cNvPr id="10" name="Grupo 9"/>
            <p:cNvGrpSpPr/>
            <p:nvPr/>
          </p:nvGrpSpPr>
          <p:grpSpPr>
            <a:xfrm>
              <a:off x="2176422" y="2507041"/>
              <a:ext cx="3466388" cy="672403"/>
              <a:chOff x="1317603" y="1743706"/>
              <a:chExt cx="3466388" cy="672403"/>
            </a:xfrm>
          </p:grpSpPr>
          <p:sp>
            <p:nvSpPr>
              <p:cNvPr id="12" name="CuadroTexto 11"/>
              <p:cNvSpPr txBox="1"/>
              <p:nvPr/>
            </p:nvSpPr>
            <p:spPr>
              <a:xfrm>
                <a:off x="1317603" y="1743706"/>
                <a:ext cx="606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C</a:t>
                </a:r>
                <a:r>
                  <a:rPr lang="es-CO" sz="3200" dirty="0" smtClean="0"/>
                  <a:t>(</a:t>
                </a:r>
                <a:endParaRPr lang="es-CO" sz="3200" dirty="0"/>
              </a:p>
            </p:txBody>
          </p:sp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524" y="1880862"/>
                <a:ext cx="440695" cy="370544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411" y="1808372"/>
                <a:ext cx="502798" cy="398241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0407" y="1880862"/>
                <a:ext cx="543781" cy="339600"/>
              </a:xfrm>
              <a:prstGeom prst="rect">
                <a:avLst/>
              </a:prstGeom>
            </p:spPr>
          </p:pic>
          <p:sp>
            <p:nvSpPr>
              <p:cNvPr id="17" name="Rectángulo 16"/>
              <p:cNvSpPr/>
              <p:nvPr/>
            </p:nvSpPr>
            <p:spPr>
              <a:xfrm rot="10800000">
                <a:off x="4474291" y="1831334"/>
                <a:ext cx="3097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200" dirty="0"/>
                  <a:t>(</a:t>
                </a:r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2251012" y="1882074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,</a:t>
                </a:r>
              </a:p>
            </p:txBody>
          </p:sp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7326" y="1876813"/>
                <a:ext cx="341406" cy="493819"/>
              </a:xfrm>
              <a:prstGeom prst="rect">
                <a:avLst/>
              </a:prstGeom>
            </p:spPr>
          </p:pic>
          <p:sp>
            <p:nvSpPr>
              <p:cNvPr id="21" name="Rectángulo 20"/>
              <p:cNvSpPr/>
              <p:nvPr/>
            </p:nvSpPr>
            <p:spPr>
              <a:xfrm>
                <a:off x="3845817" y="1928925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</p:grp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76749" y="2677297"/>
              <a:ext cx="356128" cy="356128"/>
            </a:xfrm>
            <a:prstGeom prst="rect">
              <a:avLst/>
            </a:prstGeom>
          </p:spPr>
        </p:pic>
      </p:grpSp>
      <p:sp>
        <p:nvSpPr>
          <p:cNvPr id="22" name="Rectángulo 21"/>
          <p:cNvSpPr/>
          <p:nvPr/>
        </p:nvSpPr>
        <p:spPr>
          <a:xfrm>
            <a:off x="507637" y="3351870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Vec_2</a:t>
            </a:r>
            <a:endParaRPr lang="es-CO" sz="2800" dirty="0"/>
          </a:p>
        </p:txBody>
      </p:sp>
      <p:sp>
        <p:nvSpPr>
          <p:cNvPr id="23" name="Rectángulo 22"/>
          <p:cNvSpPr/>
          <p:nvPr/>
        </p:nvSpPr>
        <p:spPr>
          <a:xfrm>
            <a:off x="1674556" y="3326932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81" name="Grupo 80"/>
          <p:cNvGrpSpPr/>
          <p:nvPr/>
        </p:nvGrpSpPr>
        <p:grpSpPr>
          <a:xfrm>
            <a:off x="2325037" y="3349814"/>
            <a:ext cx="2611298" cy="671295"/>
            <a:chOff x="2325037" y="3349814"/>
            <a:chExt cx="2611298" cy="671295"/>
          </a:xfrm>
        </p:grpSpPr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02627" y="3436334"/>
              <a:ext cx="458315" cy="458315"/>
            </a:xfrm>
            <a:prstGeom prst="rect">
              <a:avLst/>
            </a:prstGeom>
          </p:spPr>
        </p:pic>
        <p:grpSp>
          <p:nvGrpSpPr>
            <p:cNvPr id="73" name="Grupo 72"/>
            <p:cNvGrpSpPr/>
            <p:nvPr/>
          </p:nvGrpSpPr>
          <p:grpSpPr>
            <a:xfrm>
              <a:off x="2325037" y="3349814"/>
              <a:ext cx="2611298" cy="671295"/>
              <a:chOff x="2325037" y="3349814"/>
              <a:chExt cx="2611298" cy="671295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2325037" y="3349814"/>
                <a:ext cx="2010691" cy="626926"/>
                <a:chOff x="1317603" y="1743706"/>
                <a:chExt cx="1941129" cy="626926"/>
              </a:xfrm>
            </p:grpSpPr>
            <p:sp>
              <p:nvSpPr>
                <p:cNvPr id="28" name="CuadroTexto 27"/>
                <p:cNvSpPr txBox="1"/>
                <p:nvPr/>
              </p:nvSpPr>
              <p:spPr>
                <a:xfrm>
                  <a:off x="1317603" y="1743706"/>
                  <a:ext cx="6068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400" dirty="0" smtClean="0"/>
                    <a:t>C</a:t>
                  </a:r>
                  <a:r>
                    <a:rPr lang="es-CO" sz="3200" dirty="0" smtClean="0"/>
                    <a:t>(</a:t>
                  </a:r>
                  <a:endParaRPr lang="es-CO" sz="3200" dirty="0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2251012" y="1882074"/>
                  <a:ext cx="242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CO" dirty="0"/>
                    <a:t>,</a:t>
                  </a:r>
                </a:p>
              </p:txBody>
            </p:sp>
            <p:pic>
              <p:nvPicPr>
                <p:cNvPr id="34" name="Imagen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326" y="1876813"/>
                  <a:ext cx="341406" cy="493819"/>
                </a:xfrm>
                <a:prstGeom prst="rect">
                  <a:avLst/>
                </a:prstGeom>
              </p:spPr>
            </p:pic>
          </p:grpSp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2178" y="3489038"/>
                <a:ext cx="368098" cy="368098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6816" y="3511116"/>
                <a:ext cx="332854" cy="332854"/>
              </a:xfrm>
              <a:prstGeom prst="rect">
                <a:avLst/>
              </a:prstGeom>
            </p:spPr>
          </p:pic>
          <p:sp>
            <p:nvSpPr>
              <p:cNvPr id="37" name="Rectángulo 36"/>
              <p:cNvSpPr/>
              <p:nvPr/>
            </p:nvSpPr>
            <p:spPr>
              <a:xfrm flipV="1">
                <a:off x="4597242" y="3436334"/>
                <a:ext cx="33909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3200" dirty="0"/>
                  <a:t>(</a:t>
                </a:r>
              </a:p>
            </p:txBody>
          </p:sp>
        </p:grpSp>
      </p:grpSp>
      <p:grpSp>
        <p:nvGrpSpPr>
          <p:cNvPr id="40" name="Grupo 39"/>
          <p:cNvGrpSpPr/>
          <p:nvPr/>
        </p:nvGrpSpPr>
        <p:grpSpPr>
          <a:xfrm>
            <a:off x="6746862" y="3107496"/>
            <a:ext cx="5202954" cy="657675"/>
            <a:chOff x="6742008" y="3300203"/>
            <a:chExt cx="5202954" cy="657675"/>
          </a:xfrm>
        </p:grpSpPr>
        <p:grpSp>
          <p:nvGrpSpPr>
            <p:cNvPr id="42" name="Grupo 41"/>
            <p:cNvGrpSpPr/>
            <p:nvPr/>
          </p:nvGrpSpPr>
          <p:grpSpPr>
            <a:xfrm>
              <a:off x="6742008" y="3300203"/>
              <a:ext cx="2770588" cy="626926"/>
              <a:chOff x="1317603" y="1743706"/>
              <a:chExt cx="2770588" cy="626926"/>
            </a:xfrm>
          </p:grpSpPr>
          <p:sp>
            <p:nvSpPr>
              <p:cNvPr id="44" name="CuadroTexto 43"/>
              <p:cNvSpPr txBox="1"/>
              <p:nvPr/>
            </p:nvSpPr>
            <p:spPr>
              <a:xfrm>
                <a:off x="1317603" y="1743706"/>
                <a:ext cx="606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C</a:t>
                </a:r>
                <a:r>
                  <a:rPr lang="es-CO" sz="3200" dirty="0" smtClean="0"/>
                  <a:t>(</a:t>
                </a:r>
                <a:endParaRPr lang="es-CO" sz="3200" dirty="0"/>
              </a:p>
            </p:txBody>
          </p: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524" y="1880862"/>
                <a:ext cx="440695" cy="370544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411" y="1808372"/>
                <a:ext cx="502798" cy="398241"/>
              </a:xfrm>
              <a:prstGeom prst="rect">
                <a:avLst/>
              </a:prstGeom>
            </p:spPr>
          </p:pic>
          <p:pic>
            <p:nvPicPr>
              <p:cNvPr id="47" name="Imagen 4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0407" y="1880862"/>
                <a:ext cx="543781" cy="339600"/>
              </a:xfrm>
              <a:prstGeom prst="rect">
                <a:avLst/>
              </a:prstGeom>
            </p:spPr>
          </p:pic>
          <p:sp>
            <p:nvSpPr>
              <p:cNvPr id="49" name="Rectángulo 48"/>
              <p:cNvSpPr/>
              <p:nvPr/>
            </p:nvSpPr>
            <p:spPr>
              <a:xfrm>
                <a:off x="2251012" y="1882074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,</a:t>
                </a:r>
              </a:p>
            </p:txBody>
          </p:sp>
          <p:pic>
            <p:nvPicPr>
              <p:cNvPr id="50" name="Imagen 4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7326" y="1876813"/>
                <a:ext cx="341406" cy="493819"/>
              </a:xfrm>
              <a:prstGeom prst="rect">
                <a:avLst/>
              </a:prstGeom>
            </p:spPr>
          </p:pic>
          <p:sp>
            <p:nvSpPr>
              <p:cNvPr id="51" name="Rectángulo 50"/>
              <p:cNvSpPr/>
              <p:nvPr/>
            </p:nvSpPr>
            <p:spPr>
              <a:xfrm>
                <a:off x="3845817" y="1928925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</p:grpSp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2335" y="3470459"/>
              <a:ext cx="356128" cy="356128"/>
            </a:xfrm>
            <a:prstGeom prst="rect">
              <a:avLst/>
            </a:prstGeom>
          </p:spPr>
        </p:pic>
        <p:sp>
          <p:nvSpPr>
            <p:cNvPr id="52" name="Rectángulo 51"/>
            <p:cNvSpPr/>
            <p:nvPr/>
          </p:nvSpPr>
          <p:spPr>
            <a:xfrm rot="10800000">
              <a:off x="11635262" y="3373103"/>
              <a:ext cx="3097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200" dirty="0"/>
                <a:t>(</a:t>
              </a: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9921448" y="3485422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45275" y="3411935"/>
              <a:ext cx="458315" cy="458315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16681" y="3470459"/>
              <a:ext cx="341436" cy="341436"/>
            </a:xfrm>
            <a:prstGeom prst="rect">
              <a:avLst/>
            </a:prstGeom>
          </p:spPr>
        </p:pic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50355" y="3470459"/>
              <a:ext cx="299833" cy="316136"/>
            </a:xfrm>
            <a:prstGeom prst="rect">
              <a:avLst/>
            </a:prstGeom>
          </p:spPr>
        </p:pic>
        <p:sp>
          <p:nvSpPr>
            <p:cNvPr id="57" name="Rectángulo 56"/>
            <p:cNvSpPr/>
            <p:nvPr/>
          </p:nvSpPr>
          <p:spPr>
            <a:xfrm>
              <a:off x="10531142" y="3469400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11109428" y="3485422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</p:grpSp>
      <p:sp>
        <p:nvSpPr>
          <p:cNvPr id="59" name="Flecha derecha 58"/>
          <p:cNvSpPr/>
          <p:nvPr/>
        </p:nvSpPr>
        <p:spPr>
          <a:xfrm>
            <a:off x="6198904" y="3269510"/>
            <a:ext cx="390359" cy="333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2180520" y="4569735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sp>
        <p:nvSpPr>
          <p:cNvPr id="62" name="Rectángulo 61"/>
          <p:cNvSpPr/>
          <p:nvPr/>
        </p:nvSpPr>
        <p:spPr>
          <a:xfrm>
            <a:off x="3351565" y="4508180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104" name="Grupo 103"/>
          <p:cNvGrpSpPr/>
          <p:nvPr/>
        </p:nvGrpSpPr>
        <p:grpSpPr>
          <a:xfrm>
            <a:off x="3951041" y="4508179"/>
            <a:ext cx="2705078" cy="662203"/>
            <a:chOff x="3951041" y="4508179"/>
            <a:chExt cx="2705078" cy="662203"/>
          </a:xfrm>
        </p:grpSpPr>
        <p:sp>
          <p:nvSpPr>
            <p:cNvPr id="64" name="CuadroTexto 63"/>
            <p:cNvSpPr txBox="1"/>
            <p:nvPr/>
          </p:nvSpPr>
          <p:spPr>
            <a:xfrm>
              <a:off x="3951041" y="4508179"/>
              <a:ext cx="6068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/>
                <a:t>C</a:t>
              </a:r>
              <a:r>
                <a:rPr lang="es-CO" sz="3200" dirty="0" smtClean="0"/>
                <a:t>(</a:t>
              </a:r>
              <a:endParaRPr lang="es-CO" sz="3200" dirty="0"/>
            </a:p>
          </p:txBody>
        </p:sp>
        <p:sp>
          <p:nvSpPr>
            <p:cNvPr id="66" name="Rectángulo 65"/>
            <p:cNvSpPr/>
            <p:nvPr/>
          </p:nvSpPr>
          <p:spPr>
            <a:xfrm rot="10800000">
              <a:off x="6346419" y="4582508"/>
              <a:ext cx="3097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200" dirty="0"/>
                <a:t>(</a:t>
              </a:r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4309479" y="4569734"/>
              <a:ext cx="10628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2800" dirty="0" smtClean="0"/>
                <a:t>Vec_1</a:t>
              </a:r>
              <a:endParaRPr lang="es-CO" sz="2800" dirty="0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5398693" y="4569734"/>
              <a:ext cx="10628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2800" dirty="0" smtClean="0"/>
                <a:t>Vec_2</a:t>
              </a:r>
              <a:endParaRPr lang="es-CO" sz="2800" dirty="0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65634" y="4676563"/>
              <a:ext cx="353641" cy="493819"/>
            </a:xfrm>
            <a:prstGeom prst="rect">
              <a:avLst/>
            </a:prstGeom>
          </p:spPr>
        </p:pic>
      </p:grpSp>
      <p:sp>
        <p:nvSpPr>
          <p:cNvPr id="70" name="Rectángulo 69"/>
          <p:cNvSpPr/>
          <p:nvPr/>
        </p:nvSpPr>
        <p:spPr>
          <a:xfrm>
            <a:off x="2180520" y="5460936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sp>
        <p:nvSpPr>
          <p:cNvPr id="65" name="Rectángulo 64"/>
          <p:cNvSpPr/>
          <p:nvPr/>
        </p:nvSpPr>
        <p:spPr>
          <a:xfrm>
            <a:off x="3110621" y="5449722"/>
            <a:ext cx="1766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/>
              <a:t>[ </a:t>
            </a:r>
            <a:r>
              <a:rPr lang="es-CO" sz="2400" dirty="0" smtClean="0"/>
              <a:t>c(5, 6, 7) </a:t>
            </a:r>
            <a:r>
              <a:rPr lang="es-CO" sz="3200" dirty="0" smtClean="0"/>
              <a:t>] </a:t>
            </a:r>
            <a:endParaRPr lang="es-CO" sz="3200" dirty="0"/>
          </a:p>
        </p:txBody>
      </p:sp>
      <p:grpSp>
        <p:nvGrpSpPr>
          <p:cNvPr id="91" name="Grupo 90"/>
          <p:cNvGrpSpPr/>
          <p:nvPr/>
        </p:nvGrpSpPr>
        <p:grpSpPr>
          <a:xfrm>
            <a:off x="5352925" y="5407972"/>
            <a:ext cx="2611298" cy="671295"/>
            <a:chOff x="2325037" y="3349814"/>
            <a:chExt cx="2611298" cy="671295"/>
          </a:xfrm>
        </p:grpSpPr>
        <p:pic>
          <p:nvPicPr>
            <p:cNvPr id="92" name="Imagen 9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02627" y="3436334"/>
              <a:ext cx="458315" cy="458315"/>
            </a:xfrm>
            <a:prstGeom prst="rect">
              <a:avLst/>
            </a:prstGeom>
          </p:spPr>
        </p:pic>
        <p:grpSp>
          <p:nvGrpSpPr>
            <p:cNvPr id="93" name="Grupo 92"/>
            <p:cNvGrpSpPr/>
            <p:nvPr/>
          </p:nvGrpSpPr>
          <p:grpSpPr>
            <a:xfrm>
              <a:off x="2325037" y="3349814"/>
              <a:ext cx="2611298" cy="671295"/>
              <a:chOff x="2325037" y="3349814"/>
              <a:chExt cx="2611298" cy="671295"/>
            </a:xfrm>
          </p:grpSpPr>
          <p:grpSp>
            <p:nvGrpSpPr>
              <p:cNvPr id="94" name="Grupo 93"/>
              <p:cNvGrpSpPr/>
              <p:nvPr/>
            </p:nvGrpSpPr>
            <p:grpSpPr>
              <a:xfrm>
                <a:off x="2325037" y="3349814"/>
                <a:ext cx="2010691" cy="626926"/>
                <a:chOff x="1317603" y="1743706"/>
                <a:chExt cx="1941129" cy="626926"/>
              </a:xfrm>
            </p:grpSpPr>
            <p:sp>
              <p:nvSpPr>
                <p:cNvPr id="98" name="CuadroTexto 97"/>
                <p:cNvSpPr txBox="1"/>
                <p:nvPr/>
              </p:nvSpPr>
              <p:spPr>
                <a:xfrm>
                  <a:off x="1317603" y="1743706"/>
                  <a:ext cx="6068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400" dirty="0" smtClean="0"/>
                    <a:t>C</a:t>
                  </a:r>
                  <a:r>
                    <a:rPr lang="es-CO" sz="3200" dirty="0" smtClean="0"/>
                    <a:t>(</a:t>
                  </a:r>
                  <a:endParaRPr lang="es-CO" sz="3200" dirty="0"/>
                </a:p>
              </p:txBody>
            </p:sp>
            <p:sp>
              <p:nvSpPr>
                <p:cNvPr id="99" name="Rectángulo 98"/>
                <p:cNvSpPr/>
                <p:nvPr/>
              </p:nvSpPr>
              <p:spPr>
                <a:xfrm>
                  <a:off x="2251012" y="1882074"/>
                  <a:ext cx="242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CO" dirty="0"/>
                    <a:t>,</a:t>
                  </a:r>
                </a:p>
              </p:txBody>
            </p:sp>
            <p:pic>
              <p:nvPicPr>
                <p:cNvPr id="100" name="Imagen 9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326" y="1876813"/>
                  <a:ext cx="341406" cy="493819"/>
                </a:xfrm>
                <a:prstGeom prst="rect">
                  <a:avLst/>
                </a:prstGeom>
              </p:spPr>
            </p:pic>
          </p:grp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1962" y="3516769"/>
                <a:ext cx="340745" cy="34074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7328" y="3513409"/>
                <a:ext cx="345055" cy="345055"/>
              </a:xfrm>
              <a:prstGeom prst="rect">
                <a:avLst/>
              </a:prstGeom>
            </p:spPr>
          </p:pic>
          <p:sp>
            <p:nvSpPr>
              <p:cNvPr id="97" name="Rectángulo 96"/>
              <p:cNvSpPr/>
              <p:nvPr/>
            </p:nvSpPr>
            <p:spPr>
              <a:xfrm flipV="1">
                <a:off x="4597242" y="3436334"/>
                <a:ext cx="33909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3200" dirty="0"/>
                  <a:t>(</a:t>
                </a:r>
              </a:p>
            </p:txBody>
          </p:sp>
        </p:grpSp>
      </p:grpSp>
      <p:sp>
        <p:nvSpPr>
          <p:cNvPr id="101" name="Rectángulo 100"/>
          <p:cNvSpPr/>
          <p:nvPr/>
        </p:nvSpPr>
        <p:spPr>
          <a:xfrm>
            <a:off x="4814728" y="5491873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90" name="Flecha derecha 89"/>
          <p:cNvSpPr/>
          <p:nvPr/>
        </p:nvSpPr>
        <p:spPr>
          <a:xfrm>
            <a:off x="486310" y="4637330"/>
            <a:ext cx="1447685" cy="490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Opción 1</a:t>
            </a:r>
            <a:endParaRPr lang="es-CO" dirty="0"/>
          </a:p>
        </p:txBody>
      </p:sp>
      <p:sp>
        <p:nvSpPr>
          <p:cNvPr id="103" name="Flecha derecha 102"/>
          <p:cNvSpPr/>
          <p:nvPr/>
        </p:nvSpPr>
        <p:spPr>
          <a:xfrm>
            <a:off x="515233" y="5524369"/>
            <a:ext cx="1447685" cy="490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Opción 2</a:t>
            </a:r>
            <a:endParaRPr lang="es-CO" dirty="0"/>
          </a:p>
        </p:txBody>
      </p:sp>
      <p:cxnSp>
        <p:nvCxnSpPr>
          <p:cNvPr id="107" name="Conector recto 106"/>
          <p:cNvCxnSpPr/>
          <p:nvPr/>
        </p:nvCxnSpPr>
        <p:spPr>
          <a:xfrm>
            <a:off x="8184761" y="5092954"/>
            <a:ext cx="2974706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/>
          <p:nvPr/>
        </p:nvCxnSpPr>
        <p:spPr>
          <a:xfrm flipH="1" flipV="1">
            <a:off x="11143221" y="4006989"/>
            <a:ext cx="16246" cy="108596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n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1" y="247472"/>
            <a:ext cx="822960" cy="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59" grpId="0" animBg="1"/>
      <p:bldP spid="61" grpId="0"/>
      <p:bldP spid="62" grpId="0"/>
      <p:bldP spid="70" grpId="0"/>
      <p:bldP spid="65" grpId="0"/>
      <p:bldP spid="101" grpId="0"/>
      <p:bldP spid="90" grpId="0" animBg="1"/>
      <p:bldP spid="1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712502" y="1227548"/>
            <a:ext cx="4907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REMOVER/ELIMINAR ELEMENTOS DE UN VECTOR</a:t>
            </a:r>
            <a:endParaRPr lang="es-CO" b="1" dirty="0">
              <a:solidFill>
                <a:srgbClr val="FF0000"/>
              </a:solidFill>
            </a:endParaRPr>
          </a:p>
        </p:txBody>
      </p:sp>
      <p:cxnSp>
        <p:nvCxnSpPr>
          <p:cNvPr id="92" name="Conector recto de flecha 91"/>
          <p:cNvCxnSpPr/>
          <p:nvPr/>
        </p:nvCxnSpPr>
        <p:spPr>
          <a:xfrm>
            <a:off x="6463039" y="2931070"/>
            <a:ext cx="88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1550182" y="2615838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94" name="Grupo 93"/>
          <p:cNvGrpSpPr/>
          <p:nvPr/>
        </p:nvGrpSpPr>
        <p:grpSpPr>
          <a:xfrm>
            <a:off x="2135830" y="2637612"/>
            <a:ext cx="4023901" cy="630229"/>
            <a:chOff x="2176422" y="2507041"/>
            <a:chExt cx="4023901" cy="630229"/>
          </a:xfrm>
        </p:grpSpPr>
        <p:grpSp>
          <p:nvGrpSpPr>
            <p:cNvPr id="95" name="Grupo 94"/>
            <p:cNvGrpSpPr/>
            <p:nvPr/>
          </p:nvGrpSpPr>
          <p:grpSpPr>
            <a:xfrm>
              <a:off x="2176422" y="2507041"/>
              <a:ext cx="4023901" cy="630229"/>
              <a:chOff x="1317603" y="1743706"/>
              <a:chExt cx="4023901" cy="630229"/>
            </a:xfrm>
          </p:grpSpPr>
          <p:sp>
            <p:nvSpPr>
              <p:cNvPr id="97" name="CuadroTexto 96"/>
              <p:cNvSpPr txBox="1"/>
              <p:nvPr/>
            </p:nvSpPr>
            <p:spPr>
              <a:xfrm>
                <a:off x="1317603" y="1743706"/>
                <a:ext cx="606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C</a:t>
                </a:r>
                <a:r>
                  <a:rPr lang="es-CO" sz="3200" dirty="0" smtClean="0"/>
                  <a:t>(</a:t>
                </a:r>
                <a:endParaRPr lang="es-CO" sz="3200" dirty="0"/>
              </a:p>
            </p:txBody>
          </p:sp>
          <p:pic>
            <p:nvPicPr>
              <p:cNvPr id="98" name="Imagen 9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524" y="1880862"/>
                <a:ext cx="440695" cy="370544"/>
              </a:xfrm>
              <a:prstGeom prst="rect">
                <a:avLst/>
              </a:prstGeom>
            </p:spPr>
          </p:pic>
          <p:pic>
            <p:nvPicPr>
              <p:cNvPr id="99" name="Imagen 9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411" y="1808372"/>
                <a:ext cx="502798" cy="398241"/>
              </a:xfrm>
              <a:prstGeom prst="rect">
                <a:avLst/>
              </a:prstGeom>
            </p:spPr>
          </p:pic>
          <p:pic>
            <p:nvPicPr>
              <p:cNvPr id="100" name="Imagen 9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0407" y="1880862"/>
                <a:ext cx="543781" cy="339600"/>
              </a:xfrm>
              <a:prstGeom prst="rect">
                <a:avLst/>
              </a:prstGeom>
            </p:spPr>
          </p:pic>
          <p:pic>
            <p:nvPicPr>
              <p:cNvPr id="101" name="Imagen 10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8016" y="1807898"/>
                <a:ext cx="458315" cy="458315"/>
              </a:xfrm>
              <a:prstGeom prst="rect">
                <a:avLst/>
              </a:prstGeom>
            </p:spPr>
          </p:pic>
          <p:sp>
            <p:nvSpPr>
              <p:cNvPr id="102" name="Rectángulo 101"/>
              <p:cNvSpPr/>
              <p:nvPr/>
            </p:nvSpPr>
            <p:spPr>
              <a:xfrm rot="10800000">
                <a:off x="5031804" y="1789160"/>
                <a:ext cx="3097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200" dirty="0"/>
                  <a:t>(</a:t>
                </a:r>
              </a:p>
            </p:txBody>
          </p:sp>
          <p:sp>
            <p:nvSpPr>
              <p:cNvPr id="103" name="Rectángulo 102"/>
              <p:cNvSpPr/>
              <p:nvPr/>
            </p:nvSpPr>
            <p:spPr>
              <a:xfrm>
                <a:off x="4456552" y="1939056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  <p:sp>
            <p:nvSpPr>
              <p:cNvPr id="104" name="Rectángulo 103"/>
              <p:cNvSpPr/>
              <p:nvPr/>
            </p:nvSpPr>
            <p:spPr>
              <a:xfrm>
                <a:off x="2251012" y="1882074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,</a:t>
                </a:r>
              </a:p>
            </p:txBody>
          </p:sp>
          <p:pic>
            <p:nvPicPr>
              <p:cNvPr id="105" name="Imagen 10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7326" y="1876813"/>
                <a:ext cx="341406" cy="493819"/>
              </a:xfrm>
              <a:prstGeom prst="rect">
                <a:avLst/>
              </a:prstGeom>
            </p:spPr>
          </p:pic>
          <p:sp>
            <p:nvSpPr>
              <p:cNvPr id="106" name="Rectángulo 105"/>
              <p:cNvSpPr/>
              <p:nvPr/>
            </p:nvSpPr>
            <p:spPr>
              <a:xfrm>
                <a:off x="3845817" y="1928925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80158" y="2634376"/>
              <a:ext cx="356128" cy="356128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3398779" y="4079623"/>
            <a:ext cx="2427773" cy="584775"/>
            <a:chOff x="3327210" y="4452847"/>
            <a:chExt cx="2427773" cy="584775"/>
          </a:xfrm>
        </p:grpSpPr>
        <p:sp>
          <p:nvSpPr>
            <p:cNvPr id="117" name="Rectángulo 116"/>
            <p:cNvSpPr/>
            <p:nvPr/>
          </p:nvSpPr>
          <p:spPr>
            <a:xfrm>
              <a:off x="3327210" y="4452847"/>
              <a:ext cx="24277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2800" dirty="0" smtClean="0"/>
                <a:t>Vec_1[ </a:t>
              </a:r>
              <a:r>
                <a:rPr lang="es-CO" sz="2000" dirty="0" smtClean="0"/>
                <a:t>C</a:t>
              </a:r>
              <a:r>
                <a:rPr lang="es-CO" sz="2800" dirty="0" smtClean="0"/>
                <a:t>(</a:t>
              </a:r>
              <a:r>
                <a:rPr lang="es-CO" sz="3200" b="1" dirty="0" smtClean="0">
                  <a:solidFill>
                    <a:srgbClr val="FF0000"/>
                  </a:solidFill>
                </a:rPr>
                <a:t>-</a:t>
              </a:r>
              <a:r>
                <a:rPr lang="es-CO" sz="3200" b="1" dirty="0" smtClean="0"/>
                <a:t> </a:t>
              </a:r>
              <a:r>
                <a:rPr lang="es-CO" sz="2800" dirty="0" smtClean="0"/>
                <a:t>     ) ]</a:t>
              </a:r>
              <a:endParaRPr lang="es-CO" sz="2800" dirty="0"/>
            </a:p>
          </p:txBody>
        </p:sp>
        <p:pic>
          <p:nvPicPr>
            <p:cNvPr id="121" name="Imagen 1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4047" y="4529728"/>
              <a:ext cx="458315" cy="458315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7448142" y="2656350"/>
            <a:ext cx="3451182" cy="658349"/>
            <a:chOff x="7448142" y="2656350"/>
            <a:chExt cx="3451182" cy="658349"/>
          </a:xfrm>
        </p:grpSpPr>
        <p:sp>
          <p:nvSpPr>
            <p:cNvPr id="107" name="CuadroTexto 106"/>
            <p:cNvSpPr txBox="1"/>
            <p:nvPr/>
          </p:nvSpPr>
          <p:spPr>
            <a:xfrm>
              <a:off x="7448142" y="2656350"/>
              <a:ext cx="6068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/>
                <a:t>C</a:t>
              </a:r>
              <a:r>
                <a:rPr lang="es-CO" sz="3200" dirty="0" smtClean="0"/>
                <a:t>(</a:t>
              </a:r>
              <a:endParaRPr lang="es-CO" sz="3200" dirty="0"/>
            </a:p>
          </p:txBody>
        </p:sp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4063" y="2793506"/>
              <a:ext cx="440695" cy="370544"/>
            </a:xfrm>
            <a:prstGeom prst="rect">
              <a:avLst/>
            </a:prstGeom>
          </p:spPr>
        </p:pic>
        <p:pic>
          <p:nvPicPr>
            <p:cNvPr id="109" name="Imagen 10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2950" y="2721016"/>
              <a:ext cx="502798" cy="398241"/>
            </a:xfrm>
            <a:prstGeom prst="rect">
              <a:avLst/>
            </a:prstGeom>
          </p:spPr>
        </p:pic>
        <p:pic>
          <p:nvPicPr>
            <p:cNvPr id="110" name="Imagen 10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10946" y="2793506"/>
              <a:ext cx="543781" cy="339600"/>
            </a:xfrm>
            <a:prstGeom prst="rect">
              <a:avLst/>
            </a:prstGeom>
          </p:spPr>
        </p:pic>
        <p:sp>
          <p:nvSpPr>
            <p:cNvPr id="111" name="Rectángulo 110"/>
            <p:cNvSpPr/>
            <p:nvPr/>
          </p:nvSpPr>
          <p:spPr>
            <a:xfrm rot="10800000">
              <a:off x="10589624" y="2729924"/>
              <a:ext cx="3097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200" dirty="0"/>
                <a:t>(</a:t>
              </a:r>
            </a:p>
          </p:txBody>
        </p:sp>
        <p:sp>
          <p:nvSpPr>
            <p:cNvPr id="113" name="Rectángulo 112"/>
            <p:cNvSpPr/>
            <p:nvPr/>
          </p:nvSpPr>
          <p:spPr>
            <a:xfrm>
              <a:off x="8381551" y="2794718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/>
                <a:t>,</a:t>
              </a:r>
            </a:p>
          </p:txBody>
        </p:sp>
        <p:pic>
          <p:nvPicPr>
            <p:cNvPr id="114" name="Imagen 1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7865" y="2789457"/>
              <a:ext cx="341406" cy="493819"/>
            </a:xfrm>
            <a:prstGeom prst="rect">
              <a:avLst/>
            </a:prstGeom>
          </p:spPr>
        </p:pic>
        <p:sp>
          <p:nvSpPr>
            <p:cNvPr id="115" name="Rectángulo 114"/>
            <p:cNvSpPr/>
            <p:nvPr/>
          </p:nvSpPr>
          <p:spPr>
            <a:xfrm>
              <a:off x="9976356" y="2841569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85684" y="2803069"/>
              <a:ext cx="356128" cy="356128"/>
            </a:xfrm>
            <a:prstGeom prst="rect">
              <a:avLst/>
            </a:prstGeom>
          </p:spPr>
        </p:pic>
      </p:grpSp>
      <p:cxnSp>
        <p:nvCxnSpPr>
          <p:cNvPr id="126" name="Conector recto de flecha 125"/>
          <p:cNvCxnSpPr/>
          <p:nvPr/>
        </p:nvCxnSpPr>
        <p:spPr>
          <a:xfrm flipH="1">
            <a:off x="5122267" y="3326457"/>
            <a:ext cx="2" cy="7377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5960789" y="4385661"/>
            <a:ext cx="372937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/>
          <p:nvPr/>
        </p:nvCxnSpPr>
        <p:spPr>
          <a:xfrm flipH="1" flipV="1">
            <a:off x="9682836" y="3695315"/>
            <a:ext cx="7328" cy="69034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/>
          <p:cNvSpPr/>
          <p:nvPr/>
        </p:nvSpPr>
        <p:spPr>
          <a:xfrm>
            <a:off x="416564" y="2650903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grpSp>
        <p:nvGrpSpPr>
          <p:cNvPr id="143" name="Grupo 142"/>
          <p:cNvGrpSpPr/>
          <p:nvPr/>
        </p:nvGrpSpPr>
        <p:grpSpPr>
          <a:xfrm>
            <a:off x="3422258" y="5361607"/>
            <a:ext cx="2427773" cy="584775"/>
            <a:chOff x="3327210" y="4452847"/>
            <a:chExt cx="2427773" cy="584775"/>
          </a:xfrm>
        </p:grpSpPr>
        <p:sp>
          <p:nvSpPr>
            <p:cNvPr id="144" name="Rectángulo 143"/>
            <p:cNvSpPr/>
            <p:nvPr/>
          </p:nvSpPr>
          <p:spPr>
            <a:xfrm>
              <a:off x="3327210" y="4452847"/>
              <a:ext cx="24277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2800" dirty="0" smtClean="0"/>
                <a:t>Vec_1[</a:t>
              </a:r>
              <a:r>
                <a:rPr lang="es-CO" sz="3200" b="1" dirty="0" smtClean="0">
                  <a:solidFill>
                    <a:srgbClr val="FF0000"/>
                  </a:solidFill>
                </a:rPr>
                <a:t>-</a:t>
              </a:r>
              <a:r>
                <a:rPr lang="es-CO" sz="2000" dirty="0" smtClean="0"/>
                <a:t>C</a:t>
              </a:r>
              <a:r>
                <a:rPr lang="es-CO" sz="2800" dirty="0" smtClean="0"/>
                <a:t>(      ) ]</a:t>
              </a:r>
              <a:endParaRPr lang="es-CO" sz="2800" dirty="0"/>
            </a:p>
          </p:txBody>
        </p:sp>
        <p:pic>
          <p:nvPicPr>
            <p:cNvPr id="145" name="Imagen 1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8061" y="4558796"/>
              <a:ext cx="458315" cy="458315"/>
            </a:xfrm>
            <a:prstGeom prst="rect">
              <a:avLst/>
            </a:prstGeom>
          </p:spPr>
        </p:pic>
      </p:grpSp>
      <p:sp>
        <p:nvSpPr>
          <p:cNvPr id="1035" name="Rectángulo 1034"/>
          <p:cNvSpPr/>
          <p:nvPr/>
        </p:nvSpPr>
        <p:spPr>
          <a:xfrm>
            <a:off x="4609542" y="489056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</a:t>
            </a:r>
            <a:endParaRPr lang="es-CO" dirty="0"/>
          </a:p>
        </p:txBody>
      </p:sp>
      <p:cxnSp>
        <p:nvCxnSpPr>
          <p:cNvPr id="46" name="Conector recto 45"/>
          <p:cNvCxnSpPr/>
          <p:nvPr/>
        </p:nvCxnSpPr>
        <p:spPr>
          <a:xfrm flipH="1">
            <a:off x="4955744" y="2755167"/>
            <a:ext cx="268185" cy="36832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4947921" y="2775569"/>
            <a:ext cx="303296" cy="35737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n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1" y="247472"/>
            <a:ext cx="822960" cy="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289367" y="3169839"/>
            <a:ext cx="5428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/>
              <a:t>MATRICES EN R</a:t>
            </a:r>
            <a:endParaRPr lang="es-CO" sz="4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" y="89644"/>
            <a:ext cx="786433" cy="6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9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8084" y="749669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MATRICES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221491"/>
            <a:ext cx="2505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CREACIÓN DE MATRICES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674" y="610599"/>
            <a:ext cx="2619048" cy="18285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84" y="2205371"/>
            <a:ext cx="7953375" cy="151447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25902" y="4180505"/>
            <a:ext cx="10995044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es-CO" altLang="es-CO" sz="2000" b="1" dirty="0">
                <a:solidFill>
                  <a:srgbClr val="007020"/>
                </a:solidFill>
                <a:latin typeface="Consolas" panose="020B0609020204030204" pitchFamily="49" charset="0"/>
              </a:rPr>
              <a:t>c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nrow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ncol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 = TRUE</a:t>
            </a:r>
            <a:r>
              <a:rPr lang="es-CO" altLang="es-CO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dimnames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O" altLang="es-CO" sz="20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()))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32936" y="4891018"/>
            <a:ext cx="1729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VERSIÓN CORTA</a:t>
            </a:r>
            <a:endParaRPr lang="es-CO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8992" y="5633314"/>
            <a:ext cx="4289636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nrow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" y="89644"/>
            <a:ext cx="786433" cy="6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26356" y="748854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MATRICES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326356" y="1441295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IDEXACIÓN (SUBCONJUNTOS ) DE MATRICES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0"/>
            <a:ext cx="786433" cy="63222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05" y="2236242"/>
            <a:ext cx="8401050" cy="1971675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 rot="5400000">
            <a:off x="4410373" y="4666851"/>
            <a:ext cx="598516" cy="554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2785073" y="5418828"/>
            <a:ext cx="4403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err="1" smtClean="0">
                <a:solidFill>
                  <a:srgbClr val="333333"/>
                </a:solidFill>
                <a:latin typeface="Helvetica Neue"/>
              </a:rPr>
              <a:t>Nombre_Matriz</a:t>
            </a:r>
            <a:r>
              <a:rPr lang="es-CO" sz="2800" b="1" dirty="0" smtClean="0">
                <a:solidFill>
                  <a:srgbClr val="333333"/>
                </a:solidFill>
                <a:latin typeface="Helvetica Neue"/>
              </a:rPr>
              <a:t>[</a:t>
            </a:r>
            <a:r>
              <a:rPr lang="es-CO" altLang="es-CO" sz="2800" b="1" dirty="0" smtClean="0">
                <a:solidFill>
                  <a:srgbClr val="007020"/>
                </a:solidFill>
                <a:latin typeface="Consolas" panose="020B0609020204030204" pitchFamily="49" charset="0"/>
              </a:rPr>
              <a:t>c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()</a:t>
            </a:r>
            <a:r>
              <a:rPr lang="es-CO" sz="2800" b="1" dirty="0" smtClean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s-CO" altLang="es-CO" sz="2800" b="1" dirty="0">
                <a:solidFill>
                  <a:srgbClr val="007020"/>
                </a:solidFill>
                <a:latin typeface="Consolas" panose="020B0609020204030204" pitchFamily="49" charset="0"/>
              </a:rPr>
              <a:t>c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()</a:t>
            </a:r>
            <a:r>
              <a:rPr lang="es-CO" sz="2800" b="1" dirty="0" smtClean="0">
                <a:solidFill>
                  <a:srgbClr val="333333"/>
                </a:solidFill>
                <a:latin typeface="Helvetica Neue"/>
              </a:rPr>
              <a:t>]</a:t>
            </a:r>
            <a:endParaRPr lang="es-CO" sz="2800" dirty="0"/>
          </a:p>
        </p:txBody>
      </p:sp>
      <p:sp>
        <p:nvSpPr>
          <p:cNvPr id="17" name="Rectángulo 16"/>
          <p:cNvSpPr/>
          <p:nvPr/>
        </p:nvSpPr>
        <p:spPr>
          <a:xfrm>
            <a:off x="6760562" y="1247789"/>
            <a:ext cx="955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rgbClr val="333333"/>
                </a:solidFill>
                <a:latin typeface="Helvetica Neue"/>
              </a:rPr>
              <a:t>[ , ]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0432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26356" y="748854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MATRICES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326356" y="1441295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IDEXACIÓN (SUBCONJUNTOS ) DE MATRICES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0"/>
            <a:ext cx="786433" cy="63222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93216" y="3498358"/>
            <a:ext cx="4403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err="1" smtClean="0">
                <a:solidFill>
                  <a:srgbClr val="333333"/>
                </a:solidFill>
                <a:latin typeface="Helvetica Neue"/>
              </a:rPr>
              <a:t>Nombre_Matriz</a:t>
            </a:r>
            <a:r>
              <a:rPr lang="es-CO" sz="2800" b="1" dirty="0" smtClean="0">
                <a:solidFill>
                  <a:srgbClr val="333333"/>
                </a:solidFill>
                <a:latin typeface="Helvetica Neue"/>
              </a:rPr>
              <a:t>[</a:t>
            </a:r>
            <a:r>
              <a:rPr lang="es-CO" altLang="es-CO" sz="2800" b="1" dirty="0" smtClean="0">
                <a:solidFill>
                  <a:srgbClr val="007020"/>
                </a:solidFill>
                <a:latin typeface="Consolas" panose="020B0609020204030204" pitchFamily="49" charset="0"/>
              </a:rPr>
              <a:t>c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()</a:t>
            </a:r>
            <a:r>
              <a:rPr lang="es-CO" sz="2800" b="1" dirty="0" smtClean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s-CO" altLang="es-CO" sz="2800" b="1" dirty="0">
                <a:solidFill>
                  <a:srgbClr val="007020"/>
                </a:solidFill>
                <a:latin typeface="Consolas" panose="020B0609020204030204" pitchFamily="49" charset="0"/>
              </a:rPr>
              <a:t>c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()</a:t>
            </a:r>
            <a:r>
              <a:rPr lang="es-CO" sz="2800" b="1" dirty="0" smtClean="0">
                <a:solidFill>
                  <a:srgbClr val="333333"/>
                </a:solidFill>
                <a:latin typeface="Helvetica Neue"/>
              </a:rPr>
              <a:t>]</a:t>
            </a:r>
            <a:endParaRPr lang="es-CO" sz="2800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4987636" y="2410691"/>
            <a:ext cx="1205346" cy="134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4979324" y="3498358"/>
            <a:ext cx="1363287" cy="26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4987636" y="3759968"/>
            <a:ext cx="1354975" cy="52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987636" y="3759968"/>
            <a:ext cx="1147157" cy="151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6575367" y="2019993"/>
            <a:ext cx="2618509" cy="5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/>
              <a:t>vectores con enteros positivos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542115" y="3125508"/>
            <a:ext cx="2618509" cy="5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/>
              <a:t>vectores con enteros </a:t>
            </a:r>
            <a:r>
              <a:rPr lang="es-CO" i="1" dirty="0" smtClean="0"/>
              <a:t>negativos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6542116" y="4120427"/>
            <a:ext cx="2618509" cy="5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/>
              <a:t>vectores con </a:t>
            </a:r>
            <a:r>
              <a:rPr lang="es-CO" i="1" dirty="0" smtClean="0"/>
              <a:t>elementos lógicos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6542116" y="5193349"/>
            <a:ext cx="2618509" cy="5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/>
              <a:t>vectores con </a:t>
            </a:r>
            <a:r>
              <a:rPr lang="es-CO" i="1" dirty="0" smtClean="0"/>
              <a:t>elementos tipo carácter (textuales)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24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17054" y="911563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MATRICES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326356" y="1441295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FUNCIONES PARA GESTIONAR MATRICES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0"/>
            <a:ext cx="786433" cy="63222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8491" y="2614811"/>
            <a:ext cx="96289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1.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class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Verifica si el tipo de objeto o estructura de datos es una matriz.</a:t>
            </a:r>
          </a:p>
          <a:p>
            <a:pPr algn="just"/>
            <a:r>
              <a:rPr lang="es-CO" b="1" i="1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nrow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Retorna el número de filas de una matriz.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3.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ncol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Retorna el número de columnas de una matriz.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4.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dim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Retorna las dimensiones de una matriz; es decir, cuántas filas y cuántas columnas tiene.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5.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rowSums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Retorna un vector con la suma de los elementos que conforman las filas de una matriz.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6.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colSums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Retorna un vector con la suma de los elementos que conforman las columnas de una matriz.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7.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rbind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Permite adicionar filas a una matriz.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8.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cbind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Permite adicionar columnas a una matriz.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9.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rownames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Permite ingresar los nombres de las filas de una matriz.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10.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colnames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Permite ingresar los nombres de las columnas de una matriz.</a:t>
            </a:r>
            <a:endParaRPr lang="es-CO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099651" y="1280895"/>
            <a:ext cx="3534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err="1" smtClean="0">
                <a:solidFill>
                  <a:srgbClr val="333333"/>
                </a:solidFill>
                <a:latin typeface="Helvetica Neue"/>
              </a:rPr>
              <a:t>Nombre_Función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()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9844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17054" y="911563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MATRICES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334669" y="1632576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FUNCIONES PARA GESTIONAR MATRICES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0"/>
            <a:ext cx="786433" cy="63222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67960" y="3940219"/>
            <a:ext cx="846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err="1" smtClean="0">
                <a:solidFill>
                  <a:srgbClr val="333333"/>
                </a:solidFill>
                <a:latin typeface="Helvetica Neue"/>
              </a:rPr>
              <a:t>Nombre_Función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(</a:t>
            </a:r>
            <a:r>
              <a:rPr lang="es-CO" altLang="es-CO" sz="2800" dirty="0" err="1" smtClean="0">
                <a:solidFill>
                  <a:srgbClr val="902000"/>
                </a:solidFill>
                <a:latin typeface="Consolas" panose="020B0609020204030204" pitchFamily="49" charset="0"/>
              </a:rPr>
              <a:t>arg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 =, </a:t>
            </a:r>
            <a:r>
              <a:rPr lang="es-CO" altLang="es-CO" sz="2800" dirty="0" err="1" smtClean="0">
                <a:solidFill>
                  <a:srgbClr val="902000"/>
                </a:solidFill>
                <a:latin typeface="Consolas" panose="020B0609020204030204" pitchFamily="49" charset="0"/>
              </a:rPr>
              <a:t>arg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=, </a:t>
            </a:r>
            <a:r>
              <a:rPr lang="es-CO" altLang="es-CO" sz="2800" dirty="0" err="1" smtClean="0">
                <a:solidFill>
                  <a:srgbClr val="902000"/>
                </a:solidFill>
                <a:latin typeface="Consolas" panose="020B0609020204030204" pitchFamily="49" charset="0"/>
              </a:rPr>
              <a:t>arg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=</a:t>
            </a:r>
            <a:r>
              <a:rPr lang="es-CO" altLang="es-CO" sz="2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TRUE, …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)</a:t>
            </a:r>
            <a:endParaRPr lang="es-CO" sz="2800" dirty="0"/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5272428" y="2478709"/>
            <a:ext cx="1911927" cy="1480993"/>
          </a:xfrm>
          <a:prstGeom prst="bentConnector3">
            <a:avLst>
              <a:gd name="adj1" fmla="val 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373389" y="2074043"/>
            <a:ext cx="187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Definidos por el usuario o por defecto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4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4756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TIPOS DE VARIABLES EN R – </a:t>
            </a:r>
            <a:r>
              <a:rPr lang="es-CO" b="1" dirty="0" smtClean="0">
                <a:solidFill>
                  <a:srgbClr val="FF0000"/>
                </a:solidFill>
              </a:rPr>
              <a:t>PRIMERA VARIABLE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00455" y="1882205"/>
            <a:ext cx="10194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333333"/>
                </a:solidFill>
                <a:latin typeface="Helvetica Neue"/>
              </a:rPr>
              <a:t>E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n R existe la función</a:t>
            </a:r>
            <a:r>
              <a:rPr lang="es-CO" baseline="30000" dirty="0" smtClean="0">
                <a:solidFill>
                  <a:srgbClr val="4183C4"/>
                </a:solidFill>
                <a:latin typeface="Helvetica Neue"/>
              </a:rPr>
              <a:t> 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llamada </a:t>
            </a:r>
            <a:r>
              <a:rPr lang="es-CO" b="1" i="1" dirty="0" err="1" smtClean="0">
                <a:solidFill>
                  <a:srgbClr val="333333"/>
                </a:solidFill>
                <a:effectLst/>
                <a:latin typeface="Helvetica Neue"/>
              </a:rPr>
              <a:t>class</a:t>
            </a: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 que nos permite conocer la tipología de los elementos que hacen parte de una variable. 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07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452254" y="2421694"/>
            <a:ext cx="7398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/>
              <a:t>MARCOS DE DATOS </a:t>
            </a:r>
            <a:r>
              <a:rPr lang="es-CO" sz="4000" b="1" dirty="0" err="1" smtClean="0"/>
              <a:t>data.frame</a:t>
            </a:r>
            <a:r>
              <a:rPr lang="es-CO" sz="4000" b="1" dirty="0" smtClean="0"/>
              <a:t> </a:t>
            </a:r>
          </a:p>
          <a:p>
            <a:pPr algn="ctr"/>
            <a:r>
              <a:rPr lang="es-CO" sz="4000" b="1" dirty="0" smtClean="0"/>
              <a:t>EN R</a:t>
            </a:r>
            <a:endParaRPr lang="es-CO" sz="40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73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67426" y="1100561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CARACTERÍSTICAS DE UN data.frame()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3683985" y="2234821"/>
            <a:ext cx="3757353" cy="3874566"/>
            <a:chOff x="2960411" y="2257418"/>
            <a:chExt cx="3757353" cy="3874566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255" y="3161233"/>
              <a:ext cx="3380509" cy="2970751"/>
            </a:xfrm>
            <a:prstGeom prst="rect">
              <a:avLst/>
            </a:prstGeom>
          </p:spPr>
        </p:pic>
        <p:sp>
          <p:nvSpPr>
            <p:cNvPr id="3" name="Flecha derecha 2"/>
            <p:cNvSpPr/>
            <p:nvPr/>
          </p:nvSpPr>
          <p:spPr>
            <a:xfrm>
              <a:off x="2960411" y="4442946"/>
              <a:ext cx="484909" cy="4073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Flecha abajo 7"/>
            <p:cNvSpPr/>
            <p:nvPr/>
          </p:nvSpPr>
          <p:spPr>
            <a:xfrm>
              <a:off x="4881670" y="2257418"/>
              <a:ext cx="390696" cy="3491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2443943" y="4409695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Individuos</a:t>
            </a:r>
            <a:endParaRPr lang="es-CO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313804" y="1694913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6658665" y="4594361"/>
            <a:ext cx="189496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613515" y="4409695"/>
            <a:ext cx="143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Elementos</a:t>
            </a:r>
            <a:endParaRPr lang="es-CO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732038" y="2756422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N1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562662" y="2764963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N2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85898" y="2764963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2176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58095" y="847625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¿CÓMO SE CREA UN  data.frame() EN R?</a:t>
            </a:r>
          </a:p>
        </p:txBody>
      </p:sp>
      <p:sp>
        <p:nvSpPr>
          <p:cNvPr id="8" name="Abrir llave 7"/>
          <p:cNvSpPr/>
          <p:nvPr/>
        </p:nvSpPr>
        <p:spPr>
          <a:xfrm>
            <a:off x="2220686" y="2127379"/>
            <a:ext cx="242596" cy="283650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230552" y="3283781"/>
            <a:ext cx="1859506" cy="5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 smtClean="0"/>
              <a:t>Dos alternativas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593910" y="1804213"/>
            <a:ext cx="2752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Resultado de un proceso de importación de datos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341984" y="4640720"/>
            <a:ext cx="2752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Haciendo uso de la función </a:t>
            </a:r>
            <a:r>
              <a:rPr lang="es-CO" i="1" dirty="0" smtClean="0"/>
              <a:t>data.frame()</a:t>
            </a:r>
            <a:endParaRPr lang="es-CO" i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012" y="3928187"/>
            <a:ext cx="6344816" cy="19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12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41652" y="788908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INDEXACIÓN/SUBCONJUNTOS EN data.frame()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149464" y="2023331"/>
            <a:ext cx="2646472" cy="2180851"/>
            <a:chOff x="2960411" y="2781852"/>
            <a:chExt cx="3757353" cy="3350132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255" y="3161233"/>
              <a:ext cx="3380509" cy="2970751"/>
            </a:xfrm>
            <a:prstGeom prst="rect">
              <a:avLst/>
            </a:prstGeom>
          </p:spPr>
        </p:pic>
        <p:sp>
          <p:nvSpPr>
            <p:cNvPr id="3" name="Flecha derecha 2"/>
            <p:cNvSpPr/>
            <p:nvPr/>
          </p:nvSpPr>
          <p:spPr>
            <a:xfrm>
              <a:off x="2960411" y="4442946"/>
              <a:ext cx="484909" cy="4073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Flecha abajo 7"/>
            <p:cNvSpPr/>
            <p:nvPr/>
          </p:nvSpPr>
          <p:spPr>
            <a:xfrm>
              <a:off x="4746569" y="2781852"/>
              <a:ext cx="390696" cy="3491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850609" y="3003974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Individuos</a:t>
            </a:r>
            <a:endParaRPr lang="es-CO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096673" y="1527109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363" y="2368175"/>
            <a:ext cx="1813518" cy="38559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168" y="3188640"/>
            <a:ext cx="1707697" cy="77059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0504" y="4640680"/>
            <a:ext cx="336169" cy="170498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1866" y="4703321"/>
            <a:ext cx="659146" cy="1579705"/>
          </a:xfrm>
          <a:prstGeom prst="rect">
            <a:avLst/>
          </a:prstGeom>
        </p:spPr>
      </p:pic>
      <p:cxnSp>
        <p:nvCxnSpPr>
          <p:cNvPr id="17" name="Conector recto de flecha 16"/>
          <p:cNvCxnSpPr/>
          <p:nvPr/>
        </p:nvCxnSpPr>
        <p:spPr>
          <a:xfrm>
            <a:off x="3407535" y="4204182"/>
            <a:ext cx="0" cy="358487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6964" y="4667981"/>
            <a:ext cx="591878" cy="55105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3506" y="4875205"/>
            <a:ext cx="1476375" cy="1114425"/>
          </a:xfrm>
          <a:prstGeom prst="rect">
            <a:avLst/>
          </a:prstGeom>
        </p:spPr>
      </p:pic>
      <p:cxnSp>
        <p:nvCxnSpPr>
          <p:cNvPr id="25" name="Conector recto de flecha 24"/>
          <p:cNvCxnSpPr/>
          <p:nvPr/>
        </p:nvCxnSpPr>
        <p:spPr>
          <a:xfrm flipH="1">
            <a:off x="1856792" y="4168007"/>
            <a:ext cx="657848" cy="535314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4651692" y="4097560"/>
            <a:ext cx="741476" cy="499140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4689235" y="3470988"/>
            <a:ext cx="664801" cy="9484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9696123" y="2449051"/>
            <a:ext cx="1493573" cy="276998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3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[[ ]]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591193" y="1711775"/>
            <a:ext cx="170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3093673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41652" y="788908"/>
            <a:ext cx="7038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INDEXACIÓN/SUBCONJUNTOS EN data.frame() – SELECCIÓN DE UNA VARIABLE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149464" y="2023331"/>
            <a:ext cx="2646472" cy="2180851"/>
            <a:chOff x="2960411" y="2781852"/>
            <a:chExt cx="3757353" cy="335013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255" y="3161233"/>
              <a:ext cx="3380509" cy="2970751"/>
            </a:xfrm>
            <a:prstGeom prst="rect">
              <a:avLst/>
            </a:prstGeom>
          </p:spPr>
        </p:pic>
        <p:sp>
          <p:nvSpPr>
            <p:cNvPr id="9" name="Flecha derecha 8"/>
            <p:cNvSpPr/>
            <p:nvPr/>
          </p:nvSpPr>
          <p:spPr>
            <a:xfrm>
              <a:off x="2960411" y="4442946"/>
              <a:ext cx="484909" cy="4073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Flecha abajo 9"/>
            <p:cNvSpPr/>
            <p:nvPr/>
          </p:nvSpPr>
          <p:spPr>
            <a:xfrm>
              <a:off x="4746569" y="2781852"/>
              <a:ext cx="390696" cy="3491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3096673" y="1527109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504" y="4640680"/>
            <a:ext cx="336169" cy="1704988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591193" y="1711775"/>
            <a:ext cx="170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Operadores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9591193" y="2383791"/>
            <a:ext cx="1892497" cy="387798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</a:p>
          <a:p>
            <a:pPr algn="ctr"/>
            <a:r>
              <a:rPr lang="es-CO" altLang="es-CO" sz="3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[,]</a:t>
            </a:r>
            <a:endParaRPr lang="es-CO" altLang="es-CO" sz="3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3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3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[[ ]]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643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41652" y="788908"/>
            <a:ext cx="7038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INDEXACIÓN/SUBCONJUNTOS EN data.frame() – SELECCIÓN DE MÁS DE UNA VARIABLE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149464" y="2023331"/>
            <a:ext cx="2646472" cy="2180851"/>
            <a:chOff x="2960411" y="2781852"/>
            <a:chExt cx="3757353" cy="335013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255" y="3161233"/>
              <a:ext cx="3380509" cy="2970751"/>
            </a:xfrm>
            <a:prstGeom prst="rect">
              <a:avLst/>
            </a:prstGeom>
          </p:spPr>
        </p:pic>
        <p:sp>
          <p:nvSpPr>
            <p:cNvPr id="9" name="Flecha derecha 8"/>
            <p:cNvSpPr/>
            <p:nvPr/>
          </p:nvSpPr>
          <p:spPr>
            <a:xfrm>
              <a:off x="2960411" y="4442946"/>
              <a:ext cx="484909" cy="4073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Flecha abajo 9"/>
            <p:cNvSpPr/>
            <p:nvPr/>
          </p:nvSpPr>
          <p:spPr>
            <a:xfrm>
              <a:off x="4746569" y="2781852"/>
              <a:ext cx="390696" cy="3491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3096673" y="1527109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557123" y="1785654"/>
            <a:ext cx="170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Operadores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462591" y="2624542"/>
            <a:ext cx="1892497" cy="11079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</a:p>
          <a:p>
            <a:pPr algn="ctr"/>
            <a:r>
              <a:rPr lang="es-CO" altLang="es-CO" sz="3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[,]</a:t>
            </a:r>
            <a:endParaRPr kumimoji="0" lang="es-CO" altLang="es-CO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389" y="4578039"/>
            <a:ext cx="659146" cy="157970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8066926" y="4216126"/>
            <a:ext cx="3050498" cy="45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/>
              <a:t>vectores con enteros positivos</a:t>
            </a:r>
            <a:endParaRPr lang="es-CO" sz="1600" dirty="0"/>
          </a:p>
        </p:txBody>
      </p:sp>
      <p:sp>
        <p:nvSpPr>
          <p:cNvPr id="17" name="Rectángulo 16"/>
          <p:cNvSpPr/>
          <p:nvPr/>
        </p:nvSpPr>
        <p:spPr>
          <a:xfrm>
            <a:off x="8066926" y="4844977"/>
            <a:ext cx="3050498" cy="40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/>
              <a:t>vectores con enteros </a:t>
            </a:r>
            <a:r>
              <a:rPr lang="es-CO" sz="1600" i="1" dirty="0" smtClean="0"/>
              <a:t>negativos</a:t>
            </a:r>
            <a:endParaRPr lang="es-CO" sz="1600" dirty="0"/>
          </a:p>
        </p:txBody>
      </p:sp>
      <p:sp>
        <p:nvSpPr>
          <p:cNvPr id="18" name="Rectángulo 17"/>
          <p:cNvSpPr/>
          <p:nvPr/>
        </p:nvSpPr>
        <p:spPr>
          <a:xfrm>
            <a:off x="8066926" y="5367891"/>
            <a:ext cx="3050498" cy="45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/>
              <a:t>vectores con </a:t>
            </a:r>
            <a:r>
              <a:rPr lang="es-CO" sz="1600" i="1" dirty="0" smtClean="0"/>
              <a:t>elementos lógicos</a:t>
            </a:r>
            <a:endParaRPr lang="es-CO" sz="1600" dirty="0"/>
          </a:p>
        </p:txBody>
      </p:sp>
      <p:sp>
        <p:nvSpPr>
          <p:cNvPr id="20" name="Rectángulo 19"/>
          <p:cNvSpPr/>
          <p:nvPr/>
        </p:nvSpPr>
        <p:spPr>
          <a:xfrm>
            <a:off x="8066926" y="5944685"/>
            <a:ext cx="3050498" cy="45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/>
              <a:t>vectores con </a:t>
            </a:r>
            <a:r>
              <a:rPr lang="es-CO" sz="1600" i="1" dirty="0" smtClean="0"/>
              <a:t>elementos textuales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2171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41652" y="788908"/>
            <a:ext cx="7038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INDEXACIÓN/SUBCONJUNTOS EN data.frame() – SELECCIÓN DE  INDIVIDUOS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300379" y="2993713"/>
            <a:ext cx="2646472" cy="2180851"/>
            <a:chOff x="2960411" y="2781852"/>
            <a:chExt cx="3757353" cy="335013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255" y="3161233"/>
              <a:ext cx="3380509" cy="2970751"/>
            </a:xfrm>
            <a:prstGeom prst="rect">
              <a:avLst/>
            </a:prstGeom>
          </p:spPr>
        </p:pic>
        <p:sp>
          <p:nvSpPr>
            <p:cNvPr id="9" name="Flecha derecha 8"/>
            <p:cNvSpPr/>
            <p:nvPr/>
          </p:nvSpPr>
          <p:spPr>
            <a:xfrm>
              <a:off x="2960411" y="4442946"/>
              <a:ext cx="484909" cy="4073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Flecha abajo 9"/>
            <p:cNvSpPr/>
            <p:nvPr/>
          </p:nvSpPr>
          <p:spPr>
            <a:xfrm>
              <a:off x="4746569" y="2781852"/>
              <a:ext cx="390696" cy="3491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247588" y="2497491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742107" y="1711775"/>
            <a:ext cx="170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Operadores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647575" y="2368175"/>
            <a:ext cx="1892497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altLang="es-CO" sz="3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[,]</a:t>
            </a: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endParaRPr kumimoji="0" lang="es-CO" altLang="es-CO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278" y="3338557"/>
            <a:ext cx="1813518" cy="38559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083" y="4159022"/>
            <a:ext cx="1707697" cy="770590"/>
          </a:xfrm>
          <a:prstGeom prst="rect">
            <a:avLst/>
          </a:prstGeom>
        </p:spPr>
      </p:pic>
      <p:cxnSp>
        <p:nvCxnSpPr>
          <p:cNvPr id="17" name="Conector recto de flecha 16"/>
          <p:cNvCxnSpPr/>
          <p:nvPr/>
        </p:nvCxnSpPr>
        <p:spPr>
          <a:xfrm flipV="1">
            <a:off x="3840150" y="4441370"/>
            <a:ext cx="664801" cy="9484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8244131" y="3429693"/>
            <a:ext cx="3050498" cy="29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/>
              <a:t>vectores con enteros positivos</a:t>
            </a:r>
            <a:endParaRPr lang="es-CO" sz="1600" dirty="0"/>
          </a:p>
        </p:txBody>
      </p:sp>
      <p:sp>
        <p:nvSpPr>
          <p:cNvPr id="19" name="Rectángulo 18"/>
          <p:cNvSpPr/>
          <p:nvPr/>
        </p:nvSpPr>
        <p:spPr>
          <a:xfrm>
            <a:off x="8244131" y="3903458"/>
            <a:ext cx="3050498" cy="32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/>
              <a:t>vectores con enteros </a:t>
            </a:r>
            <a:r>
              <a:rPr lang="es-CO" sz="1600" i="1" dirty="0" smtClean="0"/>
              <a:t>negativos</a:t>
            </a:r>
            <a:endParaRPr lang="es-CO" sz="1600" dirty="0"/>
          </a:p>
        </p:txBody>
      </p:sp>
      <p:sp>
        <p:nvSpPr>
          <p:cNvPr id="20" name="Rectángulo 19"/>
          <p:cNvSpPr/>
          <p:nvPr/>
        </p:nvSpPr>
        <p:spPr>
          <a:xfrm>
            <a:off x="8244131" y="4355179"/>
            <a:ext cx="3050498" cy="29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/>
              <a:t>vectores con </a:t>
            </a:r>
            <a:r>
              <a:rPr lang="es-CO" sz="1600" i="1" dirty="0" smtClean="0"/>
              <a:t>elementos lógicos</a:t>
            </a:r>
            <a:endParaRPr lang="es-CO" sz="1600" dirty="0"/>
          </a:p>
        </p:txBody>
      </p:sp>
      <p:sp>
        <p:nvSpPr>
          <p:cNvPr id="21" name="Rectángulo 20"/>
          <p:cNvSpPr/>
          <p:nvPr/>
        </p:nvSpPr>
        <p:spPr>
          <a:xfrm>
            <a:off x="8244131" y="4869718"/>
            <a:ext cx="3050498" cy="293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 smtClean="0">
                <a:solidFill>
                  <a:schemeClr val="tx1"/>
                </a:solidFill>
              </a:rPr>
              <a:t>Operador %in%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244131" y="5424830"/>
            <a:ext cx="3050498" cy="293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 smtClean="0">
                <a:solidFill>
                  <a:schemeClr val="tx1"/>
                </a:solidFill>
              </a:rPr>
              <a:t>Expresiones lógicas</a:t>
            </a:r>
            <a:endParaRPr lang="es-CO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56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41652" y="788908"/>
            <a:ext cx="7038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INDEXACIÓN/SUBCONJUNTOS EN data.frame() – SELECCIÓN DE  VARIABLES E INDIVIDUOS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300379" y="2993713"/>
            <a:ext cx="2646472" cy="2180851"/>
            <a:chOff x="2960411" y="2781852"/>
            <a:chExt cx="3757353" cy="335013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255" y="3161233"/>
              <a:ext cx="3380509" cy="2970751"/>
            </a:xfrm>
            <a:prstGeom prst="rect">
              <a:avLst/>
            </a:prstGeom>
          </p:spPr>
        </p:pic>
        <p:sp>
          <p:nvSpPr>
            <p:cNvPr id="9" name="Flecha derecha 8"/>
            <p:cNvSpPr/>
            <p:nvPr/>
          </p:nvSpPr>
          <p:spPr>
            <a:xfrm>
              <a:off x="2960411" y="4442946"/>
              <a:ext cx="484909" cy="4073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Flecha abajo 9"/>
            <p:cNvSpPr/>
            <p:nvPr/>
          </p:nvSpPr>
          <p:spPr>
            <a:xfrm>
              <a:off x="4746569" y="2781852"/>
              <a:ext cx="390696" cy="3491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247588" y="2497491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742107" y="1711775"/>
            <a:ext cx="170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Operadores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647575" y="2368175"/>
            <a:ext cx="1892497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altLang="es-CO" sz="3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[,]</a:t>
            </a:r>
            <a:r>
              <a:rPr kumimoji="0" lang="es-CO" altLang="es-CO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endParaRPr kumimoji="0" lang="es-CO" altLang="es-CO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244131" y="3429693"/>
            <a:ext cx="3050498" cy="29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/>
              <a:t>vectores con enteros positivos</a:t>
            </a:r>
            <a:endParaRPr lang="es-CO" sz="1600" dirty="0"/>
          </a:p>
        </p:txBody>
      </p:sp>
      <p:sp>
        <p:nvSpPr>
          <p:cNvPr id="19" name="Rectángulo 18"/>
          <p:cNvSpPr/>
          <p:nvPr/>
        </p:nvSpPr>
        <p:spPr>
          <a:xfrm>
            <a:off x="8244131" y="3903458"/>
            <a:ext cx="3050498" cy="32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/>
              <a:t>vectores con enteros </a:t>
            </a:r>
            <a:r>
              <a:rPr lang="es-CO" sz="1600" i="1" dirty="0" smtClean="0"/>
              <a:t>negativos</a:t>
            </a:r>
            <a:endParaRPr lang="es-CO" sz="1600" dirty="0"/>
          </a:p>
        </p:txBody>
      </p:sp>
      <p:sp>
        <p:nvSpPr>
          <p:cNvPr id="20" name="Rectángulo 19"/>
          <p:cNvSpPr/>
          <p:nvPr/>
        </p:nvSpPr>
        <p:spPr>
          <a:xfrm>
            <a:off x="8244131" y="4355179"/>
            <a:ext cx="3050498" cy="29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/>
              <a:t>vectores con </a:t>
            </a:r>
            <a:r>
              <a:rPr lang="es-CO" sz="1600" i="1" dirty="0" smtClean="0"/>
              <a:t>elementos lógicos</a:t>
            </a:r>
            <a:endParaRPr lang="es-CO" sz="1600" dirty="0"/>
          </a:p>
        </p:txBody>
      </p:sp>
      <p:sp>
        <p:nvSpPr>
          <p:cNvPr id="21" name="Rectángulo 20"/>
          <p:cNvSpPr/>
          <p:nvPr/>
        </p:nvSpPr>
        <p:spPr>
          <a:xfrm>
            <a:off x="8244131" y="5444957"/>
            <a:ext cx="3050498" cy="293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 smtClean="0">
                <a:solidFill>
                  <a:schemeClr val="tx1"/>
                </a:solidFill>
              </a:rPr>
              <a:t>Operador %in%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244131" y="5898010"/>
            <a:ext cx="3050498" cy="293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 smtClean="0">
                <a:solidFill>
                  <a:schemeClr val="tx1"/>
                </a:solidFill>
              </a:rPr>
              <a:t>Expresiones lógicas</a:t>
            </a:r>
            <a:endParaRPr lang="es-CO" sz="1600" dirty="0">
              <a:solidFill>
                <a:schemeClr val="tx1"/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431" y="5340798"/>
            <a:ext cx="1476375" cy="1114425"/>
          </a:xfrm>
          <a:prstGeom prst="rect">
            <a:avLst/>
          </a:prstGeom>
        </p:spPr>
      </p:pic>
      <p:cxnSp>
        <p:nvCxnSpPr>
          <p:cNvPr id="24" name="Conector recto de flecha 23"/>
          <p:cNvCxnSpPr/>
          <p:nvPr/>
        </p:nvCxnSpPr>
        <p:spPr>
          <a:xfrm>
            <a:off x="3906006" y="4945817"/>
            <a:ext cx="741476" cy="499140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8244131" y="4725664"/>
            <a:ext cx="3050498" cy="312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i="1" dirty="0"/>
              <a:t>vectores con </a:t>
            </a:r>
            <a:r>
              <a:rPr lang="es-CO" sz="1600" i="1" dirty="0" smtClean="0"/>
              <a:t>elementos textuales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798365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41652" y="788908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CAMBIAR NOMBRES A VARIABLES EN data.frame()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565807" y="2478995"/>
            <a:ext cx="2381044" cy="2695569"/>
            <a:chOff x="3337255" y="1991164"/>
            <a:chExt cx="3380509" cy="414082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255" y="3161233"/>
              <a:ext cx="3380509" cy="2970751"/>
            </a:xfrm>
            <a:prstGeom prst="rect">
              <a:avLst/>
            </a:prstGeom>
          </p:spPr>
        </p:pic>
        <p:sp>
          <p:nvSpPr>
            <p:cNvPr id="10" name="Flecha abajo 9"/>
            <p:cNvSpPr/>
            <p:nvPr/>
          </p:nvSpPr>
          <p:spPr>
            <a:xfrm>
              <a:off x="4832161" y="1991164"/>
              <a:ext cx="390696" cy="3491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329486" y="1990772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866122" y="2944055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618736" y="2944055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N2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282793" y="2941467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N3</a:t>
            </a:r>
            <a:endParaRPr lang="es-CO" dirty="0"/>
          </a:p>
        </p:txBody>
      </p:sp>
      <p:grpSp>
        <p:nvGrpSpPr>
          <p:cNvPr id="28" name="Grupo 27"/>
          <p:cNvGrpSpPr/>
          <p:nvPr/>
        </p:nvGrpSpPr>
        <p:grpSpPr>
          <a:xfrm>
            <a:off x="4699464" y="2478995"/>
            <a:ext cx="2381044" cy="2695569"/>
            <a:chOff x="3337255" y="1991164"/>
            <a:chExt cx="3380509" cy="4140820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255" y="3161233"/>
              <a:ext cx="3380509" cy="2970751"/>
            </a:xfrm>
            <a:prstGeom prst="rect">
              <a:avLst/>
            </a:prstGeom>
          </p:spPr>
        </p:pic>
        <p:sp>
          <p:nvSpPr>
            <p:cNvPr id="30" name="Flecha abajo 29"/>
            <p:cNvSpPr/>
            <p:nvPr/>
          </p:nvSpPr>
          <p:spPr>
            <a:xfrm>
              <a:off x="4832161" y="1991164"/>
              <a:ext cx="390696" cy="3491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463143" y="1990772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943721" y="2925130"/>
            <a:ext cx="86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New_1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5752393" y="2944055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N2</a:t>
            </a:r>
            <a:endParaRPr lang="es-CO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416450" y="2941467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N3</a:t>
            </a:r>
            <a:endParaRPr lang="es-CO" dirty="0"/>
          </a:p>
        </p:txBody>
      </p:sp>
      <p:sp>
        <p:nvSpPr>
          <p:cNvPr id="5" name="Flecha derecha 4"/>
          <p:cNvSpPr/>
          <p:nvPr/>
        </p:nvSpPr>
        <p:spPr>
          <a:xfrm>
            <a:off x="4161012" y="3797559"/>
            <a:ext cx="364335" cy="41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65807" y="5950118"/>
            <a:ext cx="9331080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(data.frame())[</a:t>
            </a: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vector de posiciones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&lt;-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‘Nuevos nombres'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8886050" y="2109663"/>
            <a:ext cx="170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Funciones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9074247" y="2731329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altLang="es-CO" sz="2800" b="1" dirty="0" err="1" smtClean="0">
                <a:solidFill>
                  <a:srgbClr val="007020"/>
                </a:solidFill>
                <a:latin typeface="Consolas" panose="020B0609020204030204" pitchFamily="49" charset="0"/>
              </a:rPr>
              <a:t>names</a:t>
            </a:r>
            <a:r>
              <a:rPr lang="es-CO" altLang="es-CO" sz="2800" b="1" dirty="0" smtClean="0">
                <a:solidFill>
                  <a:srgbClr val="007020"/>
                </a:solidFill>
                <a:latin typeface="Consolas" panose="020B0609020204030204" pitchFamily="49" charset="0"/>
              </a:rPr>
              <a:t>()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8305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41652" y="788908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ELIMINAR VARIABLES EN data.frame()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565807" y="2478995"/>
            <a:ext cx="2381044" cy="2695569"/>
            <a:chOff x="3337255" y="1991164"/>
            <a:chExt cx="3380509" cy="414082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255" y="3161233"/>
              <a:ext cx="3380509" cy="2970751"/>
            </a:xfrm>
            <a:prstGeom prst="rect">
              <a:avLst/>
            </a:prstGeom>
          </p:spPr>
        </p:pic>
        <p:sp>
          <p:nvSpPr>
            <p:cNvPr id="10" name="Flecha abajo 9"/>
            <p:cNvSpPr/>
            <p:nvPr/>
          </p:nvSpPr>
          <p:spPr>
            <a:xfrm>
              <a:off x="4832161" y="1991164"/>
              <a:ext cx="390696" cy="3491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329486" y="1990772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866122" y="2944055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618736" y="2944055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N2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282793" y="2941467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N3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463143" y="1990772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5" name="Flecha derecha 4"/>
          <p:cNvSpPr/>
          <p:nvPr/>
        </p:nvSpPr>
        <p:spPr>
          <a:xfrm>
            <a:off x="4161012" y="3797559"/>
            <a:ext cx="364335" cy="41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3139527" y="3519829"/>
            <a:ext cx="310511" cy="134360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3142894" y="3559144"/>
            <a:ext cx="329172" cy="1296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661" y="2715360"/>
            <a:ext cx="1543050" cy="2352675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8876720" y="2521606"/>
            <a:ext cx="170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MECANISMOS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9064917" y="3143272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altLang="es-CO" sz="2800" b="1" dirty="0" smtClean="0">
                <a:solidFill>
                  <a:srgbClr val="007020"/>
                </a:solidFill>
                <a:latin typeface="Consolas" panose="020B0609020204030204" pitchFamily="49" charset="0"/>
              </a:rPr>
              <a:t>Vectores</a:t>
            </a:r>
            <a:endParaRPr lang="es-CO" sz="2800" dirty="0"/>
          </a:p>
        </p:txBody>
      </p:sp>
      <p:sp>
        <p:nvSpPr>
          <p:cNvPr id="36" name="Rectángulo 35"/>
          <p:cNvSpPr/>
          <p:nvPr/>
        </p:nvSpPr>
        <p:spPr>
          <a:xfrm>
            <a:off x="9064917" y="3797559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altLang="es-CO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endParaRPr lang="es-CO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0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22124" y="2770829"/>
            <a:ext cx="3050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EXPRESIONES LÓGICAS EN R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16880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41652" y="788908"/>
            <a:ext cx="7038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MODIFICAR ELEMENTOS </a:t>
            </a:r>
            <a:r>
              <a:rPr lang="es-CO" b="1" dirty="0" smtClean="0">
                <a:solidFill>
                  <a:srgbClr val="00B050"/>
                </a:solidFill>
              </a:rPr>
              <a:t>EN data.frame</a:t>
            </a:r>
            <a:r>
              <a:rPr lang="es-CO" b="1" dirty="0">
                <a:solidFill>
                  <a:srgbClr val="00B050"/>
                </a:solidFill>
              </a:rPr>
              <a:t>()</a:t>
            </a:r>
          </a:p>
          <a:p>
            <a:endParaRPr lang="es-CO" b="1" dirty="0" smtClean="0">
              <a:solidFill>
                <a:srgbClr val="00B050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565807" y="2478995"/>
            <a:ext cx="2381044" cy="2695569"/>
            <a:chOff x="3337255" y="1991164"/>
            <a:chExt cx="3380509" cy="414082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255" y="3161233"/>
              <a:ext cx="3380509" cy="2970751"/>
            </a:xfrm>
            <a:prstGeom prst="rect">
              <a:avLst/>
            </a:prstGeom>
          </p:spPr>
        </p:pic>
        <p:sp>
          <p:nvSpPr>
            <p:cNvPr id="10" name="Flecha abajo 9"/>
            <p:cNvSpPr/>
            <p:nvPr/>
          </p:nvSpPr>
          <p:spPr>
            <a:xfrm>
              <a:off x="4832161" y="1991164"/>
              <a:ext cx="390696" cy="3491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329486" y="1990772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866122" y="2944055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618736" y="2944055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N2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282793" y="2941467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N3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463143" y="1990772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518397" y="4059309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v1</a:t>
            </a:r>
            <a:endParaRPr lang="es-CO" dirty="0">
              <a:solidFill>
                <a:srgbClr val="FF0000"/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4739508" y="2449774"/>
            <a:ext cx="2381044" cy="2695569"/>
            <a:chOff x="3337255" y="1991164"/>
            <a:chExt cx="3380509" cy="4140820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255" y="3161233"/>
              <a:ext cx="3380509" cy="2970751"/>
            </a:xfrm>
            <a:prstGeom prst="rect">
              <a:avLst/>
            </a:prstGeom>
          </p:spPr>
        </p:pic>
        <p:sp>
          <p:nvSpPr>
            <p:cNvPr id="20" name="Flecha abajo 19"/>
            <p:cNvSpPr/>
            <p:nvPr/>
          </p:nvSpPr>
          <p:spPr>
            <a:xfrm>
              <a:off x="4832161" y="1991164"/>
              <a:ext cx="390696" cy="3491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5506201" y="4002590"/>
            <a:ext cx="80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V1_M</a:t>
            </a:r>
            <a:endParaRPr lang="es-C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2893921" y="4221757"/>
            <a:ext cx="2606477" cy="36353"/>
          </a:xfrm>
          <a:prstGeom prst="straightConnector1">
            <a:avLst/>
          </a:prstGeom>
          <a:ln>
            <a:solidFill>
              <a:schemeClr val="accent2">
                <a:alpha val="9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98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41652" y="788908"/>
            <a:ext cx="7038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ELIMINAR VARIABLES </a:t>
            </a:r>
            <a:r>
              <a:rPr lang="es-CO" b="1" dirty="0" smtClean="0">
                <a:solidFill>
                  <a:srgbClr val="00B050"/>
                </a:solidFill>
              </a:rPr>
              <a:t>EN data.frame</a:t>
            </a:r>
            <a:r>
              <a:rPr lang="es-CO" b="1" dirty="0">
                <a:solidFill>
                  <a:srgbClr val="00B050"/>
                </a:solidFill>
              </a:rPr>
              <a:t>()</a:t>
            </a:r>
          </a:p>
          <a:p>
            <a:endParaRPr lang="es-CO" b="1" dirty="0" smtClean="0">
              <a:solidFill>
                <a:srgbClr val="00B050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565807" y="2478995"/>
            <a:ext cx="2381044" cy="2695569"/>
            <a:chOff x="3337255" y="1991164"/>
            <a:chExt cx="3380509" cy="414082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255" y="3161233"/>
              <a:ext cx="3380509" cy="2970751"/>
            </a:xfrm>
            <a:prstGeom prst="rect">
              <a:avLst/>
            </a:prstGeom>
          </p:spPr>
        </p:pic>
        <p:sp>
          <p:nvSpPr>
            <p:cNvPr id="10" name="Flecha abajo 9"/>
            <p:cNvSpPr/>
            <p:nvPr/>
          </p:nvSpPr>
          <p:spPr>
            <a:xfrm>
              <a:off x="4832161" y="1991164"/>
              <a:ext cx="390696" cy="3491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329486" y="1990772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866122" y="2944055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618736" y="2944055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N2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282793" y="2941467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N3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827037" y="2153293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5" name="Flecha derecha 4"/>
          <p:cNvSpPr/>
          <p:nvPr/>
        </p:nvSpPr>
        <p:spPr>
          <a:xfrm>
            <a:off x="4161012" y="3797559"/>
            <a:ext cx="364335" cy="41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2213998" y="4599992"/>
            <a:ext cx="1068795" cy="3340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329486" y="4597404"/>
            <a:ext cx="953307" cy="3615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661" y="2927925"/>
            <a:ext cx="2571750" cy="1647825"/>
          </a:xfrm>
          <a:prstGeom prst="rect">
            <a:avLst/>
          </a:prstGeom>
        </p:spPr>
      </p:pic>
      <p:sp>
        <p:nvSpPr>
          <p:cNvPr id="24" name="Flecha abajo 23"/>
          <p:cNvSpPr/>
          <p:nvPr/>
        </p:nvSpPr>
        <p:spPr>
          <a:xfrm>
            <a:off x="6173536" y="2522625"/>
            <a:ext cx="275185" cy="227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7658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41652" y="788908"/>
            <a:ext cx="7038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ADICIONAR </a:t>
            </a:r>
            <a:r>
              <a:rPr lang="es-CO" b="1" dirty="0" smtClean="0">
                <a:solidFill>
                  <a:srgbClr val="00B050"/>
                </a:solidFill>
              </a:rPr>
              <a:t>VARIABLES EN </a:t>
            </a:r>
            <a:r>
              <a:rPr lang="es-CO" b="1" dirty="0">
                <a:solidFill>
                  <a:srgbClr val="00B050"/>
                </a:solidFill>
              </a:rPr>
              <a:t>data.frame()</a:t>
            </a:r>
          </a:p>
          <a:p>
            <a:endParaRPr lang="es-CO" b="1" dirty="0" smtClean="0">
              <a:solidFill>
                <a:srgbClr val="00B050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565807" y="2478995"/>
            <a:ext cx="2381044" cy="2695569"/>
            <a:chOff x="3337255" y="1991164"/>
            <a:chExt cx="3380509" cy="414082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255" y="3161233"/>
              <a:ext cx="3380509" cy="2970751"/>
            </a:xfrm>
            <a:prstGeom prst="rect">
              <a:avLst/>
            </a:prstGeom>
          </p:spPr>
        </p:pic>
        <p:sp>
          <p:nvSpPr>
            <p:cNvPr id="10" name="Flecha abajo 9"/>
            <p:cNvSpPr/>
            <p:nvPr/>
          </p:nvSpPr>
          <p:spPr>
            <a:xfrm>
              <a:off x="4832161" y="1991164"/>
              <a:ext cx="390696" cy="3491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329486" y="1990772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866122" y="2944055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618736" y="2944055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N2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282793" y="2941467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N3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862674" y="2026016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5" name="Flecha derecha 4"/>
          <p:cNvSpPr/>
          <p:nvPr/>
        </p:nvSpPr>
        <p:spPr>
          <a:xfrm>
            <a:off x="4198334" y="3816220"/>
            <a:ext cx="364335" cy="41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Flecha abajo 23"/>
          <p:cNvSpPr/>
          <p:nvPr/>
        </p:nvSpPr>
        <p:spPr>
          <a:xfrm>
            <a:off x="6173536" y="2522625"/>
            <a:ext cx="275185" cy="227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464" y="2891957"/>
            <a:ext cx="2524125" cy="22002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589" y="3203357"/>
            <a:ext cx="1485900" cy="183832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360384" y="2891424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N4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003975" y="2891957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N5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98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41652" y="788908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ADICIONAR INDIVIDUOS </a:t>
            </a:r>
            <a:r>
              <a:rPr lang="es-CO" b="1" dirty="0" smtClean="0">
                <a:solidFill>
                  <a:srgbClr val="00B050"/>
                </a:solidFill>
              </a:rPr>
              <a:t>EN data.frame()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565807" y="2478995"/>
            <a:ext cx="2381044" cy="2695569"/>
            <a:chOff x="3337255" y="1991164"/>
            <a:chExt cx="3380509" cy="414082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255" y="3161233"/>
              <a:ext cx="3380509" cy="2970751"/>
            </a:xfrm>
            <a:prstGeom prst="rect">
              <a:avLst/>
            </a:prstGeom>
          </p:spPr>
        </p:pic>
        <p:sp>
          <p:nvSpPr>
            <p:cNvPr id="10" name="Flecha abajo 9"/>
            <p:cNvSpPr/>
            <p:nvPr/>
          </p:nvSpPr>
          <p:spPr>
            <a:xfrm>
              <a:off x="4832161" y="1991164"/>
              <a:ext cx="390696" cy="3491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329486" y="1990772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866122" y="2944055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618736" y="2944055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N2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282793" y="2941467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N3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149919" y="2039655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</a:t>
            </a:r>
            <a:endParaRPr lang="es-CO" b="1" dirty="0"/>
          </a:p>
        </p:txBody>
      </p:sp>
      <p:sp>
        <p:nvSpPr>
          <p:cNvPr id="5" name="Flecha derecha 4"/>
          <p:cNvSpPr/>
          <p:nvPr/>
        </p:nvSpPr>
        <p:spPr>
          <a:xfrm>
            <a:off x="4198334" y="3816220"/>
            <a:ext cx="364335" cy="41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Flecha abajo 23"/>
          <p:cNvSpPr/>
          <p:nvPr/>
        </p:nvSpPr>
        <p:spPr>
          <a:xfrm>
            <a:off x="6598373" y="2408987"/>
            <a:ext cx="275185" cy="227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05" y="2749902"/>
            <a:ext cx="2524125" cy="2200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640" y="4950177"/>
            <a:ext cx="21526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8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20266"/>
            <a:ext cx="575150" cy="5054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41652" y="788908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FUNCIONES ÚTILES PARA GESTIONAR data.frame() EN R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25890" y="1543182"/>
            <a:ext cx="10476117" cy="415498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/>
            </a:r>
            <a:br>
              <a:rPr kumimoji="0" lang="es-CO" altLang="es-CO" sz="14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</a:b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1. </a:t>
            </a:r>
            <a:r>
              <a:rPr kumimoji="0" lang="es-CO" altLang="es-CO" sz="16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class</a:t>
            </a: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Verifica si el tipo de objeto o estructura de datos es un 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2. </a:t>
            </a:r>
            <a:r>
              <a:rPr kumimoji="0" lang="es-CO" altLang="es-CO" sz="16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names</a:t>
            </a: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Retorna un vector de tipo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caracter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o textual con los nombres de las variables de un 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3. </a:t>
            </a:r>
            <a:r>
              <a:rPr kumimoji="0" lang="es-CO" altLang="es-CO" sz="16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dim</a:t>
            </a: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Retorna las dimensiones de un 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; es decir, cuántos individuos y cuántas variables tiene.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4. </a:t>
            </a:r>
            <a:r>
              <a:rPr kumimoji="0" lang="es-CO" altLang="es-CO" sz="16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length</a:t>
            </a: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Retorna la cantidad (número) de variables de un 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5. </a:t>
            </a:r>
            <a:r>
              <a:rPr kumimoji="0" lang="es-CO" altLang="es-CO" sz="16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ncol</a:t>
            </a: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Retorna el número de variables de un 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Arroja los mismo resultados que la función 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6. </a:t>
            </a:r>
            <a:r>
              <a:rPr kumimoji="0" lang="es-CO" altLang="es-CO" sz="16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nrow</a:t>
            </a: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Retorna el número de individuos de un 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7. head()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Retorna, por defecto, los primeros 6 individuos de un 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El número de individuos a visualizar puede ser ajustado acudiendo a uno de los argumentos de esta función.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8.</a:t>
            </a:r>
            <a:r>
              <a:rPr kumimoji="0" lang="es-CO" altLang="es-CO" sz="1600" b="1" i="1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s-CO" altLang="es-CO" sz="16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tail</a:t>
            </a: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Retorna, por defecto, los últimos 6 individuos de un 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El número de individuos a visualizar puede ser ajustado acudiendo a uno de los argumentos de esta función.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9. </a:t>
            </a:r>
            <a:r>
              <a:rPr kumimoji="0" lang="es-CO" altLang="es-CO" sz="16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str</a:t>
            </a: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Retorna un resumen descriptivo del contenido de un 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total de variables e individuos, nombres de las variables, tipología de las variables y primeros elementos de cada una de las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10. </a:t>
            </a:r>
            <a:r>
              <a:rPr kumimoji="0" lang="es-CO" altLang="es-CO" sz="16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summary</a:t>
            </a:r>
            <a:r>
              <a:rPr kumimoji="0" lang="es-CO" altLang="es-CO" sz="16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 Retorna un resumen descriptivo de tipo estadístico de un 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Para las variables de tipo continuo o numérico, retorna el valor mínimo, el primer cuartil, la mediana, la media, el tercer cuartil y el valor máximo; para las variables de tipo nominal o categórico, retorna las cantidad de individuos (frecuencias absolutas) por modalidad de respuesta.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3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471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OPERADORES RELACIONALES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85208" y="22938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Los </a:t>
            </a:r>
            <a:r>
              <a:rPr lang="es-CO" b="0" i="1" dirty="0" smtClean="0">
                <a:solidFill>
                  <a:srgbClr val="333333"/>
                </a:solidFill>
                <a:effectLst/>
                <a:latin typeface="Helvetica Neue"/>
              </a:rPr>
              <a:t>operadores relacionales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 disponibles en R son: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Menor que ( &lt;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Mayor que ( &gt;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Menor o igual que ( &lt;=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Mayor o igual que ( &gt;=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Igual a ( ==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No es igual a (diferente) ( != )</a:t>
            </a:r>
            <a:endParaRPr lang="es-CO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14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221491"/>
            <a:ext cx="575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OPERACIONES LÓGICAS CON OPERACIONES ARITMÉTICAS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88" y="3289047"/>
            <a:ext cx="8096337" cy="2197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84" y="2076990"/>
            <a:ext cx="3145315" cy="9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221491"/>
            <a:ext cx="538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OPERACIONES LÓGICAS HACIENDO USO DE VARIABLES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94" y="1891652"/>
            <a:ext cx="5486400" cy="202670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37" y="4445678"/>
            <a:ext cx="4970838" cy="18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057227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OPERADORES LÓGICOS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21844" y="16032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Los </a:t>
            </a:r>
            <a:r>
              <a:rPr lang="es-CO" b="0" i="1" dirty="0" smtClean="0">
                <a:solidFill>
                  <a:srgbClr val="333333"/>
                </a:solidFill>
                <a:effectLst/>
                <a:latin typeface="Helvetica Neue"/>
              </a:rPr>
              <a:t>operadores lógicos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 disponibles en R son: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Y lógico ( &amp;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O lógico ( |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No lógico ( ! )</a:t>
            </a:r>
            <a:endParaRPr lang="es-CO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050" name="Picture 2" descr="https://rbasico.netlify.app/Imagenes/Logic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4" y="3586498"/>
            <a:ext cx="10642725" cy="28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5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43576" y="6550223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057227"/>
            <a:ext cx="564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EXPRESIONES LÓGICAS COMBINANDO OPERADORES EN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56" y="2609938"/>
            <a:ext cx="8258175" cy="378133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301" y="1426559"/>
            <a:ext cx="4041661" cy="1321528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9751332" y="3133849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8663054" y="3453786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5 + 2  &gt;= 7  |  5*5  - 5 &lt; 20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9735209" y="3909704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8726742" y="423735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5 + 2  &gt;= 7  |  25  - 5 &lt; 20</a:t>
            </a:r>
            <a:endParaRPr lang="es-CO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9751332" y="4606691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8936893" y="4962102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7 &gt;= 7  |  20 &lt; 20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8968139" y="5683062"/>
            <a:ext cx="1510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TRUE |  FALSE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349604" y="632139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TRUE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9695212" y="5373983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692240" y="6080322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9158027" y="2585416"/>
            <a:ext cx="1257820" cy="44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Desarrollo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04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1069</Words>
  <Application>Microsoft Office PowerPoint</Application>
  <PresentationFormat>Panorámica</PresentationFormat>
  <Paragraphs>336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1" baseType="lpstr">
      <vt:lpstr>Ancizar Sans Extrabold</vt:lpstr>
      <vt:lpstr>Arial</vt:lpstr>
      <vt:lpstr>Calibri</vt:lpstr>
      <vt:lpstr>Calibri Light</vt:lpstr>
      <vt:lpstr>Consolas</vt:lpstr>
      <vt:lpstr>Helvetica Neue</vt:lpstr>
      <vt:lpstr>Tema de Office</vt:lpstr>
      <vt:lpstr>Presentación de PowerPoint</vt:lpstr>
      <vt:lpstr>Enfoque del curso – 4 sesiones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jm</dc:creator>
  <cp:lastModifiedBy>jm</cp:lastModifiedBy>
  <cp:revision>75</cp:revision>
  <dcterms:created xsi:type="dcterms:W3CDTF">2020-08-14T17:28:51Z</dcterms:created>
  <dcterms:modified xsi:type="dcterms:W3CDTF">2020-09-12T05:29:05Z</dcterms:modified>
</cp:coreProperties>
</file>