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68" r:id="rId4"/>
    <p:sldId id="280" r:id="rId5"/>
    <p:sldId id="269" r:id="rId6"/>
    <p:sldId id="270" r:id="rId7"/>
    <p:sldId id="271" r:id="rId8"/>
    <p:sldId id="275" r:id="rId9"/>
    <p:sldId id="276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2" r:id="rId22"/>
    <p:sldId id="294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0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2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3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5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4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A97-546D-44DD-A3B7-52D027ED84E5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8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ley/vis-e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53810" y="1743706"/>
            <a:ext cx="625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SESIÓN 3 </a:t>
            </a:r>
          </a:p>
          <a:p>
            <a:pPr algn="ctr"/>
            <a:r>
              <a:rPr lang="es-CO" sz="2400" dirty="0" smtClean="0"/>
              <a:t>EXPRESIONES LÓGICAS Y VECTORES EN R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 smtClean="0"/>
              <a:t>21/08/2020</a:t>
            </a:r>
          </a:p>
          <a:p>
            <a:pPr algn="ctr"/>
            <a:endParaRPr lang="es-CO" sz="2400" dirty="0"/>
          </a:p>
          <a:p>
            <a:pPr algn="ctr"/>
            <a:endParaRPr lang="es-CO" sz="2400" dirty="0" smtClean="0"/>
          </a:p>
          <a:p>
            <a:pPr algn="ctr"/>
            <a:r>
              <a:rPr lang="es-CO" sz="2400" dirty="0" smtClean="0"/>
              <a:t>Alberto Rodríguez R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566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27810" y="711542"/>
            <a:ext cx="742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ESTRUCTURAS DE DATOS EN R</a:t>
            </a:r>
            <a:endParaRPr lang="es-CO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28" y="1922064"/>
            <a:ext cx="6773042" cy="3614214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9285316" y="3358342"/>
            <a:ext cx="1596044" cy="10723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Factores en 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6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251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CREACIÓN DE VECTORES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2" y="2205371"/>
            <a:ext cx="8273761" cy="23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259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Existen, en principio, cuatro tipos de vectores en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R.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Lógicos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Enteros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Numéricos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Cadena o 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caracter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72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03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COERCIÓN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15" y="2418912"/>
            <a:ext cx="9071090" cy="22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82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CREAR VECTORES RÁPIDAMENTE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A través del uso de tres funciones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: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seq( )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rep( )</a:t>
            </a:r>
            <a:endParaRPr lang="es-CO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46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56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CON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2097" y="3241964"/>
            <a:ext cx="1922499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OPERACIONES CON VECTORES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790604" y="2651760"/>
            <a:ext cx="128016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790604" y="3721966"/>
            <a:ext cx="1413163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70764" y="2353811"/>
            <a:ext cx="266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Aritméticas</a:t>
            </a:r>
            <a:endParaRPr lang="es-CO" sz="28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03767" y="4021224"/>
            <a:ext cx="159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Lógicas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813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611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RECICLAJE DE ELEMENTOS EN OPERACIONES CON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80" y="1654056"/>
            <a:ext cx="6701716" cy="2700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88" y="4465948"/>
            <a:ext cx="5457143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60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DE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78" y="2480254"/>
            <a:ext cx="3058317" cy="11809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29" y="3860712"/>
            <a:ext cx="5057775" cy="13620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190806" y="2400461"/>
            <a:ext cx="60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smtClean="0"/>
              <a:t>[]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6505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POSIBILIDADES PARA LA EXTRACCIÓN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85208" y="22938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En R, existen 6 posibilidades para la extracción de elementos de un vector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positivos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</a:t>
            </a:r>
            <a:r>
              <a:rPr lang="es-CO" sz="2400" i="1" dirty="0" smtClean="0"/>
              <a:t>negativos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lógicos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>
                <a:solidFill>
                  <a:srgbClr val="7030A0"/>
                </a:solidFill>
              </a:rPr>
              <a:t>Vectores </a:t>
            </a:r>
            <a:r>
              <a:rPr lang="es-CO" sz="2400" i="1" dirty="0">
                <a:solidFill>
                  <a:srgbClr val="7030A0"/>
                </a:solidFill>
              </a:rPr>
              <a:t>de tipo </a:t>
            </a:r>
            <a:r>
              <a:rPr lang="es-CO" sz="2400" i="1" dirty="0" smtClean="0">
                <a:solidFill>
                  <a:srgbClr val="7030A0"/>
                </a:solidFill>
              </a:rPr>
              <a:t>carácter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N</a:t>
            </a:r>
            <a:r>
              <a:rPr lang="es-CO" sz="2400" i="1" dirty="0" smtClean="0">
                <a:solidFill>
                  <a:srgbClr val="FF0000"/>
                </a:solidFill>
              </a:rPr>
              <a:t>inguno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nothing</a:t>
            </a:r>
            <a:r>
              <a:rPr lang="es-CO" sz="2400" i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C</a:t>
            </a:r>
            <a:r>
              <a:rPr lang="es-CO" sz="2400" i="1" dirty="0" smtClean="0">
                <a:solidFill>
                  <a:srgbClr val="FF0000"/>
                </a:solidFill>
              </a:rPr>
              <a:t>ero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zero</a:t>
            </a:r>
            <a:r>
              <a:rPr lang="es-CO" sz="2400" i="1" dirty="0">
                <a:solidFill>
                  <a:srgbClr val="FF0000"/>
                </a:solidFill>
              </a:rPr>
              <a:t>)</a:t>
            </a:r>
            <a:endParaRPr lang="es-CO" sz="24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43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NOMBRE DE ELEMENTOS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10" y="2018248"/>
            <a:ext cx="5284597" cy="14164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859578" y="4580313"/>
            <a:ext cx="2128058" cy="63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Dos posibilidades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5095702" y="4422371"/>
            <a:ext cx="856211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128953" y="4862945"/>
            <a:ext cx="82296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284422" y="4106487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Al crear los vectores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284422" y="4962911"/>
            <a:ext cx="398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Ya están creados. Función </a:t>
            </a:r>
            <a:r>
              <a:rPr lang="es-CO" i="1" dirty="0" smtClean="0"/>
              <a:t>names()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99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65947" y="328003"/>
            <a:ext cx="8877900" cy="865506"/>
          </a:xfrm>
        </p:spPr>
        <p:txBody>
          <a:bodyPr>
            <a:normAutofit/>
          </a:bodyPr>
          <a:lstStyle/>
          <a:p>
            <a:r>
              <a:rPr lang="es-CO" b="1" dirty="0" smtClean="0"/>
              <a:t>Enfoque del curso – 4 sesiones</a:t>
            </a:r>
            <a:endParaRPr lang="es-CO" b="1" dirty="0"/>
          </a:p>
        </p:txBody>
      </p:sp>
      <p:pic>
        <p:nvPicPr>
          <p:cNvPr id="1026" name="Picture 2" descr="https://lh3.googleusercontent.com/FRwCe3OFYGlWvKkD3zZb4KSDLuKQ9BVWfAdGj_cQXacW90uAyUC1Sv5NF93-zv5kceWk_f83liR_mmmb0yio8ogjNLv3KwJh53FYqChKZYex3zmyQT9ruYdvLhm7AwtT27YToi0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79" y="1617223"/>
            <a:ext cx="7032798" cy="34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2402379" y="5602778"/>
            <a:ext cx="7514705" cy="88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Fundamentos de 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312466" y="5083630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Fuente:  </a:t>
            </a:r>
            <a:r>
              <a:rPr lang="es-CO" u="sng" dirty="0">
                <a:solidFill>
                  <a:srgbClr val="1155CC"/>
                </a:solidFill>
                <a:latin typeface="Calibri" panose="020F0502020204030204" pitchFamily="34" charset="0"/>
                <a:hlinkClick r:id="rId3"/>
              </a:rPr>
              <a:t>https://github.com/hadley/vis-eda</a:t>
            </a:r>
            <a:endParaRPr lang="es-CO" dirty="0"/>
          </a:p>
        </p:txBody>
      </p:sp>
      <p:pic>
        <p:nvPicPr>
          <p:cNvPr id="8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75" y="287094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2020637" y="1959662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00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MODIFICAR ELEMENTOS DE UN VECTOR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587413" y="280768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07637" y="251738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9" name="Rectángulo 8"/>
          <p:cNvSpPr/>
          <p:nvPr/>
        </p:nvSpPr>
        <p:spPr>
          <a:xfrm>
            <a:off x="1674556" y="249244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260204" y="2514222"/>
            <a:ext cx="4023901" cy="630229"/>
            <a:chOff x="2176422" y="2507041"/>
            <a:chExt cx="4023901" cy="630229"/>
          </a:xfrm>
        </p:grpSpPr>
        <p:grpSp>
          <p:nvGrpSpPr>
            <p:cNvPr id="11" name="Grupo 10"/>
            <p:cNvGrpSpPr/>
            <p:nvPr/>
          </p:nvGrpSpPr>
          <p:grpSpPr>
            <a:xfrm>
              <a:off x="2176422" y="2507041"/>
              <a:ext cx="4023901" cy="630229"/>
              <a:chOff x="1317603" y="1743706"/>
              <a:chExt cx="4023901" cy="630229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016" y="1807898"/>
                <a:ext cx="458315" cy="458315"/>
              </a:xfrm>
              <a:prstGeom prst="rect">
                <a:avLst/>
              </a:prstGeom>
            </p:spPr>
          </p:pic>
          <p:sp>
            <p:nvSpPr>
              <p:cNvPr id="18" name="Rectángulo 17"/>
              <p:cNvSpPr/>
              <p:nvPr/>
            </p:nvSpPr>
            <p:spPr>
              <a:xfrm rot="10800000">
                <a:off x="5031804" y="1789160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  <a:endParaRPr lang="es-CO" sz="3200" dirty="0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4456552" y="1939056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  <a:endParaRPr lang="es-CO" dirty="0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22" name="Rectángulo 21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0158" y="2634376"/>
              <a:ext cx="356128" cy="356128"/>
            </a:xfrm>
            <a:prstGeom prst="rect">
              <a:avLst/>
            </a:prstGeom>
          </p:spPr>
        </p:pic>
      </p:grpSp>
      <p:sp>
        <p:nvSpPr>
          <p:cNvPr id="32" name="Rectángulo 31"/>
          <p:cNvSpPr/>
          <p:nvPr/>
        </p:nvSpPr>
        <p:spPr>
          <a:xfrm>
            <a:off x="10100730" y="271817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,</a:t>
            </a: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3372606" y="4378166"/>
            <a:ext cx="2427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/>
              <a:t>Vec_1[ </a:t>
            </a:r>
            <a:r>
              <a:rPr lang="es-CO" sz="2000" dirty="0" smtClean="0"/>
              <a:t>C</a:t>
            </a:r>
            <a:r>
              <a:rPr lang="es-CO" sz="2800" dirty="0" smtClean="0"/>
              <a:t>(      ) ]</a:t>
            </a:r>
            <a:endParaRPr lang="es-CO" sz="28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158704" y="2196593"/>
            <a:ext cx="0" cy="3176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158704" y="2196593"/>
            <a:ext cx="528581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0444518" y="2196593"/>
            <a:ext cx="0" cy="3176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418" y="4437766"/>
            <a:ext cx="458315" cy="458315"/>
          </a:xfrm>
          <a:prstGeom prst="rect">
            <a:avLst/>
          </a:prstGeom>
        </p:spPr>
      </p:pic>
      <p:cxnSp>
        <p:nvCxnSpPr>
          <p:cNvPr id="39" name="Conector recto de flecha 38"/>
          <p:cNvCxnSpPr/>
          <p:nvPr/>
        </p:nvCxnSpPr>
        <p:spPr>
          <a:xfrm>
            <a:off x="5907766" y="464477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7572516" y="2532960"/>
            <a:ext cx="4023901" cy="630229"/>
            <a:chOff x="7376573" y="3029574"/>
            <a:chExt cx="4023901" cy="630229"/>
          </a:xfrm>
        </p:grpSpPr>
        <p:sp>
          <p:nvSpPr>
            <p:cNvPr id="23" name="CuadroTexto 22"/>
            <p:cNvSpPr txBox="1"/>
            <p:nvPr/>
          </p:nvSpPr>
          <p:spPr>
            <a:xfrm>
              <a:off x="7376573" y="3029574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2494" y="3166730"/>
              <a:ext cx="440695" cy="37054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1381" y="3094240"/>
              <a:ext cx="502798" cy="39824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9377" y="3166730"/>
              <a:ext cx="543781" cy="339600"/>
            </a:xfrm>
            <a:prstGeom prst="rect">
              <a:avLst/>
            </a:prstGeom>
          </p:spPr>
        </p:pic>
        <p:sp>
          <p:nvSpPr>
            <p:cNvPr id="28" name="Rectángulo 27"/>
            <p:cNvSpPr/>
            <p:nvPr/>
          </p:nvSpPr>
          <p:spPr>
            <a:xfrm rot="10800000">
              <a:off x="11090774" y="3075028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  <a:endParaRPr lang="es-CO" sz="3200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0515522" y="3224924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8309982" y="316794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,</a:t>
              </a:r>
              <a:endParaRPr lang="es-CO" dirty="0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76296" y="3162681"/>
              <a:ext cx="341406" cy="49381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5140" y="3090355"/>
              <a:ext cx="452910" cy="482936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57896" y="3177215"/>
              <a:ext cx="356128" cy="356128"/>
            </a:xfrm>
            <a:prstGeom prst="rect">
              <a:avLst/>
            </a:prstGeom>
          </p:spPr>
        </p:pic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817" y="4403302"/>
            <a:ext cx="452910" cy="48293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318" y="3686432"/>
            <a:ext cx="452910" cy="482936"/>
          </a:xfrm>
          <a:prstGeom prst="rect">
            <a:avLst/>
          </a:prstGeom>
        </p:spPr>
      </p:pic>
      <p:cxnSp>
        <p:nvCxnSpPr>
          <p:cNvPr id="43" name="Conector recto de flecha 42"/>
          <p:cNvCxnSpPr/>
          <p:nvPr/>
        </p:nvCxnSpPr>
        <p:spPr>
          <a:xfrm flipH="1">
            <a:off x="5087866" y="3151102"/>
            <a:ext cx="2" cy="52654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7572516" y="4644770"/>
            <a:ext cx="29747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10530976" y="3127373"/>
            <a:ext cx="16246" cy="151739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5258992" y="3149048"/>
            <a:ext cx="6467" cy="505943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75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ANEXAR/ADICIONAR ELEMENTOS A UN VECTOR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7637" y="251738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1674556" y="249244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260204" y="2514222"/>
            <a:ext cx="3466388" cy="672403"/>
            <a:chOff x="2176422" y="2507041"/>
            <a:chExt cx="3466388" cy="672403"/>
          </a:xfrm>
        </p:grpSpPr>
        <p:grpSp>
          <p:nvGrpSpPr>
            <p:cNvPr id="10" name="Grupo 9"/>
            <p:cNvGrpSpPr/>
            <p:nvPr/>
          </p:nvGrpSpPr>
          <p:grpSpPr>
            <a:xfrm>
              <a:off x="2176422" y="2507041"/>
              <a:ext cx="3466388" cy="672403"/>
              <a:chOff x="1317603" y="1743706"/>
              <a:chExt cx="3466388" cy="672403"/>
            </a:xfrm>
          </p:grpSpPr>
          <p:sp>
            <p:nvSpPr>
              <p:cNvPr id="12" name="CuadroTexto 11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sp>
            <p:nvSpPr>
              <p:cNvPr id="17" name="Rectángulo 16"/>
              <p:cNvSpPr/>
              <p:nvPr/>
            </p:nvSpPr>
            <p:spPr>
              <a:xfrm rot="10800000">
                <a:off x="4474291" y="1831334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  <a:endParaRPr lang="es-CO" sz="3200" dirty="0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  <a:endParaRPr lang="es-CO" dirty="0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21" name="Rectángulo 20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6749" y="2677297"/>
              <a:ext cx="356128" cy="356128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/>
        </p:nvSpPr>
        <p:spPr>
          <a:xfrm>
            <a:off x="507637" y="3351870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Vec_2</a:t>
            </a:r>
            <a:endParaRPr lang="es-CO" sz="2800" dirty="0"/>
          </a:p>
        </p:txBody>
      </p:sp>
      <p:sp>
        <p:nvSpPr>
          <p:cNvPr id="23" name="Rectángulo 22"/>
          <p:cNvSpPr/>
          <p:nvPr/>
        </p:nvSpPr>
        <p:spPr>
          <a:xfrm>
            <a:off x="1674556" y="3326932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2325037" y="3349814"/>
            <a:ext cx="2611298" cy="671295"/>
            <a:chOff x="2325037" y="3349814"/>
            <a:chExt cx="2611298" cy="671295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2627" y="3436334"/>
              <a:ext cx="458315" cy="458315"/>
            </a:xfrm>
            <a:prstGeom prst="rect">
              <a:avLst/>
            </a:prstGeom>
          </p:spPr>
        </p:pic>
        <p:grpSp>
          <p:nvGrpSpPr>
            <p:cNvPr id="73" name="Grupo 72"/>
            <p:cNvGrpSpPr/>
            <p:nvPr/>
          </p:nvGrpSpPr>
          <p:grpSpPr>
            <a:xfrm>
              <a:off x="2325037" y="3349814"/>
              <a:ext cx="2611298" cy="671295"/>
              <a:chOff x="2325037" y="3349814"/>
              <a:chExt cx="2611298" cy="67129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2325037" y="3349814"/>
                <a:ext cx="2010691" cy="626926"/>
                <a:chOff x="1317603" y="1743706"/>
                <a:chExt cx="1941129" cy="626926"/>
              </a:xfrm>
            </p:grpSpPr>
            <p:sp>
              <p:nvSpPr>
                <p:cNvPr id="28" name="CuadroTexto 27"/>
                <p:cNvSpPr txBox="1"/>
                <p:nvPr/>
              </p:nvSpPr>
              <p:spPr>
                <a:xfrm>
                  <a:off x="1317603" y="1743706"/>
                  <a:ext cx="6068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400" dirty="0" smtClean="0"/>
                    <a:t>C</a:t>
                  </a:r>
                  <a:r>
                    <a:rPr lang="es-CO" sz="3200" dirty="0" smtClean="0"/>
                    <a:t>(</a:t>
                  </a:r>
                  <a:endParaRPr lang="es-CO" sz="3200" dirty="0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251012" y="1882074"/>
                  <a:ext cx="242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dirty="0"/>
                    <a:t>,</a:t>
                  </a:r>
                  <a:endParaRPr lang="es-CO" dirty="0"/>
                </a:p>
              </p:txBody>
            </p:sp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326" y="1876813"/>
                  <a:ext cx="341406" cy="493819"/>
                </a:xfrm>
                <a:prstGeom prst="rect">
                  <a:avLst/>
                </a:prstGeom>
              </p:spPr>
            </p:pic>
          </p:grpSp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2178" y="3489038"/>
                <a:ext cx="368098" cy="368098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6816" y="3511116"/>
                <a:ext cx="332854" cy="332854"/>
              </a:xfrm>
              <a:prstGeom prst="rect">
                <a:avLst/>
              </a:prstGeom>
            </p:spPr>
          </p:pic>
          <p:sp>
            <p:nvSpPr>
              <p:cNvPr id="37" name="Rectángulo 36"/>
              <p:cNvSpPr/>
              <p:nvPr/>
            </p:nvSpPr>
            <p:spPr>
              <a:xfrm flipV="1">
                <a:off x="4597242" y="3436334"/>
                <a:ext cx="3390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</p:grpSp>
      </p:grpSp>
      <p:grpSp>
        <p:nvGrpSpPr>
          <p:cNvPr id="40" name="Grupo 39"/>
          <p:cNvGrpSpPr/>
          <p:nvPr/>
        </p:nvGrpSpPr>
        <p:grpSpPr>
          <a:xfrm>
            <a:off x="6746862" y="3107496"/>
            <a:ext cx="5202954" cy="657675"/>
            <a:chOff x="6742008" y="3300203"/>
            <a:chExt cx="5202954" cy="657675"/>
          </a:xfrm>
        </p:grpSpPr>
        <p:grpSp>
          <p:nvGrpSpPr>
            <p:cNvPr id="42" name="Grupo 41"/>
            <p:cNvGrpSpPr/>
            <p:nvPr/>
          </p:nvGrpSpPr>
          <p:grpSpPr>
            <a:xfrm>
              <a:off x="6742008" y="3300203"/>
              <a:ext cx="2770588" cy="626926"/>
              <a:chOff x="1317603" y="1743706"/>
              <a:chExt cx="2770588" cy="626926"/>
            </a:xfrm>
          </p:grpSpPr>
          <p:sp>
            <p:nvSpPr>
              <p:cNvPr id="44" name="CuadroTexto 43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sp>
            <p:nvSpPr>
              <p:cNvPr id="49" name="Rectángulo 48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  <a:endParaRPr lang="es-CO" dirty="0"/>
              </a:p>
            </p:txBody>
          </p:sp>
          <p:pic>
            <p:nvPicPr>
              <p:cNvPr id="50" name="Imagen 4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51" name="Rectángulo 50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2335" y="3470459"/>
              <a:ext cx="356128" cy="356128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 rot="10800000">
              <a:off x="11635262" y="3373103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  <a:endParaRPr lang="es-CO" sz="3200" dirty="0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9921448" y="348542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45275" y="3411935"/>
              <a:ext cx="458315" cy="458315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16681" y="3470459"/>
              <a:ext cx="341436" cy="341436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0355" y="3470459"/>
              <a:ext cx="299833" cy="316136"/>
            </a:xfrm>
            <a:prstGeom prst="rect">
              <a:avLst/>
            </a:prstGeom>
          </p:spPr>
        </p:pic>
        <p:sp>
          <p:nvSpPr>
            <p:cNvPr id="57" name="Rectángulo 56"/>
            <p:cNvSpPr/>
            <p:nvPr/>
          </p:nvSpPr>
          <p:spPr>
            <a:xfrm>
              <a:off x="10531142" y="3469400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1109428" y="348542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</p:grpSp>
      <p:sp>
        <p:nvSpPr>
          <p:cNvPr id="59" name="Flecha derecha 58"/>
          <p:cNvSpPr/>
          <p:nvPr/>
        </p:nvSpPr>
        <p:spPr>
          <a:xfrm>
            <a:off x="6198904" y="3269510"/>
            <a:ext cx="390359" cy="333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2180520" y="4569735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62" name="Rectángulo 61"/>
          <p:cNvSpPr/>
          <p:nvPr/>
        </p:nvSpPr>
        <p:spPr>
          <a:xfrm>
            <a:off x="3351565" y="4508180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104" name="Grupo 103"/>
          <p:cNvGrpSpPr/>
          <p:nvPr/>
        </p:nvGrpSpPr>
        <p:grpSpPr>
          <a:xfrm>
            <a:off x="3951041" y="4508179"/>
            <a:ext cx="2705078" cy="662203"/>
            <a:chOff x="3951041" y="4508179"/>
            <a:chExt cx="2705078" cy="662203"/>
          </a:xfrm>
        </p:grpSpPr>
        <p:sp>
          <p:nvSpPr>
            <p:cNvPr id="64" name="CuadroTexto 63"/>
            <p:cNvSpPr txBox="1"/>
            <p:nvPr/>
          </p:nvSpPr>
          <p:spPr>
            <a:xfrm>
              <a:off x="3951041" y="4508179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sp>
          <p:nvSpPr>
            <p:cNvPr id="66" name="Rectángulo 65"/>
            <p:cNvSpPr/>
            <p:nvPr/>
          </p:nvSpPr>
          <p:spPr>
            <a:xfrm rot="10800000">
              <a:off x="6346419" y="4582508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  <a:endParaRPr lang="es-CO" sz="3200" dirty="0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309479" y="4569734"/>
              <a:ext cx="10628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800" dirty="0" smtClean="0"/>
                <a:t>Vec_1</a:t>
              </a:r>
              <a:endParaRPr lang="es-CO" sz="2800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398693" y="4569734"/>
              <a:ext cx="10628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800" dirty="0" smtClean="0"/>
                <a:t>Vec_2</a:t>
              </a:r>
              <a:endParaRPr lang="es-CO" sz="2800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5634" y="4676563"/>
              <a:ext cx="353641" cy="493819"/>
            </a:xfrm>
            <a:prstGeom prst="rect">
              <a:avLst/>
            </a:prstGeom>
          </p:spPr>
        </p:pic>
      </p:grpSp>
      <p:sp>
        <p:nvSpPr>
          <p:cNvPr id="70" name="Rectángulo 69"/>
          <p:cNvSpPr/>
          <p:nvPr/>
        </p:nvSpPr>
        <p:spPr>
          <a:xfrm>
            <a:off x="2180520" y="546093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65" name="Rectángulo 64"/>
          <p:cNvSpPr/>
          <p:nvPr/>
        </p:nvSpPr>
        <p:spPr>
          <a:xfrm>
            <a:off x="3110621" y="5449722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/>
              <a:t>[ </a:t>
            </a:r>
            <a:r>
              <a:rPr lang="es-CO" sz="2400" dirty="0" smtClean="0"/>
              <a:t>c(5, 6, 7) </a:t>
            </a:r>
            <a:r>
              <a:rPr lang="es-CO" sz="3200" dirty="0" smtClean="0"/>
              <a:t>] </a:t>
            </a:r>
            <a:endParaRPr lang="es-CO" sz="3200" dirty="0"/>
          </a:p>
        </p:txBody>
      </p:sp>
      <p:grpSp>
        <p:nvGrpSpPr>
          <p:cNvPr id="91" name="Grupo 90"/>
          <p:cNvGrpSpPr/>
          <p:nvPr/>
        </p:nvGrpSpPr>
        <p:grpSpPr>
          <a:xfrm>
            <a:off x="5352925" y="5407972"/>
            <a:ext cx="2611298" cy="671295"/>
            <a:chOff x="2325037" y="3349814"/>
            <a:chExt cx="2611298" cy="671295"/>
          </a:xfrm>
        </p:grpSpPr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2627" y="3436334"/>
              <a:ext cx="458315" cy="458315"/>
            </a:xfrm>
            <a:prstGeom prst="rect">
              <a:avLst/>
            </a:prstGeom>
          </p:spPr>
        </p:pic>
        <p:grpSp>
          <p:nvGrpSpPr>
            <p:cNvPr id="93" name="Grupo 92"/>
            <p:cNvGrpSpPr/>
            <p:nvPr/>
          </p:nvGrpSpPr>
          <p:grpSpPr>
            <a:xfrm>
              <a:off x="2325037" y="3349814"/>
              <a:ext cx="2611298" cy="671295"/>
              <a:chOff x="2325037" y="3349814"/>
              <a:chExt cx="2611298" cy="671295"/>
            </a:xfrm>
          </p:grpSpPr>
          <p:grpSp>
            <p:nvGrpSpPr>
              <p:cNvPr id="94" name="Grupo 93"/>
              <p:cNvGrpSpPr/>
              <p:nvPr/>
            </p:nvGrpSpPr>
            <p:grpSpPr>
              <a:xfrm>
                <a:off x="2325037" y="3349814"/>
                <a:ext cx="2010691" cy="626926"/>
                <a:chOff x="1317603" y="1743706"/>
                <a:chExt cx="1941129" cy="626926"/>
              </a:xfrm>
            </p:grpSpPr>
            <p:sp>
              <p:nvSpPr>
                <p:cNvPr id="98" name="CuadroTexto 97"/>
                <p:cNvSpPr txBox="1"/>
                <p:nvPr/>
              </p:nvSpPr>
              <p:spPr>
                <a:xfrm>
                  <a:off x="1317603" y="1743706"/>
                  <a:ext cx="6068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400" dirty="0" smtClean="0"/>
                    <a:t>C</a:t>
                  </a:r>
                  <a:r>
                    <a:rPr lang="es-CO" sz="3200" dirty="0" smtClean="0"/>
                    <a:t>(</a:t>
                  </a:r>
                  <a:endParaRPr lang="es-CO" sz="3200" dirty="0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2251012" y="1882074"/>
                  <a:ext cx="242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dirty="0"/>
                    <a:t>,</a:t>
                  </a:r>
                  <a:endParaRPr lang="es-CO" dirty="0"/>
                </a:p>
              </p:txBody>
            </p:sp>
            <p:pic>
              <p:nvPicPr>
                <p:cNvPr id="100" name="Imagen 9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326" y="1876813"/>
                  <a:ext cx="341406" cy="493819"/>
                </a:xfrm>
                <a:prstGeom prst="rect">
                  <a:avLst/>
                </a:prstGeom>
              </p:spPr>
            </p:pic>
          </p:grp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1962" y="3516769"/>
                <a:ext cx="340745" cy="34074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7328" y="3513409"/>
                <a:ext cx="345055" cy="345055"/>
              </a:xfrm>
              <a:prstGeom prst="rect">
                <a:avLst/>
              </a:prstGeom>
            </p:spPr>
          </p:pic>
          <p:sp>
            <p:nvSpPr>
              <p:cNvPr id="97" name="Rectángulo 96"/>
              <p:cNvSpPr/>
              <p:nvPr/>
            </p:nvSpPr>
            <p:spPr>
              <a:xfrm flipV="1">
                <a:off x="4597242" y="3436334"/>
                <a:ext cx="3390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</p:grpSp>
      </p:grpSp>
      <p:sp>
        <p:nvSpPr>
          <p:cNvPr id="101" name="Rectángulo 100"/>
          <p:cNvSpPr/>
          <p:nvPr/>
        </p:nvSpPr>
        <p:spPr>
          <a:xfrm>
            <a:off x="4814728" y="5491873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90" name="Flecha derecha 89"/>
          <p:cNvSpPr/>
          <p:nvPr/>
        </p:nvSpPr>
        <p:spPr>
          <a:xfrm>
            <a:off x="486310" y="4637330"/>
            <a:ext cx="1447685" cy="490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Opción 1</a:t>
            </a:r>
            <a:endParaRPr lang="es-CO" dirty="0"/>
          </a:p>
        </p:txBody>
      </p:sp>
      <p:sp>
        <p:nvSpPr>
          <p:cNvPr id="103" name="Flecha derecha 102"/>
          <p:cNvSpPr/>
          <p:nvPr/>
        </p:nvSpPr>
        <p:spPr>
          <a:xfrm>
            <a:off x="515233" y="5524369"/>
            <a:ext cx="1447685" cy="490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Opción 2</a:t>
            </a:r>
            <a:endParaRPr lang="es-CO" dirty="0"/>
          </a:p>
        </p:txBody>
      </p:sp>
      <p:cxnSp>
        <p:nvCxnSpPr>
          <p:cNvPr id="107" name="Conector recto 106"/>
          <p:cNvCxnSpPr/>
          <p:nvPr/>
        </p:nvCxnSpPr>
        <p:spPr>
          <a:xfrm>
            <a:off x="8184761" y="5092954"/>
            <a:ext cx="29747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H="1" flipV="1">
            <a:off x="11143221" y="4006989"/>
            <a:ext cx="16246" cy="108596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59" grpId="0" animBg="1"/>
      <p:bldP spid="61" grpId="0"/>
      <p:bldP spid="62" grpId="0"/>
      <p:bldP spid="70" grpId="0"/>
      <p:bldP spid="65" grpId="0"/>
      <p:bldP spid="101" grpId="0"/>
      <p:bldP spid="90" grpId="0" animBg="1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712502" y="1227548"/>
            <a:ext cx="490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REMOVER/ELIMINAR ELEMENTOS DE UN VECTOR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>
            <a:off x="6463039" y="293107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1550182" y="261583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2135830" y="2637612"/>
            <a:ext cx="4023901" cy="630229"/>
            <a:chOff x="2176422" y="2507041"/>
            <a:chExt cx="4023901" cy="630229"/>
          </a:xfrm>
        </p:grpSpPr>
        <p:grpSp>
          <p:nvGrpSpPr>
            <p:cNvPr id="95" name="Grupo 94"/>
            <p:cNvGrpSpPr/>
            <p:nvPr/>
          </p:nvGrpSpPr>
          <p:grpSpPr>
            <a:xfrm>
              <a:off x="2176422" y="2507041"/>
              <a:ext cx="4023901" cy="630229"/>
              <a:chOff x="1317603" y="1743706"/>
              <a:chExt cx="4023901" cy="630229"/>
            </a:xfrm>
          </p:grpSpPr>
          <p:sp>
            <p:nvSpPr>
              <p:cNvPr id="97" name="CuadroTexto 96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98" name="Imagen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00" name="Imagen 9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pic>
            <p:nvPicPr>
              <p:cNvPr id="101" name="Imagen 10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016" y="1807898"/>
                <a:ext cx="458315" cy="458315"/>
              </a:xfrm>
              <a:prstGeom prst="rect">
                <a:avLst/>
              </a:prstGeom>
            </p:spPr>
          </p:pic>
          <p:sp>
            <p:nvSpPr>
              <p:cNvPr id="102" name="Rectángulo 101"/>
              <p:cNvSpPr/>
              <p:nvPr/>
            </p:nvSpPr>
            <p:spPr>
              <a:xfrm rot="10800000">
                <a:off x="5031804" y="1789160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  <a:endParaRPr lang="es-CO" sz="3200" dirty="0"/>
              </a:p>
            </p:txBody>
          </p:sp>
          <p:sp>
            <p:nvSpPr>
              <p:cNvPr id="103" name="Rectángulo 102"/>
              <p:cNvSpPr/>
              <p:nvPr/>
            </p:nvSpPr>
            <p:spPr>
              <a:xfrm>
                <a:off x="4456552" y="1939056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  <a:endParaRPr lang="es-CO" dirty="0"/>
              </a:p>
            </p:txBody>
          </p:sp>
          <p:pic>
            <p:nvPicPr>
              <p:cNvPr id="105" name="Imagen 10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106" name="Rectángulo 105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0158" y="2634376"/>
              <a:ext cx="356128" cy="356128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3398779" y="4079623"/>
            <a:ext cx="2427773" cy="584775"/>
            <a:chOff x="3327210" y="4452847"/>
            <a:chExt cx="2427773" cy="584775"/>
          </a:xfrm>
        </p:grpSpPr>
        <p:sp>
          <p:nvSpPr>
            <p:cNvPr id="117" name="Rectángulo 116"/>
            <p:cNvSpPr/>
            <p:nvPr/>
          </p:nvSpPr>
          <p:spPr>
            <a:xfrm>
              <a:off x="3327210" y="4452847"/>
              <a:ext cx="24277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800" dirty="0" smtClean="0"/>
                <a:t>Vec_1[ </a:t>
              </a:r>
              <a:r>
                <a:rPr lang="es-CO" sz="2000" dirty="0" smtClean="0"/>
                <a:t>C</a:t>
              </a:r>
              <a:r>
                <a:rPr lang="es-CO" sz="2800" dirty="0" smtClean="0"/>
                <a:t>(</a:t>
              </a:r>
              <a:r>
                <a:rPr lang="es-CO" sz="3200" b="1" dirty="0" smtClean="0">
                  <a:solidFill>
                    <a:srgbClr val="FF0000"/>
                  </a:solidFill>
                </a:rPr>
                <a:t>-</a:t>
              </a:r>
              <a:r>
                <a:rPr lang="es-CO" sz="3200" b="1" dirty="0" smtClean="0"/>
                <a:t> </a:t>
              </a:r>
              <a:r>
                <a:rPr lang="es-CO" sz="2800" dirty="0" smtClean="0"/>
                <a:t>     ) ]</a:t>
              </a:r>
              <a:endParaRPr lang="es-CO" sz="2800" dirty="0"/>
            </a:p>
          </p:txBody>
        </p:sp>
        <p:pic>
          <p:nvPicPr>
            <p:cNvPr id="121" name="Imagen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4047" y="4529728"/>
              <a:ext cx="458315" cy="458315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7448142" y="2656350"/>
            <a:ext cx="3451182" cy="658349"/>
            <a:chOff x="7448142" y="2656350"/>
            <a:chExt cx="3451182" cy="658349"/>
          </a:xfrm>
        </p:grpSpPr>
        <p:sp>
          <p:nvSpPr>
            <p:cNvPr id="107" name="CuadroTexto 106"/>
            <p:cNvSpPr txBox="1"/>
            <p:nvPr/>
          </p:nvSpPr>
          <p:spPr>
            <a:xfrm>
              <a:off x="7448142" y="2656350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4063" y="2793506"/>
              <a:ext cx="440695" cy="370544"/>
            </a:xfrm>
            <a:prstGeom prst="rect">
              <a:avLst/>
            </a:prstGeom>
          </p:spPr>
        </p:pic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2950" y="2721016"/>
              <a:ext cx="502798" cy="398241"/>
            </a:xfrm>
            <a:prstGeom prst="rect">
              <a:avLst/>
            </a:prstGeom>
          </p:spPr>
        </p:pic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0946" y="2793506"/>
              <a:ext cx="543781" cy="339600"/>
            </a:xfrm>
            <a:prstGeom prst="rect">
              <a:avLst/>
            </a:prstGeom>
          </p:spPr>
        </p:pic>
        <p:sp>
          <p:nvSpPr>
            <p:cNvPr id="111" name="Rectángulo 110"/>
            <p:cNvSpPr/>
            <p:nvPr/>
          </p:nvSpPr>
          <p:spPr>
            <a:xfrm rot="10800000">
              <a:off x="10589624" y="2729924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  <a:endParaRPr lang="es-CO" sz="3200" dirty="0"/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8381551" y="2794718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,</a:t>
              </a:r>
              <a:endParaRPr lang="es-CO" dirty="0"/>
            </a:p>
          </p:txBody>
        </p:sp>
        <p:pic>
          <p:nvPicPr>
            <p:cNvPr id="114" name="Imagen 1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7865" y="2789457"/>
              <a:ext cx="341406" cy="493819"/>
            </a:xfrm>
            <a:prstGeom prst="rect">
              <a:avLst/>
            </a:prstGeom>
          </p:spPr>
        </p:pic>
        <p:sp>
          <p:nvSpPr>
            <p:cNvPr id="115" name="Rectángulo 114"/>
            <p:cNvSpPr/>
            <p:nvPr/>
          </p:nvSpPr>
          <p:spPr>
            <a:xfrm>
              <a:off x="9976356" y="2841569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85684" y="2803069"/>
              <a:ext cx="356128" cy="356128"/>
            </a:xfrm>
            <a:prstGeom prst="rect">
              <a:avLst/>
            </a:prstGeom>
          </p:spPr>
        </p:pic>
      </p:grpSp>
      <p:cxnSp>
        <p:nvCxnSpPr>
          <p:cNvPr id="126" name="Conector recto de flecha 125"/>
          <p:cNvCxnSpPr/>
          <p:nvPr/>
        </p:nvCxnSpPr>
        <p:spPr>
          <a:xfrm flipH="1">
            <a:off x="5122267" y="3326457"/>
            <a:ext cx="2" cy="7377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5960789" y="4385661"/>
            <a:ext cx="372937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 flipH="1" flipV="1">
            <a:off x="9682836" y="3695315"/>
            <a:ext cx="7328" cy="69034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416564" y="2650903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grpSp>
        <p:nvGrpSpPr>
          <p:cNvPr id="143" name="Grupo 142"/>
          <p:cNvGrpSpPr/>
          <p:nvPr/>
        </p:nvGrpSpPr>
        <p:grpSpPr>
          <a:xfrm>
            <a:off x="3422258" y="5361607"/>
            <a:ext cx="2427773" cy="584775"/>
            <a:chOff x="3327210" y="4452847"/>
            <a:chExt cx="2427773" cy="584775"/>
          </a:xfrm>
        </p:grpSpPr>
        <p:sp>
          <p:nvSpPr>
            <p:cNvPr id="144" name="Rectángulo 143"/>
            <p:cNvSpPr/>
            <p:nvPr/>
          </p:nvSpPr>
          <p:spPr>
            <a:xfrm>
              <a:off x="3327210" y="4452847"/>
              <a:ext cx="24277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800" dirty="0" smtClean="0"/>
                <a:t>Vec_1[</a:t>
              </a:r>
              <a:r>
                <a:rPr lang="es-CO" sz="3200" b="1" dirty="0" smtClean="0">
                  <a:solidFill>
                    <a:srgbClr val="FF0000"/>
                  </a:solidFill>
                </a:rPr>
                <a:t>-</a:t>
              </a:r>
              <a:r>
                <a:rPr lang="es-CO" sz="2000" dirty="0" smtClean="0"/>
                <a:t>C</a:t>
              </a:r>
              <a:r>
                <a:rPr lang="es-CO" sz="2800" dirty="0" smtClean="0"/>
                <a:t>(      ) ]</a:t>
              </a:r>
              <a:endParaRPr lang="es-CO" sz="2800" dirty="0"/>
            </a:p>
          </p:txBody>
        </p:sp>
        <p:pic>
          <p:nvPicPr>
            <p:cNvPr id="145" name="Imagen 1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061" y="4558796"/>
              <a:ext cx="458315" cy="458315"/>
            </a:xfrm>
            <a:prstGeom prst="rect">
              <a:avLst/>
            </a:prstGeom>
          </p:spPr>
        </p:pic>
      </p:grpSp>
      <p:sp>
        <p:nvSpPr>
          <p:cNvPr id="1035" name="Rectángulo 1034"/>
          <p:cNvSpPr/>
          <p:nvPr/>
        </p:nvSpPr>
        <p:spPr>
          <a:xfrm>
            <a:off x="4609542" y="48905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</a:t>
            </a:r>
            <a:endParaRPr lang="es-CO" dirty="0"/>
          </a:p>
        </p:txBody>
      </p:sp>
      <p:cxnSp>
        <p:nvCxnSpPr>
          <p:cNvPr id="46" name="Conector recto 45"/>
          <p:cNvCxnSpPr/>
          <p:nvPr/>
        </p:nvCxnSpPr>
        <p:spPr>
          <a:xfrm flipH="1">
            <a:off x="4955744" y="2755167"/>
            <a:ext cx="268185" cy="36832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4947921" y="2775569"/>
            <a:ext cx="303296" cy="35737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475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VARIABLES EN R – </a:t>
            </a:r>
            <a:r>
              <a:rPr lang="es-CO" b="1" dirty="0" smtClean="0">
                <a:solidFill>
                  <a:srgbClr val="FF0000"/>
                </a:solidFill>
              </a:rPr>
              <a:t>PRIMERA VARIABLE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00455" y="1882205"/>
            <a:ext cx="101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333333"/>
                </a:solidFill>
                <a:latin typeface="Helvetica Neue"/>
              </a:rPr>
              <a:t>E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n R existe la función</a:t>
            </a:r>
            <a:r>
              <a:rPr lang="es-CO" baseline="30000" dirty="0" smtClean="0">
                <a:solidFill>
                  <a:srgbClr val="4183C4"/>
                </a:solidFill>
                <a:latin typeface="Helvetica Neue"/>
              </a:rPr>
              <a:t>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llamada 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class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que nos permite conocer la tipología de los elementos que hacen parte de una variable.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0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22124" y="2770829"/>
            <a:ext cx="3050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EXPRESIONES LÓGICAS EN R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6880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4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RELACIONALES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relacionales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que ( &lt;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que ( &gt;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o igual que ( &lt;=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o igual que ( &gt;=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Igual a ( ==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es igual a (diferente) ( !=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75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CON OPERACIONES ARITMÉTICAS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8" y="3289047"/>
            <a:ext cx="8096337" cy="2197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84" y="2076990"/>
            <a:ext cx="3145315" cy="9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38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HACIENDO USO DE VARIABLES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94" y="1891652"/>
            <a:ext cx="5486400" cy="20267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37" y="4445678"/>
            <a:ext cx="4970838" cy="18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LÓGICOS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1844" y="16032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lógicos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Y lógico ( &amp;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O lógico ( |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lógico ( !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050" name="Picture 2" descr="https://rbasico.netlify.app/Imagenes/Logic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4" y="3586498"/>
            <a:ext cx="10642725" cy="28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43576" y="6550223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564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EXPRESIONES LÓGICAS COMBINANDO OPERADORES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6" y="2609938"/>
            <a:ext cx="8258175" cy="37813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01" y="1426559"/>
            <a:ext cx="4041661" cy="1321528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9751332" y="3133849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663054" y="3453786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5*5  - 5 &lt; 20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9735209" y="3909704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8726742" y="423735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25  - 5 &lt; 20</a:t>
            </a:r>
            <a:endParaRPr lang="es-CO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9751332" y="4606691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936893" y="4962102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7 &gt;= 7  |  20 &lt; 20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968139" y="5683062"/>
            <a:ext cx="1510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TRUE |  FALSE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349604" y="632139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TRUE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9695212" y="5373983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692240" y="6080322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9158027" y="2585416"/>
            <a:ext cx="1257820" cy="44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Desarrollo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04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514</Words>
  <Application>Microsoft Office PowerPoint</Application>
  <PresentationFormat>Panorámica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Ancizar Sans Extrabold</vt:lpstr>
      <vt:lpstr>Arial</vt:lpstr>
      <vt:lpstr>Calibri</vt:lpstr>
      <vt:lpstr>Calibri Light</vt:lpstr>
      <vt:lpstr>Helvetica Neue</vt:lpstr>
      <vt:lpstr>Tema de Office</vt:lpstr>
      <vt:lpstr>Presentación de PowerPoint</vt:lpstr>
      <vt:lpstr>Enfoque del curso – 4 sesiones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</dc:creator>
  <cp:lastModifiedBy>jm</cp:lastModifiedBy>
  <cp:revision>46</cp:revision>
  <dcterms:created xsi:type="dcterms:W3CDTF">2020-08-14T17:28:51Z</dcterms:created>
  <dcterms:modified xsi:type="dcterms:W3CDTF">2020-08-29T03:58:45Z</dcterms:modified>
</cp:coreProperties>
</file>