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sldIdLst>
    <p:sldId id="264" r:id="rId2"/>
    <p:sldId id="266" r:id="rId3"/>
    <p:sldId id="274" r:id="rId4"/>
    <p:sldId id="273" r:id="rId5"/>
    <p:sldId id="262" r:id="rId6"/>
    <p:sldId id="275" r:id="rId7"/>
    <p:sldId id="268" r:id="rId8"/>
    <p:sldId id="271" r:id="rId9"/>
    <p:sldId id="276" r:id="rId10"/>
    <p:sldId id="277" r:id="rId11"/>
    <p:sldId id="278" r:id="rId12"/>
    <p:sldId id="272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6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80"/>
    <a:srgbClr val="E03A00"/>
    <a:srgbClr val="00A466"/>
    <a:srgbClr val="F2E6CC"/>
    <a:srgbClr val="172B7E"/>
    <a:srgbClr val="2BA287"/>
    <a:srgbClr val="19A78C"/>
    <a:srgbClr val="19937C"/>
    <a:srgbClr val="43AB97"/>
    <a:srgbClr val="C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0142615170089"/>
          <c:y val="0.11592011840665821"/>
          <c:w val="0.80461314923257909"/>
          <c:h val="0.70716231579398958"/>
        </c:manualLayout>
      </c:layout>
      <c:pieChart>
        <c:varyColors val="1"/>
        <c:ser>
          <c:idx val="0"/>
          <c:order val="0"/>
          <c:explosion val="3"/>
          <c:dPt>
            <c:idx val="0"/>
            <c:bubble3D val="0"/>
            <c:explosion val="4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3-4475-B574-E62C9EEF7BB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3-4475-B574-E62C9EEF7BB4}"/>
              </c:ext>
            </c:extLst>
          </c:dPt>
          <c:dLbls>
            <c:dLbl>
              <c:idx val="0"/>
              <c:layout>
                <c:manualLayout>
                  <c:x val="-0.1932259421770752"/>
                  <c:y val="-4.3237250210980266E-2"/>
                </c:manualLayout>
              </c:layout>
              <c:tx>
                <c:rich>
                  <a:bodyPr/>
                  <a:lstStyle/>
                  <a:p>
                    <a:fld id="{82CA0005-EB6E-4BD7-903F-045919B958FC}" type="VALUE">
                      <a:rPr lang="en-US" sz="1200" b="0"/>
                      <a:pPr/>
                      <a:t>[VALOR]</a:t>
                    </a:fld>
                    <a:r>
                      <a:rPr lang="en-US" sz="1200" b="0" dirty="0"/>
                      <a:t> (32168)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63-4475-B574-E62C9EEF7BB4}"/>
                </c:ext>
              </c:extLst>
            </c:dLbl>
            <c:dLbl>
              <c:idx val="1"/>
              <c:layout>
                <c:manualLayout>
                  <c:x val="0.2043871377471837"/>
                  <c:y val="5.57010075097228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A2F3F0B-37B4-406E-AD2C-AB8CB46A4D3E}" type="VALUE">
                      <a:rPr lang="en-US" sz="1400" b="1">
                        <a:solidFill>
                          <a:srgbClr val="FF0000"/>
                        </a:solidFill>
                      </a:rPr>
                      <a:pPr>
                        <a:defRPr sz="1400" b="1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 (24829)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895895673009424"/>
                      <c:h val="0.217750052918745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C63-4475-B574-E62C9EEF7B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Sisben_PBM!$M$5:$M$6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Sisben_PBM!$O$5:$O$6</c:f>
              <c:numCache>
                <c:formatCode>0%</c:formatCode>
                <c:ptCount val="2"/>
                <c:pt idx="0">
                  <c:v>0.56438058143411052</c:v>
                </c:pt>
                <c:pt idx="1">
                  <c:v>0.43561941856588943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63-4475-B574-E62C9EEF7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92451565349966"/>
          <c:y val="0.84871919174585464"/>
          <c:w val="0.46194168154105736"/>
          <c:h val="0.1185902743516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C027F-C08D-4BC9-9BF0-7B63842E006D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B390F-3866-42E7-8499-14587373AB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60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390F-3866-42E7-8499-14587373AB7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9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28/08/2020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stadisticaun.github.io/G_Matriculados/Nal/Pregrado/S_pb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s.com/lessons/e8S7E5LCzXhNGw/relaciones-lineales-y-datos-bivariad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26975" y="5267959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  <a:hlinkClick r:id="rId2"/>
              </a:rPr>
              <a:t>https://estadisticaun.github.io/G_Matriculados/Nal/Pregrado/S_pbm.html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9080" y="371831"/>
            <a:ext cx="794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Evolución Puntaje Básico de Matrícula -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pbm</a:t>
            </a:r>
            <a:endParaRPr lang="es-CO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7" y="1098894"/>
            <a:ext cx="7144557" cy="41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26975" y="5521400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</a:t>
            </a:r>
            <a:r>
              <a:rPr lang="es-E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SIA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9080" y="371831"/>
            <a:ext cx="794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Distribución Puntaje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</a:t>
            </a:r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-unal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88" y="1178169"/>
            <a:ext cx="6643659" cy="43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09391" y="5626116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045135"/>
            <a:ext cx="7200899" cy="441985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4285" y="249028"/>
            <a:ext cx="794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Distribución Puntaje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</a:t>
            </a:r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-unal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09391" y="5626116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Comparación Distribución Puntajes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5" y="1001020"/>
            <a:ext cx="6323809" cy="44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09391" y="5626116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Comparación Distribución Puntajes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5" y="1001020"/>
            <a:ext cx="6323809" cy="44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1119554" y="5715000"/>
            <a:ext cx="6512169" cy="29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>
                <a:hlinkClick r:id="rId2"/>
              </a:rPr>
              <a:t>https://www.tes.com/lessons/e8S7E5LCzXhNGw/relaciones-lineales-y-datos-bivariados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152786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Representación gráfica Correlación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entre dos variables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6" y="1083306"/>
            <a:ext cx="6837377" cy="46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259080" y="5674979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Correlación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" y="792844"/>
            <a:ext cx="6801463" cy="477175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539404" y="2612296"/>
            <a:ext cx="1433147" cy="694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Correlación</a:t>
            </a:r>
          </a:p>
          <a:p>
            <a:pPr algn="ctr"/>
            <a:r>
              <a:rPr lang="es-CO" dirty="0" smtClean="0">
                <a:solidFill>
                  <a:srgbClr val="FF0000"/>
                </a:solidFill>
              </a:rPr>
              <a:t>0.1899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7051431" y="2875085"/>
            <a:ext cx="290146" cy="3036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Correlación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 -  </a:t>
            </a:r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sedes andinas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1" y="1410401"/>
            <a:ext cx="7382411" cy="4219952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59080" y="5630353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47031" y="1068851"/>
            <a:ext cx="7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0.157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148812" y="1068851"/>
            <a:ext cx="7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0.161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93573" y="1060767"/>
            <a:ext cx="7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0.089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883535" y="1068851"/>
            <a:ext cx="109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0.0459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Correlación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 -  </a:t>
            </a:r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sedes de presencia nacional</a:t>
            </a:r>
            <a:endParaRPr lang="es-CO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9080" y="5630353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1" y="1397978"/>
            <a:ext cx="7104185" cy="431150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47031" y="1068851"/>
            <a:ext cx="7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0.134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05063" y="1048749"/>
            <a:ext cx="10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0.0732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390730" y="998459"/>
            <a:ext cx="928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-0.160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683199" y="1026294"/>
            <a:ext cx="10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0.190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079347" y="1026294"/>
            <a:ext cx="10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0.0408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Correspondencia entre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pbm.</a:t>
            </a:r>
            <a:endParaRPr lang="es-CO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9080" y="5630353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053732" y="1013732"/>
            <a:ext cx="0" cy="400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002318" y="4983780"/>
            <a:ext cx="6989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38852" y="5350347"/>
            <a:ext cx="27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Puntaje Básico de Matrícula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948346" y="2308057"/>
            <a:ext cx="27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Puntaje Sisben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15103" y="4852061"/>
            <a:ext cx="2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93742" y="5004461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95103" y="5004461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99834" y="5014232"/>
            <a:ext cx="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100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85839" y="2653957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50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07041" y="877816"/>
            <a:ext cx="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100</a:t>
            </a:r>
            <a:endParaRPr lang="es-CO" dirty="0"/>
          </a:p>
        </p:txBody>
      </p:sp>
      <p:cxnSp>
        <p:nvCxnSpPr>
          <p:cNvPr id="25" name="Conector recto 24"/>
          <p:cNvCxnSpPr>
            <a:stCxn id="19" idx="0"/>
          </p:cNvCxnSpPr>
          <p:nvPr/>
        </p:nvCxnSpPr>
        <p:spPr>
          <a:xfrm flipH="1" flipV="1">
            <a:off x="2523386" y="1035373"/>
            <a:ext cx="1" cy="39690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22" idx="3"/>
          </p:cNvCxnSpPr>
          <p:nvPr/>
        </p:nvCxnSpPr>
        <p:spPr>
          <a:xfrm>
            <a:off x="1045128" y="2838623"/>
            <a:ext cx="681196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24887" y="3474131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A466"/>
                </a:solidFill>
              </a:rPr>
              <a:t>Bajo PBM</a:t>
            </a:r>
            <a:endParaRPr lang="es-CO" dirty="0">
              <a:solidFill>
                <a:srgbClr val="00A466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117141" y="3817849"/>
            <a:ext cx="16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A466"/>
                </a:solidFill>
              </a:rPr>
              <a:t>Bajo SISBEN</a:t>
            </a:r>
            <a:endParaRPr lang="es-CO" dirty="0">
              <a:solidFill>
                <a:srgbClr val="00A466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329420" y="3535153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Alto PBM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321674" y="3878871"/>
            <a:ext cx="16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Bajo SISBEN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988580" y="1464417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A466"/>
                </a:solidFill>
              </a:rPr>
              <a:t>Alto PBM</a:t>
            </a:r>
            <a:endParaRPr lang="es-CO" dirty="0">
              <a:solidFill>
                <a:srgbClr val="00A466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980834" y="1808135"/>
            <a:ext cx="16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00A466"/>
                </a:solidFill>
              </a:rPr>
              <a:t>Alto SISBEN</a:t>
            </a:r>
            <a:endParaRPr lang="es-CO" dirty="0">
              <a:solidFill>
                <a:srgbClr val="00A466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061478" y="1380110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Bajo PBM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053732" y="1723828"/>
            <a:ext cx="16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Alto SISBEN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43940" y="1992492"/>
            <a:ext cx="7542860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Caracterización </a:t>
            </a:r>
            <a:r>
              <a:rPr lang="es-ES" sz="4000" dirty="0" smtClean="0">
                <a:solidFill>
                  <a:srgbClr val="172B7E"/>
                </a:solidFill>
                <a:latin typeface="Ancizar Serif"/>
                <a:cs typeface="Ancizar Serif"/>
              </a:rPr>
              <a:t>población UNAL PBM </a:t>
            </a:r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- SISBEN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Dirección Nacional de Planeación y </a:t>
            </a:r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Estadística</a:t>
            </a: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Oficina de Estadística</a:t>
            </a:r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400" dirty="0">
                <a:solidFill>
                  <a:srgbClr val="172B7E"/>
                </a:solidFill>
                <a:latin typeface="Ancizar Serif"/>
                <a:cs typeface="Ancizar Serif"/>
              </a:rPr>
              <a:t>Bogotá, 28 de agosto de 2020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249028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Correspondencia entre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pbm.</a:t>
            </a:r>
            <a:endParaRPr lang="es-CO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9080" y="5630353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18" y="1074039"/>
            <a:ext cx="6916220" cy="43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4285" y="134067"/>
            <a:ext cx="805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Correspondencia entre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sisben vs pbm.</a:t>
            </a:r>
            <a:endParaRPr lang="es-CO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9080" y="5630353"/>
            <a:ext cx="6624455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</a:t>
            </a:r>
            <a:r>
              <a:rPr lang="es-CO" sz="900" dirty="0" smtClean="0"/>
              <a:t>Dirección Nacional de Planeación y Estadística con base en información suministrada por el Sistema de Información Académica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975942" y="965695"/>
            <a:ext cx="0" cy="400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975942" y="4992572"/>
            <a:ext cx="6989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60306" y="5399714"/>
            <a:ext cx="27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Puntaje Básico de Matrícula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1009901" y="2266799"/>
            <a:ext cx="279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Puntaje Sisben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88727" y="4860853"/>
            <a:ext cx="2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67366" y="5013253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68727" y="5013253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73458" y="5023024"/>
            <a:ext cx="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100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80274" y="2641599"/>
            <a:ext cx="45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50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21733" y="896647"/>
            <a:ext cx="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100</a:t>
            </a:r>
            <a:endParaRPr lang="es-CO" dirty="0"/>
          </a:p>
        </p:txBody>
      </p:sp>
      <p:cxnSp>
        <p:nvCxnSpPr>
          <p:cNvPr id="25" name="Conector recto 24"/>
          <p:cNvCxnSpPr>
            <a:stCxn id="19" idx="0"/>
          </p:cNvCxnSpPr>
          <p:nvPr/>
        </p:nvCxnSpPr>
        <p:spPr>
          <a:xfrm flipH="1" flipV="1">
            <a:off x="2497010" y="1044165"/>
            <a:ext cx="1" cy="39690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22" idx="3"/>
          </p:cNvCxnSpPr>
          <p:nvPr/>
        </p:nvCxnSpPr>
        <p:spPr>
          <a:xfrm>
            <a:off x="1039563" y="2826265"/>
            <a:ext cx="681196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168141" y="3019183"/>
            <a:ext cx="128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A466"/>
                </a:solidFill>
              </a:rPr>
              <a:t>Bajo PBM</a:t>
            </a:r>
            <a:endParaRPr lang="es-CO" sz="1400" dirty="0">
              <a:solidFill>
                <a:srgbClr val="00A466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160395" y="3249822"/>
            <a:ext cx="163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A466"/>
                </a:solidFill>
              </a:rPr>
              <a:t>Bajo SISBEN</a:t>
            </a:r>
            <a:endParaRPr lang="es-CO" sz="1400" dirty="0">
              <a:solidFill>
                <a:srgbClr val="00A466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295298" y="3010931"/>
            <a:ext cx="128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Alto PBM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287552" y="3240787"/>
            <a:ext cx="163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Bajo SISBEN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91132" y="1026677"/>
            <a:ext cx="128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A466"/>
                </a:solidFill>
              </a:rPr>
              <a:t>Bajo PBM</a:t>
            </a:r>
            <a:endParaRPr lang="es-CO" sz="1400" dirty="0">
              <a:solidFill>
                <a:srgbClr val="00A466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191132" y="1241730"/>
            <a:ext cx="163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A466"/>
                </a:solidFill>
              </a:rPr>
              <a:t>Bajo SISBEN</a:t>
            </a:r>
            <a:endParaRPr lang="es-CO" sz="1400" dirty="0">
              <a:solidFill>
                <a:srgbClr val="00A466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158774" y="1050551"/>
            <a:ext cx="128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Bajo PBM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160395" y="1294962"/>
            <a:ext cx="163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FF0000"/>
                </a:solidFill>
              </a:rPr>
              <a:t>Alto SISBEN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40903" y="1855174"/>
            <a:ext cx="10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27% </a:t>
            </a:r>
            <a:r>
              <a:rPr lang="es-CO" dirty="0" smtClean="0"/>
              <a:t>(6621)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287552" y="3957216"/>
            <a:ext cx="10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15%</a:t>
            </a:r>
            <a:r>
              <a:rPr lang="es-CO" b="1" dirty="0" smtClean="0"/>
              <a:t> </a:t>
            </a:r>
            <a:r>
              <a:rPr lang="es-CO" dirty="0" smtClean="0"/>
              <a:t>(3786)</a:t>
            </a:r>
            <a:endParaRPr lang="es-CO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122880" y="3828563"/>
            <a:ext cx="10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A480"/>
                </a:solidFill>
              </a:rPr>
              <a:t>39%</a:t>
            </a:r>
            <a:r>
              <a:rPr lang="es-CO" b="1" dirty="0" smtClean="0"/>
              <a:t> </a:t>
            </a:r>
            <a:r>
              <a:rPr lang="es-CO" dirty="0" smtClean="0"/>
              <a:t>(9673)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101605" y="1844297"/>
            <a:ext cx="10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A480"/>
                </a:solidFill>
              </a:rPr>
              <a:t>19% </a:t>
            </a:r>
            <a:r>
              <a:rPr lang="es-CO" dirty="0" smtClean="0"/>
              <a:t>(4745)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36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PBM  - SISBEN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Comparación de los INDICES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15606" y="5676053"/>
            <a:ext cx="7437743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Resolución Rectoría 2146 de 1993 Universidad Nacional de Colombia. </a:t>
            </a:r>
            <a:b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</a:b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Resumen ejecutivo, Diseño del Índice SISBEN en su tercera versión – SISBEN III, Departamento Nacional de Planeación.  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2172372" y="4846308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21 Rectángulo"/>
          <p:cNvSpPr/>
          <p:nvPr/>
        </p:nvSpPr>
        <p:spPr>
          <a:xfrm>
            <a:off x="6705601" y="3388023"/>
            <a:ext cx="152702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4335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E79289B-CC37-40FA-A1EE-20578028A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06733"/>
              </p:ext>
            </p:extLst>
          </p:nvPr>
        </p:nvGraphicFramePr>
        <p:xfrm>
          <a:off x="477374" y="890767"/>
          <a:ext cx="8666626" cy="464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313">
                  <a:extLst>
                    <a:ext uri="{9D8B030D-6E8A-4147-A177-3AD203B41FA5}">
                      <a16:colId xmlns:a16="http://schemas.microsoft.com/office/drawing/2014/main" val="1718877476"/>
                    </a:ext>
                  </a:extLst>
                </a:gridCol>
                <a:gridCol w="4333313">
                  <a:extLst>
                    <a:ext uri="{9D8B030D-6E8A-4147-A177-3AD203B41FA5}">
                      <a16:colId xmlns:a16="http://schemas.microsoft.com/office/drawing/2014/main" val="1884385955"/>
                    </a:ext>
                  </a:extLst>
                </a:gridCol>
              </a:tblGrid>
              <a:tr h="8170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PBM</a:t>
                      </a:r>
                    </a:p>
                    <a:p>
                      <a:pPr algn="ctr"/>
                      <a:r>
                        <a:rPr lang="es-ES" b="0" dirty="0"/>
                        <a:t>Puntaje Básico de Matrícula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SISBEN III</a:t>
                      </a:r>
                    </a:p>
                    <a:p>
                      <a:pPr algn="ctr"/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Selección de Beneficiarios para Programas Sociales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5683"/>
                  </a:ext>
                </a:extLst>
              </a:tr>
              <a:tr h="3725983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acuerdo a las variables solicitadas determina </a:t>
                      </a:r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capacidad económica 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financiar la matrícula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un índice de estándar de vida, y como tal no es estrictamente comparable con medidas de pobreza por </a:t>
                      </a:r>
                      <a:r>
                        <a:rPr lang="es-C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carencia de ingresos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como las líneas de indigencia y de pobreza.</a:t>
                      </a:r>
                    </a:p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índice debe permitir caracterizar a la población más pobre como aquella de mayores privaciones en cada uno de los indicadores.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Expresa las distintas cosas que una persona puede </a:t>
                      </a:r>
                      <a:r>
                        <a:rPr lang="es-CO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 o hacer con los diferentes bienes 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 posee (no depende de la cantidad de bienes o del nivel de ingreso)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5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PBM  - SISBEN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Comparación de los INDICES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77506" y="5709394"/>
            <a:ext cx="7437743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Resolución Rectoría 2146 de 1993 Universidad Nacional de Colombia. </a:t>
            </a:r>
            <a:b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</a:b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Resumen ejecutivo, Diseño del Índice SISBEN en su tercera versión – SISBEN III, Departamento Nacional de Planeación.  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2172372" y="4846308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04335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8B5A53C-323B-40A7-8DB2-1F017FA88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77570"/>
              </p:ext>
            </p:extLst>
          </p:nvPr>
        </p:nvGraphicFramePr>
        <p:xfrm>
          <a:off x="4866297" y="961857"/>
          <a:ext cx="4216400" cy="4498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2004954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603164359"/>
                    </a:ext>
                  </a:extLst>
                </a:gridCol>
              </a:tblGrid>
              <a:tr h="1792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 dirty="0">
                          <a:effectLst/>
                        </a:rPr>
                        <a:t>COMPONENTES DE INDICE SISBEN III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6861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Salud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Vulnerabilidad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ctr"/>
                </a:tc>
                <a:extLst>
                  <a:ext uri="{0D108BD9-81ED-4DB2-BD59-A6C34878D82A}">
                    <a16:rowId xmlns:a16="http://schemas.microsoft.com/office/drawing/2014/main" val="943292717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Discapacidad permanente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25095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Adolescente con hijo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Individuo</a:t>
                      </a:r>
                      <a:endParaRPr lang="es-CO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120322950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Número de personas en el hogar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550632630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Educación 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Tipo de jefatura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632762914"/>
                  </a:ext>
                </a:extLst>
              </a:tr>
              <a:tr h="35844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adulos con analfabetismo funcional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Tasada de dependencia demográgica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4247743197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insasistencia escolar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Tenencia de activos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621386164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Atraso escolar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2403651869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ninos trabajando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Contextual</a:t>
                      </a:r>
                      <a:endParaRPr lang="es-CO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293486099"/>
                  </a:ext>
                </a:extLst>
              </a:tr>
              <a:tr h="35844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% adultos con </a:t>
                      </a:r>
                      <a:r>
                        <a:rPr lang="es-ES" sz="1000" u="none" strike="noStrike" dirty="0" smtClean="0">
                          <a:effectLst/>
                        </a:rPr>
                        <a:t>secundario </a:t>
                      </a:r>
                      <a:r>
                        <a:rPr lang="es-ES" sz="1000" u="none" strike="noStrike" dirty="0">
                          <a:effectLst/>
                        </a:rPr>
                        <a:t>incompleta o menos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Tasa de mortalidad infantil (municipal)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2398095951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Tasa de homicidios (municipal)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2679769425"/>
                  </a:ext>
                </a:extLst>
              </a:tr>
              <a:tr h="35844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Vivienda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% Tasa de cobertura neta por nivel educativo (municipal)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064063791"/>
                  </a:ext>
                </a:extLst>
              </a:tr>
              <a:tr h="37636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Tipo de unidad de vidienda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% Uso de servicios de Salud general dad una necesidad (municipal)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314571860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Fuente de agua para consumo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425098999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Tipo de conexión sanitario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774758448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Material de los pisos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905715193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Material de las paredes 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134635955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Eliminación de basuras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783475986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Tipo de combustible para cocinar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1267861284"/>
                  </a:ext>
                </a:extLst>
              </a:tr>
              <a:tr h="17922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Hacinamietno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 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6" marR="9016" marT="9016" marB="0" anchor="b"/>
                </a:tc>
                <a:extLst>
                  <a:ext uri="{0D108BD9-81ED-4DB2-BD59-A6C34878D82A}">
                    <a16:rowId xmlns:a16="http://schemas.microsoft.com/office/drawing/2014/main" val="392809015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E458978-B075-471D-BB2F-4BD919A4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56221"/>
              </p:ext>
            </p:extLst>
          </p:nvPr>
        </p:nvGraphicFramePr>
        <p:xfrm>
          <a:off x="477375" y="961856"/>
          <a:ext cx="4216400" cy="4498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420223673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877995971"/>
                    </a:ext>
                  </a:extLst>
                </a:gridCol>
              </a:tblGrid>
              <a:tr h="1999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Puntaje Básico de Matrícula PBM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77723"/>
                  </a:ext>
                </a:extLst>
              </a:tr>
              <a:tr h="99966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>
                          <a:effectLst/>
                        </a:rPr>
                        <a:t>La Variable A 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está compuesta por </a:t>
                      </a:r>
                      <a:r>
                        <a:rPr lang="es-ES" sz="1100" u="sng" strike="noStrike">
                          <a:effectLst/>
                        </a:rPr>
                        <a:t>tres</a:t>
                      </a:r>
                      <a:r>
                        <a:rPr lang="es-ES" sz="1100" u="none" strike="noStrike">
                          <a:effectLst/>
                        </a:rPr>
                        <a:t> indicadores ponderados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La variable B, cuya función es considerar situaciones que ameritan </a:t>
                      </a:r>
                      <a:r>
                        <a:rPr lang="es-ES" sz="1100" u="sng" strike="noStrike" dirty="0">
                          <a:effectLst/>
                        </a:rPr>
                        <a:t>atenuar el peso de la variable A</a:t>
                      </a:r>
                      <a:r>
                        <a:rPr lang="es-ES" sz="1100" u="none" strike="noStrike" dirty="0">
                          <a:effectLst/>
                        </a:rPr>
                        <a:t>, está compuesta por cuatro indicadores a saber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0653"/>
                  </a:ext>
                </a:extLst>
              </a:tr>
              <a:tr h="6597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u="none" strike="noStrike">
                          <a:effectLst/>
                        </a:rPr>
                        <a:t>A1: Valor de la pensión mensual en el último año de secundaria: 40%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u="none" strike="noStrike">
                          <a:effectLst/>
                        </a:rPr>
                        <a:t>B1 Carácter del colegio.</a:t>
                      </a:r>
                      <a:endParaRPr lang="es-CO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449868"/>
                  </a:ext>
                </a:extLst>
              </a:tr>
              <a:tr h="87970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300" u="none" strike="noStrike">
                          <a:effectLst/>
                        </a:rPr>
                        <a:t>A2: Lugar de residencia del responsable de la manutención del estudiante: 30%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u="none" strike="noStrike">
                          <a:effectLst/>
                        </a:rPr>
                        <a:t>B2 Lugar de residencia de los padres o responsables de la manutención.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24326"/>
                  </a:ext>
                </a:extLst>
              </a:tr>
              <a:tr h="219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u="none" strike="noStrike">
                          <a:effectLst/>
                        </a:rPr>
                        <a:t>B3 Propiedad de la vivienda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0278593"/>
                  </a:ext>
                </a:extLst>
              </a:tr>
              <a:tr h="153948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300" u="none" strike="noStrike">
                          <a:effectLst/>
                        </a:rPr>
                        <a:t>A3: Ingresos familiares: 30%</a:t>
                      </a:r>
                      <a:endParaRPr lang="es-CO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u="none" strike="noStrike" dirty="0">
                          <a:effectLst/>
                        </a:rPr>
                        <a:t>B4 Número de hijos dependientes del ingreso familiar menores de 18 años o estudiantes regulares en instituciones de educación secundaria, tecnológica o universitaria.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3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Población UNAL – SISBEN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Caracterización </a:t>
            </a:r>
            <a:r>
              <a:rPr lang="es-ES" sz="1400" spc="300" dirty="0" smtClean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Población</a:t>
            </a:r>
            <a:endParaRPr lang="es-ES" sz="1400" spc="300" dirty="0">
              <a:solidFill>
                <a:srgbClr val="172B7E"/>
              </a:solidFill>
              <a:latin typeface="Ancizar Sans" panose="020B0602040300000003" pitchFamily="34" charset="0"/>
              <a:cs typeface="Ancizar Serif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84883" y="5353190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4335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81738" y="2160380"/>
            <a:ext cx="1389185" cy="553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44621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1781738" y="3093854"/>
            <a:ext cx="1389185" cy="553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45580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781738" y="4056481"/>
            <a:ext cx="1389185" cy="553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36222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200" y="2234360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2019-1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74785" y="135094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Periodo</a:t>
            </a:r>
            <a:endParaRPr lang="es-CO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57200" y="3254714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2019-2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57200" y="4212801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2020-1</a:t>
            </a:r>
            <a:endParaRPr lang="es-CO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335216" y="2419026"/>
            <a:ext cx="797169" cy="609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342666" y="3462788"/>
            <a:ext cx="728172" cy="17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3342666" y="4017262"/>
            <a:ext cx="728172" cy="498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292470" y="2437337"/>
            <a:ext cx="422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292470" y="3439380"/>
            <a:ext cx="422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1292470" y="4397467"/>
            <a:ext cx="422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327405" y="3216264"/>
            <a:ext cx="1389185" cy="553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56997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781739" y="1245174"/>
            <a:ext cx="17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Matriculados en pregrado</a:t>
            </a:r>
            <a:endParaRPr lang="es-CO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253085" y="1251591"/>
            <a:ext cx="170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Matriculados por lo menos una vez</a:t>
            </a:r>
            <a:endParaRPr lang="es-CO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943865" y="1249811"/>
            <a:ext cx="17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Población con SISBEN</a:t>
            </a:r>
            <a:endParaRPr lang="es-CO" b="1" dirty="0"/>
          </a:p>
        </p:txBody>
      </p:sp>
      <p:graphicFrame>
        <p:nvGraphicFramePr>
          <p:cNvPr id="42" name="Gráfico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355249"/>
              </p:ext>
            </p:extLst>
          </p:nvPr>
        </p:nvGraphicFramePr>
        <p:xfrm>
          <a:off x="5973157" y="1856764"/>
          <a:ext cx="3072955" cy="349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Flecha derecha 42"/>
          <p:cNvSpPr/>
          <p:nvPr/>
        </p:nvSpPr>
        <p:spPr>
          <a:xfrm>
            <a:off x="5854815" y="3360501"/>
            <a:ext cx="236684" cy="2532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44538"/>
            <a:ext cx="7593962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CARACTERIZACIÓN POBLACIÓN CON Y SIN SISBEN</a:t>
            </a:r>
            <a:endParaRPr lang="es-ES" sz="16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53706" y="5377086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3367454"/>
            <a:ext cx="8761828" cy="15298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207190"/>
            <a:ext cx="6686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77376" y="5787237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SIA, Departamento Nacional de Planeación</a:t>
            </a:r>
          </a:p>
          <a:p>
            <a:pPr algn="l"/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376" y="344538"/>
            <a:ext cx="7593962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CARACTERIZACIÓN POBLACIÓN CON Y SIN SISBEN</a:t>
            </a:r>
            <a:endParaRPr lang="es-ES" sz="16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06" y="2507591"/>
            <a:ext cx="4400550" cy="1400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6" y="909315"/>
            <a:ext cx="6610350" cy="14294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6" y="4033773"/>
            <a:ext cx="6686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26975" y="5267959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</a:t>
            </a:r>
            <a:r>
              <a:rPr lang="es-E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SIA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9080" y="371831"/>
            <a:ext cx="794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Distribución Puntaje Básico de Matrícula -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pbm</a:t>
            </a:r>
            <a:endParaRPr lang="es-CO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46" y="1107452"/>
            <a:ext cx="6339061" cy="41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26975" y="5267959"/>
            <a:ext cx="446212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Sistema de Información Académica – </a:t>
            </a:r>
            <a:r>
              <a:rPr lang="es-E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SIA</a:t>
            </a:r>
            <a:endParaRPr lang="es-ES" sz="900" dirty="0">
              <a:solidFill>
                <a:schemeClr val="tx1">
                  <a:lumMod val="65000"/>
                  <a:lumOff val="35000"/>
                </a:schemeClr>
              </a:solidFill>
              <a:latin typeface="Ancizar Sans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Dirección Nacional de Planeación y Estadística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9080" y="371831"/>
            <a:ext cx="794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Distribución Puntaje Básico de Matrícula - </a:t>
            </a:r>
            <a:r>
              <a:rPr lang="es-ES" u="sng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pbm</a:t>
            </a:r>
            <a:endParaRPr lang="es-CO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5" y="1146599"/>
            <a:ext cx="6323809" cy="39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1671</TotalTime>
  <Words>907</Words>
  <Application>Microsoft Office PowerPoint</Application>
  <PresentationFormat>Presentación en pantalla (4:3)</PresentationFormat>
  <Paragraphs>185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Ancizar Sans</vt:lpstr>
      <vt:lpstr>Ancizar Sans Extrabold</vt:lpstr>
      <vt:lpstr>Ancizar Serif</vt:lpstr>
      <vt:lpstr>Ancizar Serif Extrabold</vt:lpstr>
      <vt:lpstr>Arial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jm</cp:lastModifiedBy>
  <cp:revision>121</cp:revision>
  <dcterms:created xsi:type="dcterms:W3CDTF">2018-07-09T16:33:10Z</dcterms:created>
  <dcterms:modified xsi:type="dcterms:W3CDTF">2020-08-28T18:29:12Z</dcterms:modified>
</cp:coreProperties>
</file>