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9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0" r:id="rId13"/>
    <p:sldId id="256" r:id="rId14"/>
    <p:sldId id="281" r:id="rId15"/>
    <p:sldId id="27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2"/>
    <p:restoredTop sz="96405"/>
  </p:normalViewPr>
  <p:slideViewPr>
    <p:cSldViewPr snapToGrid="0">
      <p:cViewPr varScale="1">
        <p:scale>
          <a:sx n="112" d="100"/>
          <a:sy n="112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3BA7A-DC15-2045-915E-ACE07C7A91D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0488-D36E-CB44-8109-D922E5315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C0488-D36E-CB44-8109-D922E53150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C0488-D36E-CB44-8109-D922E53150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C0488-D36E-CB44-8109-D922E53150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FE76-21E5-A87A-87F0-32D9E908F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3384-ED3E-5470-6CC0-EBE351B14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3854-0188-03DA-8222-17A32D2B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BFD6-88EE-5BF4-1AC2-E48799ED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0B0A-01EB-038A-DB07-04FDC856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90D4-F7A8-99A2-00AA-43BC66E0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1925F-0F6C-B681-00B3-172E83B5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0466-060C-19CD-11DB-7F7F032D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52A1-4A83-EC01-1AE9-196AA643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44D3-799F-AADC-8DDE-D9B5BA10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9E255-6D80-75CE-7C2F-B9E844389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8F9D-37B8-AEF5-EABD-645E6CD7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D8738-17CD-DD93-CEF7-C9A36863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B32CA-1ED3-8C1A-ABD0-3B692B22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34DC-787D-FE48-17D7-B0FA3ECA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79DD-EE5A-64B9-CBAA-2CEC1F22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8632-2B87-E9A6-AD47-82B707FD8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F028-7AF2-7659-4DE8-0F0715CA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E3787-1FEE-AC13-BA1A-E692B7FF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D219-E407-D39D-C36A-B4E28D3A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11E1-B645-23E0-9FA2-D6C97976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BE89F-C862-4C66-DCA2-1E207CC26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31078-5289-68E3-76A0-170E5134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E16D7-C5D6-A1CC-4BBD-475B9446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A655-D8C7-173D-52E8-F3290F65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CD12-F71F-EA49-BF4E-F428C7FB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71B6-D60B-7C39-D504-966A06075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A47A2-D6B3-EA10-1C85-53BA31D3C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1FBF-D55D-A91C-9DB6-2BD3E44C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4D8E6-D7C4-F8E3-0AD5-4DEAB76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5D6D2-BD72-224D-CEB6-3AD9233C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B398-8D22-4A23-C761-6DBF2F58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DCF8-98DD-27A7-0EB6-583F38FF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2A43-C2CB-CD25-DDFF-8776BC00B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8D33F-66FE-966A-3D5E-5A46DD00D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56E3D-1609-DA4D-A49F-1C7D54AE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BA05A-6F52-C8B7-9AA7-D1923B61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32F6F-EDC8-8060-C0ED-492CA539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E8C32-E390-B61A-E223-5C6E8B03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2FD0-25E4-7995-D40A-4CF4BB76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446F9-2A9B-F94E-B22C-033A95B5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448EB-DEF1-212C-C4D9-01EA6D35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4802C-2C76-F053-21E6-DAF6AFCB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B9B0F-2041-D676-8151-53AF1B26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D1688-1CF1-E6AC-CE54-6F132FBD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746B-ECE7-32EB-94D9-7D9022DD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E097-1C67-EDC6-949F-14535113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B473-954D-5FE1-1087-D2BEED0B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C71E0-8969-E663-9FCD-E91C3E9E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1A548-5E5E-3B14-4867-EA3C44C9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1474C-AA3D-04F7-39A5-9548C393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99D5C-D07B-E432-E42D-E51034F7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6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2520-3FCF-03B9-0429-73EC5D16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2B9EB-4F43-9874-F81B-5031ECD46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3B429-F963-2A70-52FC-5EBC43247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BB490-979E-317C-B074-64A8FB3B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F2708-5FCC-57A4-73C9-705B240C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4D912-F015-A59E-6287-D8CE5C49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1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A94DD-0FD7-3E63-F773-D48DC33D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C568-AE25-9273-894A-CEC97456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F31A-47F8-108D-C299-089955E57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8C02-0C55-614D-A537-CDBA60A4EFA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5A3D1-A665-620F-0AEB-4AEB7CD9E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BDE3-68B1-2B51-EBB8-AE7B2E3BE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3E006-0036-0F44-8C4D-3E7D185BE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BEF29E-F5A1-D1C8-8C77-1C873E58F724}"/>
              </a:ext>
            </a:extLst>
          </p:cNvPr>
          <p:cNvCxnSpPr>
            <a:cxnSpLocks/>
          </p:cNvCxnSpPr>
          <p:nvPr/>
        </p:nvCxnSpPr>
        <p:spPr>
          <a:xfrm flipV="1">
            <a:off x="2349140" y="5166861"/>
            <a:ext cx="0" cy="777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3849D9-78EC-E55A-9D7E-B0B7B6FDF531}"/>
              </a:ext>
            </a:extLst>
          </p:cNvPr>
          <p:cNvCxnSpPr/>
          <p:nvPr/>
        </p:nvCxnSpPr>
        <p:spPr>
          <a:xfrm>
            <a:off x="648929" y="5132453"/>
            <a:ext cx="1094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07E66D-D5FC-8996-7D79-AA693D2087F7}"/>
              </a:ext>
            </a:extLst>
          </p:cNvPr>
          <p:cNvSpPr/>
          <p:nvPr/>
        </p:nvSpPr>
        <p:spPr>
          <a:xfrm>
            <a:off x="361621" y="3725940"/>
            <a:ext cx="2232992" cy="7621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82651-695A-8AE5-E459-1EF56A0CC569}"/>
              </a:ext>
            </a:extLst>
          </p:cNvPr>
          <p:cNvSpPr txBox="1"/>
          <p:nvPr/>
        </p:nvSpPr>
        <p:spPr>
          <a:xfrm>
            <a:off x="-112543" y="3778683"/>
            <a:ext cx="259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از ماه دوم شروع میکنیم به نظرسنجی </a:t>
            </a:r>
          </a:p>
          <a:p>
            <a:pPr marL="0" algn="r" defTabSz="914400" rtl="1" eaLnBrk="1" latinLnBrk="0" hangingPunct="1"/>
            <a:r>
              <a:rPr lang="fa-IR" sz="1200" dirty="0"/>
              <a:t>در مورد قیمت توکن کریپتافه از تمام </a:t>
            </a:r>
          </a:p>
          <a:p>
            <a:pPr marL="0" algn="r" defTabSz="914400" rtl="1" eaLnBrk="1" latinLnBrk="0" hangingPunct="1"/>
            <a:r>
              <a:rPr lang="fa-IR" sz="1200" dirty="0"/>
              <a:t>افرادی که بیش از ۲ ماه تو سیستم اومدن.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700D2-469C-1DCE-1328-4C21614A212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50302" y="4488091"/>
            <a:ext cx="227815" cy="669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3E055-FF16-FD9B-04DB-8C457DBDB82F}"/>
              </a:ext>
            </a:extLst>
          </p:cNvPr>
          <p:cNvSpPr/>
          <p:nvPr/>
        </p:nvSpPr>
        <p:spPr>
          <a:xfrm>
            <a:off x="2057401" y="390354"/>
            <a:ext cx="3037114" cy="9406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DA795-E73A-5E95-3ABD-AE78B66DA850}"/>
              </a:ext>
            </a:extLst>
          </p:cNvPr>
          <p:cNvSpPr txBox="1"/>
          <p:nvPr/>
        </p:nvSpPr>
        <p:spPr>
          <a:xfrm>
            <a:off x="2137229" y="431116"/>
            <a:ext cx="295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ماه ششم شروع به شاباش دادن میکنیم </a:t>
            </a:r>
          </a:p>
          <a:p>
            <a:pPr marL="0" algn="r" defTabSz="914400" rtl="1" eaLnBrk="1" latinLnBrk="0" hangingPunct="1"/>
            <a:r>
              <a:rPr lang="fa-IR" sz="1200" dirty="0"/>
              <a:t>و به افراد واجد شرایط، به ترتیب ورودشون به سیستم </a:t>
            </a:r>
          </a:p>
          <a:p>
            <a:pPr marL="0" algn="r" defTabSz="914400" rtl="1" eaLnBrk="1" latinLnBrk="0" hangingPunct="1"/>
            <a:r>
              <a:rPr lang="fa-IR" sz="1200" dirty="0"/>
              <a:t>و بر حسب قیمتی که خودشون تو روز اول اعلام کردند </a:t>
            </a:r>
          </a:p>
          <a:p>
            <a:pPr marL="0" algn="r" defTabSz="914400" rtl="1" eaLnBrk="1" latinLnBrk="0" hangingPunct="1"/>
            <a:r>
              <a:rPr lang="fa-IR" sz="1200" dirty="0"/>
              <a:t>توکن کریپتافه میدیم.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B7B0D0-F2CD-A329-772D-75DDFE8A44F1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3575958" y="1331037"/>
            <a:ext cx="6078" cy="382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FDA7B-3955-3E84-78DD-A204F386EF51}"/>
              </a:ext>
            </a:extLst>
          </p:cNvPr>
          <p:cNvSpPr/>
          <p:nvPr/>
        </p:nvSpPr>
        <p:spPr>
          <a:xfrm>
            <a:off x="3708702" y="5869345"/>
            <a:ext cx="1353680" cy="94068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4A7D0-C6BE-F612-AFD4-53ED22AF1C35}"/>
              </a:ext>
            </a:extLst>
          </p:cNvPr>
          <p:cNvSpPr txBox="1"/>
          <p:nvPr/>
        </p:nvSpPr>
        <p:spPr>
          <a:xfrm>
            <a:off x="3623964" y="5944498"/>
            <a:ext cx="14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به مدت دو یا سه ماه </a:t>
            </a:r>
          </a:p>
          <a:p>
            <a:pPr marL="0" algn="r" defTabSz="914400" rtl="1" eaLnBrk="1" latinLnBrk="0" hangingPunct="1"/>
            <a:r>
              <a:rPr lang="fa-IR" sz="1200" dirty="0"/>
              <a:t>مشغول کردن مردم به </a:t>
            </a:r>
          </a:p>
          <a:p>
            <a:pPr marL="0" algn="r" defTabSz="914400" rtl="1" eaLnBrk="1" latinLnBrk="0" hangingPunct="1"/>
            <a:r>
              <a:rPr lang="fa-IR" sz="1200" dirty="0"/>
              <a:t>لیست شدن توکن </a:t>
            </a:r>
          </a:p>
          <a:p>
            <a:pPr marL="0" algn="r" defTabSz="914400" rtl="1" eaLnBrk="1" latinLnBrk="0" hangingPunct="1"/>
            <a:r>
              <a:rPr lang="fa-IR" sz="1200" dirty="0"/>
              <a:t>در صرافی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5015C7-A3D1-3F1E-6AD2-8C3B7A4ABE5F}"/>
              </a:ext>
            </a:extLst>
          </p:cNvPr>
          <p:cNvCxnSpPr>
            <a:cxnSpLocks/>
            <a:stCxn id="17" idx="0"/>
            <a:endCxn id="52" idx="1"/>
          </p:cNvCxnSpPr>
          <p:nvPr/>
        </p:nvCxnSpPr>
        <p:spPr>
          <a:xfrm flipH="1" flipV="1">
            <a:off x="4379743" y="5615217"/>
            <a:ext cx="5799" cy="25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F095428-36C1-76AA-A6F9-CCCE8C374402}"/>
              </a:ext>
            </a:extLst>
          </p:cNvPr>
          <p:cNvSpPr/>
          <p:nvPr/>
        </p:nvSpPr>
        <p:spPr>
          <a:xfrm>
            <a:off x="4181567" y="2974304"/>
            <a:ext cx="1986001" cy="14851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BFFB-C30C-442C-1D57-B258E93A05B6}"/>
              </a:ext>
            </a:extLst>
          </p:cNvPr>
          <p:cNvSpPr txBox="1"/>
          <p:nvPr/>
        </p:nvSpPr>
        <p:spPr>
          <a:xfrm>
            <a:off x="4084060" y="2956565"/>
            <a:ext cx="20746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اعلام تصمیم به  مهاجرت به اتریوم </a:t>
            </a:r>
          </a:p>
          <a:p>
            <a:pPr marL="0" algn="r" defTabSz="914400" rtl="1" eaLnBrk="1" latinLnBrk="0" hangingPunct="1"/>
            <a:r>
              <a:rPr lang="fa-IR" sz="1200" dirty="0"/>
              <a:t>برای تامین امنیت و شفافیت پروژه.</a:t>
            </a:r>
          </a:p>
          <a:p>
            <a:pPr marL="0" algn="r" defTabSz="914400" rtl="1" eaLnBrk="1" latinLnBrk="0" hangingPunct="1"/>
            <a:r>
              <a:rPr lang="fa-IR" sz="1200" dirty="0"/>
              <a:t>در این مرحله فقط قرارداد هوشمند </a:t>
            </a:r>
          </a:p>
          <a:p>
            <a:pPr marL="0" algn="r" defTabSz="914400" rtl="1" eaLnBrk="1" latinLnBrk="0" hangingPunct="1"/>
            <a:r>
              <a:rPr lang="it-IT" sz="1200" dirty="0"/>
              <a:t>ERC20</a:t>
            </a:r>
            <a:r>
              <a:rPr lang="fa-IR" sz="1200" dirty="0"/>
              <a:t> پیاده شده است و نه </a:t>
            </a:r>
            <a:r>
              <a:rPr lang="en-US" sz="1200" dirty="0"/>
              <a:t>RG</a:t>
            </a:r>
            <a:r>
              <a:rPr lang="fa-IR" sz="1200" dirty="0"/>
              <a:t>.</a:t>
            </a:r>
          </a:p>
          <a:p>
            <a:pPr marL="0" algn="r" defTabSz="914400" rtl="1" eaLnBrk="1" latinLnBrk="0" hangingPunct="1"/>
            <a:r>
              <a:rPr lang="fa-IR" sz="1200" dirty="0"/>
              <a:t>حالا با دریافت اتر به ارزش ۲۰ دلار </a:t>
            </a:r>
          </a:p>
          <a:p>
            <a:pPr marL="0" algn="r" defTabSz="914400" rtl="1" eaLnBrk="1" latinLnBrk="0" hangingPunct="1"/>
            <a:r>
              <a:rPr lang="fa-IR" sz="1200" dirty="0"/>
              <a:t>(یا بیشتر) میتوانیم سکه‌های آنها را به </a:t>
            </a:r>
          </a:p>
          <a:p>
            <a:pPr marL="0" algn="r" defTabSz="914400" rtl="1" eaLnBrk="1" latinLnBrk="0" hangingPunct="1"/>
            <a:r>
              <a:rPr lang="fa-IR" sz="1200" dirty="0"/>
              <a:t>بلاکچین اتریوم منتقل کنیم.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F47CB6-C3D9-8503-93DD-415F540D43C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174568" y="4459422"/>
            <a:ext cx="0" cy="67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B323B9-D88D-844D-D3CD-0A824FFEBB26}"/>
              </a:ext>
            </a:extLst>
          </p:cNvPr>
          <p:cNvSpPr txBox="1"/>
          <p:nvPr/>
        </p:nvSpPr>
        <p:spPr>
          <a:xfrm>
            <a:off x="1654969" y="51571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۳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347F6C-43E4-9A3A-7E18-CCC85DDA9A85}"/>
              </a:ext>
            </a:extLst>
          </p:cNvPr>
          <p:cNvSpPr txBox="1"/>
          <p:nvPr/>
        </p:nvSpPr>
        <p:spPr>
          <a:xfrm>
            <a:off x="3442414" y="515716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۶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23CEB-5925-BA6F-DA9D-7B68947239E8}"/>
              </a:ext>
            </a:extLst>
          </p:cNvPr>
          <p:cNvSpPr txBox="1"/>
          <p:nvPr/>
        </p:nvSpPr>
        <p:spPr>
          <a:xfrm>
            <a:off x="5028216" y="515716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۹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DA0F33-29FE-3C2D-6AE6-4BA9363AFCAE}"/>
              </a:ext>
            </a:extLst>
          </p:cNvPr>
          <p:cNvSpPr txBox="1"/>
          <p:nvPr/>
        </p:nvSpPr>
        <p:spPr>
          <a:xfrm>
            <a:off x="6903366" y="513244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۱۲</a:t>
            </a:r>
            <a:endParaRPr lang="en-US" sz="1400" dirty="0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2462344-39E7-4A63-0990-7463BA6A600A}"/>
              </a:ext>
            </a:extLst>
          </p:cNvPr>
          <p:cNvSpPr/>
          <p:nvPr/>
        </p:nvSpPr>
        <p:spPr>
          <a:xfrm rot="5400000">
            <a:off x="4287129" y="4718817"/>
            <a:ext cx="185227" cy="1607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EB89DF-022D-3249-4CCD-FCEB37005AA9}"/>
              </a:ext>
            </a:extLst>
          </p:cNvPr>
          <p:cNvSpPr/>
          <p:nvPr/>
        </p:nvSpPr>
        <p:spPr>
          <a:xfrm>
            <a:off x="5497268" y="978521"/>
            <a:ext cx="1463197" cy="19206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631FCE-2F6F-AF5A-825E-5C64B6286C8E}"/>
              </a:ext>
            </a:extLst>
          </p:cNvPr>
          <p:cNvSpPr txBox="1"/>
          <p:nvPr/>
        </p:nvSpPr>
        <p:spPr>
          <a:xfrm>
            <a:off x="5665329" y="962308"/>
            <a:ext cx="12586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شروع به جستجو </a:t>
            </a:r>
          </a:p>
          <a:p>
            <a:pPr marL="0" algn="r" defTabSz="914400" rtl="1" eaLnBrk="1" latinLnBrk="0" hangingPunct="1"/>
            <a:r>
              <a:rPr lang="fa-IR" sz="1200" dirty="0"/>
              <a:t>برای سرمایه‌گذار ۱ </a:t>
            </a:r>
          </a:p>
          <a:p>
            <a:pPr marL="0" algn="r" defTabSz="914400" rtl="1" eaLnBrk="1" latinLnBrk="0" hangingPunct="1"/>
            <a:r>
              <a:rPr lang="fa-IR" sz="1200" dirty="0"/>
              <a:t>برای راه‌اندازی </a:t>
            </a:r>
          </a:p>
          <a:p>
            <a:pPr marL="0" algn="r" defTabSz="914400" rtl="1" eaLnBrk="1" latinLnBrk="0" hangingPunct="1"/>
            <a:r>
              <a:rPr lang="fa-IR" sz="1200" dirty="0"/>
              <a:t>استارت‌آپ «</a:t>
            </a:r>
            <a:r>
              <a:rPr lang="it-IT" sz="1200" dirty="0"/>
              <a:t>RG</a:t>
            </a:r>
            <a:r>
              <a:rPr lang="fa-IR" sz="1200" dirty="0"/>
              <a:t>» </a:t>
            </a:r>
          </a:p>
          <a:p>
            <a:pPr marL="0" algn="r" defTabSz="914400" rtl="1" eaLnBrk="1" latinLnBrk="0" hangingPunct="1"/>
            <a:r>
              <a:rPr lang="fa-IR" sz="1200" dirty="0"/>
              <a:t>بر اساس </a:t>
            </a:r>
          </a:p>
          <a:p>
            <a:pPr marL="0" algn="r" defTabSz="914400" rtl="1" eaLnBrk="1" latinLnBrk="0" hangingPunct="1"/>
            <a:r>
              <a:rPr lang="fa-IR" sz="1200" dirty="0"/>
              <a:t>این زیرساخت.</a:t>
            </a:r>
          </a:p>
          <a:p>
            <a:pPr marL="0" algn="r" defTabSz="914400" rtl="1" eaLnBrk="1" latinLnBrk="0" hangingPunct="1"/>
            <a:r>
              <a:rPr lang="fa-IR" sz="1200" dirty="0"/>
              <a:t>و قاعدتا دادن پیشنهاد </a:t>
            </a:r>
          </a:p>
          <a:p>
            <a:pPr marL="0" algn="r" defTabSz="914400" rtl="1" eaLnBrk="1" latinLnBrk="0" hangingPunct="1"/>
            <a:r>
              <a:rPr lang="fa-IR" sz="1200" dirty="0"/>
              <a:t>مینت توکنهای جدید </a:t>
            </a:r>
          </a:p>
          <a:p>
            <a:pPr marL="0" algn="r" defTabSz="914400" rtl="1" eaLnBrk="1" latinLnBrk="0" hangingPunct="1"/>
            <a:r>
              <a:rPr lang="fa-IR" sz="1200" dirty="0"/>
              <a:t>در ازای دستمزد </a:t>
            </a:r>
          </a:p>
          <a:p>
            <a:pPr marL="0" algn="r" defTabSz="914400" rtl="1" eaLnBrk="1" latinLnBrk="0" hangingPunct="1"/>
            <a:r>
              <a:rPr lang="fa-IR" sz="1200" dirty="0"/>
              <a:t>این توسعه و شراکت</a:t>
            </a:r>
            <a:endParaRPr lang="en-US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B98F268-B048-6BD7-6C06-14797E397AEC}"/>
              </a:ext>
            </a:extLst>
          </p:cNvPr>
          <p:cNvCxnSpPr>
            <a:cxnSpLocks/>
            <a:stCxn id="53" idx="2"/>
            <a:endCxn id="56" idx="1"/>
          </p:cNvCxnSpPr>
          <p:nvPr/>
        </p:nvCxnSpPr>
        <p:spPr>
          <a:xfrm flipH="1">
            <a:off x="6200513" y="2899150"/>
            <a:ext cx="28354" cy="20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D9D0B13C-722E-B15C-91DB-20E9E76AE00A}"/>
              </a:ext>
            </a:extLst>
          </p:cNvPr>
          <p:cNvSpPr/>
          <p:nvPr/>
        </p:nvSpPr>
        <p:spPr>
          <a:xfrm rot="16200000">
            <a:off x="6148162" y="4312278"/>
            <a:ext cx="104701" cy="1450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45B895-2A23-BFA3-33A5-274FE6EBF841}"/>
              </a:ext>
            </a:extLst>
          </p:cNvPr>
          <p:cNvSpPr/>
          <p:nvPr/>
        </p:nvSpPr>
        <p:spPr>
          <a:xfrm>
            <a:off x="6458187" y="3757717"/>
            <a:ext cx="1199061" cy="691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1D4A00-7320-B820-CDE4-B2540A0A1F96}"/>
              </a:ext>
            </a:extLst>
          </p:cNvPr>
          <p:cNvSpPr txBox="1"/>
          <p:nvPr/>
        </p:nvSpPr>
        <p:spPr>
          <a:xfrm>
            <a:off x="6443451" y="3797052"/>
            <a:ext cx="1162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اعلام رسمی </a:t>
            </a:r>
          </a:p>
          <a:p>
            <a:pPr marL="0" algn="r" defTabSz="914400" rtl="1" eaLnBrk="1" latinLnBrk="0" hangingPunct="1"/>
            <a:r>
              <a:rPr lang="fa-IR" sz="1200" dirty="0"/>
              <a:t>پیاده سازی راه حل </a:t>
            </a:r>
          </a:p>
          <a:p>
            <a:pPr marL="0" algn="r" defTabSz="914400" rtl="1" eaLnBrk="1" latinLnBrk="0" hangingPunct="1"/>
            <a:r>
              <a:rPr lang="fa-IR" sz="1200" dirty="0"/>
              <a:t>مقیاس‌پذیری </a:t>
            </a:r>
            <a:r>
              <a:rPr lang="en-US" sz="1200" dirty="0"/>
              <a:t>RG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B9C969-5EB3-8BC5-EF51-363228CE21A3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7057718" y="4449592"/>
            <a:ext cx="4305" cy="6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A4AF577-4E11-A508-0310-3F7247B59861}"/>
              </a:ext>
            </a:extLst>
          </p:cNvPr>
          <p:cNvSpPr txBox="1"/>
          <p:nvPr/>
        </p:nvSpPr>
        <p:spPr>
          <a:xfrm>
            <a:off x="8766582" y="515211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۱۵</a:t>
            </a:r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EC21B3-DD94-B6B7-E683-60649B2B4FDD}"/>
              </a:ext>
            </a:extLst>
          </p:cNvPr>
          <p:cNvCxnSpPr>
            <a:cxnSpLocks/>
          </p:cNvCxnSpPr>
          <p:nvPr/>
        </p:nvCxnSpPr>
        <p:spPr>
          <a:xfrm>
            <a:off x="8012716" y="2918817"/>
            <a:ext cx="0" cy="206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B1C6C8FC-F20C-C293-904A-5EAEBACFCB6E}"/>
              </a:ext>
            </a:extLst>
          </p:cNvPr>
          <p:cNvSpPr/>
          <p:nvPr/>
        </p:nvSpPr>
        <p:spPr>
          <a:xfrm rot="16200000">
            <a:off x="7952386" y="4331944"/>
            <a:ext cx="104701" cy="14500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BE74B8-AB0E-F4E2-866D-91801ED5E1EE}"/>
              </a:ext>
            </a:extLst>
          </p:cNvPr>
          <p:cNvSpPr/>
          <p:nvPr/>
        </p:nvSpPr>
        <p:spPr>
          <a:xfrm>
            <a:off x="7285103" y="965077"/>
            <a:ext cx="145008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BF0098A-FE40-71F0-6CDA-D1A1228F27D1}"/>
              </a:ext>
            </a:extLst>
          </p:cNvPr>
          <p:cNvSpPr txBox="1"/>
          <p:nvPr/>
        </p:nvSpPr>
        <p:spPr>
          <a:xfrm>
            <a:off x="7389074" y="952483"/>
            <a:ext cx="13244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شروع به جستجو </a:t>
            </a:r>
          </a:p>
          <a:p>
            <a:pPr marL="0" algn="r" defTabSz="914400" rtl="1" eaLnBrk="1" latinLnBrk="0" hangingPunct="1"/>
            <a:r>
              <a:rPr lang="fa-IR" sz="1200" dirty="0"/>
              <a:t>برای سرمایه‌گذار ۲ </a:t>
            </a:r>
          </a:p>
          <a:p>
            <a:pPr marL="0" algn="r" defTabSz="914400" rtl="1" eaLnBrk="1" latinLnBrk="0" hangingPunct="1"/>
            <a:r>
              <a:rPr lang="fa-IR" sz="1200" dirty="0"/>
              <a:t>برای راه‌اندازی </a:t>
            </a:r>
          </a:p>
          <a:p>
            <a:pPr marL="0" algn="r" defTabSz="914400" rtl="1" eaLnBrk="1" latinLnBrk="0" hangingPunct="1"/>
            <a:r>
              <a:rPr lang="fa-IR" sz="1200" dirty="0"/>
              <a:t>استارت‌آپ «صرافی» </a:t>
            </a:r>
          </a:p>
          <a:p>
            <a:pPr marL="0" algn="r" defTabSz="914400" rtl="1" eaLnBrk="1" latinLnBrk="0" hangingPunct="1"/>
            <a:r>
              <a:rPr lang="fa-IR" sz="1200" dirty="0"/>
              <a:t>بر اساس </a:t>
            </a:r>
          </a:p>
          <a:p>
            <a:pPr marL="0" algn="r" defTabSz="914400" rtl="1" eaLnBrk="1" latinLnBrk="0" hangingPunct="1"/>
            <a:r>
              <a:rPr lang="fa-IR" sz="1200" dirty="0"/>
              <a:t>این زیرساخت.</a:t>
            </a:r>
          </a:p>
          <a:p>
            <a:pPr marL="0" algn="r" defTabSz="914400" rtl="1" eaLnBrk="1" latinLnBrk="0" hangingPunct="1"/>
            <a:r>
              <a:rPr lang="fa-IR" sz="1200" dirty="0"/>
              <a:t>و قاعدتا دادن پیشنهاد </a:t>
            </a:r>
          </a:p>
          <a:p>
            <a:pPr marL="0" algn="r" defTabSz="914400" rtl="1" eaLnBrk="1" latinLnBrk="0" hangingPunct="1"/>
            <a:r>
              <a:rPr lang="fa-IR" sz="1200" dirty="0"/>
              <a:t>مینت توکنهای جدید </a:t>
            </a:r>
          </a:p>
          <a:p>
            <a:pPr marL="0" algn="r" defTabSz="914400" rtl="1" eaLnBrk="1" latinLnBrk="0" hangingPunct="1"/>
            <a:r>
              <a:rPr lang="fa-IR" sz="1200" dirty="0"/>
              <a:t>در ازای دستمزد </a:t>
            </a:r>
          </a:p>
          <a:p>
            <a:pPr marL="0" algn="r" defTabSz="914400" rtl="1" eaLnBrk="1" latinLnBrk="0" hangingPunct="1"/>
            <a:r>
              <a:rPr lang="fa-IR" sz="1200" dirty="0"/>
              <a:t>این توسعه و شراکت</a:t>
            </a:r>
            <a:endParaRPr lang="en-US" sz="12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610416-E239-237F-F115-4EBAB1A9496F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8949899" y="4425014"/>
            <a:ext cx="3593" cy="72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BBE278C-53CC-A257-FCE8-FD03EB071758}"/>
              </a:ext>
            </a:extLst>
          </p:cNvPr>
          <p:cNvSpPr txBox="1"/>
          <p:nvPr/>
        </p:nvSpPr>
        <p:spPr>
          <a:xfrm>
            <a:off x="2161332" y="516209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۴</a:t>
            </a:r>
            <a:endParaRPr lang="en-US" sz="14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FDB91F-90E4-4D2C-BAF9-520F0F6CD57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78117" y="4488091"/>
            <a:ext cx="278548" cy="67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8DB9479-4DB8-BB5E-DF15-DC73FCF1F26E}"/>
              </a:ext>
            </a:extLst>
          </p:cNvPr>
          <p:cNvSpPr txBox="1"/>
          <p:nvPr/>
        </p:nvSpPr>
        <p:spPr>
          <a:xfrm>
            <a:off x="2759294" y="51521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۵</a:t>
            </a:r>
            <a:endParaRPr lang="en-US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440D88-2466-7DD0-8E1E-08F00FA7AA83}"/>
              </a:ext>
            </a:extLst>
          </p:cNvPr>
          <p:cNvSpPr/>
          <p:nvPr/>
        </p:nvSpPr>
        <p:spPr>
          <a:xfrm>
            <a:off x="1205032" y="6032428"/>
            <a:ext cx="2315910" cy="7621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1BF771-7C7B-79A6-C945-A94E1AF227A8}"/>
              </a:ext>
            </a:extLst>
          </p:cNvPr>
          <p:cNvSpPr txBox="1"/>
          <p:nvPr/>
        </p:nvSpPr>
        <p:spPr>
          <a:xfrm>
            <a:off x="1205032" y="6085171"/>
            <a:ext cx="22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اعلام نتیجه نظر سنجی و اعلام قیمت </a:t>
            </a:r>
          </a:p>
          <a:p>
            <a:pPr marL="0" algn="r" defTabSz="914400" rtl="1" eaLnBrk="1" latinLnBrk="0" hangingPunct="1"/>
            <a:r>
              <a:rPr lang="fa-IR" sz="1200" dirty="0"/>
              <a:t>۵۰.۰۰۰ توکن کریپتافه برابر با یک دلار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D0ABCEA-77E0-7108-A041-39774DF6D6AB}"/>
              </a:ext>
            </a:extLst>
          </p:cNvPr>
          <p:cNvSpPr txBox="1"/>
          <p:nvPr/>
        </p:nvSpPr>
        <p:spPr>
          <a:xfrm>
            <a:off x="3992563" y="51620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۷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9D649ED-590A-DF2D-4ECC-AEEA35E13639}"/>
              </a:ext>
            </a:extLst>
          </p:cNvPr>
          <p:cNvSpPr txBox="1"/>
          <p:nvPr/>
        </p:nvSpPr>
        <p:spPr>
          <a:xfrm>
            <a:off x="4501154" y="515211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۸</a:t>
            </a:r>
            <a:endParaRPr lang="en-US" sz="14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6805315-E452-5233-729F-CA64B13E5659}"/>
              </a:ext>
            </a:extLst>
          </p:cNvPr>
          <p:cNvSpPr/>
          <p:nvPr/>
        </p:nvSpPr>
        <p:spPr>
          <a:xfrm>
            <a:off x="1934213" y="1600212"/>
            <a:ext cx="1496045" cy="1148740"/>
          </a:xfrm>
          <a:prstGeom prst="rect">
            <a:avLst/>
          </a:prstGeom>
          <a:solidFill>
            <a:srgbClr val="FF0000">
              <a:alpha val="454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2892F5E-D526-7BD6-A8B7-CEEBC032A2A4}"/>
              </a:ext>
            </a:extLst>
          </p:cNvPr>
          <p:cNvSpPr txBox="1"/>
          <p:nvPr/>
        </p:nvSpPr>
        <p:spPr>
          <a:xfrm>
            <a:off x="1977590" y="1617436"/>
            <a:ext cx="1387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توسعه کد و آموزش </a:t>
            </a:r>
          </a:p>
          <a:p>
            <a:pPr marL="0" algn="r" defTabSz="914400" rtl="1" eaLnBrk="1" latinLnBrk="0" hangingPunct="1"/>
            <a:r>
              <a:rPr lang="it-IT" sz="1200" dirty="0"/>
              <a:t>Easy Maker</a:t>
            </a:r>
            <a:endParaRPr lang="fa-IR" sz="1200" dirty="0"/>
          </a:p>
          <a:p>
            <a:pPr marL="0" algn="r" defTabSz="914400" rtl="1" eaLnBrk="1" latinLnBrk="0" hangingPunct="1"/>
            <a:r>
              <a:rPr lang="fa-IR" sz="1200" dirty="0"/>
              <a:t>با صندوق ۱۰ درصدی</a:t>
            </a:r>
          </a:p>
          <a:p>
            <a:pPr marL="0" algn="r" defTabSz="914400" rtl="1" eaLnBrk="1" latinLnBrk="0" hangingPunct="1"/>
            <a:r>
              <a:rPr lang="fa-IR" sz="1200" dirty="0"/>
              <a:t>بر روی تلگرام</a:t>
            </a:r>
            <a:endParaRPr lang="en-US" sz="12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495FDBD-FF62-1233-0353-FE73EC7BF147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2673497" y="2748952"/>
            <a:ext cx="8739" cy="241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0BF56B6-E52F-AB68-E169-3BB9F6B73A95}"/>
              </a:ext>
            </a:extLst>
          </p:cNvPr>
          <p:cNvSpPr txBox="1"/>
          <p:nvPr/>
        </p:nvSpPr>
        <p:spPr>
          <a:xfrm>
            <a:off x="7442513" y="5167011"/>
            <a:ext cx="37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۱۳</a:t>
            </a:r>
            <a:endParaRPr lang="en-US" sz="14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320ADE0-C1E5-332C-30F8-3F0767541518}"/>
              </a:ext>
            </a:extLst>
          </p:cNvPr>
          <p:cNvSpPr/>
          <p:nvPr/>
        </p:nvSpPr>
        <p:spPr>
          <a:xfrm>
            <a:off x="6719310" y="5734366"/>
            <a:ext cx="1354859" cy="702559"/>
          </a:xfrm>
          <a:prstGeom prst="rect">
            <a:avLst/>
          </a:prstGeom>
          <a:solidFill>
            <a:srgbClr val="FF0000">
              <a:alpha val="454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1D2AA3E-DFE0-0BC9-C21D-F04D196EEEC3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7396740" y="5157172"/>
            <a:ext cx="867" cy="57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3025508-3246-AB0E-6C45-DE269BCFB817}"/>
              </a:ext>
            </a:extLst>
          </p:cNvPr>
          <p:cNvSpPr txBox="1"/>
          <p:nvPr/>
        </p:nvSpPr>
        <p:spPr>
          <a:xfrm>
            <a:off x="6764216" y="5790595"/>
            <a:ext cx="1354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توسعه و اعلان </a:t>
            </a:r>
          </a:p>
          <a:p>
            <a:pPr marL="0" algn="r" defTabSz="914400" rtl="1" eaLnBrk="1" latinLnBrk="0" hangingPunct="1"/>
            <a:r>
              <a:rPr lang="fa-IR" sz="1200" dirty="0"/>
              <a:t>شبه میکر ۲۰٪</a:t>
            </a:r>
          </a:p>
          <a:p>
            <a:pPr marL="0" algn="r" defTabSz="914400" rtl="1" eaLnBrk="1" latinLnBrk="0" hangingPunct="1"/>
            <a:r>
              <a:rPr lang="fa-IR" sz="1200" dirty="0"/>
              <a:t>بر روی بلاکچین اتریوم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4773E-2A15-CD84-0318-FFE5EED14870}"/>
              </a:ext>
            </a:extLst>
          </p:cNvPr>
          <p:cNvSpPr txBox="1"/>
          <p:nvPr/>
        </p:nvSpPr>
        <p:spPr>
          <a:xfrm>
            <a:off x="577281" y="5157172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400" dirty="0"/>
              <a:t>۱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95E9E1-2034-D3ED-C8F8-D57B688E9346}"/>
              </a:ext>
            </a:extLst>
          </p:cNvPr>
          <p:cNvSpPr txBox="1"/>
          <p:nvPr/>
        </p:nvSpPr>
        <p:spPr>
          <a:xfrm>
            <a:off x="10333554" y="846614"/>
            <a:ext cx="12586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شروع به جستجو </a:t>
            </a:r>
          </a:p>
          <a:p>
            <a:pPr marL="0" algn="r" defTabSz="914400" rtl="1" eaLnBrk="1" latinLnBrk="0" hangingPunct="1"/>
            <a:r>
              <a:rPr lang="fa-IR" sz="1200" dirty="0"/>
              <a:t>برای سرمایه‌گذار ۳ </a:t>
            </a:r>
          </a:p>
          <a:p>
            <a:pPr marL="0" algn="r" defTabSz="914400" rtl="1" eaLnBrk="1" latinLnBrk="0" hangingPunct="1"/>
            <a:r>
              <a:rPr lang="fa-IR" sz="1200" dirty="0"/>
              <a:t>برای راه‌اندازی </a:t>
            </a:r>
          </a:p>
          <a:p>
            <a:pPr marL="0" algn="r" defTabSz="914400" rtl="1" eaLnBrk="1" latinLnBrk="0" hangingPunct="1"/>
            <a:r>
              <a:rPr lang="fa-IR" sz="1200" dirty="0"/>
              <a:t>استارت‌آپ «میکر» </a:t>
            </a:r>
          </a:p>
          <a:p>
            <a:pPr marL="0" algn="r" defTabSz="914400" rtl="1" eaLnBrk="1" latinLnBrk="0" hangingPunct="1"/>
            <a:r>
              <a:rPr lang="fa-IR" sz="1200" dirty="0"/>
              <a:t>بر اساس </a:t>
            </a:r>
          </a:p>
          <a:p>
            <a:pPr marL="0" algn="r" defTabSz="914400" rtl="1" eaLnBrk="1" latinLnBrk="0" hangingPunct="1"/>
            <a:r>
              <a:rPr lang="fa-IR" sz="1200" dirty="0"/>
              <a:t>این زیرساخت.</a:t>
            </a:r>
          </a:p>
          <a:p>
            <a:pPr marL="0" algn="r" defTabSz="914400" rtl="1" eaLnBrk="1" latinLnBrk="0" hangingPunct="1"/>
            <a:r>
              <a:rPr lang="fa-IR" sz="1200" dirty="0"/>
              <a:t>و قاعدتا دادن پیشنهاد </a:t>
            </a:r>
          </a:p>
          <a:p>
            <a:pPr marL="0" algn="r" defTabSz="914400" rtl="1" eaLnBrk="1" latinLnBrk="0" hangingPunct="1"/>
            <a:r>
              <a:rPr lang="fa-IR" sz="1200" dirty="0"/>
              <a:t>مینت توکنهای جدید </a:t>
            </a:r>
          </a:p>
          <a:p>
            <a:pPr marL="0" algn="r" defTabSz="914400" rtl="1" eaLnBrk="1" latinLnBrk="0" hangingPunct="1"/>
            <a:r>
              <a:rPr lang="fa-IR" sz="1200" dirty="0"/>
              <a:t>در ازای دستمزد </a:t>
            </a:r>
          </a:p>
          <a:p>
            <a:pPr marL="0" algn="r" defTabSz="914400" rtl="1" eaLnBrk="1" latinLnBrk="0" hangingPunct="1"/>
            <a:r>
              <a:rPr lang="fa-IR" sz="1200" dirty="0"/>
              <a:t>این توسعه و شراکت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4E1318-B1C7-6A08-24A9-51923A590B85}"/>
              </a:ext>
            </a:extLst>
          </p:cNvPr>
          <p:cNvSpPr txBox="1"/>
          <p:nvPr/>
        </p:nvSpPr>
        <p:spPr>
          <a:xfrm>
            <a:off x="10756747" y="278243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اعلام رسمی </a:t>
            </a:r>
          </a:p>
          <a:p>
            <a:pPr marL="0" algn="r" defTabSz="914400" rtl="1" eaLnBrk="1" latinLnBrk="0" hangingPunct="1"/>
            <a:r>
              <a:rPr lang="fa-IR" sz="1200" dirty="0"/>
              <a:t>افتتاح میکر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BD6278-69E4-0377-A3DC-1DDCB20299B3}"/>
              </a:ext>
            </a:extLst>
          </p:cNvPr>
          <p:cNvSpPr/>
          <p:nvPr/>
        </p:nvSpPr>
        <p:spPr>
          <a:xfrm>
            <a:off x="8298592" y="3747130"/>
            <a:ext cx="1199061" cy="691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00FC78-8638-162A-4232-DCFFED6181D1}"/>
              </a:ext>
            </a:extLst>
          </p:cNvPr>
          <p:cNvSpPr txBox="1"/>
          <p:nvPr/>
        </p:nvSpPr>
        <p:spPr>
          <a:xfrm>
            <a:off x="8378433" y="3786465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اعلام رسمی </a:t>
            </a:r>
          </a:p>
          <a:p>
            <a:pPr marL="0" algn="r" defTabSz="914400" rtl="1" eaLnBrk="1" latinLnBrk="0" hangingPunct="1"/>
            <a:r>
              <a:rPr lang="fa-IR" sz="1200" dirty="0"/>
              <a:t>استفاده از صرافی</a:t>
            </a:r>
          </a:p>
          <a:p>
            <a:pPr marL="0" algn="r" defTabSz="914400" rtl="1" eaLnBrk="1" latinLnBrk="0" hangingPunct="1"/>
            <a:r>
              <a:rPr lang="fa-IR" sz="1200" dirty="0"/>
              <a:t>نامتمرکز خودمان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63DA43-BA65-6F19-4572-548459CF49F8}"/>
              </a:ext>
            </a:extLst>
          </p:cNvPr>
          <p:cNvSpPr txBox="1"/>
          <p:nvPr/>
        </p:nvSpPr>
        <p:spPr>
          <a:xfrm>
            <a:off x="1096340" y="515717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fa-IR" sz="1400" dirty="0"/>
              <a:t>۲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FCE134-1692-7824-26ED-B66A08120D2A}"/>
              </a:ext>
            </a:extLst>
          </p:cNvPr>
          <p:cNvSpPr/>
          <p:nvPr/>
        </p:nvSpPr>
        <p:spPr>
          <a:xfrm>
            <a:off x="138101" y="5453094"/>
            <a:ext cx="1615167" cy="539346"/>
          </a:xfrm>
          <a:prstGeom prst="rect">
            <a:avLst/>
          </a:prstGeom>
          <a:solidFill>
            <a:srgbClr val="FF0000">
              <a:alpha val="454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2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D0013E-FCCA-2093-B0D0-28A492DA35E8}"/>
              </a:ext>
            </a:extLst>
          </p:cNvPr>
          <p:cNvCxnSpPr>
            <a:cxnSpLocks/>
          </p:cNvCxnSpPr>
          <p:nvPr/>
        </p:nvCxnSpPr>
        <p:spPr>
          <a:xfrm flipV="1">
            <a:off x="1063252" y="5201545"/>
            <a:ext cx="0" cy="25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D51B038-819B-08E9-58D3-B2EEBFCBF43D}"/>
              </a:ext>
            </a:extLst>
          </p:cNvPr>
          <p:cNvSpPr txBox="1"/>
          <p:nvPr/>
        </p:nvSpPr>
        <p:spPr>
          <a:xfrm>
            <a:off x="130730" y="5509322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1200" dirty="0"/>
              <a:t>امکان انتقال توکن برای افراد </a:t>
            </a:r>
          </a:p>
          <a:p>
            <a:pPr marL="0" algn="r" defTabSz="914400" rtl="1" eaLnBrk="1" latinLnBrk="0" hangingPunct="1"/>
            <a:r>
              <a:rPr lang="fa-IR" sz="1200" dirty="0"/>
              <a:t>از روز ۱۹ ام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023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FD1FA-6DF9-A420-BE91-53DC063EB23F}"/>
              </a:ext>
            </a:extLst>
          </p:cNvPr>
          <p:cNvSpPr/>
          <p:nvPr/>
        </p:nvSpPr>
        <p:spPr>
          <a:xfrm>
            <a:off x="1498366" y="748360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95B7-3C1E-E998-4D37-3892F19F0AB3}"/>
              </a:ext>
            </a:extLst>
          </p:cNvPr>
          <p:cNvSpPr txBox="1"/>
          <p:nvPr/>
        </p:nvSpPr>
        <p:spPr>
          <a:xfrm>
            <a:off x="2736539" y="808622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امروز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335F9-FD5A-C1BA-1942-E0D0A28BBEF8}"/>
              </a:ext>
            </a:extLst>
          </p:cNvPr>
          <p:cNvSpPr txBox="1"/>
          <p:nvPr/>
        </p:nvSpPr>
        <p:spPr>
          <a:xfrm>
            <a:off x="11321248" y="0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جلسه ۱۷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D585B-801A-AF4E-3E45-2046191F8B2B}"/>
              </a:ext>
            </a:extLst>
          </p:cNvPr>
          <p:cNvSpPr/>
          <p:nvPr/>
        </p:nvSpPr>
        <p:spPr>
          <a:xfrm>
            <a:off x="1498365" y="1298479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517A0-B658-D384-05E0-D6B685C88983}"/>
              </a:ext>
            </a:extLst>
          </p:cNvPr>
          <p:cNvSpPr txBox="1"/>
          <p:nvPr/>
        </p:nvSpPr>
        <p:spPr>
          <a:xfrm>
            <a:off x="1303455" y="1358741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اعلام قیمت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E6330-80E7-5DEA-4ECB-C3CA518B87E5}"/>
              </a:ext>
            </a:extLst>
          </p:cNvPr>
          <p:cNvSpPr/>
          <p:nvPr/>
        </p:nvSpPr>
        <p:spPr>
          <a:xfrm>
            <a:off x="1498366" y="3064931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ECF87-D1D6-C275-4A86-459BAFD4BDA3}"/>
              </a:ext>
            </a:extLst>
          </p:cNvPr>
          <p:cNvSpPr txBox="1"/>
          <p:nvPr/>
        </p:nvSpPr>
        <p:spPr>
          <a:xfrm>
            <a:off x="3119658" y="312519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پروفایل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F4800-E3EB-35EB-10CB-D40E9498EE11}"/>
              </a:ext>
            </a:extLst>
          </p:cNvPr>
          <p:cNvCxnSpPr/>
          <p:nvPr/>
        </p:nvCxnSpPr>
        <p:spPr>
          <a:xfrm>
            <a:off x="4264123" y="1539151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BEB4F-3799-469B-6ADB-3841820E0394}"/>
              </a:ext>
            </a:extLst>
          </p:cNvPr>
          <p:cNvSpPr/>
          <p:nvPr/>
        </p:nvSpPr>
        <p:spPr>
          <a:xfrm>
            <a:off x="1483615" y="3684995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86DB8-5D4C-F0EA-C5FE-AB5E4F89FF1F}"/>
              </a:ext>
            </a:extLst>
          </p:cNvPr>
          <p:cNvSpPr txBox="1"/>
          <p:nvPr/>
        </p:nvSpPr>
        <p:spPr>
          <a:xfrm>
            <a:off x="1288705" y="3745257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دعوت نامه ها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5E660-36E1-6FD0-5D4A-EEAB2D21F797}"/>
              </a:ext>
            </a:extLst>
          </p:cNvPr>
          <p:cNvSpPr/>
          <p:nvPr/>
        </p:nvSpPr>
        <p:spPr>
          <a:xfrm>
            <a:off x="1498366" y="1887651"/>
            <a:ext cx="266385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92C73-083F-2243-AD6D-F9158CF5D589}"/>
              </a:ext>
            </a:extLst>
          </p:cNvPr>
          <p:cNvSpPr txBox="1"/>
          <p:nvPr/>
        </p:nvSpPr>
        <p:spPr>
          <a:xfrm>
            <a:off x="2912870" y="1947913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CBD6A-0EFD-A2A9-B6DB-D86575926B93}"/>
              </a:ext>
            </a:extLst>
          </p:cNvPr>
          <p:cNvSpPr/>
          <p:nvPr/>
        </p:nvSpPr>
        <p:spPr>
          <a:xfrm>
            <a:off x="1498365" y="2444867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FEF10B-908D-737F-E632-9D9B8BDC7F26}"/>
              </a:ext>
            </a:extLst>
          </p:cNvPr>
          <p:cNvSpPr txBox="1"/>
          <p:nvPr/>
        </p:nvSpPr>
        <p:spPr>
          <a:xfrm>
            <a:off x="1303455" y="2505129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پرسش و پاسخ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1C237-BAED-3BBF-B860-8AEA72272C82}"/>
              </a:ext>
            </a:extLst>
          </p:cNvPr>
          <p:cNvSpPr/>
          <p:nvPr/>
        </p:nvSpPr>
        <p:spPr>
          <a:xfrm>
            <a:off x="5873537" y="1298479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B4F10F-D194-4000-45A2-734C6F217C63}"/>
              </a:ext>
            </a:extLst>
          </p:cNvPr>
          <p:cNvSpPr txBox="1"/>
          <p:nvPr/>
        </p:nvSpPr>
        <p:spPr>
          <a:xfrm>
            <a:off x="5678627" y="1358741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دیدن قیمتها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D3AC9-CD61-7200-1809-A05F4CE17230}"/>
              </a:ext>
            </a:extLst>
          </p:cNvPr>
          <p:cNvSpPr/>
          <p:nvPr/>
        </p:nvSpPr>
        <p:spPr>
          <a:xfrm>
            <a:off x="5873538" y="1887651"/>
            <a:ext cx="266385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01E321-4E99-03BB-AE87-79240707DD4A}"/>
              </a:ext>
            </a:extLst>
          </p:cNvPr>
          <p:cNvSpPr txBox="1"/>
          <p:nvPr/>
        </p:nvSpPr>
        <p:spPr>
          <a:xfrm>
            <a:off x="6475000" y="1947913"/>
            <a:ext cx="181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شرکت در اعلام قیمت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D5598D-DA4C-1DC0-2A3C-FF91C6A989BF}"/>
              </a:ext>
            </a:extLst>
          </p:cNvPr>
          <p:cNvSpPr/>
          <p:nvPr/>
        </p:nvSpPr>
        <p:spPr>
          <a:xfrm>
            <a:off x="5857342" y="2490003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0E93E-DC1B-2433-7FDF-63A1EA930C0D}"/>
              </a:ext>
            </a:extLst>
          </p:cNvPr>
          <p:cNvSpPr txBox="1"/>
          <p:nvPr/>
        </p:nvSpPr>
        <p:spPr>
          <a:xfrm>
            <a:off x="5662432" y="2550265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دیدن شرکت کننده‌ها و برنده‌ها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D90CE5-8232-A995-7CA6-7EB8E4F181C0}"/>
              </a:ext>
            </a:extLst>
          </p:cNvPr>
          <p:cNvSpPr/>
          <p:nvPr/>
        </p:nvSpPr>
        <p:spPr>
          <a:xfrm>
            <a:off x="5857343" y="3079175"/>
            <a:ext cx="266385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80C52E-AA26-24E5-EEAF-8AB56ED2DD61}"/>
              </a:ext>
            </a:extLst>
          </p:cNvPr>
          <p:cNvSpPr txBox="1"/>
          <p:nvPr/>
        </p:nvSpPr>
        <p:spPr>
          <a:xfrm>
            <a:off x="6389876" y="3139437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برگشت به منوی اصلی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1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FD1FA-6DF9-A420-BE91-53DC063EB23F}"/>
              </a:ext>
            </a:extLst>
          </p:cNvPr>
          <p:cNvSpPr/>
          <p:nvPr/>
        </p:nvSpPr>
        <p:spPr>
          <a:xfrm>
            <a:off x="1498366" y="748360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95B7-3C1E-E998-4D37-3892F19F0AB3}"/>
              </a:ext>
            </a:extLst>
          </p:cNvPr>
          <p:cNvSpPr txBox="1"/>
          <p:nvPr/>
        </p:nvSpPr>
        <p:spPr>
          <a:xfrm>
            <a:off x="2736539" y="808622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امروز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335F9-FD5A-C1BA-1942-E0D0A28BBEF8}"/>
              </a:ext>
            </a:extLst>
          </p:cNvPr>
          <p:cNvSpPr txBox="1"/>
          <p:nvPr/>
        </p:nvSpPr>
        <p:spPr>
          <a:xfrm>
            <a:off x="11321248" y="0"/>
            <a:ext cx="8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جلسه ۲۶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D585B-801A-AF4E-3E45-2046191F8B2B}"/>
              </a:ext>
            </a:extLst>
          </p:cNvPr>
          <p:cNvSpPr/>
          <p:nvPr/>
        </p:nvSpPr>
        <p:spPr>
          <a:xfrm>
            <a:off x="1498365" y="1298479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517A0-B658-D384-05E0-D6B685C88983}"/>
              </a:ext>
            </a:extLst>
          </p:cNvPr>
          <p:cNvSpPr txBox="1"/>
          <p:nvPr/>
        </p:nvSpPr>
        <p:spPr>
          <a:xfrm>
            <a:off x="1303455" y="1358741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اعلام قیمت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E6330-80E7-5DEA-4ECB-C3CA518B87E5}"/>
              </a:ext>
            </a:extLst>
          </p:cNvPr>
          <p:cNvSpPr/>
          <p:nvPr/>
        </p:nvSpPr>
        <p:spPr>
          <a:xfrm>
            <a:off x="1498366" y="3106991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ECF87-D1D6-C275-4A86-459BAFD4BDA3}"/>
              </a:ext>
            </a:extLst>
          </p:cNvPr>
          <p:cNvSpPr txBox="1"/>
          <p:nvPr/>
        </p:nvSpPr>
        <p:spPr>
          <a:xfrm>
            <a:off x="3119658" y="316725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پروفایل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F4800-E3EB-35EB-10CB-D40E9498EE11}"/>
              </a:ext>
            </a:extLst>
          </p:cNvPr>
          <p:cNvCxnSpPr/>
          <p:nvPr/>
        </p:nvCxnSpPr>
        <p:spPr>
          <a:xfrm>
            <a:off x="4335077" y="3980503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BEB4F-3799-469B-6ADB-3841820E0394}"/>
              </a:ext>
            </a:extLst>
          </p:cNvPr>
          <p:cNvSpPr/>
          <p:nvPr/>
        </p:nvSpPr>
        <p:spPr>
          <a:xfrm>
            <a:off x="1498365" y="3730782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86DB8-5D4C-F0EA-C5FE-AB5E4F89FF1F}"/>
              </a:ext>
            </a:extLst>
          </p:cNvPr>
          <p:cNvSpPr txBox="1"/>
          <p:nvPr/>
        </p:nvSpPr>
        <p:spPr>
          <a:xfrm>
            <a:off x="1303455" y="3791044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دعوت نامه ها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5E660-36E1-6FD0-5D4A-EEAB2D21F797}"/>
              </a:ext>
            </a:extLst>
          </p:cNvPr>
          <p:cNvSpPr/>
          <p:nvPr/>
        </p:nvSpPr>
        <p:spPr>
          <a:xfrm>
            <a:off x="1498366" y="1887651"/>
            <a:ext cx="266385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92C73-083F-2243-AD6D-F9158CF5D589}"/>
              </a:ext>
            </a:extLst>
          </p:cNvPr>
          <p:cNvSpPr txBox="1"/>
          <p:nvPr/>
        </p:nvSpPr>
        <p:spPr>
          <a:xfrm>
            <a:off x="2912870" y="1947913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CBD6A-0EFD-A2A9-B6DB-D86575926B93}"/>
              </a:ext>
            </a:extLst>
          </p:cNvPr>
          <p:cNvSpPr/>
          <p:nvPr/>
        </p:nvSpPr>
        <p:spPr>
          <a:xfrm>
            <a:off x="1498365" y="2486927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FEF10B-908D-737F-E632-9D9B8BDC7F26}"/>
              </a:ext>
            </a:extLst>
          </p:cNvPr>
          <p:cNvSpPr txBox="1"/>
          <p:nvPr/>
        </p:nvSpPr>
        <p:spPr>
          <a:xfrm>
            <a:off x="1303455" y="2547189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پرسش و پاسخ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ED580-2500-021E-C406-A7FC75A74DD4}"/>
              </a:ext>
            </a:extLst>
          </p:cNvPr>
          <p:cNvSpPr txBox="1"/>
          <p:nvPr/>
        </p:nvSpPr>
        <p:spPr>
          <a:xfrm>
            <a:off x="6567190" y="3397230"/>
            <a:ext cx="5301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دیدن لیست کدهای دعوتنامه و اینکه</a:t>
            </a:r>
          </a:p>
          <a:p>
            <a:pPr marL="0" algn="r" defTabSz="914400" rtl="1" eaLnBrk="1" latinLnBrk="0" hangingPunct="1"/>
            <a:r>
              <a:rPr lang="fa-IR" dirty="0"/>
              <a:t>کدومهاشون استفاده شدن و یا </a:t>
            </a:r>
          </a:p>
          <a:p>
            <a:pPr marL="0" algn="r" defTabSz="914400" rtl="1" eaLnBrk="1" latinLnBrk="0" hangingPunct="1"/>
            <a:r>
              <a:rPr lang="fa-IR" dirty="0"/>
              <a:t>هنوز قابل استفاده هستن. و اینکه هر کدوم رو به چه زبونی فرستادیم.</a:t>
            </a:r>
          </a:p>
        </p:txBody>
      </p:sp>
    </p:spTree>
    <p:extLst>
      <p:ext uri="{BB962C8B-B14F-4D97-AF65-F5344CB8AC3E}">
        <p14:creationId xmlns:p14="http://schemas.microsoft.com/office/powerpoint/2010/main" val="317857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5431D0-30FA-0946-BBC9-FBBCA02FC1A5}"/>
              </a:ext>
            </a:extLst>
          </p:cNvPr>
          <p:cNvSpPr txBox="1"/>
          <p:nvPr/>
        </p:nvSpPr>
        <p:spPr>
          <a:xfrm>
            <a:off x="307743" y="473530"/>
            <a:ext cx="116509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>
                <a:effectLst/>
                <a:latin typeface="Menlo-Regular" panose="020B0609030804020204" pitchFamily="49" charset="0"/>
              </a:rPr>
              <a:t>کریپتوکارنسی برای کافه، یا همون امکان پذیر کردن خرید چیزهای روزمره با کریپتوکارنسی هدف این پروژه است</a:t>
            </a:r>
            <a:r>
              <a:rPr lang="fa-IR" sz="1600" dirty="0">
                <a:effectLst/>
              </a:rPr>
              <a:t>. </a:t>
            </a:r>
          </a:p>
          <a:p>
            <a:pPr algn="r" rtl="1"/>
            <a:r>
              <a:rPr lang="fa-IR" sz="1600" dirty="0">
                <a:effectLst/>
                <a:latin typeface="Menlo-Regular" panose="020B0609030804020204" pitchFamily="49" charset="0"/>
              </a:rPr>
              <a:t>امیدواریم که در پایان شش ماه استفاده از این </a:t>
            </a:r>
            <a:r>
              <a:rPr lang="fa-IR" sz="1600" dirty="0" err="1">
                <a:effectLst/>
                <a:latin typeface="Menlo-Regular" panose="020B0609030804020204" pitchFamily="49" charset="0"/>
              </a:rPr>
              <a:t>بات</a:t>
            </a:r>
            <a:r>
              <a:rPr lang="fa-IR" sz="1600" dirty="0">
                <a:effectLst/>
                <a:latin typeface="Menlo-Regular" panose="020B0609030804020204" pitchFamily="49" charset="0"/>
              </a:rPr>
              <a:t> شما دانش خوبی در زمینه کریپتوکارنسی‌ها به دست آورده باشید </a:t>
            </a:r>
          </a:p>
          <a:p>
            <a:pPr algn="r" rtl="1"/>
            <a:r>
              <a:rPr lang="fa-IR" sz="1600" dirty="0">
                <a:latin typeface="Menlo-Regular" panose="020B0609030804020204" pitchFamily="49" charset="0"/>
              </a:rPr>
              <a:t>و با انجام مرتب </a:t>
            </a:r>
            <a:r>
              <a:rPr lang="fa-IR" sz="1600" dirty="0" err="1">
                <a:latin typeface="Menlo-Regular" panose="020B0609030804020204" pitchFamily="49" charset="0"/>
              </a:rPr>
              <a:t>تسکها</a:t>
            </a:r>
            <a:r>
              <a:rPr lang="fa-IR" sz="1600" dirty="0">
                <a:latin typeface="Menlo-Regular" panose="020B0609030804020204" pitchFamily="49" charset="0"/>
              </a:rPr>
              <a:t> و همچنین دعوت افراد جدید مقدار زیادی توکن جمع کرده باشید.</a:t>
            </a:r>
          </a:p>
          <a:p>
            <a:pPr algn="r" rtl="1"/>
            <a:r>
              <a:rPr lang="fa-IR" sz="1600" dirty="0">
                <a:effectLst/>
                <a:latin typeface="Menlo-Regular" panose="020B0609030804020204" pitchFamily="49" charset="0"/>
              </a:rPr>
              <a:t>در پایان </a:t>
            </a:r>
            <a:r>
              <a:rPr lang="fa-IR" sz="1600" dirty="0">
                <a:latin typeface="Menlo-Regular" panose="020B0609030804020204" pitchFamily="49" charset="0"/>
              </a:rPr>
              <a:t>ماه ششم </a:t>
            </a:r>
            <a:r>
              <a:rPr lang="fa-IR" sz="1600" dirty="0">
                <a:effectLst/>
                <a:latin typeface="Menlo-Regular" panose="020B0609030804020204" pitchFamily="49" charset="0"/>
              </a:rPr>
              <a:t>این توکنها بر روی بلاکچین اتریوم منتقل شده و شما </a:t>
            </a:r>
            <a:r>
              <a:rPr lang="fa-IR" sz="1600" dirty="0" err="1">
                <a:effectLst/>
                <a:latin typeface="Menlo-Regular" panose="020B0609030804020204" pitchFamily="49" charset="0"/>
              </a:rPr>
              <a:t>میتونید</a:t>
            </a:r>
            <a:r>
              <a:rPr lang="fa-IR" sz="1600" dirty="0">
                <a:effectLst/>
                <a:latin typeface="Menlo-Regular" panose="020B0609030804020204" pitchFamily="49" charset="0"/>
              </a:rPr>
              <a:t> اونها رو در </a:t>
            </a:r>
            <a:r>
              <a:rPr lang="fa-IR" sz="1600" dirty="0" err="1">
                <a:effectLst/>
                <a:latin typeface="Menlo-Regular" panose="020B0609030804020204" pitchFamily="49" charset="0"/>
              </a:rPr>
              <a:t>صرافیها</a:t>
            </a:r>
            <a:r>
              <a:rPr lang="fa-IR" sz="1600" dirty="0">
                <a:effectLst/>
                <a:latin typeface="Menlo-Regular" panose="020B0609030804020204" pitchFamily="49" charset="0"/>
              </a:rPr>
              <a:t> معامله کنید. و از اون بهتر </a:t>
            </a:r>
            <a:r>
              <a:rPr lang="fa-IR" sz="1600" dirty="0" err="1">
                <a:effectLst/>
                <a:latin typeface="Menlo-Regular" panose="020B0609030804020204" pitchFamily="49" charset="0"/>
              </a:rPr>
              <a:t>توکنهاتون</a:t>
            </a:r>
            <a:r>
              <a:rPr lang="fa-IR" sz="1600" dirty="0">
                <a:effectLst/>
                <a:latin typeface="Menlo-Regular" panose="020B0609030804020204" pitchFamily="49" charset="0"/>
              </a:rPr>
              <a:t> رو تو قرارداد هوشمند ما نگه دارید </a:t>
            </a:r>
          </a:p>
          <a:p>
            <a:pPr algn="r" rtl="1"/>
            <a:r>
              <a:rPr lang="fa-IR" sz="1600" dirty="0">
                <a:effectLst/>
                <a:latin typeface="Menlo-Regular" panose="020B0609030804020204" pitchFamily="49" charset="0"/>
              </a:rPr>
              <a:t>و ازش به روشهای مختلف کسب سود کنید.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EB7B1-9C30-E4D3-27F8-5575FD587518}"/>
              </a:ext>
            </a:extLst>
          </p:cNvPr>
          <p:cNvSpPr txBox="1"/>
          <p:nvPr/>
        </p:nvSpPr>
        <p:spPr>
          <a:xfrm>
            <a:off x="8518324" y="2136323"/>
            <a:ext cx="3440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1600" dirty="0">
                <a:effectLst/>
                <a:latin typeface="Menlo-Regular" panose="020B0609030804020204" pitchFamily="49" charset="0"/>
              </a:rPr>
              <a:t>کارهایی که شما در این </a:t>
            </a:r>
            <a:r>
              <a:rPr lang="fa-IR" sz="1600" dirty="0" err="1">
                <a:effectLst/>
                <a:latin typeface="Menlo-Regular" panose="020B0609030804020204" pitchFamily="49" charset="0"/>
              </a:rPr>
              <a:t>بات</a:t>
            </a:r>
            <a:r>
              <a:rPr lang="fa-IR" sz="1600" dirty="0">
                <a:effectLst/>
                <a:latin typeface="Menlo-Regular" panose="020B0609030804020204" pitchFamily="49" charset="0"/>
              </a:rPr>
              <a:t> می‌توانید انجام بدهید.</a:t>
            </a:r>
          </a:p>
        </p:txBody>
      </p:sp>
    </p:spTree>
    <p:extLst>
      <p:ext uri="{BB962C8B-B14F-4D97-AF65-F5344CB8AC3E}">
        <p14:creationId xmlns:p14="http://schemas.microsoft.com/office/powerpoint/2010/main" val="141799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FFBBF9E-9C13-69AD-929E-3BBEF8097CF4}"/>
              </a:ext>
            </a:extLst>
          </p:cNvPr>
          <p:cNvSpPr/>
          <p:nvPr/>
        </p:nvSpPr>
        <p:spPr>
          <a:xfrm>
            <a:off x="4462791" y="252129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61D30-59B6-711A-A771-39F60170FFBA}"/>
              </a:ext>
            </a:extLst>
          </p:cNvPr>
          <p:cNvSpPr txBox="1"/>
          <p:nvPr/>
        </p:nvSpPr>
        <p:spPr>
          <a:xfrm>
            <a:off x="5877295" y="312391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54834-97F7-6186-7D33-B94245B5C910}"/>
              </a:ext>
            </a:extLst>
          </p:cNvPr>
          <p:cNvSpPr/>
          <p:nvPr/>
        </p:nvSpPr>
        <p:spPr>
          <a:xfrm>
            <a:off x="441398" y="257047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DBAB6-CC35-1217-659A-534F34F691F3}"/>
              </a:ext>
            </a:extLst>
          </p:cNvPr>
          <p:cNvSpPr txBox="1"/>
          <p:nvPr/>
        </p:nvSpPr>
        <p:spPr>
          <a:xfrm>
            <a:off x="1871932" y="317309"/>
            <a:ext cx="93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امتیاز شما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E7A20-B63B-925A-2A8A-CE857CDB29BA}"/>
              </a:ext>
            </a:extLst>
          </p:cNvPr>
          <p:cNvCxnSpPr/>
          <p:nvPr/>
        </p:nvCxnSpPr>
        <p:spPr>
          <a:xfrm>
            <a:off x="3008671" y="530943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50190BB-C724-C18B-14AF-FEB875E54E6D}"/>
              </a:ext>
            </a:extLst>
          </p:cNvPr>
          <p:cNvSpPr/>
          <p:nvPr/>
        </p:nvSpPr>
        <p:spPr>
          <a:xfrm>
            <a:off x="4462791" y="1023961"/>
            <a:ext cx="350133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EC8CE-8B32-8806-071C-95A98D536157}"/>
              </a:ext>
            </a:extLst>
          </p:cNvPr>
          <p:cNvSpPr txBox="1"/>
          <p:nvPr/>
        </p:nvSpPr>
        <p:spPr>
          <a:xfrm>
            <a:off x="3804612" y="1084223"/>
            <a:ext cx="415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چالش اعلام حقیقت (چالش اعلام قیمت سابق)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894E37-1B46-AEBE-C494-ED7629B93772}"/>
              </a:ext>
            </a:extLst>
          </p:cNvPr>
          <p:cNvSpPr/>
          <p:nvPr/>
        </p:nvSpPr>
        <p:spPr>
          <a:xfrm>
            <a:off x="441398" y="1028879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EF944-5569-C76B-900A-A76BC105958F}"/>
              </a:ext>
            </a:extLst>
          </p:cNvPr>
          <p:cNvSpPr txBox="1"/>
          <p:nvPr/>
        </p:nvSpPr>
        <p:spPr>
          <a:xfrm>
            <a:off x="1317294" y="1089141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اعلام قیمت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B2D03B-CDC1-248D-DC13-926688889CC0}"/>
              </a:ext>
            </a:extLst>
          </p:cNvPr>
          <p:cNvCxnSpPr/>
          <p:nvPr/>
        </p:nvCxnSpPr>
        <p:spPr>
          <a:xfrm>
            <a:off x="3008671" y="1302775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C4C3EFC-E1F4-92F9-0EBA-63FFD94AEDD0}"/>
              </a:ext>
            </a:extLst>
          </p:cNvPr>
          <p:cNvSpPr/>
          <p:nvPr/>
        </p:nvSpPr>
        <p:spPr>
          <a:xfrm>
            <a:off x="9453126" y="1022342"/>
            <a:ext cx="153242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5F42D-F897-5873-964E-EF1B450E7EB9}"/>
              </a:ext>
            </a:extLst>
          </p:cNvPr>
          <p:cNvSpPr txBox="1"/>
          <p:nvPr/>
        </p:nvSpPr>
        <p:spPr>
          <a:xfrm>
            <a:off x="9183329" y="1082604"/>
            <a:ext cx="180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چالش اعلام حقیقت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E04116-598C-D8E8-901E-4628F979A768}"/>
              </a:ext>
            </a:extLst>
          </p:cNvPr>
          <p:cNvCxnSpPr/>
          <p:nvPr/>
        </p:nvCxnSpPr>
        <p:spPr>
          <a:xfrm>
            <a:off x="7999006" y="1301156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3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BFCA16-7B8A-7491-5E6F-C1B921BDC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4321"/>
              </p:ext>
            </p:extLst>
          </p:nvPr>
        </p:nvGraphicFramePr>
        <p:xfrm>
          <a:off x="3714750" y="2438400"/>
          <a:ext cx="4972050" cy="2350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340269536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19039603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607090181"/>
                    </a:ext>
                  </a:extLst>
                </a:gridCol>
              </a:tblGrid>
              <a:tr h="252545"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>
                          <a:effectLst/>
                        </a:rPr>
                        <a:t>اولین و بی‌همتا بودن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554916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a-I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a-I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 dirty="0">
                          <a:effectLst/>
                        </a:rPr>
                        <a:t>تاریخچه و قدمت</a:t>
                      </a:r>
                      <a:endParaRPr lang="fa-I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940529"/>
                  </a:ext>
                </a:extLst>
              </a:tr>
              <a:tr h="414594"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>
                          <a:effectLst/>
                        </a:rPr>
                        <a:t>شناخته شده بودن و داشتن کامیونیتی بزرگ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488227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>
                          <a:effectLst/>
                        </a:rPr>
                        <a:t>مورد پذیرش بودن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7340271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>
                          <a:effectLst/>
                        </a:rPr>
                        <a:t>ثابت بودن تعداد سکه‌ها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512161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>
                          <a:effectLst/>
                        </a:rPr>
                        <a:t>الگوریتم اجماع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442706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>
                          <a:effectLst/>
                        </a:rPr>
                        <a:t>قرارداد هوشمند ناتیو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56784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>
                          <a:effectLst/>
                        </a:rPr>
                        <a:t>جامعه میزبان (اتریوم) بزرگ </a:t>
                      </a:r>
                      <a:endParaRPr lang="fa-I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932223"/>
                  </a:ext>
                </a:extLst>
              </a:tr>
              <a:tr h="25254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a-I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fa-I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fa-IR" sz="1200" u="none" strike="noStrike" dirty="0">
                          <a:effectLst/>
                        </a:rPr>
                        <a:t>منعطف بودن در برابر توسعه</a:t>
                      </a:r>
                      <a:endParaRPr lang="fa-I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768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45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93F85-27B8-1BC6-7E31-C6F047A4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489857"/>
            <a:ext cx="4533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3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23E08F9-8D60-0F4A-D737-EA8565DE2AC9}"/>
              </a:ext>
            </a:extLst>
          </p:cNvPr>
          <p:cNvSpPr/>
          <p:nvPr/>
        </p:nvSpPr>
        <p:spPr>
          <a:xfrm>
            <a:off x="5763802" y="522512"/>
            <a:ext cx="1418254" cy="8758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E89F912-9AE1-BF2B-2BED-752F1299ED41}"/>
              </a:ext>
            </a:extLst>
          </p:cNvPr>
          <p:cNvSpPr/>
          <p:nvPr/>
        </p:nvSpPr>
        <p:spPr>
          <a:xfrm>
            <a:off x="4278233" y="536823"/>
            <a:ext cx="1418254" cy="8758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616F7C-7F25-EF9E-28D5-4F257D04CF06}"/>
              </a:ext>
            </a:extLst>
          </p:cNvPr>
          <p:cNvSpPr/>
          <p:nvPr/>
        </p:nvSpPr>
        <p:spPr>
          <a:xfrm>
            <a:off x="7305354" y="522513"/>
            <a:ext cx="1418254" cy="9162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DBE711C-AC5C-75FE-5FB9-D22D968429E8}"/>
              </a:ext>
            </a:extLst>
          </p:cNvPr>
          <p:cNvSpPr/>
          <p:nvPr/>
        </p:nvSpPr>
        <p:spPr>
          <a:xfrm>
            <a:off x="2746310" y="562947"/>
            <a:ext cx="1418254" cy="8758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FA2210-A561-9698-3EA1-171877F1EC6E}"/>
              </a:ext>
            </a:extLst>
          </p:cNvPr>
          <p:cNvSpPr/>
          <p:nvPr/>
        </p:nvSpPr>
        <p:spPr>
          <a:xfrm>
            <a:off x="1119673" y="522513"/>
            <a:ext cx="1418254" cy="8758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535EF1-427E-C22D-72E9-917B22077535}"/>
              </a:ext>
            </a:extLst>
          </p:cNvPr>
          <p:cNvSpPr/>
          <p:nvPr/>
        </p:nvSpPr>
        <p:spPr>
          <a:xfrm>
            <a:off x="4931377" y="3080139"/>
            <a:ext cx="990600" cy="8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D5016B-1EBB-80F8-F069-B1F9C5DAFD05}"/>
              </a:ext>
            </a:extLst>
          </p:cNvPr>
          <p:cNvSpPr/>
          <p:nvPr/>
        </p:nvSpPr>
        <p:spPr>
          <a:xfrm>
            <a:off x="6002184" y="3105024"/>
            <a:ext cx="990600" cy="8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0FCE35-9B07-D2A5-BF23-B9ED5321E00E}"/>
              </a:ext>
            </a:extLst>
          </p:cNvPr>
          <p:cNvSpPr/>
          <p:nvPr/>
        </p:nvSpPr>
        <p:spPr>
          <a:xfrm>
            <a:off x="7174727" y="3120573"/>
            <a:ext cx="990600" cy="8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C9F323-F615-B367-9B29-30211431BFA6}"/>
              </a:ext>
            </a:extLst>
          </p:cNvPr>
          <p:cNvSpPr/>
          <p:nvPr/>
        </p:nvSpPr>
        <p:spPr>
          <a:xfrm>
            <a:off x="8350381" y="2929813"/>
            <a:ext cx="1222968" cy="1194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84D086-A5ED-98E1-C35F-BC7B82838908}"/>
              </a:ext>
            </a:extLst>
          </p:cNvPr>
          <p:cNvSpPr/>
          <p:nvPr/>
        </p:nvSpPr>
        <p:spPr>
          <a:xfrm>
            <a:off x="9728200" y="3098800"/>
            <a:ext cx="990600" cy="889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43DE5-DB08-F888-1605-1E301F0850FD}"/>
              </a:ext>
            </a:extLst>
          </p:cNvPr>
          <p:cNvSpPr txBox="1"/>
          <p:nvPr/>
        </p:nvSpPr>
        <p:spPr>
          <a:xfrm>
            <a:off x="1460500" y="3213100"/>
            <a:ext cx="917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dirty="0"/>
              <a:t>لاکن</a:t>
            </a:r>
            <a:r>
              <a:rPr lang="en-US" sz="3600" dirty="0"/>
              <a:t>   </a:t>
            </a:r>
            <a:r>
              <a:rPr lang="fa-IR" sz="3600" dirty="0"/>
              <a:t> اقتصاد</a:t>
            </a:r>
            <a:r>
              <a:rPr lang="en-US" sz="3600" dirty="0"/>
              <a:t>    </a:t>
            </a:r>
            <a:r>
              <a:rPr lang="fa-IR" sz="3600" dirty="0"/>
              <a:t> مال</a:t>
            </a:r>
            <a:r>
              <a:rPr lang="en-US" sz="3600" dirty="0"/>
              <a:t>       </a:t>
            </a:r>
            <a:r>
              <a:rPr lang="fa-IR" sz="3600" dirty="0"/>
              <a:t>خر</a:t>
            </a:r>
            <a:r>
              <a:rPr lang="en-US" sz="3600" dirty="0"/>
              <a:t>   </a:t>
            </a:r>
            <a:r>
              <a:rPr lang="fa-IR" sz="3600" dirty="0"/>
              <a:t> است.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00910-5469-059A-9451-06125B4BF132}"/>
              </a:ext>
            </a:extLst>
          </p:cNvPr>
          <p:cNvSpPr txBox="1"/>
          <p:nvPr/>
        </p:nvSpPr>
        <p:spPr>
          <a:xfrm>
            <a:off x="1250302" y="597159"/>
            <a:ext cx="7987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effectLst/>
              </a:rPr>
              <a:t>Hard     work     pays      off.     </a:t>
            </a:r>
            <a:r>
              <a:rPr lang="en-US" sz="3200" i="1" dirty="0">
                <a:effectLst/>
              </a:rPr>
              <a:t>ALWAYS</a:t>
            </a:r>
            <a:endParaRPr lang="en-US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1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6E80A9-9EE3-56BE-7B74-5B2BD739C9B9}"/>
              </a:ext>
            </a:extLst>
          </p:cNvPr>
          <p:cNvSpPr txBox="1"/>
          <p:nvPr/>
        </p:nvSpPr>
        <p:spPr>
          <a:xfrm>
            <a:off x="2006870" y="331568"/>
            <a:ext cx="9640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جزییات شادباش دادن:</a:t>
            </a:r>
          </a:p>
          <a:p>
            <a:pPr marL="0" algn="r" defTabSz="914400" rtl="1" eaLnBrk="1" latinLnBrk="0" hangingPunct="1"/>
            <a:r>
              <a:rPr lang="fa-IR" dirty="0"/>
              <a:t>هرکسی بعد از ۶ ماه اگر همه چالشها را به صورت روزانه انجام داده بود، تمام مبلغی را که درخواست داده بود دریافت میکند. </a:t>
            </a:r>
          </a:p>
          <a:p>
            <a:pPr marL="0" algn="r" defTabSz="914400" rtl="1" eaLnBrk="1" latinLnBrk="0" hangingPunct="1"/>
            <a:r>
              <a:rPr lang="fa-IR" dirty="0"/>
              <a:t>بدیهی است که اگر فردی در طول ۱۲ ماه ۱۸۰ جلسه چالش را انجام داده باشد نصف مبلغ آرزوی خود توکن دریافت کند.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F526A-7D7E-7C91-69C7-AB5A1392C3AC}"/>
              </a:ext>
            </a:extLst>
          </p:cNvPr>
          <p:cNvSpPr txBox="1"/>
          <p:nvPr/>
        </p:nvSpPr>
        <p:spPr>
          <a:xfrm>
            <a:off x="524091" y="2135788"/>
            <a:ext cx="111236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جزییات مینت هفتگی و نحوه توزیع آن:</a:t>
            </a:r>
          </a:p>
          <a:p>
            <a:pPr marL="0" algn="r" defTabSz="914400" rtl="1" eaLnBrk="1" latinLnBrk="0" hangingPunct="1"/>
            <a:r>
              <a:rPr lang="fa-IR" dirty="0"/>
              <a:t>در حقیقت قرار است که تقریبا ۲۰۰ بیلیون توکن تولید شده در هفته بین کسانی که اتر و باقی توکنهای </a:t>
            </a:r>
            <a:r>
              <a:rPr lang="en-US" dirty="0"/>
              <a:t>erc20</a:t>
            </a:r>
            <a:r>
              <a:rPr lang="fa-IR" dirty="0"/>
              <a:t> را در قرارداد </a:t>
            </a:r>
            <a:r>
              <a:rPr lang="it-IT" dirty="0"/>
              <a:t>RG</a:t>
            </a:r>
            <a:r>
              <a:rPr lang="fa-IR" dirty="0"/>
              <a:t> ذخیره میکنند </a:t>
            </a:r>
          </a:p>
          <a:p>
            <a:pPr marL="0" algn="r" defTabSz="914400" rtl="1" eaLnBrk="1" latinLnBrk="0" hangingPunct="1"/>
            <a:r>
              <a:rPr lang="fa-IR" dirty="0"/>
              <a:t>و به نسبت مقدار پول خوابیده آنها تقسیم بشود.</a:t>
            </a:r>
          </a:p>
          <a:p>
            <a:pPr marL="0" algn="r" defTabSz="914400" rtl="1" eaLnBrk="1" latinLnBrk="0" hangingPunct="1"/>
            <a:r>
              <a:rPr lang="fa-IR" dirty="0"/>
              <a:t>فرض کنیم در هفته قبل معادل یک ملیون اتر در قرارداد ذخیره شده است. پس به ازای هر اتر خواهیم داشت</a:t>
            </a:r>
          </a:p>
          <a:p>
            <a:pPr marL="0" algn="r" defTabSz="914400" rtl="1" eaLnBrk="1" latinLnBrk="0" hangingPunct="1"/>
            <a:r>
              <a:rPr lang="fa-IR" dirty="0"/>
              <a:t>۲۰۰.۰۰۰.۰۰۰.۰۰۰ تقسیم بر ۱.۰۰۰.۰۰۰</a:t>
            </a:r>
          </a:p>
          <a:p>
            <a:pPr marL="0" algn="r" defTabSz="914400" rtl="1" eaLnBrk="1" latinLnBrk="0" hangingPunct="1"/>
            <a:r>
              <a:rPr lang="fa-IR" dirty="0"/>
              <a:t>یعنی کسی که حداقل یک اتر در قرارداد خوابانده میتواند ۲۰۰.۰۰۰ توکن کریپتافه دریافت کند و اگر ۱.۵ اتر خوابانده ۳۰۰.۰۰۰ توکن بگیرد و ...</a:t>
            </a:r>
          </a:p>
          <a:p>
            <a:pPr marL="0" algn="r" defTabSz="914400" rtl="1" eaLnBrk="1" latinLnBrk="0" hangingPunct="1"/>
            <a:r>
              <a:rPr lang="fa-IR" dirty="0"/>
              <a:t>اما تا وقتی که به شبکه اتریوم نرفتیم نمیتوانیم به این شیوه سکه تولید و تقسیم کنیم.</a:t>
            </a:r>
          </a:p>
          <a:p>
            <a:pPr marL="0" algn="r" defTabSz="914400" rtl="1" eaLnBrk="1" latinLnBrk="0" hangingPunct="1"/>
            <a:r>
              <a:rPr lang="fa-IR" dirty="0"/>
              <a:t>از طرفی احتیاج به یک جهش مینت از تلگرام به اتریوم داریم. یعنی زمانی که تو تلگرام هستیم مثلا یک دهم زمان اتر مینت کنیم.</a:t>
            </a:r>
          </a:p>
          <a:p>
            <a:pPr marL="0" algn="r" defTabSz="914400" rtl="1" eaLnBrk="1" latinLnBrk="0" hangingPunct="1"/>
            <a:r>
              <a:rPr lang="fa-IR" dirty="0"/>
              <a:t>پس در کل زمان تلگرامی که ۹ ماه است میتوانیم هفته‌ای ۲۰ بیلیون توکن تولید و توزیع کنیم.</a:t>
            </a:r>
          </a:p>
          <a:p>
            <a:pPr marL="0" algn="r" defTabSz="914400" rtl="1" eaLnBrk="1" latinLnBrk="0" hangingPunct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833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1DDB93-7D92-E112-65BD-2E44BF4470E3}"/>
              </a:ext>
            </a:extLst>
          </p:cNvPr>
          <p:cNvSpPr txBox="1"/>
          <p:nvPr/>
        </p:nvSpPr>
        <p:spPr>
          <a:xfrm>
            <a:off x="490942" y="2135788"/>
            <a:ext cx="111567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جزییات قرارداد </a:t>
            </a:r>
            <a:r>
              <a:rPr lang="en-US" dirty="0"/>
              <a:t>ERC20</a:t>
            </a:r>
            <a:r>
              <a:rPr lang="fa-IR" dirty="0"/>
              <a:t> مربوط به توکن کریپتافه:</a:t>
            </a:r>
          </a:p>
          <a:p>
            <a:pPr marL="0" algn="r" defTabSz="914400" rtl="1" eaLnBrk="1" latinLnBrk="0" hangingPunct="1"/>
            <a:r>
              <a:rPr lang="fa-IR" dirty="0"/>
              <a:t>امکان مینت فقط برای آدرس </a:t>
            </a:r>
            <a:r>
              <a:rPr lang="fa-IR" dirty="0" err="1"/>
              <a:t>ادمین</a:t>
            </a:r>
            <a:r>
              <a:rPr lang="fa-IR" dirty="0"/>
              <a:t> وجود دارد و البته </a:t>
            </a:r>
            <a:r>
              <a:rPr lang="fa-IR" dirty="0" err="1"/>
              <a:t>ادمین</a:t>
            </a:r>
            <a:r>
              <a:rPr lang="fa-IR" dirty="0"/>
              <a:t> امکان عوض کردن آدرس را هم دارد.</a:t>
            </a:r>
          </a:p>
          <a:p>
            <a:pPr marL="0" algn="r" defTabSz="914400" rtl="1" eaLnBrk="1" latinLnBrk="0" hangingPunct="1"/>
            <a:r>
              <a:rPr lang="fa-IR" dirty="0"/>
              <a:t>در صورت مینت سکه جدید، تعداد سکه‌ها باید مساوی یا کمتر از تعداد مجاز هفتگی باشد. </a:t>
            </a:r>
          </a:p>
          <a:p>
            <a:pPr marL="0" algn="r" defTabSz="914400" rtl="1" eaLnBrk="1" latinLnBrk="0" hangingPunct="1"/>
            <a:r>
              <a:rPr lang="fa-IR" dirty="0"/>
              <a:t>تعداد مجاز هفتگی از فرمول </a:t>
            </a:r>
            <a:r>
              <a:rPr lang="fa-IR" dirty="0" err="1"/>
              <a:t>هالوینگ</a:t>
            </a:r>
            <a:r>
              <a:rPr lang="fa-IR" dirty="0"/>
              <a:t> سالانه محاسبه خواهد شد.</a:t>
            </a:r>
          </a:p>
          <a:p>
            <a:pPr marL="0" algn="r" defTabSz="914400" rtl="1" eaLnBrk="1" latinLnBrk="0" hangingPunct="1"/>
            <a:r>
              <a:rPr lang="fa-IR" dirty="0"/>
              <a:t>یعنی در </a:t>
            </a:r>
            <a:r>
              <a:rPr lang="fa-IR" dirty="0" err="1"/>
              <a:t>هفته‌ی</a:t>
            </a:r>
            <a:r>
              <a:rPr lang="fa-IR" dirty="0"/>
              <a:t> </a:t>
            </a:r>
            <a:r>
              <a:rPr lang="fa-IR" dirty="0" err="1"/>
              <a:t>دپلوی</a:t>
            </a:r>
            <a:r>
              <a:rPr lang="fa-IR" dirty="0"/>
              <a:t> پروژه ما میتوانیم مثلا هزار توکن مینت کنیم، و این مقدار هر هفته کمتر میشود </a:t>
            </a:r>
          </a:p>
          <a:p>
            <a:pPr marL="0" algn="r" defTabSz="914400" rtl="1" eaLnBrk="1" latinLnBrk="0" hangingPunct="1"/>
            <a:r>
              <a:rPr lang="fa-IR" dirty="0"/>
              <a:t>به طوری که سال دیگه همین هفته ما اجازه خواهیم داشت پانصد توکن مینت کنیم.</a:t>
            </a:r>
            <a:endParaRPr lang="en-US" dirty="0"/>
          </a:p>
          <a:p>
            <a:pPr marL="0" algn="r" defTabSz="914400" rtl="1" eaLnBrk="1" latinLnBrk="0" hangingPunct="1"/>
            <a:endParaRPr lang="fa-IR" dirty="0"/>
          </a:p>
          <a:p>
            <a:pPr marL="0" algn="r" defTabSz="914400" rtl="1" eaLnBrk="1" latinLnBrk="0" hangingPunct="1"/>
            <a:r>
              <a:rPr lang="fa-IR" dirty="0"/>
              <a:t>یک تابع </a:t>
            </a:r>
            <a:r>
              <a:rPr lang="it-IT" dirty="0"/>
              <a:t>claim</a:t>
            </a:r>
            <a:r>
              <a:rPr lang="fa-IR" dirty="0"/>
              <a:t> هم داره که با صدا کردن اون و در صورت معتبر بودن </a:t>
            </a:r>
            <a:r>
              <a:rPr lang="fa-IR" dirty="0" err="1"/>
              <a:t>پروف</a:t>
            </a:r>
            <a:r>
              <a:rPr lang="fa-IR" dirty="0"/>
              <a:t> میتونه از </a:t>
            </a:r>
            <a:r>
              <a:rPr lang="fa-IR" dirty="0" err="1"/>
              <a:t>کنتراکت</a:t>
            </a:r>
            <a:r>
              <a:rPr lang="fa-IR" dirty="0"/>
              <a:t> </a:t>
            </a:r>
            <a:r>
              <a:rPr lang="it-IT" dirty="0"/>
              <a:t>RG</a:t>
            </a:r>
            <a:r>
              <a:rPr lang="fa-IR" dirty="0"/>
              <a:t> توکن کریپتافه رو به قرارداد توکن انتقال بده.</a:t>
            </a:r>
          </a:p>
          <a:p>
            <a:pPr marL="0" algn="r" defTabSz="914400" rtl="1" eaLnBrk="1" latinLnBrk="0" hangingPunct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37333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335F9-FD5A-C1BA-1942-E0D0A28BBEF8}"/>
              </a:ext>
            </a:extLst>
          </p:cNvPr>
          <p:cNvSpPr txBox="1"/>
          <p:nvPr/>
        </p:nvSpPr>
        <p:spPr>
          <a:xfrm>
            <a:off x="11300409" y="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جلسه اول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5648F4-E7C4-8739-239E-A6754FB8FFD1}"/>
              </a:ext>
            </a:extLst>
          </p:cNvPr>
          <p:cNvCxnSpPr/>
          <p:nvPr/>
        </p:nvCxnSpPr>
        <p:spPr>
          <a:xfrm>
            <a:off x="4055812" y="2743204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4AA06B-6493-A397-12DB-7AE188C8BE96}"/>
              </a:ext>
            </a:extLst>
          </p:cNvPr>
          <p:cNvSpPr txBox="1"/>
          <p:nvPr/>
        </p:nvSpPr>
        <p:spPr>
          <a:xfrm>
            <a:off x="5379986" y="2431895"/>
            <a:ext cx="568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دیدن لیست کدهای دعوتنامه و اینکه</a:t>
            </a:r>
          </a:p>
          <a:p>
            <a:pPr marL="0" algn="r" defTabSz="914400" rtl="1" eaLnBrk="1" latinLnBrk="0" hangingPunct="1"/>
            <a:r>
              <a:rPr lang="fa-IR" dirty="0"/>
              <a:t>کدومهاشون استفاده شدن و یا هنوز قابل استفاده هستن.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C9ECD4-7FB1-5528-54DC-B741991C1847}"/>
              </a:ext>
            </a:extLst>
          </p:cNvPr>
          <p:cNvSpPr/>
          <p:nvPr/>
        </p:nvSpPr>
        <p:spPr>
          <a:xfrm>
            <a:off x="1527862" y="2484050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D0B7B7-65FC-6976-A52C-AE7E9793A457}"/>
              </a:ext>
            </a:extLst>
          </p:cNvPr>
          <p:cNvSpPr txBox="1"/>
          <p:nvPr/>
        </p:nvSpPr>
        <p:spPr>
          <a:xfrm>
            <a:off x="1531376" y="254431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دعوت نامه ها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F5062-A3BA-1D0D-C51F-FC8C680EC5DB}"/>
              </a:ext>
            </a:extLst>
          </p:cNvPr>
          <p:cNvSpPr txBox="1"/>
          <p:nvPr/>
        </p:nvSpPr>
        <p:spPr>
          <a:xfrm>
            <a:off x="5446242" y="609600"/>
            <a:ext cx="674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نمایش پیامها و پرسشهای مناسب. </a:t>
            </a:r>
          </a:p>
          <a:p>
            <a:pPr marL="0" algn="r" defTabSz="914400" rtl="1" eaLnBrk="1" latinLnBrk="0" hangingPunct="1"/>
            <a:r>
              <a:rPr lang="fa-IR" dirty="0"/>
              <a:t>و در پایان وقتی کاربر دکمه برگشت به منوی اصلی را میزند، این </a:t>
            </a:r>
            <a:r>
              <a:rPr lang="fa-IR" dirty="0" err="1"/>
              <a:t>دکمه‌ها</a:t>
            </a:r>
            <a:r>
              <a:rPr lang="fa-IR" dirty="0"/>
              <a:t> ظاهر میشوند.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A06394-23F9-C6C4-2624-85998AE75096}"/>
              </a:ext>
            </a:extLst>
          </p:cNvPr>
          <p:cNvSpPr/>
          <p:nvPr/>
        </p:nvSpPr>
        <p:spPr>
          <a:xfrm>
            <a:off x="1527862" y="1264552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C55F20-D8CD-1AED-5301-02E79C6FA132}"/>
              </a:ext>
            </a:extLst>
          </p:cNvPr>
          <p:cNvSpPr txBox="1"/>
          <p:nvPr/>
        </p:nvSpPr>
        <p:spPr>
          <a:xfrm>
            <a:off x="2766035" y="1324814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امروز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81C61C-A028-48F4-5BD0-16692A5A11E7}"/>
              </a:ext>
            </a:extLst>
          </p:cNvPr>
          <p:cNvSpPr/>
          <p:nvPr/>
        </p:nvSpPr>
        <p:spPr>
          <a:xfrm>
            <a:off x="1527862" y="1869857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38E9EB-314B-2F18-0922-5404F4962938}"/>
              </a:ext>
            </a:extLst>
          </p:cNvPr>
          <p:cNvSpPr txBox="1"/>
          <p:nvPr/>
        </p:nvSpPr>
        <p:spPr>
          <a:xfrm>
            <a:off x="2942366" y="1930119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93A304-DBB4-1C0E-5E63-62B9573039B2}"/>
              </a:ext>
            </a:extLst>
          </p:cNvPr>
          <p:cNvCxnSpPr/>
          <p:nvPr/>
        </p:nvCxnSpPr>
        <p:spPr>
          <a:xfrm>
            <a:off x="4085303" y="2159265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1E10EC-29B2-9379-2847-C442CE37171E}"/>
              </a:ext>
            </a:extLst>
          </p:cNvPr>
          <p:cNvSpPr txBox="1"/>
          <p:nvPr/>
        </p:nvSpPr>
        <p:spPr>
          <a:xfrm>
            <a:off x="5418718" y="1958345"/>
            <a:ext cx="568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گزارشی از تعداد توکنهای به دست آمده تا الان و دلایل به دست آوردن آنها</a:t>
            </a:r>
          </a:p>
        </p:txBody>
      </p:sp>
    </p:spTree>
    <p:extLst>
      <p:ext uri="{BB962C8B-B14F-4D97-AF65-F5344CB8AC3E}">
        <p14:creationId xmlns:p14="http://schemas.microsoft.com/office/powerpoint/2010/main" val="375718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FD1FA-6DF9-A420-BE91-53DC063EB23F}"/>
              </a:ext>
            </a:extLst>
          </p:cNvPr>
          <p:cNvSpPr/>
          <p:nvPr/>
        </p:nvSpPr>
        <p:spPr>
          <a:xfrm>
            <a:off x="1498366" y="748360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95B7-3C1E-E998-4D37-3892F19F0AB3}"/>
              </a:ext>
            </a:extLst>
          </p:cNvPr>
          <p:cNvSpPr txBox="1"/>
          <p:nvPr/>
        </p:nvSpPr>
        <p:spPr>
          <a:xfrm>
            <a:off x="2736539" y="808622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امروز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335F9-FD5A-C1BA-1942-E0D0A28BBEF8}"/>
              </a:ext>
            </a:extLst>
          </p:cNvPr>
          <p:cNvSpPr txBox="1"/>
          <p:nvPr/>
        </p:nvSpPr>
        <p:spPr>
          <a:xfrm>
            <a:off x="11308425" y="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جلسه دوم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4C0883-C99D-EA01-81CB-ADB42A50BD4A}"/>
              </a:ext>
            </a:extLst>
          </p:cNvPr>
          <p:cNvSpPr/>
          <p:nvPr/>
        </p:nvSpPr>
        <p:spPr>
          <a:xfrm>
            <a:off x="1498366" y="1353665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F0635-E76D-1614-ABC7-44EB1BB30087}"/>
              </a:ext>
            </a:extLst>
          </p:cNvPr>
          <p:cNvSpPr txBox="1"/>
          <p:nvPr/>
        </p:nvSpPr>
        <p:spPr>
          <a:xfrm>
            <a:off x="2912870" y="1413927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A6C506-35E4-6EA7-093E-4E26A6227311}"/>
              </a:ext>
            </a:extLst>
          </p:cNvPr>
          <p:cNvCxnSpPr/>
          <p:nvPr/>
        </p:nvCxnSpPr>
        <p:spPr>
          <a:xfrm>
            <a:off x="4055807" y="1643073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CE477E-A68D-0E60-F904-71ECE52EEE98}"/>
              </a:ext>
            </a:extLst>
          </p:cNvPr>
          <p:cNvSpPr txBox="1"/>
          <p:nvPr/>
        </p:nvSpPr>
        <p:spPr>
          <a:xfrm>
            <a:off x="5389222" y="1353665"/>
            <a:ext cx="362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گزارشی از تعداد توکنهای به دست آمده تا الان</a:t>
            </a:r>
          </a:p>
          <a:p>
            <a:pPr marL="0" algn="r" defTabSz="914400" rtl="1" eaLnBrk="1" latinLnBrk="0" hangingPunct="1"/>
            <a:r>
              <a:rPr lang="fa-IR" dirty="0"/>
              <a:t>و دلایل به دست آوردن آنها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9DA45C-570E-78B8-5E06-6C018EE324F2}"/>
              </a:ext>
            </a:extLst>
          </p:cNvPr>
          <p:cNvSpPr/>
          <p:nvPr/>
        </p:nvSpPr>
        <p:spPr>
          <a:xfrm>
            <a:off x="1527862" y="1938364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7D450-6003-EC3A-1F5C-B353631576EA}"/>
              </a:ext>
            </a:extLst>
          </p:cNvPr>
          <p:cNvSpPr txBox="1"/>
          <p:nvPr/>
        </p:nvSpPr>
        <p:spPr>
          <a:xfrm>
            <a:off x="1531376" y="199862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دعوت نامه ها</a:t>
            </a:r>
          </a:p>
        </p:txBody>
      </p:sp>
    </p:spTree>
    <p:extLst>
      <p:ext uri="{BB962C8B-B14F-4D97-AF65-F5344CB8AC3E}">
        <p14:creationId xmlns:p14="http://schemas.microsoft.com/office/powerpoint/2010/main" val="75515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FD1FA-6DF9-A420-BE91-53DC063EB23F}"/>
              </a:ext>
            </a:extLst>
          </p:cNvPr>
          <p:cNvSpPr/>
          <p:nvPr/>
        </p:nvSpPr>
        <p:spPr>
          <a:xfrm>
            <a:off x="1498366" y="748360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95B7-3C1E-E998-4D37-3892F19F0AB3}"/>
              </a:ext>
            </a:extLst>
          </p:cNvPr>
          <p:cNvSpPr txBox="1"/>
          <p:nvPr/>
        </p:nvSpPr>
        <p:spPr>
          <a:xfrm>
            <a:off x="2736539" y="808622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امروز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335F9-FD5A-C1BA-1942-E0D0A28BBEF8}"/>
              </a:ext>
            </a:extLst>
          </p:cNvPr>
          <p:cNvSpPr txBox="1"/>
          <p:nvPr/>
        </p:nvSpPr>
        <p:spPr>
          <a:xfrm>
            <a:off x="11108049" y="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جلسه چهارم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D585B-801A-AF4E-3E45-2046191F8B2B}"/>
              </a:ext>
            </a:extLst>
          </p:cNvPr>
          <p:cNvSpPr/>
          <p:nvPr/>
        </p:nvSpPr>
        <p:spPr>
          <a:xfrm>
            <a:off x="1498366" y="1903163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517A0-B658-D384-05E0-D6B685C88983}"/>
              </a:ext>
            </a:extLst>
          </p:cNvPr>
          <p:cNvSpPr txBox="1"/>
          <p:nvPr/>
        </p:nvSpPr>
        <p:spPr>
          <a:xfrm>
            <a:off x="1949465" y="1963425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آموزش کار با متامسک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21377-1D87-0BFB-0FC8-F28D575255E2}"/>
              </a:ext>
            </a:extLst>
          </p:cNvPr>
          <p:cNvSpPr/>
          <p:nvPr/>
        </p:nvSpPr>
        <p:spPr>
          <a:xfrm>
            <a:off x="1498366" y="1353665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E94FA-3F0C-AE51-D38B-EB02E5917645}"/>
              </a:ext>
            </a:extLst>
          </p:cNvPr>
          <p:cNvSpPr txBox="1"/>
          <p:nvPr/>
        </p:nvSpPr>
        <p:spPr>
          <a:xfrm>
            <a:off x="2912870" y="1413927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13D7B-EEFD-BDC5-669A-445BCBBDAB8F}"/>
              </a:ext>
            </a:extLst>
          </p:cNvPr>
          <p:cNvSpPr/>
          <p:nvPr/>
        </p:nvSpPr>
        <p:spPr>
          <a:xfrm>
            <a:off x="1483618" y="2469306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78DD6-CCDB-AC7A-B5BD-0DD35D5B2306}"/>
              </a:ext>
            </a:extLst>
          </p:cNvPr>
          <p:cNvSpPr txBox="1"/>
          <p:nvPr/>
        </p:nvSpPr>
        <p:spPr>
          <a:xfrm>
            <a:off x="1487132" y="25295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دعوت نامه ها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66604-4482-C196-5400-8F81D3CE2BA0}"/>
              </a:ext>
            </a:extLst>
          </p:cNvPr>
          <p:cNvSpPr/>
          <p:nvPr/>
        </p:nvSpPr>
        <p:spPr>
          <a:xfrm>
            <a:off x="1480104" y="3078910"/>
            <a:ext cx="2362200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0F562-379B-75D8-EC1A-0AB734A34643}"/>
              </a:ext>
            </a:extLst>
          </p:cNvPr>
          <p:cNvSpPr txBox="1"/>
          <p:nvPr/>
        </p:nvSpPr>
        <p:spPr>
          <a:xfrm>
            <a:off x="1483618" y="3139172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امکان انتقال توکن</a:t>
            </a:r>
          </a:p>
        </p:txBody>
      </p:sp>
    </p:spTree>
    <p:extLst>
      <p:ext uri="{BB962C8B-B14F-4D97-AF65-F5344CB8AC3E}">
        <p14:creationId xmlns:p14="http://schemas.microsoft.com/office/powerpoint/2010/main" val="128552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FD1FA-6DF9-A420-BE91-53DC063EB23F}"/>
              </a:ext>
            </a:extLst>
          </p:cNvPr>
          <p:cNvSpPr/>
          <p:nvPr/>
        </p:nvSpPr>
        <p:spPr>
          <a:xfrm>
            <a:off x="1498366" y="748360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95B7-3C1E-E998-4D37-3892F19F0AB3}"/>
              </a:ext>
            </a:extLst>
          </p:cNvPr>
          <p:cNvSpPr txBox="1"/>
          <p:nvPr/>
        </p:nvSpPr>
        <p:spPr>
          <a:xfrm>
            <a:off x="2736539" y="808622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امروز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335F9-FD5A-C1BA-1942-E0D0A28BBEF8}"/>
              </a:ext>
            </a:extLst>
          </p:cNvPr>
          <p:cNvSpPr txBox="1"/>
          <p:nvPr/>
        </p:nvSpPr>
        <p:spPr>
          <a:xfrm>
            <a:off x="11443076" y="0"/>
            <a:ext cx="74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جلسه 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D585B-801A-AF4E-3E45-2046191F8B2B}"/>
              </a:ext>
            </a:extLst>
          </p:cNvPr>
          <p:cNvSpPr/>
          <p:nvPr/>
        </p:nvSpPr>
        <p:spPr>
          <a:xfrm>
            <a:off x="1498365" y="1298479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517A0-B658-D384-05E0-D6B685C88983}"/>
              </a:ext>
            </a:extLst>
          </p:cNvPr>
          <p:cNvSpPr txBox="1"/>
          <p:nvPr/>
        </p:nvSpPr>
        <p:spPr>
          <a:xfrm>
            <a:off x="1303455" y="1358741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دیدن وضعیت چالش اعلام قیمت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E6330-80E7-5DEA-4ECB-C3CA518B87E5}"/>
              </a:ext>
            </a:extLst>
          </p:cNvPr>
          <p:cNvSpPr/>
          <p:nvPr/>
        </p:nvSpPr>
        <p:spPr>
          <a:xfrm>
            <a:off x="1483616" y="2476824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ECF87-D1D6-C275-4A86-459BAFD4BDA3}"/>
              </a:ext>
            </a:extLst>
          </p:cNvPr>
          <p:cNvSpPr txBox="1"/>
          <p:nvPr/>
        </p:nvSpPr>
        <p:spPr>
          <a:xfrm>
            <a:off x="1934715" y="2537086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آموزش کار با متامسک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F4800-E3EB-35EB-10CB-D40E9498EE11}"/>
              </a:ext>
            </a:extLst>
          </p:cNvPr>
          <p:cNvCxnSpPr/>
          <p:nvPr/>
        </p:nvCxnSpPr>
        <p:spPr>
          <a:xfrm>
            <a:off x="4306529" y="1533833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6FC18A-F288-5F07-998E-A8DE0744E15C}"/>
              </a:ext>
            </a:extLst>
          </p:cNvPr>
          <p:cNvSpPr txBox="1"/>
          <p:nvPr/>
        </p:nvSpPr>
        <p:spPr>
          <a:xfrm>
            <a:off x="5763439" y="1244425"/>
            <a:ext cx="3499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لیستی از شرکت </a:t>
            </a:r>
            <a:r>
              <a:rPr lang="fa-IR" dirty="0" err="1"/>
              <a:t>کننده‌های</a:t>
            </a:r>
            <a:r>
              <a:rPr lang="fa-IR" dirty="0"/>
              <a:t> دیروز </a:t>
            </a:r>
          </a:p>
          <a:p>
            <a:pPr marL="0" algn="r" defTabSz="914400" rtl="1" eaLnBrk="1" latinLnBrk="0" hangingPunct="1"/>
            <a:r>
              <a:rPr lang="fa-IR" dirty="0"/>
              <a:t>و یه لیست از </a:t>
            </a:r>
            <a:r>
              <a:rPr lang="fa-IR" dirty="0" err="1"/>
              <a:t>امروزیا</a:t>
            </a:r>
            <a:r>
              <a:rPr lang="fa-IR" dirty="0"/>
              <a:t> </a:t>
            </a:r>
          </a:p>
          <a:p>
            <a:pPr marL="0" algn="r" defTabSz="914400" rtl="1" eaLnBrk="1" latinLnBrk="0" hangingPunct="1"/>
            <a:r>
              <a:rPr lang="fa-IR" dirty="0"/>
              <a:t>و لیست برنده‌های دیروز و مبلغ </a:t>
            </a:r>
            <a:r>
              <a:rPr lang="fa-IR" dirty="0" err="1"/>
              <a:t>جایزه‌هاشون</a:t>
            </a:r>
            <a:endParaRPr lang="fa-IR" dirty="0"/>
          </a:p>
          <a:p>
            <a:pPr marL="0" algn="r" defTabSz="914400" rtl="1" eaLnBrk="1" latinLnBrk="0" hangingPunct="1"/>
            <a:r>
              <a:rPr lang="fa-IR" dirty="0"/>
              <a:t>مبلغ </a:t>
            </a:r>
            <a:r>
              <a:rPr lang="fa-IR" dirty="0" err="1"/>
              <a:t>جایزه‌ها</a:t>
            </a:r>
            <a:r>
              <a:rPr lang="fa-IR" dirty="0"/>
              <a:t> بر اساس </a:t>
            </a:r>
          </a:p>
          <a:p>
            <a:pPr marL="0" algn="r" defTabSz="914400" rtl="1" eaLnBrk="1" latinLnBrk="0" hangingPunct="1"/>
            <a:r>
              <a:rPr lang="fa-IR" dirty="0"/>
              <a:t>تعداد شرکت کننده‌ها * ۲۵۰۰ هست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5E086-AE46-0D25-2E6C-C39A9A7848FB}"/>
              </a:ext>
            </a:extLst>
          </p:cNvPr>
          <p:cNvSpPr/>
          <p:nvPr/>
        </p:nvSpPr>
        <p:spPr>
          <a:xfrm>
            <a:off x="1498366" y="1887651"/>
            <a:ext cx="266385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F80C0-7F92-6003-D9B4-525810436835}"/>
              </a:ext>
            </a:extLst>
          </p:cNvPr>
          <p:cNvSpPr txBox="1"/>
          <p:nvPr/>
        </p:nvSpPr>
        <p:spPr>
          <a:xfrm>
            <a:off x="2912870" y="1947913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98E273-5CF9-EFF5-2A4E-A20CFF692888}"/>
              </a:ext>
            </a:extLst>
          </p:cNvPr>
          <p:cNvSpPr/>
          <p:nvPr/>
        </p:nvSpPr>
        <p:spPr>
          <a:xfrm>
            <a:off x="1483616" y="3044494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217D92-06CA-4457-0E86-B1077ABDEBDD}"/>
              </a:ext>
            </a:extLst>
          </p:cNvPr>
          <p:cNvSpPr txBox="1"/>
          <p:nvPr/>
        </p:nvSpPr>
        <p:spPr>
          <a:xfrm>
            <a:off x="1619864" y="3104756"/>
            <a:ext cx="219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دعوت نامه ها</a:t>
            </a:r>
          </a:p>
        </p:txBody>
      </p:sp>
    </p:spTree>
    <p:extLst>
      <p:ext uri="{BB962C8B-B14F-4D97-AF65-F5344CB8AC3E}">
        <p14:creationId xmlns:p14="http://schemas.microsoft.com/office/powerpoint/2010/main" val="19248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FD1FA-6DF9-A420-BE91-53DC063EB23F}"/>
              </a:ext>
            </a:extLst>
          </p:cNvPr>
          <p:cNvSpPr/>
          <p:nvPr/>
        </p:nvSpPr>
        <p:spPr>
          <a:xfrm>
            <a:off x="1498366" y="748360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95B7-3C1E-E998-4D37-3892F19F0AB3}"/>
              </a:ext>
            </a:extLst>
          </p:cNvPr>
          <p:cNvSpPr txBox="1"/>
          <p:nvPr/>
        </p:nvSpPr>
        <p:spPr>
          <a:xfrm>
            <a:off x="2736539" y="808622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امروز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335F9-FD5A-C1BA-1942-E0D0A28BBEF8}"/>
              </a:ext>
            </a:extLst>
          </p:cNvPr>
          <p:cNvSpPr txBox="1"/>
          <p:nvPr/>
        </p:nvSpPr>
        <p:spPr>
          <a:xfrm>
            <a:off x="11443076" y="0"/>
            <a:ext cx="74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جلسه ۷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D585B-801A-AF4E-3E45-2046191F8B2B}"/>
              </a:ext>
            </a:extLst>
          </p:cNvPr>
          <p:cNvSpPr/>
          <p:nvPr/>
        </p:nvSpPr>
        <p:spPr>
          <a:xfrm>
            <a:off x="1498365" y="1298479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517A0-B658-D384-05E0-D6B685C88983}"/>
              </a:ext>
            </a:extLst>
          </p:cNvPr>
          <p:cNvSpPr txBox="1"/>
          <p:nvPr/>
        </p:nvSpPr>
        <p:spPr>
          <a:xfrm>
            <a:off x="1303455" y="1358741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دیدن وضعیت چالش اعلام قیمت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E6330-80E7-5DEA-4ECB-C3CA518B87E5}"/>
              </a:ext>
            </a:extLst>
          </p:cNvPr>
          <p:cNvSpPr/>
          <p:nvPr/>
        </p:nvSpPr>
        <p:spPr>
          <a:xfrm>
            <a:off x="1498366" y="2483275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ECF87-D1D6-C275-4A86-459BAFD4BDA3}"/>
              </a:ext>
            </a:extLst>
          </p:cNvPr>
          <p:cNvSpPr txBox="1"/>
          <p:nvPr/>
        </p:nvSpPr>
        <p:spPr>
          <a:xfrm>
            <a:off x="3119658" y="254353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پروفایل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F4800-E3EB-35EB-10CB-D40E9498EE11}"/>
              </a:ext>
            </a:extLst>
          </p:cNvPr>
          <p:cNvCxnSpPr/>
          <p:nvPr/>
        </p:nvCxnSpPr>
        <p:spPr>
          <a:xfrm>
            <a:off x="4291780" y="2728462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6FC18A-F288-5F07-998E-A8DE0744E15C}"/>
              </a:ext>
            </a:extLst>
          </p:cNvPr>
          <p:cNvSpPr txBox="1"/>
          <p:nvPr/>
        </p:nvSpPr>
        <p:spPr>
          <a:xfrm>
            <a:off x="6887155" y="2326801"/>
            <a:ext cx="225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نمایش نام مستعار انتخابی</a:t>
            </a:r>
          </a:p>
          <a:p>
            <a:pPr marL="0" algn="r" defTabSz="914400" rtl="1" eaLnBrk="1" latinLnBrk="0" hangingPunct="1"/>
            <a:r>
              <a:rPr lang="fa-IR" dirty="0"/>
              <a:t>و همچنین امکان ویرایش آن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03A5C-BD45-FA22-BEAB-7174FFB70F6C}"/>
              </a:ext>
            </a:extLst>
          </p:cNvPr>
          <p:cNvSpPr/>
          <p:nvPr/>
        </p:nvSpPr>
        <p:spPr>
          <a:xfrm>
            <a:off x="1498365" y="3107623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4BE13-EA0D-9734-19C0-D64D7D9316C4}"/>
              </a:ext>
            </a:extLst>
          </p:cNvPr>
          <p:cNvSpPr txBox="1"/>
          <p:nvPr/>
        </p:nvSpPr>
        <p:spPr>
          <a:xfrm>
            <a:off x="1949464" y="3167885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آموزش کار با متامسک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E519E-F64A-9346-18FD-37B8F9D7E4A2}"/>
              </a:ext>
            </a:extLst>
          </p:cNvPr>
          <p:cNvSpPr/>
          <p:nvPr/>
        </p:nvSpPr>
        <p:spPr>
          <a:xfrm>
            <a:off x="1498366" y="1887651"/>
            <a:ext cx="266385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8CF13-4E43-F5BF-F6E7-90AE5C8D66D5}"/>
              </a:ext>
            </a:extLst>
          </p:cNvPr>
          <p:cNvSpPr txBox="1"/>
          <p:nvPr/>
        </p:nvSpPr>
        <p:spPr>
          <a:xfrm>
            <a:off x="2912870" y="1947913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702D7-785D-4D10-0BEA-DDADAF3D9882}"/>
              </a:ext>
            </a:extLst>
          </p:cNvPr>
          <p:cNvSpPr/>
          <p:nvPr/>
        </p:nvSpPr>
        <p:spPr>
          <a:xfrm>
            <a:off x="1483616" y="3694399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51D8C-41C4-1755-788C-90A31CE32882}"/>
              </a:ext>
            </a:extLst>
          </p:cNvPr>
          <p:cNvSpPr txBox="1"/>
          <p:nvPr/>
        </p:nvSpPr>
        <p:spPr>
          <a:xfrm>
            <a:off x="1619864" y="3754661"/>
            <a:ext cx="219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دعوت نامه ها</a:t>
            </a:r>
          </a:p>
        </p:txBody>
      </p:sp>
    </p:spTree>
    <p:extLst>
      <p:ext uri="{BB962C8B-B14F-4D97-AF65-F5344CB8AC3E}">
        <p14:creationId xmlns:p14="http://schemas.microsoft.com/office/powerpoint/2010/main" val="357342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0FD1FA-6DF9-A420-BE91-53DC063EB23F}"/>
              </a:ext>
            </a:extLst>
          </p:cNvPr>
          <p:cNvSpPr/>
          <p:nvPr/>
        </p:nvSpPr>
        <p:spPr>
          <a:xfrm>
            <a:off x="1498366" y="748360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95B7-3C1E-E998-4D37-3892F19F0AB3}"/>
              </a:ext>
            </a:extLst>
          </p:cNvPr>
          <p:cNvSpPr txBox="1"/>
          <p:nvPr/>
        </p:nvSpPr>
        <p:spPr>
          <a:xfrm>
            <a:off x="2736539" y="808622"/>
            <a:ext cx="11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چالش امروز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335F9-FD5A-C1BA-1942-E0D0A28BBEF8}"/>
              </a:ext>
            </a:extLst>
          </p:cNvPr>
          <p:cNvSpPr txBox="1"/>
          <p:nvPr/>
        </p:nvSpPr>
        <p:spPr>
          <a:xfrm>
            <a:off x="11443076" y="0"/>
            <a:ext cx="74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جلسه 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D585B-801A-AF4E-3E45-2046191F8B2B}"/>
              </a:ext>
            </a:extLst>
          </p:cNvPr>
          <p:cNvSpPr/>
          <p:nvPr/>
        </p:nvSpPr>
        <p:spPr>
          <a:xfrm>
            <a:off x="1498365" y="1298479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517A0-B658-D384-05E0-D6B685C88983}"/>
              </a:ext>
            </a:extLst>
          </p:cNvPr>
          <p:cNvSpPr txBox="1"/>
          <p:nvPr/>
        </p:nvSpPr>
        <p:spPr>
          <a:xfrm>
            <a:off x="1303455" y="1358741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دیدن وضعیت چالش اعلام قیمت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E6330-80E7-5DEA-4ECB-C3CA518B87E5}"/>
              </a:ext>
            </a:extLst>
          </p:cNvPr>
          <p:cNvSpPr/>
          <p:nvPr/>
        </p:nvSpPr>
        <p:spPr>
          <a:xfrm>
            <a:off x="1498366" y="3079682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ECF87-D1D6-C275-4A86-459BAFD4BDA3}"/>
              </a:ext>
            </a:extLst>
          </p:cNvPr>
          <p:cNvSpPr txBox="1"/>
          <p:nvPr/>
        </p:nvSpPr>
        <p:spPr>
          <a:xfrm>
            <a:off x="3119658" y="313994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پروفایل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7F4800-E3EB-35EB-10CB-D40E9498EE11}"/>
              </a:ext>
            </a:extLst>
          </p:cNvPr>
          <p:cNvCxnSpPr/>
          <p:nvPr/>
        </p:nvCxnSpPr>
        <p:spPr>
          <a:xfrm>
            <a:off x="4291780" y="2728456"/>
            <a:ext cx="1327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6FC18A-F288-5F07-998E-A8DE0744E15C}"/>
              </a:ext>
            </a:extLst>
          </p:cNvPr>
          <p:cNvSpPr txBox="1"/>
          <p:nvPr/>
        </p:nvSpPr>
        <p:spPr>
          <a:xfrm>
            <a:off x="5923743" y="2543790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دیدن پرسشها و پاسخهای احتمالی به آن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03A5C-BD45-FA22-BEAB-7174FFB70F6C}"/>
              </a:ext>
            </a:extLst>
          </p:cNvPr>
          <p:cNvSpPr/>
          <p:nvPr/>
        </p:nvSpPr>
        <p:spPr>
          <a:xfrm>
            <a:off x="1498365" y="3704030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4BE13-EA0D-9734-19C0-D64D7D9316C4}"/>
              </a:ext>
            </a:extLst>
          </p:cNvPr>
          <p:cNvSpPr txBox="1"/>
          <p:nvPr/>
        </p:nvSpPr>
        <p:spPr>
          <a:xfrm>
            <a:off x="1949464" y="376429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آموزش کار با متامسک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BEB4F-3799-469B-6ADB-3841820E0394}"/>
              </a:ext>
            </a:extLst>
          </p:cNvPr>
          <p:cNvSpPr/>
          <p:nvPr/>
        </p:nvSpPr>
        <p:spPr>
          <a:xfrm>
            <a:off x="1498365" y="2469302"/>
            <a:ext cx="2678609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86DB8-5D4C-F0EA-C5FE-AB5E4F89FF1F}"/>
              </a:ext>
            </a:extLst>
          </p:cNvPr>
          <p:cNvSpPr txBox="1"/>
          <p:nvPr/>
        </p:nvSpPr>
        <p:spPr>
          <a:xfrm>
            <a:off x="1303455" y="2529564"/>
            <a:ext cx="267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پرسش و پاسخ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5E660-36E1-6FD0-5D4A-EEAB2D21F797}"/>
              </a:ext>
            </a:extLst>
          </p:cNvPr>
          <p:cNvSpPr/>
          <p:nvPr/>
        </p:nvSpPr>
        <p:spPr>
          <a:xfrm>
            <a:off x="1498366" y="1887651"/>
            <a:ext cx="266385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92C73-083F-2243-AD6D-F9158CF5D589}"/>
              </a:ext>
            </a:extLst>
          </p:cNvPr>
          <p:cNvSpPr txBox="1"/>
          <p:nvPr/>
        </p:nvSpPr>
        <p:spPr>
          <a:xfrm>
            <a:off x="2912870" y="1947913"/>
            <a:ext cx="94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ثروت شما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3A278F-2624-F715-487B-6039CB5B7091}"/>
              </a:ext>
            </a:extLst>
          </p:cNvPr>
          <p:cNvSpPr/>
          <p:nvPr/>
        </p:nvSpPr>
        <p:spPr>
          <a:xfrm>
            <a:off x="1483616" y="4328378"/>
            <a:ext cx="2678608" cy="4898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F4680-D614-EA82-ADBC-3D3D86B61D37}"/>
              </a:ext>
            </a:extLst>
          </p:cNvPr>
          <p:cNvSpPr txBox="1"/>
          <p:nvPr/>
        </p:nvSpPr>
        <p:spPr>
          <a:xfrm>
            <a:off x="1619864" y="4388640"/>
            <a:ext cx="219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fa-IR" dirty="0"/>
              <a:t>دعوت نامه ها</a:t>
            </a:r>
          </a:p>
        </p:txBody>
      </p:sp>
    </p:spTree>
    <p:extLst>
      <p:ext uri="{BB962C8B-B14F-4D97-AF65-F5344CB8AC3E}">
        <p14:creationId xmlns:p14="http://schemas.microsoft.com/office/powerpoint/2010/main" val="349339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58957</TotalTime>
  <Words>1086</Words>
  <Application>Microsoft Macintosh PowerPoint</Application>
  <PresentationFormat>Widescreen</PresentationFormat>
  <Paragraphs>195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Menlo-Regular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222</cp:revision>
  <dcterms:created xsi:type="dcterms:W3CDTF">2024-04-15T10:04:18Z</dcterms:created>
  <dcterms:modified xsi:type="dcterms:W3CDTF">2024-10-01T12:36:28Z</dcterms:modified>
</cp:coreProperties>
</file>