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9" r:id="rId3"/>
    <p:sldId id="258" r:id="rId4"/>
    <p:sldId id="260" r:id="rId5"/>
    <p:sldId id="336" r:id="rId6"/>
    <p:sldId id="335" r:id="rId7"/>
    <p:sldId id="263" r:id="rId8"/>
    <p:sldId id="267" r:id="rId9"/>
    <p:sldId id="268" r:id="rId10"/>
    <p:sldId id="264" r:id="rId11"/>
    <p:sldId id="266" r:id="rId12"/>
    <p:sldId id="265" r:id="rId13"/>
    <p:sldId id="261" r:id="rId14"/>
    <p:sldId id="271" r:id="rId15"/>
    <p:sldId id="270" r:id="rId16"/>
    <p:sldId id="327" r:id="rId17"/>
    <p:sldId id="330" r:id="rId18"/>
    <p:sldId id="269" r:id="rId19"/>
    <p:sldId id="331" r:id="rId20"/>
    <p:sldId id="332" r:id="rId21"/>
    <p:sldId id="333" r:id="rId22"/>
    <p:sldId id="334" r:id="rId23"/>
    <p:sldId id="262" r:id="rId24"/>
    <p:sldId id="3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9"/>
    <p:restoredTop sz="96405"/>
  </p:normalViewPr>
  <p:slideViewPr>
    <p:cSldViewPr snapToGrid="0">
      <p:cViewPr varScale="1">
        <p:scale>
          <a:sx n="115" d="100"/>
          <a:sy n="115"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3BA7A-DC15-2045-915E-ACE07C7A91D1}" type="datetimeFigureOut">
              <a:rPr lang="en-US" smtClean="0"/>
              <a:t>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C0488-D36E-CB44-8109-D922E531500A}" type="slidenum">
              <a:rPr lang="en-US" smtClean="0"/>
              <a:t>‹#›</a:t>
            </a:fld>
            <a:endParaRPr lang="en-US"/>
          </a:p>
        </p:txBody>
      </p:sp>
    </p:spTree>
    <p:extLst>
      <p:ext uri="{BB962C8B-B14F-4D97-AF65-F5344CB8AC3E}">
        <p14:creationId xmlns:p14="http://schemas.microsoft.com/office/powerpoint/2010/main" val="2217699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pPr marL="216000" marR="0" indent="-216000" algn="l" rtl="0" hangingPunct="0">
              <a:tabLst/>
            </a:pPr>
            <a:endParaRPr lang="en-US" dirty="0"/>
          </a:p>
        </p:txBody>
      </p:sp>
      <p:sp>
        <p:nvSpPr>
          <p:cNvPr id="4" name="Slide Number Placeholder 3"/>
          <p:cNvSpPr>
            <a:spLocks noGrp="1"/>
          </p:cNvSpPr>
          <p:nvPr>
            <p:ph type="sldNum" sz="quarter" idx="5"/>
          </p:nvPr>
        </p:nvSpPr>
        <p:spPr/>
        <p:txBody>
          <a:bodyPr/>
          <a:lstStyle/>
          <a:p>
            <a:pPr lvl="0"/>
            <a:fld id="{9DEDA02F-8EBF-7542-B44F-A7E216FFBB15}" type="slidenum">
              <a:rPr lang="en-US" smtClean="0"/>
              <a:t>16</a:t>
            </a:fld>
            <a:endParaRPr lang="en-US"/>
          </a:p>
        </p:txBody>
      </p:sp>
    </p:spTree>
    <p:extLst>
      <p:ext uri="{BB962C8B-B14F-4D97-AF65-F5344CB8AC3E}">
        <p14:creationId xmlns:p14="http://schemas.microsoft.com/office/powerpoint/2010/main" val="28269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FE76-21E5-A87A-87F0-32D9E908F5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6AB3384-ED3E-5470-6CC0-EBE351B14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8583854-0188-03DA-8222-17A32D2BA872}"/>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5" name="Footer Placeholder 4">
            <a:extLst>
              <a:ext uri="{FF2B5EF4-FFF2-40B4-BE49-F238E27FC236}">
                <a16:creationId xmlns:a16="http://schemas.microsoft.com/office/drawing/2014/main" id="{EF16BFD6-88EE-5BF4-1AC2-E48799ED1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D0B0A-01EB-038A-DB07-04FDC8567E62}"/>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45366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90D4-F7A8-99A2-00AA-43BC66E0D17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E1925F-0F6C-B681-00B3-172E83B570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0E0466-060C-19CD-11DB-7F7F032D7314}"/>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5" name="Footer Placeholder 4">
            <a:extLst>
              <a:ext uri="{FF2B5EF4-FFF2-40B4-BE49-F238E27FC236}">
                <a16:creationId xmlns:a16="http://schemas.microsoft.com/office/drawing/2014/main" id="{7EF252A1-4A83-EC01-1AE9-196AA6436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E44D3-799F-AADC-8DDE-D9B5BA102F38}"/>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397268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9E255-6D80-75CE-7C2F-B9E844389F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2CB8F9D-37B8-AEF5-EABD-645E6CD79E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3D8738-17CD-DD93-CEF7-C9A36863CBD4}"/>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5" name="Footer Placeholder 4">
            <a:extLst>
              <a:ext uri="{FF2B5EF4-FFF2-40B4-BE49-F238E27FC236}">
                <a16:creationId xmlns:a16="http://schemas.microsoft.com/office/drawing/2014/main" id="{543B32CA-1ED3-8C1A-ABD0-3B692B220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934DC-787D-FE48-17D7-B0FA3ECAD4B0}"/>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239625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79DD-EE5A-64B9-CBAA-2CEC1F22147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B18632-2B87-E9A6-AD47-82B707FD820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88F028-7AF2-7659-4DE8-0F0715CA3DD8}"/>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5" name="Footer Placeholder 4">
            <a:extLst>
              <a:ext uri="{FF2B5EF4-FFF2-40B4-BE49-F238E27FC236}">
                <a16:creationId xmlns:a16="http://schemas.microsoft.com/office/drawing/2014/main" id="{7CDE3787-1FEE-AC13-BA1A-E692B7FF4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0D219-E407-D39D-C36A-B4E28D3A5EE3}"/>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329028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11E1-B645-23E0-9FA2-D6C97976B1D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53BE89F-C862-4C66-DCA2-1E207CC266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8C31078-5289-68E3-76A0-170E51347A30}"/>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5" name="Footer Placeholder 4">
            <a:extLst>
              <a:ext uri="{FF2B5EF4-FFF2-40B4-BE49-F238E27FC236}">
                <a16:creationId xmlns:a16="http://schemas.microsoft.com/office/drawing/2014/main" id="{D0FE16D7-C5D6-A1CC-4BBD-475B9446B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0A655-D8C7-173D-52E8-F3290F65BF27}"/>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26607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CD12-F71F-EA49-BF4E-F428C7FB528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EE71B6-D60B-7C39-D504-966A060757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10A47A2-D6B3-EA10-1C85-53BA31D3CC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A251FBF-D55D-A91C-9DB6-2BD3E44CD689}"/>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6" name="Footer Placeholder 5">
            <a:extLst>
              <a:ext uri="{FF2B5EF4-FFF2-40B4-BE49-F238E27FC236}">
                <a16:creationId xmlns:a16="http://schemas.microsoft.com/office/drawing/2014/main" id="{78C4D8E6-D7C4-F8E3-0AD5-4DEAB76F4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5D6D2-BD72-224D-CEB6-3AD9233C6F9D}"/>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327236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B398-8D22-4A23-C761-6DBF2F58DBC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CCDCF8-98DD-27A7-0EB6-583F38FF6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EB2A43-C2CB-CD25-DDFF-8776BC00BA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068D33F-66FE-966A-3D5E-5A46DD00D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056E3D-1609-DA4D-A49F-1C7D54AEEE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DFBA05A-6F52-C8B7-9AA7-D1923B61910D}"/>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8" name="Footer Placeholder 7">
            <a:extLst>
              <a:ext uri="{FF2B5EF4-FFF2-40B4-BE49-F238E27FC236}">
                <a16:creationId xmlns:a16="http://schemas.microsoft.com/office/drawing/2014/main" id="{41C32F6F-EDC8-8060-C0ED-492CA5393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7E8C32-E390-B61A-E223-5C6E8B039C67}"/>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15666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2FD0-25E4-7995-D40A-4CF4BB76391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C446F9-2A9B-F94E-B22C-033A95B5B0D1}"/>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4" name="Footer Placeholder 3">
            <a:extLst>
              <a:ext uri="{FF2B5EF4-FFF2-40B4-BE49-F238E27FC236}">
                <a16:creationId xmlns:a16="http://schemas.microsoft.com/office/drawing/2014/main" id="{AFF448EB-DEF1-212C-C4D9-01EA6D35B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84802C-2C76-F053-21E6-DAF6AFCBFFDD}"/>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287792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B9B0F-2041-D676-8151-53AF1B2642DC}"/>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3" name="Footer Placeholder 2">
            <a:extLst>
              <a:ext uri="{FF2B5EF4-FFF2-40B4-BE49-F238E27FC236}">
                <a16:creationId xmlns:a16="http://schemas.microsoft.com/office/drawing/2014/main" id="{6F1D1688-1CF1-E6AC-CE54-6F132FBD3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8746B-ECE7-32EB-94D9-7D9022DD83AA}"/>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393509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E097-1C67-EDC6-949F-145351136E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2CB473-954D-5FE1-1087-D2BEED0BC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AC71E0-8969-E663-9FCD-E91C3E9E6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11A548-5E5E-3B14-4867-EA3C44C9403B}"/>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6" name="Footer Placeholder 5">
            <a:extLst>
              <a:ext uri="{FF2B5EF4-FFF2-40B4-BE49-F238E27FC236}">
                <a16:creationId xmlns:a16="http://schemas.microsoft.com/office/drawing/2014/main" id="{5D61474C-AA3D-04F7-39A5-9548C3936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99D5C-D07B-E432-E42D-E51034F7C787}"/>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317626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2520-3FCF-03B9-0429-73EC5D1653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212B9EB-4F43-9874-F81B-5031ECD46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3B429-F963-2A70-52FC-5EBC43247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CBB490-979E-317C-B074-64A8FB3B7F90}"/>
              </a:ext>
            </a:extLst>
          </p:cNvPr>
          <p:cNvSpPr>
            <a:spLocks noGrp="1"/>
          </p:cNvSpPr>
          <p:nvPr>
            <p:ph type="dt" sz="half" idx="10"/>
          </p:nvPr>
        </p:nvSpPr>
        <p:spPr/>
        <p:txBody>
          <a:bodyPr/>
          <a:lstStyle/>
          <a:p>
            <a:fld id="{3B8B8C02-0C55-614D-A537-CDBA60A4EFA3}" type="datetimeFigureOut">
              <a:rPr lang="en-US" smtClean="0"/>
              <a:t>1/7/25</a:t>
            </a:fld>
            <a:endParaRPr lang="en-US"/>
          </a:p>
        </p:txBody>
      </p:sp>
      <p:sp>
        <p:nvSpPr>
          <p:cNvPr id="6" name="Footer Placeholder 5">
            <a:extLst>
              <a:ext uri="{FF2B5EF4-FFF2-40B4-BE49-F238E27FC236}">
                <a16:creationId xmlns:a16="http://schemas.microsoft.com/office/drawing/2014/main" id="{A8EF2708-5FCC-57A4-73C9-705B240C9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4D912-F015-A59E-6287-D8CE5C495782}"/>
              </a:ext>
            </a:extLst>
          </p:cNvPr>
          <p:cNvSpPr>
            <a:spLocks noGrp="1"/>
          </p:cNvSpPr>
          <p:nvPr>
            <p:ph type="sldNum" sz="quarter" idx="12"/>
          </p:nvPr>
        </p:nvSpPr>
        <p:spPr/>
        <p:txBody>
          <a:bodyPr/>
          <a:lstStyle/>
          <a:p>
            <a:fld id="{9093E006-0036-0F44-8C4D-3E7D185BE0FC}" type="slidenum">
              <a:rPr lang="en-US" smtClean="0"/>
              <a:t>‹#›</a:t>
            </a:fld>
            <a:endParaRPr lang="en-US"/>
          </a:p>
        </p:txBody>
      </p:sp>
    </p:spTree>
    <p:extLst>
      <p:ext uri="{BB962C8B-B14F-4D97-AF65-F5344CB8AC3E}">
        <p14:creationId xmlns:p14="http://schemas.microsoft.com/office/powerpoint/2010/main" val="142901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A94DD-0FD7-3E63-F773-D48DC33D2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FEC568-AE25-9273-894A-CEC97456C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E2F31A-47F8-108D-C299-089955E57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B8C02-0C55-614D-A537-CDBA60A4EFA3}" type="datetimeFigureOut">
              <a:rPr lang="en-US" smtClean="0"/>
              <a:t>1/7/25</a:t>
            </a:fld>
            <a:endParaRPr lang="en-US"/>
          </a:p>
        </p:txBody>
      </p:sp>
      <p:sp>
        <p:nvSpPr>
          <p:cNvPr id="5" name="Footer Placeholder 4">
            <a:extLst>
              <a:ext uri="{FF2B5EF4-FFF2-40B4-BE49-F238E27FC236}">
                <a16:creationId xmlns:a16="http://schemas.microsoft.com/office/drawing/2014/main" id="{90F5A3D1-A665-620F-0AEB-4AEB7CD9E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27BDE3-68B1-2B51-EBB8-AE7B2E3BE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3E006-0036-0F44-8C4D-3E7D185BE0FC}" type="slidenum">
              <a:rPr lang="en-US" smtClean="0"/>
              <a:t>‹#›</a:t>
            </a:fld>
            <a:endParaRPr lang="en-US"/>
          </a:p>
        </p:txBody>
      </p:sp>
    </p:spTree>
    <p:extLst>
      <p:ext uri="{BB962C8B-B14F-4D97-AF65-F5344CB8AC3E}">
        <p14:creationId xmlns:p14="http://schemas.microsoft.com/office/powerpoint/2010/main" val="26320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36FEB4-6739-A008-4520-6A6C7E6CF0E3}"/>
              </a:ext>
            </a:extLst>
          </p:cNvPr>
          <p:cNvSpPr txBox="1"/>
          <p:nvPr/>
        </p:nvSpPr>
        <p:spPr>
          <a:xfrm>
            <a:off x="3284" y="544524"/>
            <a:ext cx="11938075" cy="1077218"/>
          </a:xfrm>
          <a:prstGeom prst="rect">
            <a:avLst/>
          </a:prstGeom>
          <a:noFill/>
        </p:spPr>
        <p:txBody>
          <a:bodyPr wrap="none" rtlCol="0">
            <a:spAutoFit/>
          </a:bodyPr>
          <a:lstStyle/>
          <a:p>
            <a:pPr algn="r" rtl="1"/>
            <a:r>
              <a:rPr lang="fa-IR" sz="1600" dirty="0"/>
              <a:t>ما سه عامل اساسی در سیستم داریم</a:t>
            </a:r>
          </a:p>
          <a:p>
            <a:pPr algn="r" rtl="1"/>
            <a:r>
              <a:rPr lang="en-US" sz="1600" dirty="0"/>
              <a:t>Deployed Smart Contract</a:t>
            </a:r>
            <a:r>
              <a:rPr lang="fa-IR" sz="1600" dirty="0"/>
              <a:t> یا قرارداد هوشمند: که بر روی بلاکچین اتریوم (یا سایر بلاکچینهای </a:t>
            </a:r>
            <a:r>
              <a:rPr lang="it-IT" sz="1600" dirty="0"/>
              <a:t>EVM-based</a:t>
            </a:r>
            <a:r>
              <a:rPr lang="fa-IR" sz="1600" dirty="0"/>
              <a:t>) </a:t>
            </a:r>
            <a:r>
              <a:rPr lang="fa-IR" sz="1600" dirty="0" err="1"/>
              <a:t>دپلوی</a:t>
            </a:r>
            <a:r>
              <a:rPr lang="fa-IR" sz="1600" dirty="0"/>
              <a:t> شده است.</a:t>
            </a:r>
          </a:p>
          <a:p>
            <a:pPr algn="r" rtl="1"/>
            <a:r>
              <a:rPr lang="en-US" sz="1600" dirty="0"/>
              <a:t>Agent</a:t>
            </a:r>
            <a:r>
              <a:rPr lang="fa-IR" sz="1600" dirty="0"/>
              <a:t> یا بنگاه: ما هستیم که زیر ساخت سیستم را فراهم کرده‌ایم.</a:t>
            </a:r>
            <a:endParaRPr lang="en-US" sz="1600" dirty="0"/>
          </a:p>
          <a:p>
            <a:pPr algn="r" rtl="1"/>
            <a:r>
              <a:rPr lang="en-US" sz="1600" dirty="0"/>
              <a:t>Creditor</a:t>
            </a:r>
            <a:r>
              <a:rPr lang="fa-IR" sz="1600" dirty="0"/>
              <a:t> یا مشتری: کاربران سیستم هستند که در ازای پرداخت پول فیات (یا انجام خدمات) از ما کریپتوکارنسی میخرند. مشتریها میتوانند کریپتو را بین خودشان هم انتقال بدهند.</a:t>
            </a:r>
            <a:endParaRPr lang="en-US" sz="1600" dirty="0"/>
          </a:p>
        </p:txBody>
      </p:sp>
      <p:sp>
        <p:nvSpPr>
          <p:cNvPr id="5" name="TextBox 4">
            <a:extLst>
              <a:ext uri="{FF2B5EF4-FFF2-40B4-BE49-F238E27FC236}">
                <a16:creationId xmlns:a16="http://schemas.microsoft.com/office/drawing/2014/main" id="{1414075E-21F2-B4E6-EE1F-A4829E0A0FF9}"/>
              </a:ext>
            </a:extLst>
          </p:cNvPr>
          <p:cNvSpPr txBox="1"/>
          <p:nvPr/>
        </p:nvSpPr>
        <p:spPr>
          <a:xfrm>
            <a:off x="3230256" y="2598003"/>
            <a:ext cx="8711103" cy="1077218"/>
          </a:xfrm>
          <a:prstGeom prst="rect">
            <a:avLst/>
          </a:prstGeom>
          <a:noFill/>
        </p:spPr>
        <p:txBody>
          <a:bodyPr wrap="none" rtlCol="0">
            <a:spAutoFit/>
          </a:bodyPr>
          <a:lstStyle/>
          <a:p>
            <a:pPr algn="r" rtl="1"/>
            <a:r>
              <a:rPr lang="fa-IR" sz="1600" dirty="0"/>
              <a:t>این </a:t>
            </a:r>
            <a:r>
              <a:rPr lang="fa-IR" sz="1600" dirty="0" err="1"/>
              <a:t>پیش‌فرضها</a:t>
            </a:r>
            <a:r>
              <a:rPr lang="fa-IR" sz="1600" dirty="0"/>
              <a:t> و ملزومات باید در سیستم برقرار باشد.</a:t>
            </a:r>
          </a:p>
          <a:p>
            <a:pPr algn="r" rtl="1"/>
            <a:r>
              <a:rPr lang="fa-IR" sz="1600" dirty="0"/>
              <a:t>- بنگاه نتواند به هیچ روشی سر مشتری‌ها کلاه بگذارد.</a:t>
            </a:r>
          </a:p>
          <a:p>
            <a:pPr algn="r" rtl="1"/>
            <a:r>
              <a:rPr lang="fa-IR" sz="1600" dirty="0"/>
              <a:t>- مشتری هروقت که خواست بتواند سکه‌های خود را در سریعترین زمان ممکن از قرارداد خارج کند و به حساب خود منتقل کند. </a:t>
            </a:r>
          </a:p>
          <a:p>
            <a:pPr algn="r" rtl="1"/>
            <a:r>
              <a:rPr lang="fa-IR" sz="1600" dirty="0"/>
              <a:t>- استفاده از سیستم برای مشتری باید آسان و سریع و به صرفه باشد.</a:t>
            </a:r>
            <a:endParaRPr lang="en-US" sz="1600" dirty="0"/>
          </a:p>
        </p:txBody>
      </p:sp>
    </p:spTree>
    <p:extLst>
      <p:ext uri="{BB962C8B-B14F-4D97-AF65-F5344CB8AC3E}">
        <p14:creationId xmlns:p14="http://schemas.microsoft.com/office/powerpoint/2010/main" val="364686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C7E043-A6B5-B0EB-EBD5-7DAFB7E8BDB6}"/>
              </a:ext>
            </a:extLst>
          </p:cNvPr>
          <p:cNvPicPr>
            <a:picLocks noChangeAspect="1"/>
          </p:cNvPicPr>
          <p:nvPr/>
        </p:nvPicPr>
        <p:blipFill>
          <a:blip r:embed="rId2"/>
          <a:stretch>
            <a:fillRect/>
          </a:stretch>
        </p:blipFill>
        <p:spPr>
          <a:xfrm>
            <a:off x="2279713" y="1350340"/>
            <a:ext cx="655218" cy="655218"/>
          </a:xfrm>
          <a:prstGeom prst="rect">
            <a:avLst/>
          </a:prstGeom>
        </p:spPr>
      </p:pic>
      <p:sp>
        <p:nvSpPr>
          <p:cNvPr id="3" name="TextBox 2">
            <a:extLst>
              <a:ext uri="{FF2B5EF4-FFF2-40B4-BE49-F238E27FC236}">
                <a16:creationId xmlns:a16="http://schemas.microsoft.com/office/drawing/2014/main" id="{3112AFE7-8BC2-C8D5-AF49-81C8A29B4AE4}"/>
              </a:ext>
            </a:extLst>
          </p:cNvPr>
          <p:cNvSpPr txBox="1"/>
          <p:nvPr/>
        </p:nvSpPr>
        <p:spPr>
          <a:xfrm>
            <a:off x="3840554" y="1512343"/>
            <a:ext cx="4510892" cy="307777"/>
          </a:xfrm>
          <a:prstGeom prst="rect">
            <a:avLst/>
          </a:prstGeom>
          <a:noFill/>
        </p:spPr>
        <p:txBody>
          <a:bodyPr wrap="square" rtlCol="0">
            <a:spAutoFit/>
          </a:bodyPr>
          <a:lstStyle/>
          <a:p>
            <a:r>
              <a:rPr lang="en-US" sz="1400" dirty="0"/>
              <a:t>Call function </a:t>
            </a:r>
            <a:r>
              <a:rPr lang="en-US" sz="1400" b="1" dirty="0"/>
              <a:t>validate_my_fund</a:t>
            </a:r>
            <a:r>
              <a:rPr lang="en-US" sz="1400" dirty="0"/>
              <a:t>(the_latest_proof) onchain.</a:t>
            </a:r>
          </a:p>
        </p:txBody>
      </p:sp>
      <p:sp>
        <p:nvSpPr>
          <p:cNvPr id="4" name="Rectangle 3">
            <a:extLst>
              <a:ext uri="{FF2B5EF4-FFF2-40B4-BE49-F238E27FC236}">
                <a16:creationId xmlns:a16="http://schemas.microsoft.com/office/drawing/2014/main" id="{0DD0F811-7B00-D42E-8A16-95892E49F9BA}"/>
              </a:ext>
            </a:extLst>
          </p:cNvPr>
          <p:cNvSpPr/>
          <p:nvPr/>
        </p:nvSpPr>
        <p:spPr>
          <a:xfrm>
            <a:off x="10250129" y="1468098"/>
            <a:ext cx="636295" cy="4218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46706CF-7A9D-DAE5-0E16-A48BE233B075}"/>
              </a:ext>
            </a:extLst>
          </p:cNvPr>
          <p:cNvSpPr txBox="1"/>
          <p:nvPr/>
        </p:nvSpPr>
        <p:spPr>
          <a:xfrm>
            <a:off x="3845470" y="226188"/>
            <a:ext cx="4510892" cy="307777"/>
          </a:xfrm>
          <a:prstGeom prst="rect">
            <a:avLst/>
          </a:prstGeom>
          <a:noFill/>
        </p:spPr>
        <p:txBody>
          <a:bodyPr wrap="square" rtlCol="0">
            <a:spAutoFit/>
          </a:bodyPr>
          <a:lstStyle/>
          <a:p>
            <a:pPr algn="ctr"/>
            <a:r>
              <a:rPr lang="en-US" sz="1400" dirty="0"/>
              <a:t>Validate fund security and dispute (if needed)</a:t>
            </a:r>
          </a:p>
        </p:txBody>
      </p:sp>
      <p:sp>
        <p:nvSpPr>
          <p:cNvPr id="6" name="Diamond 5">
            <a:extLst>
              <a:ext uri="{FF2B5EF4-FFF2-40B4-BE49-F238E27FC236}">
                <a16:creationId xmlns:a16="http://schemas.microsoft.com/office/drawing/2014/main" id="{D4469D07-77C1-24D4-D026-62C86F27E3BA}"/>
              </a:ext>
            </a:extLst>
          </p:cNvPr>
          <p:cNvSpPr/>
          <p:nvPr/>
        </p:nvSpPr>
        <p:spPr>
          <a:xfrm>
            <a:off x="3250619" y="1217383"/>
            <a:ext cx="5737122" cy="891415"/>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26F0622-8E4F-6FF9-73A4-6AC9EF541A8A}"/>
              </a:ext>
            </a:extLst>
          </p:cNvPr>
          <p:cNvCxnSpPr>
            <a:cxnSpLocks/>
          </p:cNvCxnSpPr>
          <p:nvPr/>
        </p:nvCxnSpPr>
        <p:spPr>
          <a:xfrm>
            <a:off x="8987741" y="1648343"/>
            <a:ext cx="126238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D77CE6-5D35-058E-038B-5D17A9E05B20}"/>
              </a:ext>
            </a:extLst>
          </p:cNvPr>
          <p:cNvSpPr txBox="1"/>
          <p:nvPr/>
        </p:nvSpPr>
        <p:spPr>
          <a:xfrm>
            <a:off x="8900996" y="1315624"/>
            <a:ext cx="1262388" cy="307756"/>
          </a:xfrm>
          <a:prstGeom prst="rect">
            <a:avLst/>
          </a:prstGeom>
          <a:noFill/>
        </p:spPr>
        <p:txBody>
          <a:bodyPr wrap="square" rtlCol="0">
            <a:spAutoFit/>
          </a:bodyPr>
          <a:lstStyle/>
          <a:p>
            <a:r>
              <a:rPr lang="en-US" sz="1400" dirty="0"/>
              <a:t>Proof is valid</a:t>
            </a:r>
          </a:p>
        </p:txBody>
      </p:sp>
      <p:sp>
        <p:nvSpPr>
          <p:cNvPr id="12" name="TextBox 11">
            <a:extLst>
              <a:ext uri="{FF2B5EF4-FFF2-40B4-BE49-F238E27FC236}">
                <a16:creationId xmlns:a16="http://schemas.microsoft.com/office/drawing/2014/main" id="{A9A82287-A46E-BF20-2327-6CCAF53F0E17}"/>
              </a:ext>
            </a:extLst>
          </p:cNvPr>
          <p:cNvSpPr txBox="1"/>
          <p:nvPr/>
        </p:nvSpPr>
        <p:spPr>
          <a:xfrm>
            <a:off x="10310868" y="1497595"/>
            <a:ext cx="1262388" cy="307756"/>
          </a:xfrm>
          <a:prstGeom prst="rect">
            <a:avLst/>
          </a:prstGeom>
          <a:noFill/>
        </p:spPr>
        <p:txBody>
          <a:bodyPr wrap="square" rtlCol="0">
            <a:spAutoFit/>
          </a:bodyPr>
          <a:lstStyle/>
          <a:p>
            <a:r>
              <a:rPr lang="en-US" sz="1400" dirty="0"/>
              <a:t>End</a:t>
            </a:r>
          </a:p>
        </p:txBody>
      </p:sp>
      <p:sp>
        <p:nvSpPr>
          <p:cNvPr id="13" name="Rectangle 12">
            <a:extLst>
              <a:ext uri="{FF2B5EF4-FFF2-40B4-BE49-F238E27FC236}">
                <a16:creationId xmlns:a16="http://schemas.microsoft.com/office/drawing/2014/main" id="{41A442E8-27B8-4C77-F1EE-FC5038CD10FA}"/>
              </a:ext>
            </a:extLst>
          </p:cNvPr>
          <p:cNvSpPr/>
          <p:nvPr/>
        </p:nvSpPr>
        <p:spPr>
          <a:xfrm>
            <a:off x="4365521" y="2482262"/>
            <a:ext cx="3495366" cy="8914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1EA3A5D-45C2-A25A-CAF8-FCEFD9ACC654}"/>
              </a:ext>
            </a:extLst>
          </p:cNvPr>
          <p:cNvCxnSpPr>
            <a:cxnSpLocks/>
            <a:stCxn id="6" idx="2"/>
            <a:endCxn id="13" idx="0"/>
          </p:cNvCxnSpPr>
          <p:nvPr/>
        </p:nvCxnSpPr>
        <p:spPr>
          <a:xfrm flipH="1">
            <a:off x="6113204" y="2108798"/>
            <a:ext cx="5976" cy="3734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97CF95-B280-07D4-B607-30D083D202C5}"/>
              </a:ext>
            </a:extLst>
          </p:cNvPr>
          <p:cNvSpPr txBox="1"/>
          <p:nvPr/>
        </p:nvSpPr>
        <p:spPr>
          <a:xfrm>
            <a:off x="6176057" y="2132646"/>
            <a:ext cx="1262388" cy="307756"/>
          </a:xfrm>
          <a:prstGeom prst="rect">
            <a:avLst/>
          </a:prstGeom>
          <a:noFill/>
        </p:spPr>
        <p:txBody>
          <a:bodyPr wrap="square" rtlCol="0">
            <a:spAutoFit/>
          </a:bodyPr>
          <a:lstStyle/>
          <a:p>
            <a:r>
              <a:rPr lang="en-US" sz="1400" dirty="0">
                <a:solidFill>
                  <a:srgbClr val="FF0000"/>
                </a:solidFill>
              </a:rPr>
              <a:t>Proof is invalid</a:t>
            </a:r>
          </a:p>
        </p:txBody>
      </p:sp>
      <p:sp>
        <p:nvSpPr>
          <p:cNvPr id="16" name="TextBox 15">
            <a:extLst>
              <a:ext uri="{FF2B5EF4-FFF2-40B4-BE49-F238E27FC236}">
                <a16:creationId xmlns:a16="http://schemas.microsoft.com/office/drawing/2014/main" id="{2A76267E-47E8-1422-1747-0E531781D11C}"/>
              </a:ext>
            </a:extLst>
          </p:cNvPr>
          <p:cNvSpPr txBox="1"/>
          <p:nvPr/>
        </p:nvSpPr>
        <p:spPr>
          <a:xfrm>
            <a:off x="4568297" y="2541257"/>
            <a:ext cx="3358563" cy="738664"/>
          </a:xfrm>
          <a:prstGeom prst="rect">
            <a:avLst/>
          </a:prstGeom>
          <a:noFill/>
        </p:spPr>
        <p:txBody>
          <a:bodyPr wrap="square" rtlCol="0">
            <a:spAutoFit/>
          </a:bodyPr>
          <a:lstStyle/>
          <a:p>
            <a:r>
              <a:rPr lang="en-US" sz="1400" dirty="0"/>
              <a:t>Pay transaction fee (plus dispute cost) </a:t>
            </a:r>
          </a:p>
          <a:p>
            <a:r>
              <a:rPr lang="en-US" sz="1400" dirty="0"/>
              <a:t>and claim your credit by calling </a:t>
            </a:r>
            <a:r>
              <a:rPr lang="en-US" sz="1400" b="1" dirty="0"/>
              <a:t>claim_credit</a:t>
            </a:r>
            <a:r>
              <a:rPr lang="en-US" sz="1400" dirty="0"/>
              <a:t>(the_latest_available_proof).</a:t>
            </a:r>
          </a:p>
        </p:txBody>
      </p:sp>
      <p:sp>
        <p:nvSpPr>
          <p:cNvPr id="19" name="Rectangle 18">
            <a:extLst>
              <a:ext uri="{FF2B5EF4-FFF2-40B4-BE49-F238E27FC236}">
                <a16:creationId xmlns:a16="http://schemas.microsoft.com/office/drawing/2014/main" id="{712AB2FA-F80A-5F6E-B841-D22AF3021C8C}"/>
              </a:ext>
            </a:extLst>
          </p:cNvPr>
          <p:cNvSpPr/>
          <p:nvPr/>
        </p:nvSpPr>
        <p:spPr>
          <a:xfrm>
            <a:off x="4365521" y="4080004"/>
            <a:ext cx="3495366" cy="8914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D471AF8-E2E8-3F3F-2490-193CB7550333}"/>
              </a:ext>
            </a:extLst>
          </p:cNvPr>
          <p:cNvSpPr txBox="1"/>
          <p:nvPr/>
        </p:nvSpPr>
        <p:spPr>
          <a:xfrm>
            <a:off x="4688217" y="4138999"/>
            <a:ext cx="3062405" cy="738664"/>
          </a:xfrm>
          <a:prstGeom prst="rect">
            <a:avLst/>
          </a:prstGeom>
          <a:noFill/>
        </p:spPr>
        <p:txBody>
          <a:bodyPr wrap="square" rtlCol="0">
            <a:spAutoFit/>
          </a:bodyPr>
          <a:lstStyle/>
          <a:p>
            <a:r>
              <a:rPr lang="en-US" sz="1400" dirty="0"/>
              <a:t>All contract functionality (for this Agent) goes to Halt, until the dispute is resolved </a:t>
            </a:r>
          </a:p>
        </p:txBody>
      </p:sp>
      <p:cxnSp>
        <p:nvCxnSpPr>
          <p:cNvPr id="21" name="Straight Arrow Connector 20">
            <a:extLst>
              <a:ext uri="{FF2B5EF4-FFF2-40B4-BE49-F238E27FC236}">
                <a16:creationId xmlns:a16="http://schemas.microsoft.com/office/drawing/2014/main" id="{57BDB139-CCA1-3A0B-AF71-E7EBC1C58F51}"/>
              </a:ext>
            </a:extLst>
          </p:cNvPr>
          <p:cNvCxnSpPr>
            <a:cxnSpLocks/>
            <a:stCxn id="13" idx="2"/>
            <a:endCxn id="19" idx="0"/>
          </p:cNvCxnSpPr>
          <p:nvPr/>
        </p:nvCxnSpPr>
        <p:spPr>
          <a:xfrm>
            <a:off x="6113204" y="3373677"/>
            <a:ext cx="0" cy="706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21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DB245A-4230-5422-3362-9EE59B575C41}"/>
              </a:ext>
            </a:extLst>
          </p:cNvPr>
          <p:cNvSpPr txBox="1"/>
          <p:nvPr/>
        </p:nvSpPr>
        <p:spPr>
          <a:xfrm>
            <a:off x="655864" y="1027250"/>
            <a:ext cx="5565053" cy="523220"/>
          </a:xfrm>
          <a:prstGeom prst="rect">
            <a:avLst/>
          </a:prstGeom>
          <a:noFill/>
        </p:spPr>
        <p:txBody>
          <a:bodyPr wrap="square" rtlCol="0">
            <a:spAutoFit/>
          </a:bodyPr>
          <a:lstStyle/>
          <a:p>
            <a:r>
              <a:rPr lang="en-US" sz="1400" dirty="0"/>
              <a:t>1. If the_latest_available_proof finishes to at least one valid DC Root Hash in agent historical hashes? </a:t>
            </a:r>
          </a:p>
        </p:txBody>
      </p:sp>
      <p:sp>
        <p:nvSpPr>
          <p:cNvPr id="5" name="TextBox 4">
            <a:extLst>
              <a:ext uri="{FF2B5EF4-FFF2-40B4-BE49-F238E27FC236}">
                <a16:creationId xmlns:a16="http://schemas.microsoft.com/office/drawing/2014/main" id="{69523934-4608-33E8-FDCA-011BD1B8AA06}"/>
              </a:ext>
            </a:extLst>
          </p:cNvPr>
          <p:cNvSpPr txBox="1"/>
          <p:nvPr/>
        </p:nvSpPr>
        <p:spPr>
          <a:xfrm>
            <a:off x="4416718" y="145330"/>
            <a:ext cx="3358563" cy="307777"/>
          </a:xfrm>
          <a:prstGeom prst="rect">
            <a:avLst/>
          </a:prstGeom>
          <a:noFill/>
        </p:spPr>
        <p:txBody>
          <a:bodyPr wrap="square" rtlCol="0">
            <a:spAutoFit/>
          </a:bodyPr>
          <a:lstStyle/>
          <a:p>
            <a:r>
              <a:rPr lang="en-US" sz="1400" dirty="0"/>
              <a:t>claim_credit(the_latest_available_proof)</a:t>
            </a:r>
          </a:p>
        </p:txBody>
      </p:sp>
      <p:sp>
        <p:nvSpPr>
          <p:cNvPr id="6" name="TextBox 5">
            <a:extLst>
              <a:ext uri="{FF2B5EF4-FFF2-40B4-BE49-F238E27FC236}">
                <a16:creationId xmlns:a16="http://schemas.microsoft.com/office/drawing/2014/main" id="{D1A5CC9A-748F-9F71-0CB6-41563320E2C9}"/>
              </a:ext>
            </a:extLst>
          </p:cNvPr>
          <p:cNvSpPr txBox="1"/>
          <p:nvPr/>
        </p:nvSpPr>
        <p:spPr>
          <a:xfrm>
            <a:off x="7628789" y="873361"/>
            <a:ext cx="3358563" cy="1600438"/>
          </a:xfrm>
          <a:prstGeom prst="rect">
            <a:avLst/>
          </a:prstGeom>
          <a:noFill/>
        </p:spPr>
        <p:txBody>
          <a:bodyPr wrap="square" rtlCol="0">
            <a:spAutoFit/>
          </a:bodyPr>
          <a:lstStyle/>
          <a:p>
            <a:r>
              <a:rPr lang="en-US" sz="1400" dirty="0"/>
              <a:t>Agent 1 DC Roots array (dcMerkleRoots) = [</a:t>
            </a:r>
          </a:p>
          <a:p>
            <a:r>
              <a:rPr lang="en-US" sz="1400" dirty="0"/>
              <a:t>    “ea1c39f2”,</a:t>
            </a:r>
          </a:p>
          <a:p>
            <a:r>
              <a:rPr lang="en-US" sz="1400" dirty="0"/>
              <a:t>    “d187c9f2”,</a:t>
            </a:r>
          </a:p>
          <a:p>
            <a:r>
              <a:rPr lang="en-US" sz="1400" dirty="0"/>
              <a:t>    </a:t>
            </a:r>
            <a:r>
              <a:rPr lang="en-US" sz="1400" dirty="0">
                <a:highlight>
                  <a:srgbClr val="00FF00"/>
                </a:highlight>
              </a:rPr>
              <a:t>“1eed187c”,</a:t>
            </a:r>
          </a:p>
          <a:p>
            <a:r>
              <a:rPr lang="en-US" sz="1400" dirty="0"/>
              <a:t>    …</a:t>
            </a:r>
          </a:p>
          <a:p>
            <a:r>
              <a:rPr lang="en-US" sz="1400" dirty="0"/>
              <a:t>    “39f2ea1c”</a:t>
            </a:r>
          </a:p>
          <a:p>
            <a:r>
              <a:rPr lang="en-US" sz="1400" dirty="0"/>
              <a:t>]</a:t>
            </a:r>
          </a:p>
        </p:txBody>
      </p:sp>
      <p:sp>
        <p:nvSpPr>
          <p:cNvPr id="7" name="Rectangle 6">
            <a:extLst>
              <a:ext uri="{FF2B5EF4-FFF2-40B4-BE49-F238E27FC236}">
                <a16:creationId xmlns:a16="http://schemas.microsoft.com/office/drawing/2014/main" id="{5505C4B6-4056-19E6-3836-86369DCA333E}"/>
              </a:ext>
            </a:extLst>
          </p:cNvPr>
          <p:cNvSpPr/>
          <p:nvPr/>
        </p:nvSpPr>
        <p:spPr>
          <a:xfrm>
            <a:off x="7628789" y="843152"/>
            <a:ext cx="3495366" cy="1750146"/>
          </a:xfrm>
          <a:prstGeom prst="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C613644-0908-55D2-D146-BB83F1E7E2A7}"/>
              </a:ext>
            </a:extLst>
          </p:cNvPr>
          <p:cNvCxnSpPr>
            <a:cxnSpLocks/>
          </p:cNvCxnSpPr>
          <p:nvPr/>
        </p:nvCxnSpPr>
        <p:spPr>
          <a:xfrm>
            <a:off x="2908092" y="1400690"/>
            <a:ext cx="4497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42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0825B-4A49-3DCA-C52E-806BD53F0BA3}"/>
              </a:ext>
            </a:extLst>
          </p:cNvPr>
          <p:cNvSpPr txBox="1"/>
          <p:nvPr/>
        </p:nvSpPr>
        <p:spPr>
          <a:xfrm>
            <a:off x="4564797" y="156940"/>
            <a:ext cx="3062405" cy="307777"/>
          </a:xfrm>
          <a:prstGeom prst="rect">
            <a:avLst/>
          </a:prstGeom>
          <a:noFill/>
        </p:spPr>
        <p:txBody>
          <a:bodyPr wrap="square" rtlCol="0">
            <a:spAutoFit/>
          </a:bodyPr>
          <a:lstStyle/>
          <a:p>
            <a:pPr algn="ctr"/>
            <a:r>
              <a:rPr lang="en-US" sz="1400" dirty="0"/>
              <a:t>Dispute resolution</a:t>
            </a:r>
          </a:p>
        </p:txBody>
      </p:sp>
      <p:sp>
        <p:nvSpPr>
          <p:cNvPr id="5" name="TextBox 4">
            <a:extLst>
              <a:ext uri="{FF2B5EF4-FFF2-40B4-BE49-F238E27FC236}">
                <a16:creationId xmlns:a16="http://schemas.microsoft.com/office/drawing/2014/main" id="{47B69356-8E80-6C2C-12BC-4D047196AEA3}"/>
              </a:ext>
            </a:extLst>
          </p:cNvPr>
          <p:cNvSpPr txBox="1"/>
          <p:nvPr/>
        </p:nvSpPr>
        <p:spPr>
          <a:xfrm>
            <a:off x="294967" y="1032010"/>
            <a:ext cx="11253020" cy="3754874"/>
          </a:xfrm>
          <a:prstGeom prst="rect">
            <a:avLst/>
          </a:prstGeom>
          <a:noFill/>
        </p:spPr>
        <p:txBody>
          <a:bodyPr wrap="square" rtlCol="0">
            <a:spAutoFit/>
          </a:bodyPr>
          <a:lstStyle/>
          <a:p>
            <a:r>
              <a:rPr lang="en-US" sz="1400" dirty="0"/>
              <a:t>Agent provides a customer signed message (String A) in which the customer asked for fund transfer (in case the credit amount that agent approves is less than the amount customer claims). So contract can figure out how much is the real credit amount. </a:t>
            </a:r>
          </a:p>
          <a:p>
            <a:r>
              <a:rPr lang="en-US" sz="1400" dirty="0"/>
              <a:t>Also agent provides the latest signed DP (if exist) by which the customer confirms the real credit amount and serial number. So the contract will be sure that the mentioned serial number in fund-transfer-signed-message (and the fund claim doc) is not valid no longer. </a:t>
            </a:r>
          </a:p>
          <a:p>
            <a:endParaRPr lang="en-US" sz="1400" dirty="0"/>
          </a:p>
          <a:p>
            <a:r>
              <a:rPr lang="en-US" sz="1400" dirty="0"/>
              <a:t>Then Agent provides a valid proof and calls </a:t>
            </a:r>
            <a:r>
              <a:rPr lang="en-US" sz="1400" b="1" dirty="0"/>
              <a:t>resume_contract</a:t>
            </a:r>
            <a:r>
              <a:rPr lang="en-US" sz="1400" dirty="0"/>
              <a:t>(the_proof) . </a:t>
            </a:r>
          </a:p>
          <a:p>
            <a:r>
              <a:rPr lang="en-US" sz="1400" dirty="0"/>
              <a:t>The function validate the proof.</a:t>
            </a:r>
          </a:p>
          <a:p>
            <a:pPr marL="342900" indent="-342900">
              <a:buAutoNum type="arabicPeriod"/>
            </a:pPr>
            <a:r>
              <a:rPr lang="en-US" sz="1400" dirty="0"/>
              <a:t>if it finishes to the latest DP?</a:t>
            </a:r>
          </a:p>
          <a:p>
            <a:pPr marL="342900" indent="-342900">
              <a:buAutoNum type="arabicPeriod"/>
            </a:pPr>
            <a:r>
              <a:rPr lang="en-US" sz="1400" dirty="0"/>
              <a:t>If the amount of credit is equal to real customer credit?</a:t>
            </a:r>
          </a:p>
          <a:p>
            <a:pPr marL="342900" indent="-342900">
              <a:buAutoNum type="arabicPeriod"/>
            </a:pPr>
            <a:r>
              <a:rPr lang="en-US" sz="1400" dirty="0"/>
              <a:t>If the account address is same as the customer?</a:t>
            </a:r>
          </a:p>
          <a:p>
            <a:pPr marL="342900" indent="-342900">
              <a:buAutoNum type="arabicPeriod"/>
            </a:pPr>
            <a:r>
              <a:rPr lang="en-US" sz="1400" dirty="0"/>
              <a:t>If the DP serial number is bigger than claimed one?</a:t>
            </a:r>
          </a:p>
          <a:p>
            <a:endParaRPr lang="en-US" sz="1400" dirty="0"/>
          </a:p>
          <a:p>
            <a:r>
              <a:rPr lang="en-US" sz="1400" dirty="0"/>
              <a:t>If the proof is valid the contract</a:t>
            </a:r>
          </a:p>
          <a:p>
            <a:pPr marL="342900" indent="-342900">
              <a:buAutoNum type="arabicPeriod"/>
            </a:pPr>
            <a:r>
              <a:rPr lang="en-US" sz="1400" dirty="0"/>
              <a:t>Pushes the penalty_array the address of this customer and the proper penalty amount for this inconvenience claim. This income will be divided among the shareholders. </a:t>
            </a:r>
          </a:p>
          <a:p>
            <a:pPr marL="342900" indent="-342900">
              <a:buAutoNum type="arabicPeriod"/>
            </a:pPr>
            <a:r>
              <a:rPr lang="en-US" sz="1400" dirty="0"/>
              <a:t>Pushes proof to resolutions_array where the customer can retrieve it and execute it, in order to withdraw his funds. </a:t>
            </a:r>
          </a:p>
          <a:p>
            <a:pPr marL="342900" indent="-342900">
              <a:buAutoNum type="arabicPeriod"/>
            </a:pPr>
            <a:r>
              <a:rPr lang="en-US" sz="1400" dirty="0"/>
              <a:t>Resumes the  contract.</a:t>
            </a:r>
          </a:p>
        </p:txBody>
      </p:sp>
      <p:grpSp>
        <p:nvGrpSpPr>
          <p:cNvPr id="8" name="Group 7">
            <a:extLst>
              <a:ext uri="{FF2B5EF4-FFF2-40B4-BE49-F238E27FC236}">
                <a16:creationId xmlns:a16="http://schemas.microsoft.com/office/drawing/2014/main" id="{4029A839-E69D-3512-E3B5-BD608D85CC13}"/>
              </a:ext>
            </a:extLst>
          </p:cNvPr>
          <p:cNvGrpSpPr/>
          <p:nvPr/>
        </p:nvGrpSpPr>
        <p:grpSpPr>
          <a:xfrm>
            <a:off x="344777" y="6283268"/>
            <a:ext cx="11203210" cy="320772"/>
            <a:chOff x="569627" y="6028438"/>
            <a:chExt cx="11203210" cy="320772"/>
          </a:xfrm>
        </p:grpSpPr>
        <p:sp>
          <p:nvSpPr>
            <p:cNvPr id="6" name="TextBox 5">
              <a:extLst>
                <a:ext uri="{FF2B5EF4-FFF2-40B4-BE49-F238E27FC236}">
                  <a16:creationId xmlns:a16="http://schemas.microsoft.com/office/drawing/2014/main" id="{AF7422CB-58D6-FC45-7C71-72A346657280}"/>
                </a:ext>
              </a:extLst>
            </p:cNvPr>
            <p:cNvSpPr txBox="1"/>
            <p:nvPr/>
          </p:nvSpPr>
          <p:spPr>
            <a:xfrm>
              <a:off x="1359108" y="6041433"/>
              <a:ext cx="10413729" cy="307777"/>
            </a:xfrm>
            <a:prstGeom prst="rect">
              <a:avLst/>
            </a:prstGeom>
            <a:noFill/>
          </p:spPr>
          <p:txBody>
            <a:bodyPr wrap="square" rtlCol="0">
              <a:spAutoFit/>
            </a:bodyPr>
            <a:lstStyle/>
            <a:p>
              <a:r>
                <a:rPr lang="en-US" sz="1400" b="0" dirty="0">
                  <a:solidFill>
                    <a:srgbClr val="001080"/>
                  </a:solidFill>
                  <a:effectLst/>
                </a:rPr>
                <a:t>Timestamp</a:t>
              </a:r>
              <a:r>
                <a:rPr lang="en-US" sz="1400" b="0" dirty="0">
                  <a:solidFill>
                    <a:srgbClr val="A31515"/>
                  </a:solidFill>
                  <a:effectLst/>
                </a:rPr>
                <a:t>, </a:t>
              </a:r>
              <a:r>
                <a:rPr lang="en-US" sz="1400" b="0" dirty="0">
                  <a:solidFill>
                    <a:srgbClr val="001080"/>
                  </a:solidFill>
                  <a:effectLst/>
                </a:rPr>
                <a:t>serialNumber </a:t>
              </a:r>
              <a:r>
                <a:rPr lang="en-US" sz="1400" b="0" dirty="0">
                  <a:solidFill>
                    <a:srgbClr val="A31515"/>
                  </a:solidFill>
                  <a:effectLst/>
                </a:rPr>
                <a:t>, </a:t>
              </a:r>
              <a:r>
                <a:rPr lang="en-US" sz="1400" b="0" dirty="0">
                  <a:solidFill>
                    <a:srgbClr val="001080"/>
                  </a:solidFill>
                  <a:effectLst/>
                </a:rPr>
                <a:t>signerAddress </a:t>
              </a:r>
              <a:r>
                <a:rPr lang="en-US" sz="1400" b="0" dirty="0">
                  <a:solidFill>
                    <a:srgbClr val="A31515"/>
                  </a:solidFill>
                  <a:effectLst/>
                </a:rPr>
                <a:t>, </a:t>
              </a:r>
              <a:r>
                <a:rPr lang="en-US" sz="1400" b="0" dirty="0">
                  <a:solidFill>
                    <a:srgbClr val="001080"/>
                  </a:solidFill>
                  <a:effectLst/>
                </a:rPr>
                <a:t>recipientAddress </a:t>
              </a:r>
              <a:r>
                <a:rPr lang="en-US" sz="1400" b="0" dirty="0">
                  <a:solidFill>
                    <a:srgbClr val="A31515"/>
                  </a:solidFill>
                  <a:effectLst/>
                </a:rPr>
                <a:t>, </a:t>
              </a:r>
              <a:r>
                <a:rPr lang="en-US" sz="1400" b="0" dirty="0">
                  <a:solidFill>
                    <a:srgbClr val="001080"/>
                  </a:solidFill>
                  <a:effectLst/>
                </a:rPr>
                <a:t>amount</a:t>
              </a:r>
              <a:r>
                <a:rPr lang="en-US" sz="1400" b="0" dirty="0">
                  <a:solidFill>
                    <a:srgbClr val="000000"/>
                  </a:solidFill>
                  <a:effectLst/>
                </a:rPr>
                <a:t> </a:t>
              </a:r>
              <a:r>
                <a:rPr lang="en-US" sz="1400" b="0" dirty="0">
                  <a:solidFill>
                    <a:srgbClr val="A31515"/>
                  </a:solidFill>
                  <a:effectLst/>
                </a:rPr>
                <a:t>, </a:t>
              </a:r>
              <a:r>
                <a:rPr lang="en-US" sz="1400" b="0" dirty="0">
                  <a:solidFill>
                    <a:srgbClr val="001080"/>
                  </a:solidFill>
                  <a:effectLst/>
                </a:rPr>
                <a:t>textMessage</a:t>
              </a:r>
              <a:r>
                <a:rPr lang="en-US" sz="1400" b="0" dirty="0">
                  <a:solidFill>
                    <a:srgbClr val="000000"/>
                  </a:solidFill>
                  <a:effectLst/>
                </a:rPr>
                <a:t> </a:t>
              </a:r>
              <a:r>
                <a:rPr lang="en-US" sz="1400" b="0" dirty="0">
                  <a:solidFill>
                    <a:srgbClr val="A31515"/>
                  </a:solidFill>
                  <a:effectLst/>
                </a:rPr>
                <a:t>, </a:t>
              </a:r>
              <a:r>
                <a:rPr lang="en-US" sz="1400" b="0" dirty="0">
                  <a:solidFill>
                    <a:srgbClr val="001080"/>
                  </a:solidFill>
                  <a:effectLst/>
                </a:rPr>
                <a:t>signature</a:t>
              </a:r>
              <a:endParaRPr lang="en-US" sz="1400" dirty="0"/>
            </a:p>
          </p:txBody>
        </p:sp>
        <p:sp>
          <p:nvSpPr>
            <p:cNvPr id="7" name="TextBox 6">
              <a:extLst>
                <a:ext uri="{FF2B5EF4-FFF2-40B4-BE49-F238E27FC236}">
                  <a16:creationId xmlns:a16="http://schemas.microsoft.com/office/drawing/2014/main" id="{52FEADEF-C459-180D-4020-43F43C0C4E83}"/>
                </a:ext>
              </a:extLst>
            </p:cNvPr>
            <p:cNvSpPr txBox="1"/>
            <p:nvPr/>
          </p:nvSpPr>
          <p:spPr>
            <a:xfrm>
              <a:off x="569627" y="6028438"/>
              <a:ext cx="843501" cy="307777"/>
            </a:xfrm>
            <a:prstGeom prst="rect">
              <a:avLst/>
            </a:prstGeom>
            <a:noFill/>
          </p:spPr>
          <p:txBody>
            <a:bodyPr wrap="none" rtlCol="0">
              <a:spAutoFit/>
            </a:bodyPr>
            <a:lstStyle/>
            <a:p>
              <a:r>
                <a:rPr lang="en-US" sz="1400" dirty="0"/>
                <a:t>String A: </a:t>
              </a:r>
            </a:p>
          </p:txBody>
        </p:sp>
      </p:grpSp>
    </p:spTree>
    <p:extLst>
      <p:ext uri="{BB962C8B-B14F-4D97-AF65-F5344CB8AC3E}">
        <p14:creationId xmlns:p14="http://schemas.microsoft.com/office/powerpoint/2010/main" val="161828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7D66888-3891-573F-9FEA-3A9EF8479E66}"/>
              </a:ext>
            </a:extLst>
          </p:cNvPr>
          <p:cNvSpPr/>
          <p:nvPr/>
        </p:nvSpPr>
        <p:spPr>
          <a:xfrm>
            <a:off x="3616546" y="292607"/>
            <a:ext cx="8417052" cy="1486645"/>
          </a:xfrm>
          <a:prstGeom prst="rect">
            <a:avLst/>
          </a:prstGeom>
          <a:solidFill>
            <a:schemeClr val="accent6">
              <a:lumMod val="5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29" name="Rectangle 28">
            <a:extLst>
              <a:ext uri="{FF2B5EF4-FFF2-40B4-BE49-F238E27FC236}">
                <a16:creationId xmlns:a16="http://schemas.microsoft.com/office/drawing/2014/main" id="{FDB9FECB-C028-4797-D674-03D5CD960A53}"/>
              </a:ext>
            </a:extLst>
          </p:cNvPr>
          <p:cNvSpPr/>
          <p:nvPr/>
        </p:nvSpPr>
        <p:spPr>
          <a:xfrm>
            <a:off x="3633216" y="1913360"/>
            <a:ext cx="8417052" cy="1848273"/>
          </a:xfrm>
          <a:prstGeom prst="rect">
            <a:avLst/>
          </a:prstGeom>
          <a:solidFill>
            <a:schemeClr val="accent6">
              <a:lumMod val="75000"/>
              <a:alpha val="3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3" name="Oval 12">
            <a:extLst>
              <a:ext uri="{FF2B5EF4-FFF2-40B4-BE49-F238E27FC236}">
                <a16:creationId xmlns:a16="http://schemas.microsoft.com/office/drawing/2014/main" id="{F78849BB-5177-7961-7F88-FD8DE2B0DFF8}"/>
              </a:ext>
            </a:extLst>
          </p:cNvPr>
          <p:cNvSpPr/>
          <p:nvPr/>
        </p:nvSpPr>
        <p:spPr>
          <a:xfrm>
            <a:off x="3633216" y="4029073"/>
            <a:ext cx="8412480" cy="2686124"/>
          </a:xfrm>
          <a:prstGeom prst="ellipse">
            <a:avLst/>
          </a:prstGeom>
          <a:solidFill>
            <a:schemeClr val="accent6">
              <a:lumMod val="40000"/>
              <a:lumOff val="60000"/>
              <a:alpha val="3798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26F07BB-D2F7-39F6-D7DA-C912879BA5BB}"/>
              </a:ext>
            </a:extLst>
          </p:cNvPr>
          <p:cNvSpPr/>
          <p:nvPr/>
        </p:nvSpPr>
        <p:spPr>
          <a:xfrm>
            <a:off x="4367436" y="4889040"/>
            <a:ext cx="4208416" cy="12292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Rounded Rectangle 4">
            <a:extLst>
              <a:ext uri="{FF2B5EF4-FFF2-40B4-BE49-F238E27FC236}">
                <a16:creationId xmlns:a16="http://schemas.microsoft.com/office/drawing/2014/main" id="{33E315B2-9092-0798-002D-A4390C72DD10}"/>
              </a:ext>
            </a:extLst>
          </p:cNvPr>
          <p:cNvSpPr/>
          <p:nvPr/>
        </p:nvSpPr>
        <p:spPr>
          <a:xfrm>
            <a:off x="8655047" y="4706159"/>
            <a:ext cx="2653470" cy="1412148"/>
          </a:xfrm>
          <a:prstGeom prst="round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TextBox 5">
            <a:extLst>
              <a:ext uri="{FF2B5EF4-FFF2-40B4-BE49-F238E27FC236}">
                <a16:creationId xmlns:a16="http://schemas.microsoft.com/office/drawing/2014/main" id="{EB9BB62E-4FE4-D570-D81D-7F6D5DAA2668}"/>
              </a:ext>
            </a:extLst>
          </p:cNvPr>
          <p:cNvSpPr txBox="1"/>
          <p:nvPr/>
        </p:nvSpPr>
        <p:spPr>
          <a:xfrm>
            <a:off x="8781591" y="5179588"/>
            <a:ext cx="2068286" cy="938719"/>
          </a:xfrm>
          <a:prstGeom prst="rect">
            <a:avLst/>
          </a:prstGeom>
          <a:noFill/>
        </p:spPr>
        <p:txBody>
          <a:bodyPr wrap="square" rtlCol="0">
            <a:spAutoFit/>
          </a:bodyPr>
          <a:lstStyle/>
          <a:p>
            <a:pPr marL="342900" indent="-342900">
              <a:buAutoNum type="arabicPeriod"/>
            </a:pPr>
            <a:r>
              <a:rPr lang="en-US" sz="1100" dirty="0">
                <a:solidFill>
                  <a:srgbClr val="0070C0"/>
                </a:solidFill>
              </a:rPr>
              <a:t>Hight trust</a:t>
            </a:r>
          </a:p>
          <a:p>
            <a:pPr marL="342900" indent="-342900">
              <a:buAutoNum type="arabicPeriod"/>
            </a:pPr>
            <a:r>
              <a:rPr lang="en-US" sz="1100" dirty="0">
                <a:solidFill>
                  <a:srgbClr val="0070C0"/>
                </a:solidFill>
              </a:rPr>
              <a:t>Acceptable trust</a:t>
            </a:r>
          </a:p>
          <a:p>
            <a:pPr marL="342900" indent="-342900">
              <a:buAutoNum type="arabicPeriod"/>
            </a:pPr>
            <a:r>
              <a:rPr lang="en-US" sz="1100" dirty="0">
                <a:solidFill>
                  <a:srgbClr val="0070C0"/>
                </a:solidFill>
              </a:rPr>
              <a:t>Medium trust</a:t>
            </a:r>
          </a:p>
          <a:p>
            <a:pPr marL="342900" indent="-342900">
              <a:buAutoNum type="arabicPeriod"/>
            </a:pPr>
            <a:r>
              <a:rPr lang="en-US" sz="1100" dirty="0">
                <a:solidFill>
                  <a:srgbClr val="0070C0"/>
                </a:solidFill>
              </a:rPr>
              <a:t>Low trust</a:t>
            </a:r>
          </a:p>
          <a:p>
            <a:pPr marL="342900" indent="-342900">
              <a:buAutoNum type="arabicPeriod"/>
            </a:pPr>
            <a:r>
              <a:rPr lang="en-US" sz="1100" dirty="0">
                <a:solidFill>
                  <a:srgbClr val="0070C0"/>
                </a:solidFill>
              </a:rPr>
              <a:t>No trust</a:t>
            </a:r>
          </a:p>
        </p:txBody>
      </p:sp>
      <p:sp>
        <p:nvSpPr>
          <p:cNvPr id="7" name="TextBox 6">
            <a:extLst>
              <a:ext uri="{FF2B5EF4-FFF2-40B4-BE49-F238E27FC236}">
                <a16:creationId xmlns:a16="http://schemas.microsoft.com/office/drawing/2014/main" id="{7DEDDDF6-08EF-CBE3-01CA-ADBD8A6D2B89}"/>
              </a:ext>
            </a:extLst>
          </p:cNvPr>
          <p:cNvSpPr txBox="1"/>
          <p:nvPr/>
        </p:nvSpPr>
        <p:spPr>
          <a:xfrm>
            <a:off x="8746789" y="4788484"/>
            <a:ext cx="2508572" cy="307777"/>
          </a:xfrm>
          <a:prstGeom prst="rect">
            <a:avLst/>
          </a:prstGeom>
          <a:noFill/>
        </p:spPr>
        <p:txBody>
          <a:bodyPr wrap="none" rtlCol="0">
            <a:spAutoFit/>
          </a:bodyPr>
          <a:lstStyle/>
          <a:p>
            <a:r>
              <a:rPr lang="en-US" sz="1400" dirty="0">
                <a:solidFill>
                  <a:srgbClr val="0070C0"/>
                </a:solidFill>
              </a:rPr>
              <a:t>Oracle for Fiats and Assets price</a:t>
            </a:r>
          </a:p>
        </p:txBody>
      </p:sp>
      <p:sp>
        <p:nvSpPr>
          <p:cNvPr id="8" name="TextBox 7">
            <a:extLst>
              <a:ext uri="{FF2B5EF4-FFF2-40B4-BE49-F238E27FC236}">
                <a16:creationId xmlns:a16="http://schemas.microsoft.com/office/drawing/2014/main" id="{F4B52314-EF82-12FA-1E87-D02F8E64537F}"/>
              </a:ext>
            </a:extLst>
          </p:cNvPr>
          <p:cNvSpPr txBox="1"/>
          <p:nvPr/>
        </p:nvSpPr>
        <p:spPr>
          <a:xfrm>
            <a:off x="5089037" y="4989047"/>
            <a:ext cx="2227596" cy="307777"/>
          </a:xfrm>
          <a:prstGeom prst="rect">
            <a:avLst/>
          </a:prstGeom>
          <a:noFill/>
        </p:spPr>
        <p:txBody>
          <a:bodyPr wrap="none" rtlCol="0">
            <a:spAutoFit/>
          </a:bodyPr>
          <a:lstStyle/>
          <a:p>
            <a:pPr algn="ctr"/>
            <a:r>
              <a:rPr lang="en-US" sz="1400" dirty="0">
                <a:solidFill>
                  <a:schemeClr val="bg1"/>
                </a:solidFill>
              </a:rPr>
              <a:t>Semi Custodial Vaults (SCV)</a:t>
            </a:r>
          </a:p>
        </p:txBody>
      </p:sp>
      <p:sp>
        <p:nvSpPr>
          <p:cNvPr id="9" name="TextBox 8">
            <a:extLst>
              <a:ext uri="{FF2B5EF4-FFF2-40B4-BE49-F238E27FC236}">
                <a16:creationId xmlns:a16="http://schemas.microsoft.com/office/drawing/2014/main" id="{B58C64F7-1C1A-002B-CE6B-0DF96298DC34}"/>
              </a:ext>
            </a:extLst>
          </p:cNvPr>
          <p:cNvSpPr txBox="1"/>
          <p:nvPr/>
        </p:nvSpPr>
        <p:spPr>
          <a:xfrm>
            <a:off x="4381723" y="5397255"/>
            <a:ext cx="4194129" cy="600164"/>
          </a:xfrm>
          <a:prstGeom prst="rect">
            <a:avLst/>
          </a:prstGeom>
          <a:noFill/>
        </p:spPr>
        <p:txBody>
          <a:bodyPr wrap="square" rtlCol="0">
            <a:spAutoFit/>
          </a:bodyPr>
          <a:lstStyle/>
          <a:p>
            <a:pPr marL="228600" indent="-228600">
              <a:buFontTx/>
              <a:buAutoNum type="arabicPeriod"/>
            </a:pPr>
            <a:r>
              <a:rPr lang="en-US" sz="1100" dirty="0">
                <a:solidFill>
                  <a:schemeClr val="bg1"/>
                </a:solidFill>
              </a:rPr>
              <a:t>Take advantage of Custodial (high speed, low cost, scalability)</a:t>
            </a:r>
          </a:p>
          <a:p>
            <a:pPr marL="228600" indent="-228600">
              <a:buFontTx/>
              <a:buAutoNum type="arabicPeriod"/>
            </a:pPr>
            <a:r>
              <a:rPr lang="en-US" sz="1100" dirty="0">
                <a:solidFill>
                  <a:schemeClr val="bg1"/>
                </a:solidFill>
              </a:rPr>
              <a:t>Take advantage of Non- Custodial (sovereignty)</a:t>
            </a:r>
          </a:p>
          <a:p>
            <a:pPr marL="228600" indent="-228600">
              <a:buAutoNum type="arabicPeriod"/>
            </a:pPr>
            <a:r>
              <a:rPr lang="en-US" sz="1100" dirty="0">
                <a:solidFill>
                  <a:schemeClr val="bg1"/>
                </a:solidFill>
              </a:rPr>
              <a:t>Applicable for ETH, ERC20 tokens , and Fiat Representative Tokens</a:t>
            </a:r>
          </a:p>
        </p:txBody>
      </p:sp>
      <p:sp>
        <p:nvSpPr>
          <p:cNvPr id="10" name="Rounded Rectangle 9">
            <a:extLst>
              <a:ext uri="{FF2B5EF4-FFF2-40B4-BE49-F238E27FC236}">
                <a16:creationId xmlns:a16="http://schemas.microsoft.com/office/drawing/2014/main" id="{E7F970D6-4A0D-4B6A-6209-10ABF6B0EA17}"/>
              </a:ext>
            </a:extLst>
          </p:cNvPr>
          <p:cNvSpPr/>
          <p:nvPr/>
        </p:nvSpPr>
        <p:spPr>
          <a:xfrm>
            <a:off x="5881497" y="2082119"/>
            <a:ext cx="1780303" cy="1088992"/>
          </a:xfrm>
          <a:prstGeom prst="roundRect">
            <a:avLst/>
          </a:prstGeom>
          <a:gradFill flip="none" rotWithShape="1">
            <a:gsLst>
              <a:gs pos="0">
                <a:schemeClr val="accent2">
                  <a:lumMod val="0"/>
                  <a:lumOff val="100000"/>
                </a:schemeClr>
              </a:gs>
              <a:gs pos="1000">
                <a:schemeClr val="accent2">
                  <a:lumMod val="0"/>
                  <a:lumOff val="100000"/>
                </a:schemeClr>
              </a:gs>
              <a:gs pos="100000">
                <a:schemeClr val="accent2">
                  <a:lumMod val="100000"/>
                </a:schemeClr>
              </a:gs>
            </a:gsLst>
            <a:path path="circle">
              <a:fillToRect l="50000" t="50000" r="50000" b="50000"/>
            </a:path>
            <a:tileRect/>
          </a:grad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1400" dirty="0"/>
          </a:p>
        </p:txBody>
      </p:sp>
      <p:sp>
        <p:nvSpPr>
          <p:cNvPr id="11" name="TextBox 10">
            <a:extLst>
              <a:ext uri="{FF2B5EF4-FFF2-40B4-BE49-F238E27FC236}">
                <a16:creationId xmlns:a16="http://schemas.microsoft.com/office/drawing/2014/main" id="{C18059EF-E731-686F-2A95-B85ECDBCE8DC}"/>
              </a:ext>
            </a:extLst>
          </p:cNvPr>
          <p:cNvSpPr txBox="1"/>
          <p:nvPr/>
        </p:nvSpPr>
        <p:spPr>
          <a:xfrm>
            <a:off x="5986992" y="2187543"/>
            <a:ext cx="1499577" cy="523220"/>
          </a:xfrm>
          <a:prstGeom prst="rect">
            <a:avLst/>
          </a:prstGeom>
          <a:noFill/>
        </p:spPr>
        <p:txBody>
          <a:bodyPr wrap="none" rtlCol="0">
            <a:spAutoFit/>
          </a:bodyPr>
          <a:lstStyle/>
          <a:p>
            <a:pPr algn="ctr"/>
            <a:r>
              <a:rPr lang="en-US" sz="1400" dirty="0">
                <a:solidFill>
                  <a:schemeClr val="bg2">
                    <a:lumMod val="10000"/>
                  </a:schemeClr>
                </a:solidFill>
              </a:rPr>
              <a:t>Orderbook-based </a:t>
            </a:r>
          </a:p>
          <a:p>
            <a:r>
              <a:rPr lang="en-US" sz="1400" dirty="0">
                <a:solidFill>
                  <a:schemeClr val="bg2">
                    <a:lumMod val="10000"/>
                  </a:schemeClr>
                </a:solidFill>
              </a:rPr>
              <a:t>exchange</a:t>
            </a:r>
          </a:p>
        </p:txBody>
      </p:sp>
      <p:sp>
        <p:nvSpPr>
          <p:cNvPr id="14" name="Down Arrow 13">
            <a:extLst>
              <a:ext uri="{FF2B5EF4-FFF2-40B4-BE49-F238E27FC236}">
                <a16:creationId xmlns:a16="http://schemas.microsoft.com/office/drawing/2014/main" id="{8F4E789E-C5D3-0893-2D7D-78713A78F17F}"/>
              </a:ext>
            </a:extLst>
          </p:cNvPr>
          <p:cNvSpPr/>
          <p:nvPr/>
        </p:nvSpPr>
        <p:spPr>
          <a:xfrm rot="10800000">
            <a:off x="7199185" y="3733381"/>
            <a:ext cx="1500187" cy="273403"/>
          </a:xfrm>
          <a:prstGeom prst="down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5" name="Rounded Rectangle 14">
            <a:extLst>
              <a:ext uri="{FF2B5EF4-FFF2-40B4-BE49-F238E27FC236}">
                <a16:creationId xmlns:a16="http://schemas.microsoft.com/office/drawing/2014/main" id="{70E82B9C-A0B5-A1BD-566A-2744E49D9CD3}"/>
              </a:ext>
            </a:extLst>
          </p:cNvPr>
          <p:cNvSpPr/>
          <p:nvPr/>
        </p:nvSpPr>
        <p:spPr>
          <a:xfrm>
            <a:off x="9878748" y="504544"/>
            <a:ext cx="1774728" cy="862943"/>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70C0"/>
              </a:solidFill>
            </a:endParaRPr>
          </a:p>
        </p:txBody>
      </p:sp>
      <p:sp>
        <p:nvSpPr>
          <p:cNvPr id="16" name="TextBox 15">
            <a:extLst>
              <a:ext uri="{FF2B5EF4-FFF2-40B4-BE49-F238E27FC236}">
                <a16:creationId xmlns:a16="http://schemas.microsoft.com/office/drawing/2014/main" id="{79BC6434-8BBD-8AC9-5FF6-AC37947A1B65}"/>
              </a:ext>
            </a:extLst>
          </p:cNvPr>
          <p:cNvSpPr txBox="1"/>
          <p:nvPr/>
        </p:nvSpPr>
        <p:spPr>
          <a:xfrm>
            <a:off x="10086705" y="504544"/>
            <a:ext cx="1358813" cy="307777"/>
          </a:xfrm>
          <a:prstGeom prst="rect">
            <a:avLst/>
          </a:prstGeom>
          <a:noFill/>
        </p:spPr>
        <p:txBody>
          <a:bodyPr wrap="square" rtlCol="0">
            <a:spAutoFit/>
          </a:bodyPr>
          <a:lstStyle/>
          <a:p>
            <a:pPr algn="ctr"/>
            <a:r>
              <a:rPr lang="en-US" sz="1400" dirty="0">
                <a:solidFill>
                  <a:srgbClr val="0070C0"/>
                </a:solidFill>
              </a:rPr>
              <a:t>Privacy tools</a:t>
            </a:r>
          </a:p>
        </p:txBody>
      </p:sp>
      <p:sp>
        <p:nvSpPr>
          <p:cNvPr id="17" name="TextBox 16">
            <a:extLst>
              <a:ext uri="{FF2B5EF4-FFF2-40B4-BE49-F238E27FC236}">
                <a16:creationId xmlns:a16="http://schemas.microsoft.com/office/drawing/2014/main" id="{1D7A84F0-B790-F23E-72C4-42A2FC06C7CB}"/>
              </a:ext>
            </a:extLst>
          </p:cNvPr>
          <p:cNvSpPr txBox="1"/>
          <p:nvPr/>
        </p:nvSpPr>
        <p:spPr>
          <a:xfrm>
            <a:off x="9928757" y="894646"/>
            <a:ext cx="1674707" cy="430887"/>
          </a:xfrm>
          <a:prstGeom prst="rect">
            <a:avLst/>
          </a:prstGeom>
          <a:noFill/>
        </p:spPr>
        <p:txBody>
          <a:bodyPr wrap="square" rtlCol="0">
            <a:spAutoFit/>
          </a:bodyPr>
          <a:lstStyle/>
          <a:p>
            <a:pPr marL="228600" indent="-228600">
              <a:buAutoNum type="arabicPeriod"/>
            </a:pPr>
            <a:r>
              <a:rPr lang="en-US" sz="1100" dirty="0">
                <a:solidFill>
                  <a:srgbClr val="0070C0"/>
                </a:solidFill>
              </a:rPr>
              <a:t>Tornado cash</a:t>
            </a:r>
          </a:p>
          <a:p>
            <a:pPr marL="228600" indent="-228600">
              <a:buAutoNum type="arabicPeriod"/>
            </a:pPr>
            <a:r>
              <a:rPr lang="en-US" sz="1100" dirty="0">
                <a:solidFill>
                  <a:srgbClr val="0070C0"/>
                </a:solidFill>
              </a:rPr>
              <a:t>… </a:t>
            </a:r>
          </a:p>
        </p:txBody>
      </p:sp>
      <p:sp>
        <p:nvSpPr>
          <p:cNvPr id="18" name="Rounded Rectangle 17">
            <a:extLst>
              <a:ext uri="{FF2B5EF4-FFF2-40B4-BE49-F238E27FC236}">
                <a16:creationId xmlns:a16="http://schemas.microsoft.com/office/drawing/2014/main" id="{F8071DB7-726D-37A8-20B1-0EA98E089838}"/>
              </a:ext>
            </a:extLst>
          </p:cNvPr>
          <p:cNvSpPr/>
          <p:nvPr/>
        </p:nvSpPr>
        <p:spPr>
          <a:xfrm>
            <a:off x="3909542" y="2085452"/>
            <a:ext cx="1798398" cy="1088992"/>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lumMod val="10000"/>
                </a:schemeClr>
              </a:solidFill>
            </a:endParaRPr>
          </a:p>
        </p:txBody>
      </p:sp>
      <p:sp>
        <p:nvSpPr>
          <p:cNvPr id="19" name="TextBox 18">
            <a:extLst>
              <a:ext uri="{FF2B5EF4-FFF2-40B4-BE49-F238E27FC236}">
                <a16:creationId xmlns:a16="http://schemas.microsoft.com/office/drawing/2014/main" id="{13D1CBB6-59EC-4D6F-09FA-E0159E8811E9}"/>
              </a:ext>
            </a:extLst>
          </p:cNvPr>
          <p:cNvSpPr txBox="1"/>
          <p:nvPr/>
        </p:nvSpPr>
        <p:spPr>
          <a:xfrm>
            <a:off x="3949412" y="2449153"/>
            <a:ext cx="1798397" cy="600164"/>
          </a:xfrm>
          <a:prstGeom prst="rect">
            <a:avLst/>
          </a:prstGeom>
          <a:noFill/>
        </p:spPr>
        <p:txBody>
          <a:bodyPr wrap="square" rtlCol="0">
            <a:spAutoFit/>
          </a:bodyPr>
          <a:lstStyle/>
          <a:p>
            <a:r>
              <a:rPr lang="en-US" sz="1100" dirty="0">
                <a:solidFill>
                  <a:schemeClr val="bg2">
                    <a:lumMod val="10000"/>
                  </a:schemeClr>
                </a:solidFill>
              </a:rPr>
              <a:t>Over collateralized stable coins for USD and all other fiat currencies.</a:t>
            </a:r>
          </a:p>
        </p:txBody>
      </p:sp>
      <p:sp>
        <p:nvSpPr>
          <p:cNvPr id="20" name="TextBox 19">
            <a:extLst>
              <a:ext uri="{FF2B5EF4-FFF2-40B4-BE49-F238E27FC236}">
                <a16:creationId xmlns:a16="http://schemas.microsoft.com/office/drawing/2014/main" id="{450BCB14-660F-3907-3824-2E1FF4633FE7}"/>
              </a:ext>
            </a:extLst>
          </p:cNvPr>
          <p:cNvSpPr txBox="1"/>
          <p:nvPr/>
        </p:nvSpPr>
        <p:spPr>
          <a:xfrm>
            <a:off x="4152669" y="2181713"/>
            <a:ext cx="1383136" cy="307777"/>
          </a:xfrm>
          <a:prstGeom prst="rect">
            <a:avLst/>
          </a:prstGeom>
          <a:noFill/>
        </p:spPr>
        <p:txBody>
          <a:bodyPr wrap="none" rtlCol="0">
            <a:spAutoFit/>
          </a:bodyPr>
          <a:lstStyle/>
          <a:p>
            <a:pPr algn="ctr"/>
            <a:r>
              <a:rPr lang="en-US" sz="1400" dirty="0">
                <a:solidFill>
                  <a:schemeClr val="bg2">
                    <a:lumMod val="10000"/>
                  </a:schemeClr>
                </a:solidFill>
              </a:rPr>
              <a:t>Easy Maker DAO</a:t>
            </a:r>
          </a:p>
        </p:txBody>
      </p:sp>
      <p:sp>
        <p:nvSpPr>
          <p:cNvPr id="21" name="Rounded Rectangle 20">
            <a:extLst>
              <a:ext uri="{FF2B5EF4-FFF2-40B4-BE49-F238E27FC236}">
                <a16:creationId xmlns:a16="http://schemas.microsoft.com/office/drawing/2014/main" id="{C9D93B0D-63EB-7061-81E1-9877035E786D}"/>
              </a:ext>
            </a:extLst>
          </p:cNvPr>
          <p:cNvSpPr/>
          <p:nvPr/>
        </p:nvSpPr>
        <p:spPr>
          <a:xfrm>
            <a:off x="7787119" y="2063491"/>
            <a:ext cx="2093988" cy="1594166"/>
          </a:xfrm>
          <a:prstGeom prst="roundRect">
            <a:avLst/>
          </a:prstGeom>
          <a:gradFill flip="none" rotWithShape="1">
            <a:gsLst>
              <a:gs pos="0">
                <a:schemeClr val="accent4">
                  <a:lumMod val="0"/>
                  <a:lumOff val="100000"/>
                </a:schemeClr>
              </a:gs>
              <a:gs pos="24000">
                <a:schemeClr val="accent4">
                  <a:lumMod val="0"/>
                  <a:lumOff val="100000"/>
                </a:schemeClr>
              </a:gs>
              <a:gs pos="100000">
                <a:schemeClr val="accent4">
                  <a:lumMod val="100000"/>
                </a:schemeClr>
              </a:gs>
            </a:gsLst>
            <a:path path="circle">
              <a:fillToRect l="50000" t="-80000" r="50000" b="18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TextBox 21">
            <a:extLst>
              <a:ext uri="{FF2B5EF4-FFF2-40B4-BE49-F238E27FC236}">
                <a16:creationId xmlns:a16="http://schemas.microsoft.com/office/drawing/2014/main" id="{AF68D201-45D6-BBD5-EFC5-1B5DF0B03FFE}"/>
              </a:ext>
            </a:extLst>
          </p:cNvPr>
          <p:cNvSpPr txBox="1"/>
          <p:nvPr/>
        </p:nvSpPr>
        <p:spPr>
          <a:xfrm>
            <a:off x="7996090" y="2163251"/>
            <a:ext cx="1719958" cy="1384995"/>
          </a:xfrm>
          <a:prstGeom prst="rect">
            <a:avLst/>
          </a:prstGeom>
          <a:noFill/>
        </p:spPr>
        <p:txBody>
          <a:bodyPr wrap="none" rtlCol="0">
            <a:spAutoFit/>
          </a:bodyPr>
          <a:lstStyle/>
          <a:p>
            <a:pPr algn="ctr"/>
            <a:r>
              <a:rPr lang="en-US" sz="1400" dirty="0">
                <a:solidFill>
                  <a:srgbClr val="FF0000"/>
                </a:solidFill>
              </a:rPr>
              <a:t>AMMs</a:t>
            </a:r>
          </a:p>
          <a:p>
            <a:pPr algn="ctr"/>
            <a:r>
              <a:rPr lang="en-US" sz="1400" dirty="0">
                <a:solidFill>
                  <a:srgbClr val="FF0000"/>
                </a:solidFill>
              </a:rPr>
              <a:t>Staking </a:t>
            </a:r>
          </a:p>
          <a:p>
            <a:pPr algn="ctr"/>
            <a:r>
              <a:rPr lang="en-US" sz="1400" dirty="0">
                <a:solidFill>
                  <a:srgbClr val="FF0000"/>
                </a:solidFill>
              </a:rPr>
              <a:t>Liquidity Pools </a:t>
            </a:r>
          </a:p>
          <a:p>
            <a:pPr algn="ctr"/>
            <a:r>
              <a:rPr lang="en-US" sz="1400" dirty="0">
                <a:solidFill>
                  <a:srgbClr val="FF0000"/>
                </a:solidFill>
              </a:rPr>
              <a:t>Lending &amp; Borrowing</a:t>
            </a:r>
          </a:p>
          <a:p>
            <a:pPr algn="ctr"/>
            <a:r>
              <a:rPr lang="en-US" sz="1400" dirty="0">
                <a:solidFill>
                  <a:srgbClr val="FF0000"/>
                </a:solidFill>
              </a:rPr>
              <a:t>Yield Farming</a:t>
            </a:r>
          </a:p>
          <a:p>
            <a:pPr algn="ctr"/>
            <a:r>
              <a:rPr lang="en-US" sz="1400" dirty="0">
                <a:solidFill>
                  <a:srgbClr val="FF0000"/>
                </a:solidFill>
              </a:rPr>
              <a:t>…</a:t>
            </a:r>
          </a:p>
        </p:txBody>
      </p:sp>
      <p:sp>
        <p:nvSpPr>
          <p:cNvPr id="24" name="Rounded Rectangle 23">
            <a:extLst>
              <a:ext uri="{FF2B5EF4-FFF2-40B4-BE49-F238E27FC236}">
                <a16:creationId xmlns:a16="http://schemas.microsoft.com/office/drawing/2014/main" id="{F188B720-8B52-6FA0-F2AE-B43715365165}"/>
              </a:ext>
            </a:extLst>
          </p:cNvPr>
          <p:cNvSpPr/>
          <p:nvPr/>
        </p:nvSpPr>
        <p:spPr>
          <a:xfrm>
            <a:off x="6531099" y="4262032"/>
            <a:ext cx="3163066" cy="384030"/>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TextBox 24">
            <a:extLst>
              <a:ext uri="{FF2B5EF4-FFF2-40B4-BE49-F238E27FC236}">
                <a16:creationId xmlns:a16="http://schemas.microsoft.com/office/drawing/2014/main" id="{B2B60A63-8DC5-2B30-0785-C40775669E64}"/>
              </a:ext>
            </a:extLst>
          </p:cNvPr>
          <p:cNvSpPr txBox="1"/>
          <p:nvPr/>
        </p:nvSpPr>
        <p:spPr>
          <a:xfrm>
            <a:off x="6555483" y="4301632"/>
            <a:ext cx="3101876" cy="307777"/>
          </a:xfrm>
          <a:prstGeom prst="rect">
            <a:avLst/>
          </a:prstGeom>
          <a:noFill/>
        </p:spPr>
        <p:txBody>
          <a:bodyPr wrap="none" rtlCol="0">
            <a:spAutoFit/>
          </a:bodyPr>
          <a:lstStyle/>
          <a:p>
            <a:pPr algn="ctr"/>
            <a:r>
              <a:rPr lang="en-US" sz="1400" dirty="0">
                <a:solidFill>
                  <a:srgbClr val="0070C0"/>
                </a:solidFill>
              </a:rPr>
              <a:t>Bridge between EVM-based blockchains</a:t>
            </a:r>
          </a:p>
        </p:txBody>
      </p:sp>
      <p:sp>
        <p:nvSpPr>
          <p:cNvPr id="26" name="Rounded Rectangle 25">
            <a:extLst>
              <a:ext uri="{FF2B5EF4-FFF2-40B4-BE49-F238E27FC236}">
                <a16:creationId xmlns:a16="http://schemas.microsoft.com/office/drawing/2014/main" id="{A81AE51D-9769-038D-E9C3-BB5133664092}"/>
              </a:ext>
            </a:extLst>
          </p:cNvPr>
          <p:cNvSpPr/>
          <p:nvPr/>
        </p:nvSpPr>
        <p:spPr>
          <a:xfrm>
            <a:off x="3956875" y="497730"/>
            <a:ext cx="1774728" cy="1087230"/>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70C0"/>
              </a:solidFill>
            </a:endParaRPr>
          </a:p>
        </p:txBody>
      </p:sp>
      <p:sp>
        <p:nvSpPr>
          <p:cNvPr id="27" name="TextBox 26">
            <a:extLst>
              <a:ext uri="{FF2B5EF4-FFF2-40B4-BE49-F238E27FC236}">
                <a16:creationId xmlns:a16="http://schemas.microsoft.com/office/drawing/2014/main" id="{E0859F26-A330-6B98-0EDC-2EF754A0973D}"/>
              </a:ext>
            </a:extLst>
          </p:cNvPr>
          <p:cNvSpPr txBox="1"/>
          <p:nvPr/>
        </p:nvSpPr>
        <p:spPr>
          <a:xfrm>
            <a:off x="4140448" y="497730"/>
            <a:ext cx="1424458" cy="307777"/>
          </a:xfrm>
          <a:prstGeom prst="rect">
            <a:avLst/>
          </a:prstGeom>
          <a:noFill/>
        </p:spPr>
        <p:txBody>
          <a:bodyPr wrap="square" rtlCol="0">
            <a:spAutoFit/>
          </a:bodyPr>
          <a:lstStyle/>
          <a:p>
            <a:pPr algn="ctr"/>
            <a:r>
              <a:rPr lang="en-US" sz="1400" dirty="0">
                <a:solidFill>
                  <a:srgbClr val="002060"/>
                </a:solidFill>
              </a:rPr>
              <a:t>Wrapped Tokens</a:t>
            </a:r>
          </a:p>
        </p:txBody>
      </p:sp>
      <p:sp>
        <p:nvSpPr>
          <p:cNvPr id="28" name="TextBox 27">
            <a:extLst>
              <a:ext uri="{FF2B5EF4-FFF2-40B4-BE49-F238E27FC236}">
                <a16:creationId xmlns:a16="http://schemas.microsoft.com/office/drawing/2014/main" id="{29062463-1855-F183-4727-6A3876DFF217}"/>
              </a:ext>
            </a:extLst>
          </p:cNvPr>
          <p:cNvSpPr txBox="1"/>
          <p:nvPr/>
        </p:nvSpPr>
        <p:spPr>
          <a:xfrm>
            <a:off x="4006884" y="887832"/>
            <a:ext cx="1674707" cy="600164"/>
          </a:xfrm>
          <a:prstGeom prst="rect">
            <a:avLst/>
          </a:prstGeom>
          <a:noFill/>
        </p:spPr>
        <p:txBody>
          <a:bodyPr wrap="square" rtlCol="0">
            <a:spAutoFit/>
          </a:bodyPr>
          <a:lstStyle/>
          <a:p>
            <a:pPr marL="228600" indent="-228600">
              <a:buAutoNum type="arabicPeriod"/>
            </a:pPr>
            <a:r>
              <a:rPr lang="en-US" sz="1100" dirty="0">
                <a:solidFill>
                  <a:srgbClr val="002060"/>
                </a:solidFill>
              </a:rPr>
              <a:t>Bitcoin</a:t>
            </a:r>
          </a:p>
          <a:p>
            <a:pPr marL="228600" indent="-228600">
              <a:buAutoNum type="arabicPeriod"/>
            </a:pPr>
            <a:r>
              <a:rPr lang="en-US" sz="1100" dirty="0">
                <a:solidFill>
                  <a:srgbClr val="002060"/>
                </a:solidFill>
              </a:rPr>
              <a:t>Real World Assets</a:t>
            </a:r>
          </a:p>
          <a:p>
            <a:pPr marL="228600" indent="-228600">
              <a:buAutoNum type="arabicPeriod"/>
            </a:pPr>
            <a:r>
              <a:rPr lang="en-US" sz="1100" dirty="0">
                <a:solidFill>
                  <a:srgbClr val="002060"/>
                </a:solidFill>
              </a:rPr>
              <a:t>… </a:t>
            </a:r>
          </a:p>
        </p:txBody>
      </p:sp>
      <p:sp>
        <p:nvSpPr>
          <p:cNvPr id="31" name="Down Arrow 30">
            <a:extLst>
              <a:ext uri="{FF2B5EF4-FFF2-40B4-BE49-F238E27FC236}">
                <a16:creationId xmlns:a16="http://schemas.microsoft.com/office/drawing/2014/main" id="{DF806378-5DF1-6E03-A1FF-65E1A16CAA10}"/>
              </a:ext>
            </a:extLst>
          </p:cNvPr>
          <p:cNvSpPr/>
          <p:nvPr/>
        </p:nvSpPr>
        <p:spPr>
          <a:xfrm rot="10800000">
            <a:off x="7076024" y="1717215"/>
            <a:ext cx="1500187" cy="273403"/>
          </a:xfrm>
          <a:prstGeom prst="down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2" name="TextBox 31">
            <a:extLst>
              <a:ext uri="{FF2B5EF4-FFF2-40B4-BE49-F238E27FC236}">
                <a16:creationId xmlns:a16="http://schemas.microsoft.com/office/drawing/2014/main" id="{A8162652-1699-7FAA-CC45-6B084C294162}"/>
              </a:ext>
            </a:extLst>
          </p:cNvPr>
          <p:cNvSpPr txBox="1"/>
          <p:nvPr/>
        </p:nvSpPr>
        <p:spPr>
          <a:xfrm>
            <a:off x="48491" y="4941811"/>
            <a:ext cx="3278205" cy="954107"/>
          </a:xfrm>
          <a:prstGeom prst="rect">
            <a:avLst/>
          </a:prstGeom>
          <a:noFill/>
        </p:spPr>
        <p:txBody>
          <a:bodyPr wrap="none" rtlCol="0">
            <a:spAutoFit/>
          </a:bodyPr>
          <a:lstStyle/>
          <a:p>
            <a:r>
              <a:rPr lang="en-US" sz="1400" dirty="0"/>
              <a:t>3. Bridge between EVM-based blockchains</a:t>
            </a:r>
          </a:p>
          <a:p>
            <a:r>
              <a:rPr lang="en-US" sz="1400" dirty="0"/>
              <a:t>2. Oracle for Fiats and Assets price</a:t>
            </a:r>
          </a:p>
          <a:p>
            <a:r>
              <a:rPr lang="en-US" sz="1400" dirty="0"/>
              <a:t>1. Semi Custodian Vaults (SCV)</a:t>
            </a:r>
          </a:p>
          <a:p>
            <a:endParaRPr lang="en-US" sz="1400" dirty="0"/>
          </a:p>
        </p:txBody>
      </p:sp>
      <p:sp>
        <p:nvSpPr>
          <p:cNvPr id="33" name="TextBox 32">
            <a:extLst>
              <a:ext uri="{FF2B5EF4-FFF2-40B4-BE49-F238E27FC236}">
                <a16:creationId xmlns:a16="http://schemas.microsoft.com/office/drawing/2014/main" id="{A1A48301-35F2-0FC7-9B33-CC422B4F1396}"/>
              </a:ext>
            </a:extLst>
          </p:cNvPr>
          <p:cNvSpPr txBox="1"/>
          <p:nvPr/>
        </p:nvSpPr>
        <p:spPr>
          <a:xfrm>
            <a:off x="46360" y="2352886"/>
            <a:ext cx="3838410" cy="1384995"/>
          </a:xfrm>
          <a:prstGeom prst="rect">
            <a:avLst/>
          </a:prstGeom>
          <a:noFill/>
        </p:spPr>
        <p:txBody>
          <a:bodyPr wrap="square" rtlCol="0">
            <a:spAutoFit/>
          </a:bodyPr>
          <a:lstStyle/>
          <a:p>
            <a:r>
              <a:rPr lang="en-US" sz="1400" dirty="0"/>
              <a:t>7. Social media integration</a:t>
            </a:r>
          </a:p>
          <a:p>
            <a:r>
              <a:rPr lang="en-US" sz="1400" dirty="0"/>
              <a:t>6. AMMs, Liquidity Pools, Staking, </a:t>
            </a:r>
          </a:p>
          <a:p>
            <a:r>
              <a:rPr lang="en-US" sz="1400" dirty="0"/>
              <a:t>     Lending &amp; Borrowing, Yield Farming, …</a:t>
            </a:r>
          </a:p>
          <a:p>
            <a:r>
              <a:rPr lang="en-US" sz="1400" dirty="0"/>
              <a:t>5. Orderbook-based exchange</a:t>
            </a:r>
          </a:p>
          <a:p>
            <a:r>
              <a:rPr lang="en-US" sz="1400" dirty="0"/>
              <a:t>4. Fiat Maker DAO</a:t>
            </a:r>
          </a:p>
          <a:p>
            <a:endParaRPr lang="en-US" sz="1400" dirty="0"/>
          </a:p>
        </p:txBody>
      </p:sp>
      <p:sp>
        <p:nvSpPr>
          <p:cNvPr id="34" name="TextBox 33">
            <a:extLst>
              <a:ext uri="{FF2B5EF4-FFF2-40B4-BE49-F238E27FC236}">
                <a16:creationId xmlns:a16="http://schemas.microsoft.com/office/drawing/2014/main" id="{2655D1B0-0467-E0F9-F4F6-C55C507EADC1}"/>
              </a:ext>
            </a:extLst>
          </p:cNvPr>
          <p:cNvSpPr txBox="1"/>
          <p:nvPr/>
        </p:nvSpPr>
        <p:spPr>
          <a:xfrm>
            <a:off x="49727" y="528928"/>
            <a:ext cx="3252585" cy="954107"/>
          </a:xfrm>
          <a:prstGeom prst="rect">
            <a:avLst/>
          </a:prstGeom>
          <a:noFill/>
        </p:spPr>
        <p:txBody>
          <a:bodyPr wrap="square" rtlCol="0">
            <a:spAutoFit/>
          </a:bodyPr>
          <a:lstStyle/>
          <a:p>
            <a:r>
              <a:rPr lang="en-US" sz="1400" dirty="0"/>
              <a:t>11. Privacy tools</a:t>
            </a:r>
          </a:p>
          <a:p>
            <a:r>
              <a:rPr lang="en-US" sz="1400" dirty="0"/>
              <a:t>10. Insurance</a:t>
            </a:r>
          </a:p>
          <a:p>
            <a:r>
              <a:rPr lang="en-US" sz="1400" dirty="0"/>
              <a:t>9. Crowd Funding</a:t>
            </a:r>
          </a:p>
          <a:p>
            <a:r>
              <a:rPr lang="en-US" sz="1400" dirty="0"/>
              <a:t>8. Wrapped Tokens</a:t>
            </a:r>
          </a:p>
        </p:txBody>
      </p:sp>
      <p:sp>
        <p:nvSpPr>
          <p:cNvPr id="35" name="Rounded Rectangle 34">
            <a:extLst>
              <a:ext uri="{FF2B5EF4-FFF2-40B4-BE49-F238E27FC236}">
                <a16:creationId xmlns:a16="http://schemas.microsoft.com/office/drawing/2014/main" id="{DCAC7433-E56D-FD09-9195-980F6ADB0215}"/>
              </a:ext>
            </a:extLst>
          </p:cNvPr>
          <p:cNvSpPr/>
          <p:nvPr/>
        </p:nvSpPr>
        <p:spPr>
          <a:xfrm>
            <a:off x="5887072" y="498448"/>
            <a:ext cx="1774728" cy="862943"/>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70C0"/>
              </a:solidFill>
            </a:endParaRPr>
          </a:p>
        </p:txBody>
      </p:sp>
      <p:sp>
        <p:nvSpPr>
          <p:cNvPr id="36" name="TextBox 35">
            <a:extLst>
              <a:ext uri="{FF2B5EF4-FFF2-40B4-BE49-F238E27FC236}">
                <a16:creationId xmlns:a16="http://schemas.microsoft.com/office/drawing/2014/main" id="{0D958B4D-0A31-36F3-69B2-8FB200E91D57}"/>
              </a:ext>
            </a:extLst>
          </p:cNvPr>
          <p:cNvSpPr txBox="1"/>
          <p:nvPr/>
        </p:nvSpPr>
        <p:spPr>
          <a:xfrm>
            <a:off x="6095029" y="498448"/>
            <a:ext cx="1358813" cy="307777"/>
          </a:xfrm>
          <a:prstGeom prst="rect">
            <a:avLst/>
          </a:prstGeom>
          <a:noFill/>
        </p:spPr>
        <p:txBody>
          <a:bodyPr wrap="square" rtlCol="0">
            <a:spAutoFit/>
          </a:bodyPr>
          <a:lstStyle/>
          <a:p>
            <a:pPr algn="ctr"/>
            <a:r>
              <a:rPr lang="en-US" sz="1400" dirty="0">
                <a:solidFill>
                  <a:srgbClr val="0070C0"/>
                </a:solidFill>
              </a:rPr>
              <a:t>Crowd funding</a:t>
            </a:r>
          </a:p>
        </p:txBody>
      </p:sp>
      <p:sp>
        <p:nvSpPr>
          <p:cNvPr id="2" name="Rounded Rectangle 1">
            <a:extLst>
              <a:ext uri="{FF2B5EF4-FFF2-40B4-BE49-F238E27FC236}">
                <a16:creationId xmlns:a16="http://schemas.microsoft.com/office/drawing/2014/main" id="{B079EB6C-9063-59F3-0699-1B8C66CECA71}"/>
              </a:ext>
            </a:extLst>
          </p:cNvPr>
          <p:cNvSpPr/>
          <p:nvPr/>
        </p:nvSpPr>
        <p:spPr>
          <a:xfrm>
            <a:off x="7913239" y="515938"/>
            <a:ext cx="1774728" cy="862943"/>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70C0"/>
              </a:solidFill>
            </a:endParaRPr>
          </a:p>
        </p:txBody>
      </p:sp>
      <p:sp>
        <p:nvSpPr>
          <p:cNvPr id="3" name="TextBox 2">
            <a:extLst>
              <a:ext uri="{FF2B5EF4-FFF2-40B4-BE49-F238E27FC236}">
                <a16:creationId xmlns:a16="http://schemas.microsoft.com/office/drawing/2014/main" id="{F6540AF7-B389-FAD7-1F48-9C05CCA9AFD4}"/>
              </a:ext>
            </a:extLst>
          </p:cNvPr>
          <p:cNvSpPr txBox="1"/>
          <p:nvPr/>
        </p:nvSpPr>
        <p:spPr>
          <a:xfrm>
            <a:off x="8121196" y="515938"/>
            <a:ext cx="1358813" cy="307777"/>
          </a:xfrm>
          <a:prstGeom prst="rect">
            <a:avLst/>
          </a:prstGeom>
          <a:noFill/>
        </p:spPr>
        <p:txBody>
          <a:bodyPr wrap="square" rtlCol="0">
            <a:spAutoFit/>
          </a:bodyPr>
          <a:lstStyle/>
          <a:p>
            <a:pPr algn="ctr"/>
            <a:r>
              <a:rPr lang="en-US" sz="1400" dirty="0">
                <a:solidFill>
                  <a:srgbClr val="0070C0"/>
                </a:solidFill>
              </a:rPr>
              <a:t>Insurance</a:t>
            </a:r>
          </a:p>
        </p:txBody>
      </p:sp>
      <p:sp>
        <p:nvSpPr>
          <p:cNvPr id="12" name="Rounded Rectangle 11">
            <a:extLst>
              <a:ext uri="{FF2B5EF4-FFF2-40B4-BE49-F238E27FC236}">
                <a16:creationId xmlns:a16="http://schemas.microsoft.com/office/drawing/2014/main" id="{285C37FF-E5D0-4B04-896F-202849F7F71C}"/>
              </a:ext>
            </a:extLst>
          </p:cNvPr>
          <p:cNvSpPr/>
          <p:nvPr/>
        </p:nvSpPr>
        <p:spPr>
          <a:xfrm>
            <a:off x="10067333" y="2067570"/>
            <a:ext cx="1945469" cy="1088992"/>
          </a:xfrm>
          <a:prstGeom prst="roundRect">
            <a:avLst/>
          </a:prstGeom>
          <a:gradFill flip="none" rotWithShape="1">
            <a:gsLst>
              <a:gs pos="0">
                <a:schemeClr val="accent2">
                  <a:lumMod val="0"/>
                  <a:lumOff val="100000"/>
                </a:schemeClr>
              </a:gs>
              <a:gs pos="1000">
                <a:schemeClr val="accent2">
                  <a:lumMod val="0"/>
                  <a:lumOff val="100000"/>
                </a:schemeClr>
              </a:gs>
              <a:gs pos="100000">
                <a:schemeClr val="accent2">
                  <a:lumMod val="10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TextBox 22">
            <a:extLst>
              <a:ext uri="{FF2B5EF4-FFF2-40B4-BE49-F238E27FC236}">
                <a16:creationId xmlns:a16="http://schemas.microsoft.com/office/drawing/2014/main" id="{DB2B2DA6-20DC-CF45-8B35-D04088F9B5DE}"/>
              </a:ext>
            </a:extLst>
          </p:cNvPr>
          <p:cNvSpPr txBox="1"/>
          <p:nvPr/>
        </p:nvSpPr>
        <p:spPr>
          <a:xfrm>
            <a:off x="10053124" y="2143498"/>
            <a:ext cx="1945469" cy="307777"/>
          </a:xfrm>
          <a:prstGeom prst="rect">
            <a:avLst/>
          </a:prstGeom>
          <a:noFill/>
        </p:spPr>
        <p:txBody>
          <a:bodyPr wrap="none" rtlCol="0">
            <a:spAutoFit/>
          </a:bodyPr>
          <a:lstStyle/>
          <a:p>
            <a:pPr algn="ctr"/>
            <a:r>
              <a:rPr lang="en-US" sz="1400" dirty="0">
                <a:solidFill>
                  <a:schemeClr val="bg2">
                    <a:lumMod val="10000"/>
                  </a:schemeClr>
                </a:solidFill>
              </a:rPr>
              <a:t>Social media integration</a:t>
            </a:r>
          </a:p>
        </p:txBody>
      </p:sp>
      <p:sp>
        <p:nvSpPr>
          <p:cNvPr id="37" name="TextBox 36">
            <a:extLst>
              <a:ext uri="{FF2B5EF4-FFF2-40B4-BE49-F238E27FC236}">
                <a16:creationId xmlns:a16="http://schemas.microsoft.com/office/drawing/2014/main" id="{DE611059-B273-4655-49BB-546E6E8831BA}"/>
              </a:ext>
            </a:extLst>
          </p:cNvPr>
          <p:cNvSpPr txBox="1"/>
          <p:nvPr/>
        </p:nvSpPr>
        <p:spPr>
          <a:xfrm>
            <a:off x="10040797" y="2431107"/>
            <a:ext cx="2038507" cy="307777"/>
          </a:xfrm>
          <a:prstGeom prst="rect">
            <a:avLst/>
          </a:prstGeom>
          <a:noFill/>
        </p:spPr>
        <p:txBody>
          <a:bodyPr wrap="none" rtlCol="0">
            <a:spAutoFit/>
          </a:bodyPr>
          <a:lstStyle/>
          <a:p>
            <a:r>
              <a:rPr lang="en-US" sz="1400" dirty="0">
                <a:solidFill>
                  <a:schemeClr val="bg2">
                    <a:lumMod val="10000"/>
                  </a:schemeClr>
                </a:solidFill>
              </a:rPr>
              <a:t>e.g. Telegram Wallet/Bot</a:t>
            </a:r>
          </a:p>
        </p:txBody>
      </p:sp>
    </p:spTree>
    <p:extLst>
      <p:ext uri="{BB962C8B-B14F-4D97-AF65-F5344CB8AC3E}">
        <p14:creationId xmlns:p14="http://schemas.microsoft.com/office/powerpoint/2010/main" val="153447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8FBC-CF89-267F-7DEB-35940175CB73}"/>
              </a:ext>
            </a:extLst>
          </p:cNvPr>
          <p:cNvSpPr>
            <a:spLocks noGrp="1"/>
          </p:cNvSpPr>
          <p:nvPr>
            <p:ph type="title"/>
          </p:nvPr>
        </p:nvSpPr>
        <p:spPr/>
        <p:txBody>
          <a:bodyPr/>
          <a:lstStyle/>
          <a:p>
            <a:pPr algn="ctr" defTabSz="914400" rtl="0" eaLnBrk="1" latinLnBrk="0" hangingPunct="1">
              <a:lnSpc>
                <a:spcPct val="90000"/>
              </a:lnSpc>
              <a:spcBef>
                <a:spcPct val="0"/>
              </a:spcBef>
              <a:buNone/>
            </a:pPr>
            <a:r>
              <a:rPr lang="en-US" dirty="0"/>
              <a:t>RG Community</a:t>
            </a:r>
          </a:p>
        </p:txBody>
      </p:sp>
      <p:pic>
        <p:nvPicPr>
          <p:cNvPr id="4" name="Picture 3">
            <a:extLst>
              <a:ext uri="{FF2B5EF4-FFF2-40B4-BE49-F238E27FC236}">
                <a16:creationId xmlns:a16="http://schemas.microsoft.com/office/drawing/2014/main" id="{DC45A218-4BAC-4157-BE24-F019D9E3EF05}"/>
              </a:ext>
            </a:extLst>
          </p:cNvPr>
          <p:cNvPicPr>
            <a:picLocks noChangeAspect="1"/>
          </p:cNvPicPr>
          <p:nvPr/>
        </p:nvPicPr>
        <p:blipFill>
          <a:blip r:embed="rId2"/>
          <a:stretch>
            <a:fillRect/>
          </a:stretch>
        </p:blipFill>
        <p:spPr>
          <a:xfrm>
            <a:off x="2032000" y="1690688"/>
            <a:ext cx="7772400" cy="4371975"/>
          </a:xfrm>
          <a:prstGeom prst="rect">
            <a:avLst/>
          </a:prstGeom>
        </p:spPr>
      </p:pic>
    </p:spTree>
    <p:extLst>
      <p:ext uri="{BB962C8B-B14F-4D97-AF65-F5344CB8AC3E}">
        <p14:creationId xmlns:p14="http://schemas.microsoft.com/office/powerpoint/2010/main" val="391454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39FDBE-DECC-00A6-AE18-663C4AF74A86}"/>
              </a:ext>
            </a:extLst>
          </p:cNvPr>
          <p:cNvSpPr txBox="1"/>
          <p:nvPr/>
        </p:nvSpPr>
        <p:spPr>
          <a:xfrm>
            <a:off x="294967" y="2381121"/>
            <a:ext cx="11253020" cy="954107"/>
          </a:xfrm>
          <a:prstGeom prst="rect">
            <a:avLst/>
          </a:prstGeom>
          <a:noFill/>
        </p:spPr>
        <p:txBody>
          <a:bodyPr wrap="square" rtlCol="0">
            <a:spAutoFit/>
          </a:bodyPr>
          <a:lstStyle/>
          <a:p>
            <a:r>
              <a:rPr lang="en-US" sz="1400" dirty="0"/>
              <a:t>Membership in the RG community is gained by keeping certain amount of fund (A) in the contract for a certain period of time (T).</a:t>
            </a:r>
          </a:p>
          <a:p>
            <a:r>
              <a:rPr lang="en-US" sz="1400" dirty="0"/>
              <a:t>The exact values ​​of A and T are calculated from the following formula to guarantee the fix share amount increment (e.g. 2000 shares per week).</a:t>
            </a:r>
          </a:p>
          <a:p>
            <a:r>
              <a:rPr lang="en-US" sz="1400" dirty="0"/>
              <a:t>The project investors have some initial shares, e.g. 1 million.</a:t>
            </a:r>
          </a:p>
          <a:p>
            <a:endParaRPr lang="en-US" sz="1400" dirty="0"/>
          </a:p>
        </p:txBody>
      </p:sp>
      <p:sp>
        <p:nvSpPr>
          <p:cNvPr id="11" name="TextBox 10">
            <a:extLst>
              <a:ext uri="{FF2B5EF4-FFF2-40B4-BE49-F238E27FC236}">
                <a16:creationId xmlns:a16="http://schemas.microsoft.com/office/drawing/2014/main" id="{AFE9CD9F-311A-77F3-B082-AFE9A8BC1BF6}"/>
              </a:ext>
            </a:extLst>
          </p:cNvPr>
          <p:cNvSpPr txBox="1"/>
          <p:nvPr/>
        </p:nvSpPr>
        <p:spPr>
          <a:xfrm>
            <a:off x="294967" y="3732734"/>
            <a:ext cx="11253020" cy="1384995"/>
          </a:xfrm>
          <a:prstGeom prst="rect">
            <a:avLst/>
          </a:prstGeom>
          <a:noFill/>
        </p:spPr>
        <p:txBody>
          <a:bodyPr wrap="square" rtlCol="0">
            <a:spAutoFit/>
          </a:bodyPr>
          <a:lstStyle/>
          <a:p>
            <a:pPr marL="342900" indent="-342900">
              <a:buAutoNum type="arabicPeriod"/>
            </a:pPr>
            <a:r>
              <a:rPr lang="en-US" sz="1400" dirty="0"/>
              <a:t>Every Monday (every 30240 block) protocol calculates the amount of ETHs are not moved from individual accounts in last 30240 blocks as S.</a:t>
            </a:r>
          </a:p>
          <a:p>
            <a:pPr marL="342900" indent="-342900">
              <a:buAutoNum type="arabicPeriod"/>
            </a:pPr>
            <a:r>
              <a:rPr lang="en-US" sz="1400" dirty="0"/>
              <a:t>The minimum credit for gain one share will be M=S/2000. M must be at least 0.001 ETH.</a:t>
            </a:r>
          </a:p>
          <a:p>
            <a:pPr marL="342900" indent="-342900">
              <a:buAutoNum type="arabicPeriod"/>
            </a:pPr>
            <a:r>
              <a:rPr lang="en-US" sz="1400" dirty="0"/>
              <a:t>So if a user has M ETH in his account and did not moved it in last week, can earn 1 share.</a:t>
            </a:r>
          </a:p>
          <a:p>
            <a:pPr marL="342900" indent="-342900">
              <a:buFontTx/>
              <a:buAutoNum type="arabicPeriod"/>
            </a:pPr>
            <a:r>
              <a:rPr lang="en-US" sz="1400" dirty="0"/>
              <a:t>The protocol inserts/updates new shareholders in RGContract onchain. The proper variable is </a:t>
            </a:r>
            <a:r>
              <a:rPr lang="en-US" sz="1400" b="0" dirty="0">
                <a:solidFill>
                  <a:srgbClr val="0000FF"/>
                </a:solidFill>
                <a:effectLst/>
              </a:rPr>
              <a:t>mapping</a:t>
            </a:r>
            <a:r>
              <a:rPr lang="en-US" sz="1400" b="0" dirty="0">
                <a:solidFill>
                  <a:srgbClr val="000000"/>
                </a:solidFill>
                <a:effectLst/>
              </a:rPr>
              <a:t>(</a:t>
            </a:r>
            <a:r>
              <a:rPr lang="en-US" sz="1400" b="0" dirty="0">
                <a:solidFill>
                  <a:srgbClr val="267F99"/>
                </a:solidFill>
                <a:effectLst/>
              </a:rPr>
              <a:t>address</a:t>
            </a:r>
            <a:r>
              <a:rPr lang="en-US" sz="1400" b="0" dirty="0">
                <a:solidFill>
                  <a:srgbClr val="000000"/>
                </a:solidFill>
                <a:effectLst/>
              </a:rPr>
              <a:t> =&gt; </a:t>
            </a:r>
            <a:r>
              <a:rPr lang="en-US" sz="1400" b="0" dirty="0">
                <a:solidFill>
                  <a:srgbClr val="267F99"/>
                </a:solidFill>
                <a:effectLst/>
              </a:rPr>
              <a:t>uint</a:t>
            </a:r>
            <a:r>
              <a:rPr lang="en-US" sz="1400" b="0" dirty="0">
                <a:solidFill>
                  <a:srgbClr val="000000"/>
                </a:solidFill>
                <a:effectLst/>
              </a:rPr>
              <a:t>) </a:t>
            </a:r>
            <a:r>
              <a:rPr lang="en-US" sz="1400" b="0" dirty="0">
                <a:solidFill>
                  <a:srgbClr val="0000FF"/>
                </a:solidFill>
                <a:effectLst/>
              </a:rPr>
              <a:t>public</a:t>
            </a:r>
            <a:r>
              <a:rPr lang="en-US" sz="1400" b="0" dirty="0">
                <a:solidFill>
                  <a:srgbClr val="000000"/>
                </a:solidFill>
                <a:effectLst/>
              </a:rPr>
              <a:t> shareholders.</a:t>
            </a:r>
          </a:p>
          <a:p>
            <a:pPr marL="342900" indent="-342900">
              <a:buAutoNum type="arabicPeriod"/>
            </a:pPr>
            <a:endParaRPr lang="en-US" sz="1400" dirty="0"/>
          </a:p>
          <a:p>
            <a:endParaRPr lang="en-US" sz="1400" dirty="0"/>
          </a:p>
        </p:txBody>
      </p:sp>
      <p:sp>
        <p:nvSpPr>
          <p:cNvPr id="15" name="Title 1">
            <a:extLst>
              <a:ext uri="{FF2B5EF4-FFF2-40B4-BE49-F238E27FC236}">
                <a16:creationId xmlns:a16="http://schemas.microsoft.com/office/drawing/2014/main" id="{C079E3F1-DA8D-66C1-EB0B-48769ECB3AD5}"/>
              </a:ext>
            </a:extLst>
          </p:cNvPr>
          <p:cNvSpPr>
            <a:spLocks noGrp="1"/>
          </p:cNvSpPr>
          <p:nvPr>
            <p:ph type="title"/>
          </p:nvPr>
        </p:nvSpPr>
        <p:spPr>
          <a:xfrm>
            <a:off x="838200" y="365125"/>
            <a:ext cx="10515600" cy="1325563"/>
          </a:xfrm>
        </p:spPr>
        <p:txBody>
          <a:bodyPr/>
          <a:lstStyle/>
          <a:p>
            <a:pPr algn="ctr" defTabSz="914400" rtl="0" eaLnBrk="1" latinLnBrk="0" hangingPunct="1">
              <a:lnSpc>
                <a:spcPct val="90000"/>
              </a:lnSpc>
              <a:spcBef>
                <a:spcPct val="0"/>
              </a:spcBef>
              <a:buNone/>
            </a:pPr>
            <a:r>
              <a:rPr lang="en-US" dirty="0"/>
              <a:t>RG Community</a:t>
            </a:r>
          </a:p>
        </p:txBody>
      </p:sp>
    </p:spTree>
    <p:extLst>
      <p:ext uri="{BB962C8B-B14F-4D97-AF65-F5344CB8AC3E}">
        <p14:creationId xmlns:p14="http://schemas.microsoft.com/office/powerpoint/2010/main" val="279884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58EE9D-0061-043E-3CE6-EC0559A6A771}"/>
              </a:ext>
            </a:extLst>
          </p:cNvPr>
          <p:cNvSpPr/>
          <p:nvPr/>
        </p:nvSpPr>
        <p:spPr>
          <a:xfrm>
            <a:off x="7226801" y="5370823"/>
            <a:ext cx="3429190" cy="85440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22" name="Rectangle 21">
            <a:extLst>
              <a:ext uri="{FF2B5EF4-FFF2-40B4-BE49-F238E27FC236}">
                <a16:creationId xmlns:a16="http://schemas.microsoft.com/office/drawing/2014/main" id="{729ED06F-E591-6B5E-AF66-6F0DA9B20001}"/>
              </a:ext>
            </a:extLst>
          </p:cNvPr>
          <p:cNvSpPr/>
          <p:nvPr/>
        </p:nvSpPr>
        <p:spPr>
          <a:xfrm>
            <a:off x="4834356" y="5090460"/>
            <a:ext cx="5821635" cy="2931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23" name="Freeform 22">
            <a:extLst>
              <a:ext uri="{FF2B5EF4-FFF2-40B4-BE49-F238E27FC236}">
                <a16:creationId xmlns:a16="http://schemas.microsoft.com/office/drawing/2014/main" id="{7E5B2414-29D3-FE1D-3853-461042A5E2A8}"/>
              </a:ext>
            </a:extLst>
          </p:cNvPr>
          <p:cNvSpPr/>
          <p:nvPr/>
        </p:nvSpPr>
        <p:spPr>
          <a:xfrm>
            <a:off x="7476118" y="5049598"/>
            <a:ext cx="3132366" cy="3212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algn="r" rtl="1" hangingPunct="0"/>
            <a:r>
              <a:rPr lang="it-IT" sz="1270" dirty="0">
                <a:solidFill>
                  <a:srgbClr val="374151"/>
                </a:solidFill>
                <a:latin typeface="Söhne"/>
              </a:rPr>
              <a:t>Bridge developers</a:t>
            </a:r>
            <a:endParaRPr lang="zxx-none" sz="1270">
              <a:solidFill>
                <a:srgbClr val="374151"/>
              </a:solidFill>
              <a:latin typeface="Söhne"/>
            </a:endParaRPr>
          </a:p>
        </p:txBody>
      </p:sp>
      <p:sp>
        <p:nvSpPr>
          <p:cNvPr id="40" name="Rectangle 39">
            <a:extLst>
              <a:ext uri="{FF2B5EF4-FFF2-40B4-BE49-F238E27FC236}">
                <a16:creationId xmlns:a16="http://schemas.microsoft.com/office/drawing/2014/main" id="{08A3D0EE-9029-8349-BF70-7F48861427AC}"/>
              </a:ext>
            </a:extLst>
          </p:cNvPr>
          <p:cNvSpPr/>
          <p:nvPr/>
        </p:nvSpPr>
        <p:spPr>
          <a:xfrm>
            <a:off x="9552998" y="978785"/>
            <a:ext cx="1043601" cy="4587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29" name="Rectangle 28">
            <a:extLst>
              <a:ext uri="{FF2B5EF4-FFF2-40B4-BE49-F238E27FC236}">
                <a16:creationId xmlns:a16="http://schemas.microsoft.com/office/drawing/2014/main" id="{06CCEB38-0423-F740-AD87-768C7A0C64FB}"/>
              </a:ext>
            </a:extLst>
          </p:cNvPr>
          <p:cNvSpPr/>
          <p:nvPr/>
        </p:nvSpPr>
        <p:spPr>
          <a:xfrm>
            <a:off x="4295188" y="4517037"/>
            <a:ext cx="6326255" cy="59429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1633"/>
          </a:p>
        </p:txBody>
      </p:sp>
      <p:sp>
        <p:nvSpPr>
          <p:cNvPr id="7" name="Right Triangle 6">
            <a:extLst>
              <a:ext uri="{FF2B5EF4-FFF2-40B4-BE49-F238E27FC236}">
                <a16:creationId xmlns:a16="http://schemas.microsoft.com/office/drawing/2014/main" id="{3319197E-E975-0B42-9A3B-728A8F22D3DD}"/>
              </a:ext>
            </a:extLst>
          </p:cNvPr>
          <p:cNvSpPr/>
          <p:nvPr/>
        </p:nvSpPr>
        <p:spPr>
          <a:xfrm flipH="1">
            <a:off x="1461237" y="1212582"/>
            <a:ext cx="9153684" cy="1153862"/>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4" name="Rectangle 3">
            <a:extLst>
              <a:ext uri="{FF2B5EF4-FFF2-40B4-BE49-F238E27FC236}">
                <a16:creationId xmlns:a16="http://schemas.microsoft.com/office/drawing/2014/main" id="{07588905-E01A-9844-8419-839BE6B80CC3}"/>
              </a:ext>
            </a:extLst>
          </p:cNvPr>
          <p:cNvSpPr/>
          <p:nvPr/>
        </p:nvSpPr>
        <p:spPr>
          <a:xfrm>
            <a:off x="6132150" y="2041536"/>
            <a:ext cx="4524809" cy="3675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37" name="Rectangle 36">
            <a:extLst>
              <a:ext uri="{FF2B5EF4-FFF2-40B4-BE49-F238E27FC236}">
                <a16:creationId xmlns:a16="http://schemas.microsoft.com/office/drawing/2014/main" id="{FD0A9983-FDF1-C143-A664-C437D5079FCE}"/>
              </a:ext>
            </a:extLst>
          </p:cNvPr>
          <p:cNvSpPr/>
          <p:nvPr/>
        </p:nvSpPr>
        <p:spPr>
          <a:xfrm>
            <a:off x="1844628" y="2607917"/>
            <a:ext cx="8790688" cy="22203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2" name="Rectangle 1">
            <a:extLst>
              <a:ext uri="{FF2B5EF4-FFF2-40B4-BE49-F238E27FC236}">
                <a16:creationId xmlns:a16="http://schemas.microsoft.com/office/drawing/2014/main" id="{40B59D6D-552B-9F47-8D30-D7B86C4B17D2}"/>
              </a:ext>
            </a:extLst>
          </p:cNvPr>
          <p:cNvSpPr/>
          <p:nvPr/>
        </p:nvSpPr>
        <p:spPr>
          <a:xfrm>
            <a:off x="1545351" y="2357675"/>
            <a:ext cx="9097608" cy="21844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1633" dirty="0"/>
          </a:p>
        </p:txBody>
      </p:sp>
      <p:sp>
        <p:nvSpPr>
          <p:cNvPr id="35" name="Rectangle 34">
            <a:extLst>
              <a:ext uri="{FF2B5EF4-FFF2-40B4-BE49-F238E27FC236}">
                <a16:creationId xmlns:a16="http://schemas.microsoft.com/office/drawing/2014/main" id="{A2D16591-8A46-1E49-A094-08DB6017173D}"/>
              </a:ext>
            </a:extLst>
          </p:cNvPr>
          <p:cNvSpPr/>
          <p:nvPr/>
        </p:nvSpPr>
        <p:spPr>
          <a:xfrm flipH="1">
            <a:off x="10627004" y="57607"/>
            <a:ext cx="41475" cy="666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5" name="Right Triangle 4">
            <a:extLst>
              <a:ext uri="{FF2B5EF4-FFF2-40B4-BE49-F238E27FC236}">
                <a16:creationId xmlns:a16="http://schemas.microsoft.com/office/drawing/2014/main" id="{47503E83-07B6-8745-B3BA-691D1ED89CC2}"/>
              </a:ext>
            </a:extLst>
          </p:cNvPr>
          <p:cNvSpPr/>
          <p:nvPr/>
        </p:nvSpPr>
        <p:spPr>
          <a:xfrm flipH="1">
            <a:off x="7525797" y="1714930"/>
            <a:ext cx="880279" cy="367512"/>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6" name="Rectangle 5">
            <a:extLst>
              <a:ext uri="{FF2B5EF4-FFF2-40B4-BE49-F238E27FC236}">
                <a16:creationId xmlns:a16="http://schemas.microsoft.com/office/drawing/2014/main" id="{C8FD447E-64C8-B34E-A368-EFFCDF67B076}"/>
              </a:ext>
            </a:extLst>
          </p:cNvPr>
          <p:cNvSpPr/>
          <p:nvPr/>
        </p:nvSpPr>
        <p:spPr>
          <a:xfrm>
            <a:off x="8393314" y="1727692"/>
            <a:ext cx="2228129" cy="3675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3" name="Right Triangle 2">
            <a:extLst>
              <a:ext uri="{FF2B5EF4-FFF2-40B4-BE49-F238E27FC236}">
                <a16:creationId xmlns:a16="http://schemas.microsoft.com/office/drawing/2014/main" id="{A0D56A1F-14E7-5E45-81C3-0CB5CD3F6861}"/>
              </a:ext>
            </a:extLst>
          </p:cNvPr>
          <p:cNvSpPr/>
          <p:nvPr/>
        </p:nvSpPr>
        <p:spPr>
          <a:xfrm flipH="1">
            <a:off x="1733528" y="2039791"/>
            <a:ext cx="4410144" cy="367512"/>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cxnSp>
        <p:nvCxnSpPr>
          <p:cNvPr id="17" name="Straight Arrow Connector 16">
            <a:extLst>
              <a:ext uri="{FF2B5EF4-FFF2-40B4-BE49-F238E27FC236}">
                <a16:creationId xmlns:a16="http://schemas.microsoft.com/office/drawing/2014/main" id="{0FF0CECF-0A77-FDFA-D9D4-94F2E07150D2}"/>
              </a:ext>
            </a:extLst>
          </p:cNvPr>
          <p:cNvCxnSpPr>
            <a:cxnSpLocks/>
          </p:cNvCxnSpPr>
          <p:nvPr/>
        </p:nvCxnSpPr>
        <p:spPr>
          <a:xfrm>
            <a:off x="1545351" y="6595661"/>
            <a:ext cx="9092053" cy="2043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DAD9FE9-E3E3-DCC2-3781-63726E2C8765}"/>
              </a:ext>
            </a:extLst>
          </p:cNvPr>
          <p:cNvSpPr txBox="1"/>
          <p:nvPr/>
        </p:nvSpPr>
        <p:spPr>
          <a:xfrm>
            <a:off x="9786349" y="6580424"/>
            <a:ext cx="1026832" cy="287771"/>
          </a:xfrm>
          <a:prstGeom prst="rect">
            <a:avLst/>
          </a:prstGeom>
          <a:noFill/>
        </p:spPr>
        <p:txBody>
          <a:bodyPr wrap="square" rtlCol="0">
            <a:spAutoFit/>
          </a:bodyPr>
          <a:lstStyle/>
          <a:p>
            <a:r>
              <a:rPr lang="en-US" sz="1270" dirty="0">
                <a:solidFill>
                  <a:srgbClr val="374151"/>
                </a:solidFill>
                <a:latin typeface="Söhne"/>
              </a:rPr>
              <a:t>Fifth year</a:t>
            </a:r>
          </a:p>
        </p:txBody>
      </p:sp>
      <p:sp>
        <p:nvSpPr>
          <p:cNvPr id="33" name="Freeform 32">
            <a:extLst>
              <a:ext uri="{FF2B5EF4-FFF2-40B4-BE49-F238E27FC236}">
                <a16:creationId xmlns:a16="http://schemas.microsoft.com/office/drawing/2014/main" id="{36C35F89-538D-BD4C-1391-8D3ACDA6707B}"/>
              </a:ext>
            </a:extLst>
          </p:cNvPr>
          <p:cNvSpPr/>
          <p:nvPr/>
        </p:nvSpPr>
        <p:spPr>
          <a:xfrm>
            <a:off x="9299063" y="4206906"/>
            <a:ext cx="1303251" cy="4054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hangingPunct="0"/>
            <a:r>
              <a:rPr lang="it-IT" sz="1270" dirty="0">
                <a:solidFill>
                  <a:schemeClr val="bg1"/>
                </a:solidFill>
                <a:latin typeface="Söhne"/>
              </a:rPr>
              <a:t>Core team shares</a:t>
            </a:r>
            <a:endParaRPr lang="zxx-none" sz="1270">
              <a:solidFill>
                <a:schemeClr val="bg1"/>
              </a:solidFill>
              <a:latin typeface="Söhne"/>
            </a:endParaRPr>
          </a:p>
        </p:txBody>
      </p:sp>
      <p:sp>
        <p:nvSpPr>
          <p:cNvPr id="38" name="Freeform 37">
            <a:extLst>
              <a:ext uri="{FF2B5EF4-FFF2-40B4-BE49-F238E27FC236}">
                <a16:creationId xmlns:a16="http://schemas.microsoft.com/office/drawing/2014/main" id="{2480A596-86A6-05DF-040C-1E48FEF9E89F}"/>
              </a:ext>
            </a:extLst>
          </p:cNvPr>
          <p:cNvSpPr/>
          <p:nvPr/>
        </p:nvSpPr>
        <p:spPr>
          <a:xfrm>
            <a:off x="8214610" y="1427536"/>
            <a:ext cx="2400311" cy="2802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algn="r" rtl="1" hangingPunct="0"/>
            <a:r>
              <a:rPr lang="en-US" sz="1270" dirty="0">
                <a:solidFill>
                  <a:srgbClr val="374151"/>
                </a:solidFill>
                <a:latin typeface="Söhne"/>
              </a:rPr>
              <a:t>Fixed weekly share increment</a:t>
            </a:r>
          </a:p>
        </p:txBody>
      </p:sp>
      <p:sp>
        <p:nvSpPr>
          <p:cNvPr id="53" name="Freeform 52">
            <a:extLst>
              <a:ext uri="{FF2B5EF4-FFF2-40B4-BE49-F238E27FC236}">
                <a16:creationId xmlns:a16="http://schemas.microsoft.com/office/drawing/2014/main" id="{DC1C53F2-18DB-B673-6959-EFB05A1E0DF3}"/>
              </a:ext>
            </a:extLst>
          </p:cNvPr>
          <p:cNvSpPr/>
          <p:nvPr/>
        </p:nvSpPr>
        <p:spPr>
          <a:xfrm>
            <a:off x="7191784" y="4777278"/>
            <a:ext cx="3429190" cy="3212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algn="r" rtl="1" hangingPunct="0"/>
            <a:r>
              <a:rPr lang="it-IT" sz="1270" dirty="0">
                <a:solidFill>
                  <a:srgbClr val="374151"/>
                </a:solidFill>
                <a:latin typeface="Söhne"/>
              </a:rPr>
              <a:t>International Corporate X (feature Z developer)</a:t>
            </a:r>
            <a:endParaRPr lang="zxx-none" sz="1270">
              <a:solidFill>
                <a:srgbClr val="374151"/>
              </a:solidFill>
              <a:latin typeface="Söhne"/>
            </a:endParaRPr>
          </a:p>
        </p:txBody>
      </p:sp>
      <p:sp>
        <p:nvSpPr>
          <p:cNvPr id="60" name="Freeform 59">
            <a:extLst>
              <a:ext uri="{FF2B5EF4-FFF2-40B4-BE49-F238E27FC236}">
                <a16:creationId xmlns:a16="http://schemas.microsoft.com/office/drawing/2014/main" id="{FB73083E-D3BE-2D4B-1D5E-F9FBCC36FD50}"/>
              </a:ext>
            </a:extLst>
          </p:cNvPr>
          <p:cNvSpPr/>
          <p:nvPr/>
        </p:nvSpPr>
        <p:spPr>
          <a:xfrm>
            <a:off x="9861464" y="934748"/>
            <a:ext cx="728199" cy="3096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algn="r" rtl="1" hangingPunct="0"/>
            <a:r>
              <a:rPr lang="it-IT" sz="1270" dirty="0">
                <a:solidFill>
                  <a:schemeClr val="bg1"/>
                </a:solidFill>
                <a:latin typeface="Söhne"/>
              </a:rPr>
              <a:t>Bank X</a:t>
            </a:r>
            <a:endParaRPr lang="zxx-none" sz="1270">
              <a:solidFill>
                <a:schemeClr val="bg1"/>
              </a:solidFill>
              <a:latin typeface="Söhne"/>
            </a:endParaRPr>
          </a:p>
        </p:txBody>
      </p:sp>
      <p:sp>
        <p:nvSpPr>
          <p:cNvPr id="61" name="TextBox 60">
            <a:extLst>
              <a:ext uri="{FF2B5EF4-FFF2-40B4-BE49-F238E27FC236}">
                <a16:creationId xmlns:a16="http://schemas.microsoft.com/office/drawing/2014/main" id="{524AFC09-61A5-8DC6-855A-058BB6182C64}"/>
              </a:ext>
            </a:extLst>
          </p:cNvPr>
          <p:cNvSpPr txBox="1"/>
          <p:nvPr/>
        </p:nvSpPr>
        <p:spPr>
          <a:xfrm>
            <a:off x="1461239" y="6574089"/>
            <a:ext cx="1376763" cy="287771"/>
          </a:xfrm>
          <a:prstGeom prst="rect">
            <a:avLst/>
          </a:prstGeom>
          <a:noFill/>
        </p:spPr>
        <p:txBody>
          <a:bodyPr wrap="square" rtlCol="0">
            <a:spAutoFit/>
          </a:bodyPr>
          <a:lstStyle/>
          <a:p>
            <a:r>
              <a:rPr lang="en-US" sz="1270" dirty="0">
                <a:solidFill>
                  <a:srgbClr val="374151"/>
                </a:solidFill>
                <a:latin typeface="Söhne"/>
              </a:rPr>
              <a:t>First year</a:t>
            </a:r>
          </a:p>
        </p:txBody>
      </p:sp>
      <p:sp>
        <p:nvSpPr>
          <p:cNvPr id="64" name="TextBox 63">
            <a:extLst>
              <a:ext uri="{FF2B5EF4-FFF2-40B4-BE49-F238E27FC236}">
                <a16:creationId xmlns:a16="http://schemas.microsoft.com/office/drawing/2014/main" id="{5FD5F1A5-B398-EB7D-2B50-536909C59C9B}"/>
              </a:ext>
            </a:extLst>
          </p:cNvPr>
          <p:cNvSpPr txBox="1"/>
          <p:nvPr/>
        </p:nvSpPr>
        <p:spPr>
          <a:xfrm>
            <a:off x="4709935" y="14055"/>
            <a:ext cx="2752485" cy="874278"/>
          </a:xfrm>
          <a:prstGeom prst="rect">
            <a:avLst/>
          </a:prstGeom>
          <a:noFill/>
        </p:spPr>
        <p:txBody>
          <a:bodyPr wrap="none" rtlCol="0">
            <a:spAutoFit/>
          </a:bodyPr>
          <a:lstStyle/>
          <a:p>
            <a:pPr algn="ctr"/>
            <a:r>
              <a:rPr lang="en-US" sz="1452" dirty="0">
                <a:solidFill>
                  <a:srgbClr val="374151"/>
                </a:solidFill>
                <a:latin typeface="Söhne"/>
              </a:rPr>
              <a:t>RG shares distribution</a:t>
            </a:r>
          </a:p>
          <a:p>
            <a:pPr algn="ctr"/>
            <a:endParaRPr lang="en-US" sz="1452" dirty="0">
              <a:solidFill>
                <a:srgbClr val="374151"/>
              </a:solidFill>
              <a:latin typeface="Söhne"/>
            </a:endParaRPr>
          </a:p>
          <a:p>
            <a:pPr algn="ctr"/>
            <a:r>
              <a:rPr lang="en-US" sz="2177" dirty="0">
                <a:solidFill>
                  <a:srgbClr val="374151"/>
                </a:solidFill>
                <a:latin typeface="Söhne"/>
              </a:rPr>
              <a:t>Let others work for us!</a:t>
            </a:r>
          </a:p>
        </p:txBody>
      </p:sp>
      <p:sp>
        <p:nvSpPr>
          <p:cNvPr id="66" name="Freeform 65">
            <a:extLst>
              <a:ext uri="{FF2B5EF4-FFF2-40B4-BE49-F238E27FC236}">
                <a16:creationId xmlns:a16="http://schemas.microsoft.com/office/drawing/2014/main" id="{DDA35A32-FE93-8D00-3BCA-B7AC2A503303}"/>
              </a:ext>
            </a:extLst>
          </p:cNvPr>
          <p:cNvSpPr/>
          <p:nvPr/>
        </p:nvSpPr>
        <p:spPr>
          <a:xfrm rot="5400000">
            <a:off x="8974742" y="2846867"/>
            <a:ext cx="2051661" cy="4054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algn="ctr" hangingPunct="0"/>
            <a:r>
              <a:rPr lang="en-US" sz="1270" dirty="0">
                <a:solidFill>
                  <a:schemeClr val="bg1"/>
                </a:solidFill>
                <a:latin typeface="Söhne"/>
              </a:rPr>
              <a:t>We have 49 % of shares</a:t>
            </a:r>
          </a:p>
        </p:txBody>
      </p:sp>
      <p:sp>
        <p:nvSpPr>
          <p:cNvPr id="8" name="Right Arrow 7">
            <a:extLst>
              <a:ext uri="{FF2B5EF4-FFF2-40B4-BE49-F238E27FC236}">
                <a16:creationId xmlns:a16="http://schemas.microsoft.com/office/drawing/2014/main" id="{687A7422-225D-D42E-D259-8D79D0815167}"/>
              </a:ext>
            </a:extLst>
          </p:cNvPr>
          <p:cNvSpPr/>
          <p:nvPr/>
        </p:nvSpPr>
        <p:spPr>
          <a:xfrm rot="16200000">
            <a:off x="9796586" y="6438759"/>
            <a:ext cx="139188" cy="192622"/>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cxnSp>
        <p:nvCxnSpPr>
          <p:cNvPr id="13" name="Straight Connector 12">
            <a:extLst>
              <a:ext uri="{FF2B5EF4-FFF2-40B4-BE49-F238E27FC236}">
                <a16:creationId xmlns:a16="http://schemas.microsoft.com/office/drawing/2014/main" id="{61C814F3-777F-C2F8-B512-B5CBE22A50C2}"/>
              </a:ext>
            </a:extLst>
          </p:cNvPr>
          <p:cNvCxnSpPr>
            <a:cxnSpLocks/>
          </p:cNvCxnSpPr>
          <p:nvPr/>
        </p:nvCxnSpPr>
        <p:spPr>
          <a:xfrm flipH="1" flipV="1">
            <a:off x="9861464" y="-74950"/>
            <a:ext cx="4716" cy="6465476"/>
          </a:xfrm>
          <a:prstGeom prst="line">
            <a:avLst/>
          </a:prstGeom>
          <a:ln w="6350" cmpd="sng">
            <a:solidFill>
              <a:schemeClr val="bg2">
                <a:lumMod val="75000"/>
                <a:alpha val="88115"/>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Freeform 24">
            <a:extLst>
              <a:ext uri="{FF2B5EF4-FFF2-40B4-BE49-F238E27FC236}">
                <a16:creationId xmlns:a16="http://schemas.microsoft.com/office/drawing/2014/main" id="{3CE40934-820E-3DCC-A33E-3A542575542C}"/>
              </a:ext>
            </a:extLst>
          </p:cNvPr>
          <p:cNvSpPr/>
          <p:nvPr/>
        </p:nvSpPr>
        <p:spPr>
          <a:xfrm rot="5400000">
            <a:off x="616417" y="3238910"/>
            <a:ext cx="2160237" cy="4054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algn="ctr" hangingPunct="0"/>
            <a:r>
              <a:rPr lang="en-US" sz="1270" dirty="0">
                <a:solidFill>
                  <a:schemeClr val="bg1"/>
                </a:solidFill>
                <a:latin typeface="Söhne"/>
              </a:rPr>
              <a:t>We have 100 % of shares</a:t>
            </a:r>
          </a:p>
        </p:txBody>
      </p:sp>
      <p:sp>
        <p:nvSpPr>
          <p:cNvPr id="21" name="Freeform 20">
            <a:extLst>
              <a:ext uri="{FF2B5EF4-FFF2-40B4-BE49-F238E27FC236}">
                <a16:creationId xmlns:a16="http://schemas.microsoft.com/office/drawing/2014/main" id="{5EFC0D8E-E651-E5EA-2D40-826736DC7C87}"/>
              </a:ext>
            </a:extLst>
          </p:cNvPr>
          <p:cNvSpPr/>
          <p:nvPr/>
        </p:nvSpPr>
        <p:spPr>
          <a:xfrm>
            <a:off x="8865569" y="5957077"/>
            <a:ext cx="1712242" cy="3431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noFill/>
            <a:prstDash val="solid"/>
          </a:ln>
        </p:spPr>
        <p:txBody>
          <a:bodyPr vert="horz" wrap="none" lIns="81646" tIns="40823" rIns="81646" bIns="40823" anchor="ctr" anchorCtr="0" compatLnSpc="0">
            <a:noAutofit/>
          </a:bodyPr>
          <a:lstStyle/>
          <a:p>
            <a:pPr algn="r" rtl="1" hangingPunct="0"/>
            <a:r>
              <a:rPr lang="it-IT" sz="1270" dirty="0">
                <a:solidFill>
                  <a:srgbClr val="374151"/>
                </a:solidFill>
                <a:latin typeface="Söhne"/>
              </a:rPr>
              <a:t>Maker Fiat developer</a:t>
            </a:r>
            <a:endParaRPr lang="zxx-none" sz="1270">
              <a:solidFill>
                <a:srgbClr val="374151"/>
              </a:solidFill>
              <a:latin typeface="Söhne"/>
            </a:endParaRPr>
          </a:p>
        </p:txBody>
      </p:sp>
    </p:spTree>
    <p:extLst>
      <p:ext uri="{BB962C8B-B14F-4D97-AF65-F5344CB8AC3E}">
        <p14:creationId xmlns:p14="http://schemas.microsoft.com/office/powerpoint/2010/main" val="140883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39FDBE-DECC-00A6-AE18-663C4AF74A86}"/>
              </a:ext>
            </a:extLst>
          </p:cNvPr>
          <p:cNvSpPr txBox="1"/>
          <p:nvPr/>
        </p:nvSpPr>
        <p:spPr>
          <a:xfrm>
            <a:off x="294967" y="2381121"/>
            <a:ext cx="11253020" cy="1169551"/>
          </a:xfrm>
          <a:prstGeom prst="rect">
            <a:avLst/>
          </a:prstGeom>
          <a:noFill/>
        </p:spPr>
        <p:txBody>
          <a:bodyPr wrap="square" rtlCol="0">
            <a:spAutoFit/>
          </a:bodyPr>
          <a:lstStyle/>
          <a:p>
            <a:pPr marL="342900" indent="-342900">
              <a:buAutoNum type="arabicPeriod"/>
            </a:pPr>
            <a:r>
              <a:rPr lang="en-US" sz="1400" dirty="0"/>
              <a:t>DCRoot recording has tax and the agent pays this tax. This income will be divided immediately to shareholders in proportion of their shares.</a:t>
            </a:r>
          </a:p>
          <a:p>
            <a:pPr marL="342900" indent="-342900">
              <a:buAutoNum type="arabicPeriod"/>
            </a:pPr>
            <a:r>
              <a:rPr lang="en-US" sz="1400" dirty="0"/>
              <a:t>For each transaction the agent charges customer the transaction fee. 10 percent of this income goes to oracle funds and will be received by oracle lottery winners.</a:t>
            </a:r>
          </a:p>
          <a:p>
            <a:pPr marL="342900" indent="-342900">
              <a:buAutoNum type="arabicPeriod"/>
            </a:pPr>
            <a:endParaRPr lang="en-US" sz="1400" dirty="0"/>
          </a:p>
          <a:p>
            <a:pPr marL="342900" indent="-342900">
              <a:buAutoNum type="arabicPeriod"/>
            </a:pPr>
            <a:endParaRPr lang="en-US" sz="1400" dirty="0"/>
          </a:p>
        </p:txBody>
      </p:sp>
      <p:sp>
        <p:nvSpPr>
          <p:cNvPr id="15" name="Title 1">
            <a:extLst>
              <a:ext uri="{FF2B5EF4-FFF2-40B4-BE49-F238E27FC236}">
                <a16:creationId xmlns:a16="http://schemas.microsoft.com/office/drawing/2014/main" id="{C079E3F1-DA8D-66C1-EB0B-48769ECB3AD5}"/>
              </a:ext>
            </a:extLst>
          </p:cNvPr>
          <p:cNvSpPr>
            <a:spLocks noGrp="1"/>
          </p:cNvSpPr>
          <p:nvPr>
            <p:ph type="title"/>
          </p:nvPr>
        </p:nvSpPr>
        <p:spPr>
          <a:xfrm>
            <a:off x="838200" y="365125"/>
            <a:ext cx="10515600" cy="1325563"/>
          </a:xfrm>
        </p:spPr>
        <p:txBody>
          <a:bodyPr/>
          <a:lstStyle/>
          <a:p>
            <a:pPr algn="ctr" defTabSz="914400" rtl="0" eaLnBrk="1" latinLnBrk="0" hangingPunct="1">
              <a:lnSpc>
                <a:spcPct val="90000"/>
              </a:lnSpc>
              <a:spcBef>
                <a:spcPct val="0"/>
              </a:spcBef>
              <a:buNone/>
            </a:pPr>
            <a:r>
              <a:rPr lang="en-US" dirty="0"/>
              <a:t>Incomes</a:t>
            </a:r>
          </a:p>
        </p:txBody>
      </p:sp>
      <p:sp>
        <p:nvSpPr>
          <p:cNvPr id="2" name="TextBox 1">
            <a:extLst>
              <a:ext uri="{FF2B5EF4-FFF2-40B4-BE49-F238E27FC236}">
                <a16:creationId xmlns:a16="http://schemas.microsoft.com/office/drawing/2014/main" id="{121818B5-9A92-49C8-512E-9CD58FB21842}"/>
              </a:ext>
            </a:extLst>
          </p:cNvPr>
          <p:cNvSpPr txBox="1"/>
          <p:nvPr/>
        </p:nvSpPr>
        <p:spPr>
          <a:xfrm>
            <a:off x="297467" y="3492886"/>
            <a:ext cx="11253020" cy="523220"/>
          </a:xfrm>
          <a:prstGeom prst="rect">
            <a:avLst/>
          </a:prstGeom>
          <a:noFill/>
        </p:spPr>
        <p:txBody>
          <a:bodyPr wrap="square" rtlCol="0">
            <a:spAutoFit/>
          </a:bodyPr>
          <a:lstStyle/>
          <a:p>
            <a:pPr marL="342900" indent="-342900">
              <a:buAutoNum type="arabicPeriod"/>
            </a:pPr>
            <a:r>
              <a:rPr lang="en-US" sz="1400" dirty="0"/>
              <a:t>Put some ETH in contract, be a shareholder and earn from ecosystem incomes.</a:t>
            </a:r>
          </a:p>
          <a:p>
            <a:pPr marL="342900" indent="-342900">
              <a:buAutoNum type="arabicPeriod"/>
            </a:pPr>
            <a:endParaRPr lang="en-US" sz="1400" dirty="0"/>
          </a:p>
        </p:txBody>
      </p:sp>
    </p:spTree>
    <p:extLst>
      <p:ext uri="{BB962C8B-B14F-4D97-AF65-F5344CB8AC3E}">
        <p14:creationId xmlns:p14="http://schemas.microsoft.com/office/powerpoint/2010/main" val="48673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8FBC-CF89-267F-7DEB-35940175CB73}"/>
              </a:ext>
            </a:extLst>
          </p:cNvPr>
          <p:cNvSpPr>
            <a:spLocks noGrp="1"/>
          </p:cNvSpPr>
          <p:nvPr>
            <p:ph type="title"/>
          </p:nvPr>
        </p:nvSpPr>
        <p:spPr>
          <a:xfrm>
            <a:off x="838200" y="-6610"/>
            <a:ext cx="10515600" cy="497778"/>
          </a:xfrm>
        </p:spPr>
        <p:txBody>
          <a:bodyPr>
            <a:normAutofit fontScale="90000"/>
          </a:bodyPr>
          <a:lstStyle/>
          <a:p>
            <a:pPr algn="ctr" defTabSz="914400" rtl="0" eaLnBrk="1" latinLnBrk="0" hangingPunct="1">
              <a:lnSpc>
                <a:spcPct val="90000"/>
              </a:lnSpc>
              <a:spcBef>
                <a:spcPct val="0"/>
              </a:spcBef>
              <a:buNone/>
            </a:pPr>
            <a:r>
              <a:rPr lang="en-US" sz="3600" dirty="0"/>
              <a:t>Oracle</a:t>
            </a:r>
          </a:p>
        </p:txBody>
      </p:sp>
      <p:pic>
        <p:nvPicPr>
          <p:cNvPr id="5" name="Picture 4">
            <a:extLst>
              <a:ext uri="{FF2B5EF4-FFF2-40B4-BE49-F238E27FC236}">
                <a16:creationId xmlns:a16="http://schemas.microsoft.com/office/drawing/2014/main" id="{7BBA6492-E77C-A2DB-29B5-06983B36EE5D}"/>
              </a:ext>
            </a:extLst>
          </p:cNvPr>
          <p:cNvPicPr>
            <a:picLocks noChangeAspect="1"/>
          </p:cNvPicPr>
          <p:nvPr/>
        </p:nvPicPr>
        <p:blipFill>
          <a:blip r:embed="rId2"/>
          <a:stretch>
            <a:fillRect/>
          </a:stretch>
        </p:blipFill>
        <p:spPr>
          <a:xfrm>
            <a:off x="2838137" y="466163"/>
            <a:ext cx="6260892" cy="730216"/>
          </a:xfrm>
          <a:prstGeom prst="rect">
            <a:avLst/>
          </a:prstGeom>
        </p:spPr>
      </p:pic>
      <p:cxnSp>
        <p:nvCxnSpPr>
          <p:cNvPr id="6" name="Straight Connector 5">
            <a:extLst>
              <a:ext uri="{FF2B5EF4-FFF2-40B4-BE49-F238E27FC236}">
                <a16:creationId xmlns:a16="http://schemas.microsoft.com/office/drawing/2014/main" id="{5D4FD6AA-E115-C9AC-7CD6-E74119AC476D}"/>
              </a:ext>
            </a:extLst>
          </p:cNvPr>
          <p:cNvCxnSpPr>
            <a:cxnSpLocks/>
          </p:cNvCxnSpPr>
          <p:nvPr/>
        </p:nvCxnSpPr>
        <p:spPr>
          <a:xfrm>
            <a:off x="850064" y="2140712"/>
            <a:ext cx="10409420" cy="0"/>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8F46282-9DED-274C-C0F5-4828B83E538A}"/>
              </a:ext>
            </a:extLst>
          </p:cNvPr>
          <p:cNvSpPr txBox="1"/>
          <p:nvPr/>
        </p:nvSpPr>
        <p:spPr>
          <a:xfrm>
            <a:off x="675486" y="3259879"/>
            <a:ext cx="8646201" cy="307777"/>
          </a:xfrm>
          <a:prstGeom prst="rect">
            <a:avLst/>
          </a:prstGeom>
          <a:noFill/>
        </p:spPr>
        <p:txBody>
          <a:bodyPr wrap="square" rtlCol="0">
            <a:spAutoFit/>
          </a:bodyPr>
          <a:lstStyle/>
          <a:p>
            <a:r>
              <a:rPr lang="en-US" sz="1400" dirty="0"/>
              <a:t>Casting Obfuscated Lottery Tickets and recording in onchain DC root for round 1 of lottery </a:t>
            </a:r>
          </a:p>
        </p:txBody>
      </p:sp>
      <p:cxnSp>
        <p:nvCxnSpPr>
          <p:cNvPr id="19" name="Straight Arrow Connector 18">
            <a:extLst>
              <a:ext uri="{FF2B5EF4-FFF2-40B4-BE49-F238E27FC236}">
                <a16:creationId xmlns:a16="http://schemas.microsoft.com/office/drawing/2014/main" id="{181E2A72-2242-6D6D-899B-38B8BBFCD696}"/>
              </a:ext>
            </a:extLst>
          </p:cNvPr>
          <p:cNvCxnSpPr>
            <a:cxnSpLocks/>
          </p:cNvCxnSpPr>
          <p:nvPr/>
        </p:nvCxnSpPr>
        <p:spPr>
          <a:xfrm flipV="1">
            <a:off x="1713149" y="3142980"/>
            <a:ext cx="0" cy="19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9A4CD95-B93B-1AED-AD9A-2418A5C0D792}"/>
              </a:ext>
            </a:extLst>
          </p:cNvPr>
          <p:cNvSpPr txBox="1"/>
          <p:nvPr/>
        </p:nvSpPr>
        <p:spPr>
          <a:xfrm>
            <a:off x="91146" y="2443015"/>
            <a:ext cx="2866955" cy="307777"/>
          </a:xfrm>
          <a:prstGeom prst="rect">
            <a:avLst/>
          </a:prstGeom>
          <a:noFill/>
        </p:spPr>
        <p:txBody>
          <a:bodyPr wrap="square" rtlCol="0">
            <a:spAutoFit/>
          </a:bodyPr>
          <a:lstStyle/>
          <a:p>
            <a:r>
              <a:rPr lang="en-US" sz="1400" dirty="0"/>
              <a:t>Each epoch 180 block (one hour)</a:t>
            </a:r>
          </a:p>
        </p:txBody>
      </p:sp>
      <p:sp>
        <p:nvSpPr>
          <p:cNvPr id="26" name="Rectangle 25">
            <a:extLst>
              <a:ext uri="{FF2B5EF4-FFF2-40B4-BE49-F238E27FC236}">
                <a16:creationId xmlns:a16="http://schemas.microsoft.com/office/drawing/2014/main" id="{2A5249E8-65E5-E102-739C-A75C7A4404A7}"/>
              </a:ext>
            </a:extLst>
          </p:cNvPr>
          <p:cNvSpPr/>
          <p:nvPr/>
        </p:nvSpPr>
        <p:spPr>
          <a:xfrm>
            <a:off x="880041" y="2040753"/>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2190842-6C63-B058-C18C-5BC6CCFF894E}"/>
              </a:ext>
            </a:extLst>
          </p:cNvPr>
          <p:cNvSpPr/>
          <p:nvPr/>
        </p:nvSpPr>
        <p:spPr>
          <a:xfrm>
            <a:off x="2390296" y="2042435"/>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1D0316-8985-7086-FA87-50FC25D45455}"/>
              </a:ext>
            </a:extLst>
          </p:cNvPr>
          <p:cNvSpPr/>
          <p:nvPr/>
        </p:nvSpPr>
        <p:spPr>
          <a:xfrm>
            <a:off x="1161114" y="2044526"/>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925695F0-E528-1EE0-E1AB-3CBF780E6D11}"/>
              </a:ext>
            </a:extLst>
          </p:cNvPr>
          <p:cNvCxnSpPr>
            <a:cxnSpLocks/>
          </p:cNvCxnSpPr>
          <p:nvPr/>
        </p:nvCxnSpPr>
        <p:spPr>
          <a:xfrm>
            <a:off x="838199" y="2905991"/>
            <a:ext cx="10409420" cy="0"/>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019E50B7-FEE7-8CDA-0840-9A4E86AAAD98}"/>
              </a:ext>
            </a:extLst>
          </p:cNvPr>
          <p:cNvSpPr/>
          <p:nvPr/>
        </p:nvSpPr>
        <p:spPr>
          <a:xfrm rot="5400000">
            <a:off x="1651466" y="2127853"/>
            <a:ext cx="134811" cy="1821306"/>
          </a:xfrm>
          <a:prstGeom prst="rightBrac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FA0B83AB-3D7D-A4B7-27B9-0044335AB4B1}"/>
              </a:ext>
            </a:extLst>
          </p:cNvPr>
          <p:cNvSpPr/>
          <p:nvPr/>
        </p:nvSpPr>
        <p:spPr>
          <a:xfrm rot="5400000">
            <a:off x="3577702" y="2126578"/>
            <a:ext cx="134811" cy="182130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A3568D05-AD35-FAEE-3FE5-A44CB4463846}"/>
              </a:ext>
            </a:extLst>
          </p:cNvPr>
          <p:cNvSpPr/>
          <p:nvPr/>
        </p:nvSpPr>
        <p:spPr>
          <a:xfrm rot="5400000">
            <a:off x="7482266" y="2115025"/>
            <a:ext cx="134811" cy="1821306"/>
          </a:xfrm>
          <a:prstGeom prst="rightBrac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a:extLst>
              <a:ext uri="{FF2B5EF4-FFF2-40B4-BE49-F238E27FC236}">
                <a16:creationId xmlns:a16="http://schemas.microsoft.com/office/drawing/2014/main" id="{20FC9A6E-EE7A-4674-428C-A54A6F727AA4}"/>
              </a:ext>
            </a:extLst>
          </p:cNvPr>
          <p:cNvSpPr/>
          <p:nvPr/>
        </p:nvSpPr>
        <p:spPr>
          <a:xfrm rot="5400000">
            <a:off x="5506441" y="2123386"/>
            <a:ext cx="134811" cy="1821306"/>
          </a:xfrm>
          <a:prstGeom prst="rightBrace">
            <a:avLst/>
          </a:prstGeom>
          <a:ln w="317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6EA69E1B-1946-A69B-25AE-DA26300C852A}"/>
              </a:ext>
            </a:extLst>
          </p:cNvPr>
          <p:cNvCxnSpPr>
            <a:cxnSpLocks/>
          </p:cNvCxnSpPr>
          <p:nvPr/>
        </p:nvCxnSpPr>
        <p:spPr>
          <a:xfrm>
            <a:off x="838200" y="3705305"/>
            <a:ext cx="10409420" cy="0"/>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4708886-F643-A9E0-A5D4-33B080024246}"/>
              </a:ext>
            </a:extLst>
          </p:cNvPr>
          <p:cNvCxnSpPr>
            <a:cxnSpLocks/>
          </p:cNvCxnSpPr>
          <p:nvPr/>
        </p:nvCxnSpPr>
        <p:spPr>
          <a:xfrm flipH="1">
            <a:off x="2659505" y="1873761"/>
            <a:ext cx="29966" cy="3243958"/>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F1F8D9C-1076-FE55-6F57-B028283D966C}"/>
              </a:ext>
            </a:extLst>
          </p:cNvPr>
          <p:cNvCxnSpPr>
            <a:cxnSpLocks/>
          </p:cNvCxnSpPr>
          <p:nvPr/>
        </p:nvCxnSpPr>
        <p:spPr>
          <a:xfrm>
            <a:off x="4609461" y="1897403"/>
            <a:ext cx="0" cy="3220316"/>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CD5761-7674-147A-3629-D2044699F43E}"/>
              </a:ext>
            </a:extLst>
          </p:cNvPr>
          <p:cNvCxnSpPr>
            <a:cxnSpLocks/>
          </p:cNvCxnSpPr>
          <p:nvPr/>
        </p:nvCxnSpPr>
        <p:spPr>
          <a:xfrm>
            <a:off x="830100" y="4532040"/>
            <a:ext cx="10409420" cy="0"/>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6C9997-1E90-D55A-9C35-E34407891405}"/>
              </a:ext>
            </a:extLst>
          </p:cNvPr>
          <p:cNvCxnSpPr>
            <a:cxnSpLocks/>
          </p:cNvCxnSpPr>
          <p:nvPr/>
        </p:nvCxnSpPr>
        <p:spPr>
          <a:xfrm>
            <a:off x="6553205" y="1873761"/>
            <a:ext cx="0" cy="3220316"/>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527B17-B01A-4955-2E44-8DAE5B9F3199}"/>
              </a:ext>
            </a:extLst>
          </p:cNvPr>
          <p:cNvCxnSpPr>
            <a:cxnSpLocks/>
          </p:cNvCxnSpPr>
          <p:nvPr/>
        </p:nvCxnSpPr>
        <p:spPr>
          <a:xfrm>
            <a:off x="8504910" y="1749212"/>
            <a:ext cx="0" cy="3220316"/>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9138A59-F0C5-6292-EBF9-3528257FD627}"/>
              </a:ext>
            </a:extLst>
          </p:cNvPr>
          <p:cNvSpPr txBox="1"/>
          <p:nvPr/>
        </p:nvSpPr>
        <p:spPr>
          <a:xfrm>
            <a:off x="2681750" y="4115601"/>
            <a:ext cx="7667469" cy="307777"/>
          </a:xfrm>
          <a:prstGeom prst="rect">
            <a:avLst/>
          </a:prstGeom>
          <a:noFill/>
        </p:spPr>
        <p:txBody>
          <a:bodyPr wrap="square" rtlCol="0">
            <a:spAutoFit/>
          </a:bodyPr>
          <a:lstStyle/>
          <a:p>
            <a:r>
              <a:rPr lang="en-US" sz="1400" dirty="0"/>
              <a:t>Revealing the lucky numbers and oracle data feeds  for round 1 of lottery </a:t>
            </a:r>
          </a:p>
        </p:txBody>
      </p:sp>
      <p:sp>
        <p:nvSpPr>
          <p:cNvPr id="72" name="Right Brace 71">
            <a:extLst>
              <a:ext uri="{FF2B5EF4-FFF2-40B4-BE49-F238E27FC236}">
                <a16:creationId xmlns:a16="http://schemas.microsoft.com/office/drawing/2014/main" id="{AB0A92ED-31D6-31EB-56B8-D85AB5341EE1}"/>
              </a:ext>
            </a:extLst>
          </p:cNvPr>
          <p:cNvSpPr/>
          <p:nvPr/>
        </p:nvSpPr>
        <p:spPr>
          <a:xfrm rot="5400000">
            <a:off x="3553340" y="2910670"/>
            <a:ext cx="134811" cy="1821306"/>
          </a:xfrm>
          <a:prstGeom prst="rightBrac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Right Brace 72">
            <a:extLst>
              <a:ext uri="{FF2B5EF4-FFF2-40B4-BE49-F238E27FC236}">
                <a16:creationId xmlns:a16="http://schemas.microsoft.com/office/drawing/2014/main" id="{AD675B9F-B2ED-1379-A077-F38477B81039}"/>
              </a:ext>
            </a:extLst>
          </p:cNvPr>
          <p:cNvSpPr/>
          <p:nvPr/>
        </p:nvSpPr>
        <p:spPr>
          <a:xfrm rot="5400000">
            <a:off x="5479576" y="2909395"/>
            <a:ext cx="134811" cy="182130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Right Brace 73">
            <a:extLst>
              <a:ext uri="{FF2B5EF4-FFF2-40B4-BE49-F238E27FC236}">
                <a16:creationId xmlns:a16="http://schemas.microsoft.com/office/drawing/2014/main" id="{A34BA042-2E2D-435B-36EE-2F0AA52382E0}"/>
              </a:ext>
            </a:extLst>
          </p:cNvPr>
          <p:cNvSpPr/>
          <p:nvPr/>
        </p:nvSpPr>
        <p:spPr>
          <a:xfrm rot="5400000">
            <a:off x="9398888" y="2897842"/>
            <a:ext cx="134811" cy="1821306"/>
          </a:xfrm>
          <a:prstGeom prst="rightBrac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Right Brace 74">
            <a:extLst>
              <a:ext uri="{FF2B5EF4-FFF2-40B4-BE49-F238E27FC236}">
                <a16:creationId xmlns:a16="http://schemas.microsoft.com/office/drawing/2014/main" id="{B4E88837-083A-FA2F-49F1-847A70D8B946}"/>
              </a:ext>
            </a:extLst>
          </p:cNvPr>
          <p:cNvSpPr/>
          <p:nvPr/>
        </p:nvSpPr>
        <p:spPr>
          <a:xfrm rot="5400000">
            <a:off x="7408315" y="2906203"/>
            <a:ext cx="134811" cy="1821306"/>
          </a:xfrm>
          <a:prstGeom prst="rightBrace">
            <a:avLst/>
          </a:prstGeom>
          <a:ln w="317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Right Brace 75">
            <a:extLst>
              <a:ext uri="{FF2B5EF4-FFF2-40B4-BE49-F238E27FC236}">
                <a16:creationId xmlns:a16="http://schemas.microsoft.com/office/drawing/2014/main" id="{7E3F8E71-00D8-D1C6-AC3D-989A73B7645F}"/>
              </a:ext>
            </a:extLst>
          </p:cNvPr>
          <p:cNvSpPr/>
          <p:nvPr/>
        </p:nvSpPr>
        <p:spPr>
          <a:xfrm rot="5400000">
            <a:off x="5537426" y="3755021"/>
            <a:ext cx="134811" cy="1821306"/>
          </a:xfrm>
          <a:prstGeom prst="rightBrac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Right Brace 76">
            <a:extLst>
              <a:ext uri="{FF2B5EF4-FFF2-40B4-BE49-F238E27FC236}">
                <a16:creationId xmlns:a16="http://schemas.microsoft.com/office/drawing/2014/main" id="{2B9550AA-4E8E-9015-3057-550400078B49}"/>
              </a:ext>
            </a:extLst>
          </p:cNvPr>
          <p:cNvSpPr/>
          <p:nvPr/>
        </p:nvSpPr>
        <p:spPr>
          <a:xfrm rot="5400000">
            <a:off x="7463662" y="3753746"/>
            <a:ext cx="134811" cy="182130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Right Brace 78">
            <a:extLst>
              <a:ext uri="{FF2B5EF4-FFF2-40B4-BE49-F238E27FC236}">
                <a16:creationId xmlns:a16="http://schemas.microsoft.com/office/drawing/2014/main" id="{3F4B404E-8F46-A9BC-0499-BDA325F44DE6}"/>
              </a:ext>
            </a:extLst>
          </p:cNvPr>
          <p:cNvSpPr/>
          <p:nvPr/>
        </p:nvSpPr>
        <p:spPr>
          <a:xfrm rot="5400000">
            <a:off x="9392401" y="3750554"/>
            <a:ext cx="134811" cy="1821306"/>
          </a:xfrm>
          <a:prstGeom prst="rightBrace">
            <a:avLst/>
          </a:prstGeom>
          <a:ln w="317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968CCAA3-8D4B-FCAD-5E92-EFBEF19C61AE}"/>
              </a:ext>
            </a:extLst>
          </p:cNvPr>
          <p:cNvCxnSpPr>
            <a:cxnSpLocks/>
          </p:cNvCxnSpPr>
          <p:nvPr/>
        </p:nvCxnSpPr>
        <p:spPr>
          <a:xfrm>
            <a:off x="10445320" y="1749212"/>
            <a:ext cx="0" cy="3220316"/>
          </a:xfrm>
          <a:prstGeom prst="line">
            <a:avLst/>
          </a:prstGeom>
          <a:ln w="12700" cmpd="sng">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E10D290-ADC6-1DA3-A51D-6B3298116938}"/>
              </a:ext>
            </a:extLst>
          </p:cNvPr>
          <p:cNvSpPr/>
          <p:nvPr/>
        </p:nvSpPr>
        <p:spPr>
          <a:xfrm>
            <a:off x="1431498" y="2049446"/>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39EACE5-F0BA-BA8E-E4D9-D00A19855D95}"/>
              </a:ext>
            </a:extLst>
          </p:cNvPr>
          <p:cNvSpPr/>
          <p:nvPr/>
        </p:nvSpPr>
        <p:spPr>
          <a:xfrm>
            <a:off x="2757503" y="2031110"/>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15C85F2-4DF4-36A1-563B-237E439DAC4A}"/>
              </a:ext>
            </a:extLst>
          </p:cNvPr>
          <p:cNvSpPr/>
          <p:nvPr/>
        </p:nvSpPr>
        <p:spPr>
          <a:xfrm>
            <a:off x="4297254" y="2032792"/>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B702CDE-9C3E-93B7-48A9-3DBAF184AE1A}"/>
              </a:ext>
            </a:extLst>
          </p:cNvPr>
          <p:cNvSpPr/>
          <p:nvPr/>
        </p:nvSpPr>
        <p:spPr>
          <a:xfrm>
            <a:off x="3038576" y="2034883"/>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92052F5-6C86-4620-BF34-5CF594C9EB54}"/>
              </a:ext>
            </a:extLst>
          </p:cNvPr>
          <p:cNvSpPr/>
          <p:nvPr/>
        </p:nvSpPr>
        <p:spPr>
          <a:xfrm>
            <a:off x="3308960" y="2039803"/>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A711FFF-8865-6A4A-D527-4E6F44E510C4}"/>
              </a:ext>
            </a:extLst>
          </p:cNvPr>
          <p:cNvSpPr/>
          <p:nvPr/>
        </p:nvSpPr>
        <p:spPr>
          <a:xfrm>
            <a:off x="4661671" y="2042337"/>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C3AE60F-4D82-719B-26B5-9ADED7F8A3FB}"/>
              </a:ext>
            </a:extLst>
          </p:cNvPr>
          <p:cNvSpPr/>
          <p:nvPr/>
        </p:nvSpPr>
        <p:spPr>
          <a:xfrm>
            <a:off x="6260414" y="2044019"/>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1049924-6849-163E-CE30-FDB761F1A786}"/>
              </a:ext>
            </a:extLst>
          </p:cNvPr>
          <p:cNvSpPr/>
          <p:nvPr/>
        </p:nvSpPr>
        <p:spPr>
          <a:xfrm>
            <a:off x="4942744" y="2046110"/>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4D88B37-24E2-91C5-C51A-C51EB56FE68D}"/>
              </a:ext>
            </a:extLst>
          </p:cNvPr>
          <p:cNvSpPr/>
          <p:nvPr/>
        </p:nvSpPr>
        <p:spPr>
          <a:xfrm>
            <a:off x="5213128" y="2051030"/>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0457915-651C-FB5A-E000-E0177142FA8A}"/>
              </a:ext>
            </a:extLst>
          </p:cNvPr>
          <p:cNvSpPr/>
          <p:nvPr/>
        </p:nvSpPr>
        <p:spPr>
          <a:xfrm>
            <a:off x="6613375" y="2064096"/>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1CE9E66C-19F8-DBC6-121A-702A24FD3440}"/>
              </a:ext>
            </a:extLst>
          </p:cNvPr>
          <p:cNvSpPr/>
          <p:nvPr/>
        </p:nvSpPr>
        <p:spPr>
          <a:xfrm>
            <a:off x="8212118" y="2065778"/>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2B1C96B-07EB-6658-8080-7B18C2758482}"/>
              </a:ext>
            </a:extLst>
          </p:cNvPr>
          <p:cNvSpPr/>
          <p:nvPr/>
        </p:nvSpPr>
        <p:spPr>
          <a:xfrm>
            <a:off x="6894448" y="2067869"/>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A706299-93D4-2AB8-26A2-184799593FEF}"/>
              </a:ext>
            </a:extLst>
          </p:cNvPr>
          <p:cNvSpPr/>
          <p:nvPr/>
        </p:nvSpPr>
        <p:spPr>
          <a:xfrm>
            <a:off x="7164832" y="2072789"/>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6B13EE8-2B91-8118-B0A8-EFCD835E0E63}"/>
              </a:ext>
            </a:extLst>
          </p:cNvPr>
          <p:cNvSpPr/>
          <p:nvPr/>
        </p:nvSpPr>
        <p:spPr>
          <a:xfrm>
            <a:off x="8566142" y="2055377"/>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267BD8D-7042-03A1-11EF-271F125AC533}"/>
              </a:ext>
            </a:extLst>
          </p:cNvPr>
          <p:cNvSpPr/>
          <p:nvPr/>
        </p:nvSpPr>
        <p:spPr>
          <a:xfrm>
            <a:off x="10164885" y="2057059"/>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7379419A-B987-B53C-0D19-85EE57F28287}"/>
              </a:ext>
            </a:extLst>
          </p:cNvPr>
          <p:cNvSpPr/>
          <p:nvPr/>
        </p:nvSpPr>
        <p:spPr>
          <a:xfrm>
            <a:off x="8847215" y="2059150"/>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4569213-7C61-EDEF-40B7-723765321592}"/>
              </a:ext>
            </a:extLst>
          </p:cNvPr>
          <p:cNvSpPr/>
          <p:nvPr/>
        </p:nvSpPr>
        <p:spPr>
          <a:xfrm>
            <a:off x="9117599" y="2064070"/>
            <a:ext cx="226102" cy="162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a:extLst>
              <a:ext uri="{FF2B5EF4-FFF2-40B4-BE49-F238E27FC236}">
                <a16:creationId xmlns:a16="http://schemas.microsoft.com/office/drawing/2014/main" id="{95EB78D9-3797-EF90-033F-24B2A201A8A9}"/>
              </a:ext>
            </a:extLst>
          </p:cNvPr>
          <p:cNvCxnSpPr>
            <a:cxnSpLocks/>
          </p:cNvCxnSpPr>
          <p:nvPr/>
        </p:nvCxnSpPr>
        <p:spPr>
          <a:xfrm flipV="1">
            <a:off x="3620605" y="3944308"/>
            <a:ext cx="0" cy="19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123D4CC-0445-C157-CD3C-B5D9F47CB26D}"/>
              </a:ext>
            </a:extLst>
          </p:cNvPr>
          <p:cNvSpPr txBox="1"/>
          <p:nvPr/>
        </p:nvSpPr>
        <p:spPr>
          <a:xfrm>
            <a:off x="4662951" y="4887433"/>
            <a:ext cx="7667469" cy="307777"/>
          </a:xfrm>
          <a:prstGeom prst="rect">
            <a:avLst/>
          </a:prstGeom>
          <a:noFill/>
        </p:spPr>
        <p:txBody>
          <a:bodyPr wrap="square" rtlCol="0">
            <a:spAutoFit/>
          </a:bodyPr>
          <a:lstStyle/>
          <a:p>
            <a:r>
              <a:rPr lang="en-US" sz="1400" dirty="0"/>
              <a:t>Using revealed oracle data feeds  in round 1 of lottery (2 hours ago) </a:t>
            </a:r>
          </a:p>
        </p:txBody>
      </p:sp>
      <p:cxnSp>
        <p:nvCxnSpPr>
          <p:cNvPr id="101" name="Straight Arrow Connector 100">
            <a:extLst>
              <a:ext uri="{FF2B5EF4-FFF2-40B4-BE49-F238E27FC236}">
                <a16:creationId xmlns:a16="http://schemas.microsoft.com/office/drawing/2014/main" id="{8E1E3170-4EB8-9C9D-3D93-5F801F9A650F}"/>
              </a:ext>
            </a:extLst>
          </p:cNvPr>
          <p:cNvCxnSpPr>
            <a:cxnSpLocks/>
          </p:cNvCxnSpPr>
          <p:nvPr/>
        </p:nvCxnSpPr>
        <p:spPr>
          <a:xfrm flipV="1">
            <a:off x="5601806" y="4745636"/>
            <a:ext cx="0" cy="19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D0D1CD7-BB01-FBB8-72AE-3699FBDCEE32}"/>
              </a:ext>
            </a:extLst>
          </p:cNvPr>
          <p:cNvSpPr txBox="1"/>
          <p:nvPr/>
        </p:nvSpPr>
        <p:spPr>
          <a:xfrm>
            <a:off x="697501" y="1494966"/>
            <a:ext cx="1932024" cy="307777"/>
          </a:xfrm>
          <a:prstGeom prst="rect">
            <a:avLst/>
          </a:prstGeom>
          <a:noFill/>
        </p:spPr>
        <p:txBody>
          <a:bodyPr wrap="square" rtlCol="0">
            <a:spAutoFit/>
          </a:bodyPr>
          <a:lstStyle/>
          <a:p>
            <a:pPr algn="ctr"/>
            <a:r>
              <a:rPr lang="en-US" sz="1400" dirty="0"/>
              <a:t>Round 1 of lottery </a:t>
            </a:r>
          </a:p>
        </p:txBody>
      </p:sp>
      <p:sp>
        <p:nvSpPr>
          <p:cNvPr id="103" name="TextBox 102">
            <a:extLst>
              <a:ext uri="{FF2B5EF4-FFF2-40B4-BE49-F238E27FC236}">
                <a16:creationId xmlns:a16="http://schemas.microsoft.com/office/drawing/2014/main" id="{4B55C88F-C292-02D6-534E-4207FF2A257B}"/>
              </a:ext>
            </a:extLst>
          </p:cNvPr>
          <p:cNvSpPr txBox="1"/>
          <p:nvPr/>
        </p:nvSpPr>
        <p:spPr>
          <a:xfrm>
            <a:off x="2604380" y="1514725"/>
            <a:ext cx="1932024" cy="307777"/>
          </a:xfrm>
          <a:prstGeom prst="rect">
            <a:avLst/>
          </a:prstGeom>
          <a:noFill/>
        </p:spPr>
        <p:txBody>
          <a:bodyPr wrap="square" rtlCol="0">
            <a:spAutoFit/>
          </a:bodyPr>
          <a:lstStyle/>
          <a:p>
            <a:pPr algn="ctr"/>
            <a:r>
              <a:rPr lang="en-US" sz="1400" dirty="0"/>
              <a:t>Round 2 of lottery </a:t>
            </a:r>
          </a:p>
        </p:txBody>
      </p:sp>
      <p:sp>
        <p:nvSpPr>
          <p:cNvPr id="104" name="TextBox 103">
            <a:extLst>
              <a:ext uri="{FF2B5EF4-FFF2-40B4-BE49-F238E27FC236}">
                <a16:creationId xmlns:a16="http://schemas.microsoft.com/office/drawing/2014/main" id="{6B6D1EF3-F7AF-11AC-CCC4-689EA326CF23}"/>
              </a:ext>
            </a:extLst>
          </p:cNvPr>
          <p:cNvSpPr txBox="1"/>
          <p:nvPr/>
        </p:nvSpPr>
        <p:spPr>
          <a:xfrm>
            <a:off x="4616811" y="1503979"/>
            <a:ext cx="1932024" cy="307777"/>
          </a:xfrm>
          <a:prstGeom prst="rect">
            <a:avLst/>
          </a:prstGeom>
          <a:noFill/>
        </p:spPr>
        <p:txBody>
          <a:bodyPr wrap="square" rtlCol="0">
            <a:spAutoFit/>
          </a:bodyPr>
          <a:lstStyle/>
          <a:p>
            <a:pPr algn="ctr"/>
            <a:r>
              <a:rPr lang="en-US" sz="1400" dirty="0"/>
              <a:t>Round 3 of lottery </a:t>
            </a:r>
          </a:p>
        </p:txBody>
      </p:sp>
      <p:sp>
        <p:nvSpPr>
          <p:cNvPr id="105" name="TextBox 104">
            <a:extLst>
              <a:ext uri="{FF2B5EF4-FFF2-40B4-BE49-F238E27FC236}">
                <a16:creationId xmlns:a16="http://schemas.microsoft.com/office/drawing/2014/main" id="{F1B42167-B2CD-681E-8C64-7C0AC06976A5}"/>
              </a:ext>
            </a:extLst>
          </p:cNvPr>
          <p:cNvSpPr txBox="1"/>
          <p:nvPr/>
        </p:nvSpPr>
        <p:spPr>
          <a:xfrm>
            <a:off x="6554482" y="1538233"/>
            <a:ext cx="1932024" cy="307777"/>
          </a:xfrm>
          <a:prstGeom prst="rect">
            <a:avLst/>
          </a:prstGeom>
          <a:noFill/>
        </p:spPr>
        <p:txBody>
          <a:bodyPr wrap="square" rtlCol="0">
            <a:spAutoFit/>
          </a:bodyPr>
          <a:lstStyle/>
          <a:p>
            <a:pPr algn="ctr"/>
            <a:r>
              <a:rPr lang="en-US" sz="1400" dirty="0"/>
              <a:t>Round 4 of lottery </a:t>
            </a:r>
          </a:p>
        </p:txBody>
      </p:sp>
      <p:sp>
        <p:nvSpPr>
          <p:cNvPr id="106" name="TextBox 105">
            <a:extLst>
              <a:ext uri="{FF2B5EF4-FFF2-40B4-BE49-F238E27FC236}">
                <a16:creationId xmlns:a16="http://schemas.microsoft.com/office/drawing/2014/main" id="{6098D4F7-D870-B4B9-BAB5-96C2671E9CDB}"/>
              </a:ext>
            </a:extLst>
          </p:cNvPr>
          <p:cNvSpPr txBox="1"/>
          <p:nvPr/>
        </p:nvSpPr>
        <p:spPr>
          <a:xfrm>
            <a:off x="8460325" y="1513414"/>
            <a:ext cx="1932024" cy="307777"/>
          </a:xfrm>
          <a:prstGeom prst="rect">
            <a:avLst/>
          </a:prstGeom>
          <a:noFill/>
        </p:spPr>
        <p:txBody>
          <a:bodyPr wrap="square" rtlCol="0">
            <a:spAutoFit/>
          </a:bodyPr>
          <a:lstStyle/>
          <a:p>
            <a:pPr algn="ctr"/>
            <a:r>
              <a:rPr lang="en-US" sz="1400" dirty="0"/>
              <a:t>Round 5 of lottery </a:t>
            </a:r>
          </a:p>
        </p:txBody>
      </p:sp>
      <p:cxnSp>
        <p:nvCxnSpPr>
          <p:cNvPr id="107" name="Straight Arrow Connector 106">
            <a:extLst>
              <a:ext uri="{FF2B5EF4-FFF2-40B4-BE49-F238E27FC236}">
                <a16:creationId xmlns:a16="http://schemas.microsoft.com/office/drawing/2014/main" id="{1A64633E-A2BF-FDB6-8A73-AB07D8B0624E}"/>
              </a:ext>
            </a:extLst>
          </p:cNvPr>
          <p:cNvCxnSpPr>
            <a:cxnSpLocks/>
          </p:cNvCxnSpPr>
          <p:nvPr/>
        </p:nvCxnSpPr>
        <p:spPr>
          <a:xfrm flipV="1">
            <a:off x="2390296" y="3903950"/>
            <a:ext cx="2133060" cy="150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71DB1843-F74F-5F08-00B5-61F6534D62D6}"/>
              </a:ext>
            </a:extLst>
          </p:cNvPr>
          <p:cNvSpPr txBox="1"/>
          <p:nvPr/>
        </p:nvSpPr>
        <p:spPr>
          <a:xfrm>
            <a:off x="91146" y="5351335"/>
            <a:ext cx="10512943" cy="738664"/>
          </a:xfrm>
          <a:prstGeom prst="rect">
            <a:avLst/>
          </a:prstGeom>
          <a:noFill/>
        </p:spPr>
        <p:txBody>
          <a:bodyPr wrap="square" rtlCol="0">
            <a:spAutoFit/>
          </a:bodyPr>
          <a:lstStyle/>
          <a:p>
            <a:r>
              <a:rPr lang="en-US" sz="1400" dirty="0"/>
              <a:t>Somewhere at the end of revealing phase, each agent has to call </a:t>
            </a:r>
            <a:r>
              <a:rPr lang="en-US" sz="1400" dirty="0">
                <a:solidFill>
                  <a:srgbClr val="0000FF"/>
                </a:solidFill>
              </a:rPr>
              <a:t>join_to_lottery()</a:t>
            </a:r>
            <a:r>
              <a:rPr lang="en-US" sz="1400" b="0" dirty="0">
                <a:solidFill>
                  <a:srgbClr val="0000FF"/>
                </a:solidFill>
                <a:effectLst/>
              </a:rPr>
              <a:t> </a:t>
            </a:r>
            <a:r>
              <a:rPr lang="en-US" sz="1400" b="0" dirty="0">
                <a:solidFill>
                  <a:srgbClr val="000000"/>
                </a:solidFill>
                <a:effectLst/>
              </a:rPr>
              <a:t>function in order to read the total lottery payments and record it in the </a:t>
            </a:r>
            <a:r>
              <a:rPr lang="en-US" sz="1400" dirty="0">
                <a:solidFill>
                  <a:srgbClr val="0000FF"/>
                </a:solidFill>
              </a:rPr>
              <a:t>lottery_fund[round_number][agent_code]=totalPayments</a:t>
            </a:r>
            <a:r>
              <a:rPr lang="en-US" sz="1400" b="0" dirty="0">
                <a:solidFill>
                  <a:srgbClr val="000000"/>
                </a:solidFill>
                <a:effectLst/>
              </a:rPr>
              <a:t> variable (onchain).</a:t>
            </a:r>
          </a:p>
          <a:p>
            <a:r>
              <a:rPr lang="en-US" sz="1400" dirty="0">
                <a:solidFill>
                  <a:srgbClr val="000000"/>
                </a:solidFill>
              </a:rPr>
              <a:t>This function also updates the </a:t>
            </a:r>
            <a:r>
              <a:rPr lang="en-US" sz="1400" dirty="0">
                <a:solidFill>
                  <a:schemeClr val="accent1"/>
                </a:solidFill>
                <a:latin typeface="Arial Narrow" panose="020B0604020202020204" pitchFamily="34" charset="0"/>
                <a:cs typeface="Arial Narrow" panose="020B0604020202020204" pitchFamily="34" charset="0"/>
              </a:rPr>
              <a:t>agentsBalance </a:t>
            </a:r>
            <a:r>
              <a:rPr lang="en-US" sz="1400" b="0" dirty="0">
                <a:solidFill>
                  <a:srgbClr val="000000"/>
                </a:solidFill>
                <a:effectLst/>
              </a:rPr>
              <a:t>(onchain).</a:t>
            </a:r>
            <a:endParaRPr lang="en-US" sz="1400" dirty="0"/>
          </a:p>
        </p:txBody>
      </p:sp>
      <p:sp>
        <p:nvSpPr>
          <p:cNvPr id="113" name="TextBox 112">
            <a:extLst>
              <a:ext uri="{FF2B5EF4-FFF2-40B4-BE49-F238E27FC236}">
                <a16:creationId xmlns:a16="http://schemas.microsoft.com/office/drawing/2014/main" id="{AF845ED7-7D08-337C-655F-5B9C3A9B282D}"/>
              </a:ext>
            </a:extLst>
          </p:cNvPr>
          <p:cNvSpPr txBox="1"/>
          <p:nvPr/>
        </p:nvSpPr>
        <p:spPr>
          <a:xfrm>
            <a:off x="6311257" y="5976495"/>
            <a:ext cx="5877035" cy="830997"/>
          </a:xfrm>
          <a:prstGeom prst="rect">
            <a:avLst/>
          </a:prstGeom>
          <a:noFill/>
        </p:spPr>
        <p:txBody>
          <a:bodyPr wrap="square" rtlCol="0">
            <a:spAutoFit/>
          </a:bodyPr>
          <a:lstStyle/>
          <a:p>
            <a:pPr algn="ctr"/>
            <a:r>
              <a:rPr lang="en-US" sz="1200" dirty="0"/>
              <a:t>Agent 1					Agent 2</a:t>
            </a:r>
          </a:p>
          <a:p>
            <a:pPr algn="ctr"/>
            <a:r>
              <a:rPr lang="en-US" sz="1200" dirty="0"/>
              <a:t> 3 ETH					 2 ETH</a:t>
            </a:r>
          </a:p>
          <a:p>
            <a:pPr algn="ctr"/>
            <a:r>
              <a:rPr lang="en-US" sz="1200" dirty="0"/>
              <a:t>Onchain Vault</a:t>
            </a:r>
          </a:p>
          <a:p>
            <a:pPr algn="ctr"/>
            <a:r>
              <a:rPr lang="en-US" sz="1200" dirty="0"/>
              <a:t>5 ETH</a:t>
            </a:r>
          </a:p>
        </p:txBody>
      </p:sp>
      <p:cxnSp>
        <p:nvCxnSpPr>
          <p:cNvPr id="114" name="Straight Arrow Connector 113">
            <a:extLst>
              <a:ext uri="{FF2B5EF4-FFF2-40B4-BE49-F238E27FC236}">
                <a16:creationId xmlns:a16="http://schemas.microsoft.com/office/drawing/2014/main" id="{759707CC-D3B3-51DA-34FE-50206EA22CF4}"/>
              </a:ext>
            </a:extLst>
          </p:cNvPr>
          <p:cNvCxnSpPr>
            <a:cxnSpLocks/>
          </p:cNvCxnSpPr>
          <p:nvPr/>
        </p:nvCxnSpPr>
        <p:spPr>
          <a:xfrm>
            <a:off x="7024595" y="6487997"/>
            <a:ext cx="1989762" cy="194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1ED0F4C-A710-7980-C0C0-3E1775000D87}"/>
              </a:ext>
            </a:extLst>
          </p:cNvPr>
          <p:cNvCxnSpPr>
            <a:cxnSpLocks/>
          </p:cNvCxnSpPr>
          <p:nvPr/>
        </p:nvCxnSpPr>
        <p:spPr>
          <a:xfrm flipH="1">
            <a:off x="9493446" y="6404819"/>
            <a:ext cx="1966049" cy="28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60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A2FB7-9031-93DC-01BD-819C98587A8D}"/>
              </a:ext>
            </a:extLst>
          </p:cNvPr>
          <p:cNvSpPr txBox="1"/>
          <p:nvPr/>
        </p:nvSpPr>
        <p:spPr>
          <a:xfrm>
            <a:off x="689548" y="2713223"/>
            <a:ext cx="11317573" cy="954107"/>
          </a:xfrm>
          <a:prstGeom prst="rect">
            <a:avLst/>
          </a:prstGeom>
          <a:noFill/>
        </p:spPr>
        <p:txBody>
          <a:bodyPr wrap="square" rtlCol="0">
            <a:spAutoFit/>
          </a:bodyPr>
          <a:lstStyle/>
          <a:p>
            <a:r>
              <a:rPr lang="en-US" sz="1400" dirty="0"/>
              <a:t>2.1:9:C:0xf39fd6e51aad88f6f4ce6ab8827279cfffb92266:e41f…a7ab:5000	r.beeb11a6,r.385c945f,l.d8db64dfe</a:t>
            </a:r>
          </a:p>
          <a:p>
            <a:r>
              <a:rPr lang="en-US" sz="1400" dirty="0"/>
              <a:t>2.1:9:C:0x6ab8827e34e5e3aad88f6f4ce279f39fd6e51aa:12f9…0fe3:5000	r. 385c945f,r.385c94e2,l.d8db678d</a:t>
            </a:r>
          </a:p>
          <a:p>
            <a:r>
              <a:rPr lang="en-US" sz="1400" dirty="0"/>
              <a:t>2.1:9:C:0xf4ce6ab882727f4ce6ab88251aad88f6e15f434:d34e…387b:5000	l. d8db6e20,r.445c945f,l.d8db6e11</a:t>
            </a:r>
          </a:p>
          <a:p>
            <a:r>
              <a:rPr lang="en-US" sz="1400" dirty="0">
                <a:highlight>
                  <a:srgbClr val="00FFFF"/>
                </a:highlight>
              </a:rPr>
              <a:t>2.1</a:t>
            </a:r>
            <a:r>
              <a:rPr lang="en-US" sz="1400" dirty="0"/>
              <a:t>:9:C:</a:t>
            </a:r>
            <a:r>
              <a:rPr lang="en-US" sz="1400" dirty="0">
                <a:highlight>
                  <a:srgbClr val="00FF00"/>
                </a:highlight>
              </a:rPr>
              <a:t>0x6e15f43488f6f4ce6ab88278f6f4c279cfffb9555</a:t>
            </a:r>
            <a:r>
              <a:rPr lang="en-US" sz="1400" dirty="0"/>
              <a:t>:</a:t>
            </a:r>
            <a:r>
              <a:rPr lang="en-US" sz="1400" dirty="0">
                <a:solidFill>
                  <a:schemeClr val="bg1"/>
                </a:solidFill>
                <a:highlight>
                  <a:srgbClr val="0000FF"/>
                </a:highlight>
              </a:rPr>
              <a:t>901a…43d2</a:t>
            </a:r>
            <a:r>
              <a:rPr lang="en-US" sz="1400" dirty="0"/>
              <a:t>:</a:t>
            </a:r>
            <a:r>
              <a:rPr lang="en-US" sz="1400" dirty="0">
                <a:highlight>
                  <a:srgbClr val="FFFF00"/>
                </a:highlight>
              </a:rPr>
              <a:t>5000</a:t>
            </a:r>
            <a:r>
              <a:rPr lang="en-US" sz="1400" dirty="0"/>
              <a:t>	r.ca7b115e,r.385c94d2,l.e3456e20</a:t>
            </a:r>
          </a:p>
        </p:txBody>
      </p:sp>
      <p:sp>
        <p:nvSpPr>
          <p:cNvPr id="4" name="TextBox 3">
            <a:extLst>
              <a:ext uri="{FF2B5EF4-FFF2-40B4-BE49-F238E27FC236}">
                <a16:creationId xmlns:a16="http://schemas.microsoft.com/office/drawing/2014/main" id="{F41E4099-60DE-2EB4-742C-756DE584FAFC}"/>
              </a:ext>
            </a:extLst>
          </p:cNvPr>
          <p:cNvSpPr txBox="1"/>
          <p:nvPr/>
        </p:nvSpPr>
        <p:spPr>
          <a:xfrm>
            <a:off x="689548" y="2391353"/>
            <a:ext cx="10043408" cy="307777"/>
          </a:xfrm>
          <a:prstGeom prst="rect">
            <a:avLst/>
          </a:prstGeom>
          <a:noFill/>
        </p:spPr>
        <p:txBody>
          <a:bodyPr wrap="square" rtlCol="0">
            <a:spAutoFit/>
          </a:bodyPr>
          <a:lstStyle/>
          <a:p>
            <a:r>
              <a:rPr lang="en-US" sz="1400" dirty="0"/>
              <a:t>Ticket details					leave proof 	</a:t>
            </a:r>
          </a:p>
        </p:txBody>
      </p:sp>
      <p:sp>
        <p:nvSpPr>
          <p:cNvPr id="6" name="TextBox 5">
            <a:extLst>
              <a:ext uri="{FF2B5EF4-FFF2-40B4-BE49-F238E27FC236}">
                <a16:creationId xmlns:a16="http://schemas.microsoft.com/office/drawing/2014/main" id="{CE503490-1438-20CD-9992-FB29485A26C0}"/>
              </a:ext>
            </a:extLst>
          </p:cNvPr>
          <p:cNvSpPr txBox="1"/>
          <p:nvPr/>
        </p:nvSpPr>
        <p:spPr>
          <a:xfrm>
            <a:off x="719528" y="4392116"/>
            <a:ext cx="1573967" cy="307777"/>
          </a:xfrm>
          <a:prstGeom prst="rect">
            <a:avLst/>
          </a:prstGeom>
          <a:noFill/>
        </p:spPr>
        <p:txBody>
          <a:bodyPr wrap="square" rtlCol="0">
            <a:spAutoFit/>
          </a:bodyPr>
          <a:lstStyle/>
          <a:p>
            <a:r>
              <a:rPr lang="en-US" sz="1400" dirty="0"/>
              <a:t>DC Serial number</a:t>
            </a:r>
          </a:p>
        </p:txBody>
      </p:sp>
      <p:cxnSp>
        <p:nvCxnSpPr>
          <p:cNvPr id="7" name="Straight Arrow Connector 6">
            <a:extLst>
              <a:ext uri="{FF2B5EF4-FFF2-40B4-BE49-F238E27FC236}">
                <a16:creationId xmlns:a16="http://schemas.microsoft.com/office/drawing/2014/main" id="{C30C783A-CA18-3482-5E73-C081D0A0AB09}"/>
              </a:ext>
            </a:extLst>
          </p:cNvPr>
          <p:cNvCxnSpPr>
            <a:cxnSpLocks/>
          </p:cNvCxnSpPr>
          <p:nvPr/>
        </p:nvCxnSpPr>
        <p:spPr>
          <a:xfrm flipV="1">
            <a:off x="884419" y="3627618"/>
            <a:ext cx="0" cy="76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DCABD7-323C-E608-A42F-3A10B39C3F48}"/>
              </a:ext>
            </a:extLst>
          </p:cNvPr>
          <p:cNvSpPr txBox="1"/>
          <p:nvPr/>
        </p:nvSpPr>
        <p:spPr>
          <a:xfrm>
            <a:off x="1306644" y="3834088"/>
            <a:ext cx="1728870" cy="307777"/>
          </a:xfrm>
          <a:prstGeom prst="rect">
            <a:avLst/>
          </a:prstGeom>
          <a:noFill/>
        </p:spPr>
        <p:txBody>
          <a:bodyPr wrap="square" rtlCol="0">
            <a:spAutoFit/>
          </a:bodyPr>
          <a:lstStyle/>
          <a:p>
            <a:r>
              <a:rPr lang="en-US" sz="1400" dirty="0"/>
              <a:t>Ticket owner address</a:t>
            </a:r>
          </a:p>
        </p:txBody>
      </p:sp>
      <p:cxnSp>
        <p:nvCxnSpPr>
          <p:cNvPr id="10" name="Straight Arrow Connector 9">
            <a:extLst>
              <a:ext uri="{FF2B5EF4-FFF2-40B4-BE49-F238E27FC236}">
                <a16:creationId xmlns:a16="http://schemas.microsoft.com/office/drawing/2014/main" id="{E9864929-22A8-E012-54C1-B371FC587332}"/>
              </a:ext>
            </a:extLst>
          </p:cNvPr>
          <p:cNvCxnSpPr>
            <a:cxnSpLocks/>
          </p:cNvCxnSpPr>
          <p:nvPr/>
        </p:nvCxnSpPr>
        <p:spPr>
          <a:xfrm flipV="1">
            <a:off x="1426564" y="3645108"/>
            <a:ext cx="0" cy="18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ED1A3A2-3595-E30E-A176-DB6C7445562D}"/>
              </a:ext>
            </a:extLst>
          </p:cNvPr>
          <p:cNvSpPr txBox="1"/>
          <p:nvPr/>
        </p:nvSpPr>
        <p:spPr>
          <a:xfrm>
            <a:off x="4921776" y="4048362"/>
            <a:ext cx="4147273" cy="307777"/>
          </a:xfrm>
          <a:prstGeom prst="rect">
            <a:avLst/>
          </a:prstGeom>
          <a:noFill/>
        </p:spPr>
        <p:txBody>
          <a:bodyPr wrap="square" rtlCol="0">
            <a:spAutoFit/>
          </a:bodyPr>
          <a:lstStyle/>
          <a:p>
            <a:r>
              <a:rPr lang="en-US" sz="1400" dirty="0"/>
              <a:t>Obfuscated lucky number and data feed info hash</a:t>
            </a:r>
          </a:p>
        </p:txBody>
      </p:sp>
      <p:cxnSp>
        <p:nvCxnSpPr>
          <p:cNvPr id="12" name="Straight Arrow Connector 11">
            <a:extLst>
              <a:ext uri="{FF2B5EF4-FFF2-40B4-BE49-F238E27FC236}">
                <a16:creationId xmlns:a16="http://schemas.microsoft.com/office/drawing/2014/main" id="{561E17B6-70CB-F03D-9CAF-7628F2FEB4E3}"/>
              </a:ext>
            </a:extLst>
          </p:cNvPr>
          <p:cNvCxnSpPr>
            <a:cxnSpLocks/>
          </p:cNvCxnSpPr>
          <p:nvPr/>
        </p:nvCxnSpPr>
        <p:spPr>
          <a:xfrm flipV="1">
            <a:off x="5146625" y="3619542"/>
            <a:ext cx="0" cy="484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4B04B5-7608-EA30-A65D-74D4569C0CE3}"/>
              </a:ext>
            </a:extLst>
          </p:cNvPr>
          <p:cNvSpPr txBox="1"/>
          <p:nvPr/>
        </p:nvSpPr>
        <p:spPr>
          <a:xfrm>
            <a:off x="839448" y="5085189"/>
            <a:ext cx="7516906" cy="738664"/>
          </a:xfrm>
          <a:prstGeom prst="rect">
            <a:avLst/>
          </a:prstGeom>
          <a:noFill/>
        </p:spPr>
        <p:txBody>
          <a:bodyPr wrap="square" rtlCol="0">
            <a:spAutoFit/>
          </a:bodyPr>
          <a:lstStyle/>
          <a:p>
            <a:r>
              <a:rPr lang="en-US" sz="1400" dirty="0"/>
              <a:t>Each customer controls these criteria:</a:t>
            </a:r>
          </a:p>
          <a:p>
            <a:pPr marL="342900" indent="-342900">
              <a:buAutoNum type="arabicPeriod"/>
            </a:pPr>
            <a:r>
              <a:rPr lang="en-US" sz="1400" dirty="0"/>
              <a:t>If the leave proof finishes to proper DCRoot?</a:t>
            </a:r>
          </a:p>
          <a:p>
            <a:pPr marL="342900" indent="-342900">
              <a:buAutoNum type="arabicPeriod"/>
            </a:pPr>
            <a:r>
              <a:rPr lang="en-US" sz="1400" dirty="0"/>
              <a:t>If SUM of amounts is equal or less than 95% of contract fund(for this particular Agent)?</a:t>
            </a:r>
          </a:p>
        </p:txBody>
      </p:sp>
      <p:sp>
        <p:nvSpPr>
          <p:cNvPr id="14" name="TextBox 13">
            <a:extLst>
              <a:ext uri="{FF2B5EF4-FFF2-40B4-BE49-F238E27FC236}">
                <a16:creationId xmlns:a16="http://schemas.microsoft.com/office/drawing/2014/main" id="{742D7C00-D0F2-F041-12CB-15D7F2BB709C}"/>
              </a:ext>
            </a:extLst>
          </p:cNvPr>
          <p:cNvSpPr txBox="1"/>
          <p:nvPr/>
        </p:nvSpPr>
        <p:spPr>
          <a:xfrm>
            <a:off x="692048" y="1149671"/>
            <a:ext cx="10043408" cy="307777"/>
          </a:xfrm>
          <a:prstGeom prst="rect">
            <a:avLst/>
          </a:prstGeom>
          <a:noFill/>
        </p:spPr>
        <p:txBody>
          <a:bodyPr wrap="square" rtlCol="0">
            <a:spAutoFit/>
          </a:bodyPr>
          <a:lstStyle/>
          <a:p>
            <a:r>
              <a:rPr lang="en-US" sz="1400" dirty="0"/>
              <a:t>For each lottery ticket there is a leave in DC Merkle tree of the Agent.</a:t>
            </a:r>
          </a:p>
        </p:txBody>
      </p:sp>
      <p:sp>
        <p:nvSpPr>
          <p:cNvPr id="16" name="TextBox 15">
            <a:extLst>
              <a:ext uri="{FF2B5EF4-FFF2-40B4-BE49-F238E27FC236}">
                <a16:creationId xmlns:a16="http://schemas.microsoft.com/office/drawing/2014/main" id="{3A360653-7355-1550-8303-ECF04496035E}"/>
              </a:ext>
            </a:extLst>
          </p:cNvPr>
          <p:cNvSpPr txBox="1"/>
          <p:nvPr/>
        </p:nvSpPr>
        <p:spPr>
          <a:xfrm>
            <a:off x="5853661" y="3796032"/>
            <a:ext cx="1524000" cy="307777"/>
          </a:xfrm>
          <a:prstGeom prst="rect">
            <a:avLst/>
          </a:prstGeom>
          <a:noFill/>
        </p:spPr>
        <p:txBody>
          <a:bodyPr wrap="square" rtlCol="0">
            <a:spAutoFit/>
          </a:bodyPr>
          <a:lstStyle/>
          <a:p>
            <a:r>
              <a:rPr lang="en-US" sz="1400" dirty="0"/>
              <a:t>Ticket cost</a:t>
            </a:r>
          </a:p>
        </p:txBody>
      </p:sp>
      <p:cxnSp>
        <p:nvCxnSpPr>
          <p:cNvPr id="17" name="Straight Arrow Connector 16">
            <a:extLst>
              <a:ext uri="{FF2B5EF4-FFF2-40B4-BE49-F238E27FC236}">
                <a16:creationId xmlns:a16="http://schemas.microsoft.com/office/drawing/2014/main" id="{AE793A0C-EE9B-96B0-909B-68FBA2552043}"/>
              </a:ext>
            </a:extLst>
          </p:cNvPr>
          <p:cNvCxnSpPr>
            <a:cxnSpLocks/>
          </p:cNvCxnSpPr>
          <p:nvPr/>
        </p:nvCxnSpPr>
        <p:spPr>
          <a:xfrm flipV="1">
            <a:off x="5988571" y="3622042"/>
            <a:ext cx="0" cy="20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8642A6-3A9E-5D3E-FAB0-AE3E92082A0C}"/>
              </a:ext>
            </a:extLst>
          </p:cNvPr>
          <p:cNvSpPr txBox="1"/>
          <p:nvPr/>
        </p:nvSpPr>
        <p:spPr>
          <a:xfrm>
            <a:off x="949383" y="4166368"/>
            <a:ext cx="1943719" cy="307777"/>
          </a:xfrm>
          <a:prstGeom prst="rect">
            <a:avLst/>
          </a:prstGeom>
          <a:noFill/>
        </p:spPr>
        <p:txBody>
          <a:bodyPr wrap="square" rtlCol="0">
            <a:spAutoFit/>
          </a:bodyPr>
          <a:lstStyle/>
          <a:p>
            <a:r>
              <a:rPr lang="en-US" sz="1400" dirty="0"/>
              <a:t>Lottery round number</a:t>
            </a:r>
          </a:p>
        </p:txBody>
      </p:sp>
      <p:cxnSp>
        <p:nvCxnSpPr>
          <p:cNvPr id="20" name="Straight Arrow Connector 19">
            <a:extLst>
              <a:ext uri="{FF2B5EF4-FFF2-40B4-BE49-F238E27FC236}">
                <a16:creationId xmlns:a16="http://schemas.microsoft.com/office/drawing/2014/main" id="{6F9816ED-0C4C-885B-F09C-5E345E238F19}"/>
              </a:ext>
            </a:extLst>
          </p:cNvPr>
          <p:cNvCxnSpPr>
            <a:cxnSpLocks/>
          </p:cNvCxnSpPr>
          <p:nvPr/>
        </p:nvCxnSpPr>
        <p:spPr>
          <a:xfrm flipV="1">
            <a:off x="1069304" y="3627618"/>
            <a:ext cx="0" cy="56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5570CF-450E-AC56-7D78-66F3C346F26B}"/>
              </a:ext>
            </a:extLst>
          </p:cNvPr>
          <p:cNvSpPr txBox="1"/>
          <p:nvPr/>
        </p:nvSpPr>
        <p:spPr>
          <a:xfrm>
            <a:off x="1101784" y="4003979"/>
            <a:ext cx="1573968" cy="307777"/>
          </a:xfrm>
          <a:prstGeom prst="rect">
            <a:avLst/>
          </a:prstGeom>
          <a:noFill/>
        </p:spPr>
        <p:txBody>
          <a:bodyPr wrap="square" rtlCol="0">
            <a:spAutoFit/>
          </a:bodyPr>
          <a:lstStyle/>
          <a:p>
            <a:r>
              <a:rPr lang="en-US" sz="1400" dirty="0"/>
              <a:t>Cast ticket phase</a:t>
            </a:r>
          </a:p>
        </p:txBody>
      </p:sp>
      <p:cxnSp>
        <p:nvCxnSpPr>
          <p:cNvPr id="24" name="Straight Arrow Connector 23">
            <a:extLst>
              <a:ext uri="{FF2B5EF4-FFF2-40B4-BE49-F238E27FC236}">
                <a16:creationId xmlns:a16="http://schemas.microsoft.com/office/drawing/2014/main" id="{C06DD023-D657-8A41-E398-1FD58079D934}"/>
              </a:ext>
            </a:extLst>
          </p:cNvPr>
          <p:cNvCxnSpPr>
            <a:cxnSpLocks/>
          </p:cNvCxnSpPr>
          <p:nvPr/>
        </p:nvCxnSpPr>
        <p:spPr>
          <a:xfrm flipV="1">
            <a:off x="1236694" y="3637350"/>
            <a:ext cx="0" cy="36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C3C00C20-832D-2429-2E10-EBDEB20D9F6B}"/>
              </a:ext>
            </a:extLst>
          </p:cNvPr>
          <p:cNvSpPr txBox="1">
            <a:spLocks/>
          </p:cNvSpPr>
          <p:nvPr/>
        </p:nvSpPr>
        <p:spPr>
          <a:xfrm>
            <a:off x="838200" y="353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Oracle (Casting tickets phase)</a:t>
            </a:r>
            <a:endParaRPr lang="en-US" dirty="0"/>
          </a:p>
        </p:txBody>
      </p:sp>
    </p:spTree>
    <p:extLst>
      <p:ext uri="{BB962C8B-B14F-4D97-AF65-F5344CB8AC3E}">
        <p14:creationId xmlns:p14="http://schemas.microsoft.com/office/powerpoint/2010/main" val="132927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68255-9150-F2B2-6DF6-8D4554131D13}"/>
              </a:ext>
            </a:extLst>
          </p:cNvPr>
          <p:cNvPicPr>
            <a:picLocks noChangeAspect="1"/>
          </p:cNvPicPr>
          <p:nvPr/>
        </p:nvPicPr>
        <p:blipFill>
          <a:blip r:embed="rId2"/>
          <a:stretch>
            <a:fillRect/>
          </a:stretch>
        </p:blipFill>
        <p:spPr>
          <a:xfrm>
            <a:off x="1148466" y="581214"/>
            <a:ext cx="888678" cy="888678"/>
          </a:xfrm>
          <a:prstGeom prst="rect">
            <a:avLst/>
          </a:prstGeom>
        </p:spPr>
      </p:pic>
      <p:pic>
        <p:nvPicPr>
          <p:cNvPr id="7" name="Picture 6">
            <a:extLst>
              <a:ext uri="{FF2B5EF4-FFF2-40B4-BE49-F238E27FC236}">
                <a16:creationId xmlns:a16="http://schemas.microsoft.com/office/drawing/2014/main" id="{21261AD1-1B21-CC71-4C87-450DC0CDA9D9}"/>
              </a:ext>
            </a:extLst>
          </p:cNvPr>
          <p:cNvPicPr>
            <a:picLocks noChangeAspect="1"/>
          </p:cNvPicPr>
          <p:nvPr/>
        </p:nvPicPr>
        <p:blipFill>
          <a:blip r:embed="rId3"/>
          <a:stretch>
            <a:fillRect/>
          </a:stretch>
        </p:blipFill>
        <p:spPr>
          <a:xfrm>
            <a:off x="10566622" y="471290"/>
            <a:ext cx="1108517" cy="1108517"/>
          </a:xfrm>
          <a:prstGeom prst="rect">
            <a:avLst/>
          </a:prstGeom>
        </p:spPr>
      </p:pic>
      <p:sp>
        <p:nvSpPr>
          <p:cNvPr id="8" name="TextBox 7">
            <a:extLst>
              <a:ext uri="{FF2B5EF4-FFF2-40B4-BE49-F238E27FC236}">
                <a16:creationId xmlns:a16="http://schemas.microsoft.com/office/drawing/2014/main" id="{CBD26BF6-20AC-D8FF-FB82-3F69CAC55B6F}"/>
              </a:ext>
            </a:extLst>
          </p:cNvPr>
          <p:cNvSpPr txBox="1"/>
          <p:nvPr/>
        </p:nvSpPr>
        <p:spPr>
          <a:xfrm>
            <a:off x="1459589" y="1557021"/>
            <a:ext cx="10238700" cy="1569660"/>
          </a:xfrm>
          <a:prstGeom prst="rect">
            <a:avLst/>
          </a:prstGeom>
          <a:noFill/>
        </p:spPr>
        <p:txBody>
          <a:bodyPr wrap="none" rtlCol="0">
            <a:spAutoFit/>
          </a:bodyPr>
          <a:lstStyle/>
          <a:p>
            <a:pPr marL="342900" indent="-342900" algn="r" rtl="1">
              <a:buAutoNum type="arabicPeriod"/>
            </a:pPr>
            <a:r>
              <a:rPr lang="fa-IR" sz="1600" dirty="0">
                <a:latin typeface="Arial Narrow" panose="020B0604020202020204" pitchFamily="34" charset="0"/>
                <a:cs typeface="Arial Narrow" panose="020B0604020202020204" pitchFamily="34" charset="0"/>
              </a:rPr>
              <a:t>کاربر کیف پول خود را به سایت ما وصل میکند و سپس اعلام کنند چه مقدار قرار است به قرارداد واریز کنند؟</a:t>
            </a:r>
          </a:p>
          <a:p>
            <a:pPr marL="342900" indent="-342900" algn="r" rtl="1">
              <a:buAutoNum type="arabicPeriod"/>
            </a:pPr>
            <a:r>
              <a:rPr lang="fa-IR" sz="1600" dirty="0">
                <a:latin typeface="Arial Narrow" panose="020B0604020202020204" pitchFamily="34" charset="0"/>
                <a:cs typeface="Arial Narrow" panose="020B0604020202020204" pitchFamily="34" charset="0"/>
              </a:rPr>
              <a:t>بنگاه پیش رسیدی را برابر با مبلغ واریزی صادر میکند و به مشتری ارايه میدهد.</a:t>
            </a:r>
          </a:p>
          <a:p>
            <a:pPr marL="342900" indent="-342900" algn="r" rtl="1">
              <a:buAutoNum type="arabicPeriod"/>
            </a:pPr>
            <a:r>
              <a:rPr lang="fa-IR" sz="1600" dirty="0">
                <a:latin typeface="Arial Narrow" panose="020B0604020202020204" pitchFamily="34" charset="0"/>
                <a:cs typeface="Arial Narrow" panose="020B0604020202020204" pitchFamily="34" charset="0"/>
              </a:rPr>
              <a:t>مشتری پس از بررسی پیش رسید،  مبلغ مقتضی اتر را به آدرس قرارداد میفرستد.</a:t>
            </a:r>
          </a:p>
          <a:p>
            <a:pPr marL="342900" indent="-342900" algn="r" rtl="1">
              <a:buAutoNum type="arabicPeriod"/>
            </a:pPr>
            <a:r>
              <a:rPr lang="fa-IR" sz="1600" dirty="0">
                <a:latin typeface="Arial Narrow" panose="020B0604020202020204" pitchFamily="34" charset="0"/>
                <a:cs typeface="Arial Narrow" panose="020B0604020202020204" pitchFamily="34" charset="0"/>
              </a:rPr>
              <a:t>به محض پرداخت این مبلغ کاربر رسیدی را برروی وبسایت میبیند که میتواند آنرا کپی کرده و در جایی امن ذخیره کند. و هر وقت که خواست پولش را </a:t>
            </a:r>
            <a:br>
              <a:rPr lang="fa-IR" sz="1600" dirty="0">
                <a:latin typeface="Arial Narrow" panose="020B0604020202020204" pitchFamily="34" charset="0"/>
                <a:cs typeface="Arial Narrow" panose="020B0604020202020204" pitchFamily="34" charset="0"/>
              </a:rPr>
            </a:br>
            <a:r>
              <a:rPr lang="fa-IR" sz="1600" dirty="0">
                <a:latin typeface="Arial Narrow" panose="020B0604020202020204" pitchFamily="34" charset="0"/>
                <a:cs typeface="Arial Narrow" panose="020B0604020202020204" pitchFamily="34" charset="0"/>
              </a:rPr>
              <a:t>از قرارداد پس بگیرد از این سند استفاده خواهد کرد. بدیهی است که در طی تراکنشهای بعدی بالانس مشتری تغییر خواهد کرد و به همین دلیل </a:t>
            </a:r>
            <a:br>
              <a:rPr lang="fa-IR" sz="1600" dirty="0">
                <a:latin typeface="Arial Narrow" panose="020B0604020202020204" pitchFamily="34" charset="0"/>
                <a:cs typeface="Arial Narrow" panose="020B0604020202020204" pitchFamily="34" charset="0"/>
              </a:rPr>
            </a:br>
            <a:r>
              <a:rPr lang="fa-IR" sz="1600" dirty="0">
                <a:latin typeface="Arial Narrow" panose="020B0604020202020204" pitchFamily="34" charset="0"/>
                <a:cs typeface="Arial Narrow" panose="020B0604020202020204" pitchFamily="34" charset="0"/>
              </a:rPr>
              <a:t>رسید جدیدی به مشتری ارائه میشود و رسیدهای قبلی (با شماره سریال کمتر) باطل میشوند. سند ارائه شده چنین فرمتی خواهد داشت.</a:t>
            </a:r>
          </a:p>
        </p:txBody>
      </p:sp>
      <p:cxnSp>
        <p:nvCxnSpPr>
          <p:cNvPr id="10" name="Straight Arrow Connector 9">
            <a:extLst>
              <a:ext uri="{FF2B5EF4-FFF2-40B4-BE49-F238E27FC236}">
                <a16:creationId xmlns:a16="http://schemas.microsoft.com/office/drawing/2014/main" id="{1A872B27-531D-0D63-CAB3-7238E1D9238D}"/>
              </a:ext>
            </a:extLst>
          </p:cNvPr>
          <p:cNvCxnSpPr>
            <a:cxnSpLocks/>
          </p:cNvCxnSpPr>
          <p:nvPr/>
        </p:nvCxnSpPr>
        <p:spPr>
          <a:xfrm flipH="1">
            <a:off x="3900668" y="1116826"/>
            <a:ext cx="5694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C274C7-ED85-E43E-B7B6-775A0BCC6E9C}"/>
              </a:ext>
            </a:extLst>
          </p:cNvPr>
          <p:cNvSpPr txBox="1"/>
          <p:nvPr/>
        </p:nvSpPr>
        <p:spPr>
          <a:xfrm>
            <a:off x="696936" y="5282000"/>
            <a:ext cx="9512540" cy="276999"/>
          </a:xfrm>
          <a:prstGeom prst="rect">
            <a:avLst/>
          </a:prstGeom>
          <a:noFill/>
        </p:spPr>
        <p:txBody>
          <a:bodyPr wrap="none" rtlCol="0">
            <a:spAutoFit/>
          </a:bodyPr>
          <a:lstStyle/>
          <a:p>
            <a:r>
              <a:rPr lang="en-US" sz="1200" dirty="0">
                <a:solidFill>
                  <a:schemeClr val="accent5">
                    <a:lumMod val="75000"/>
                  </a:schemeClr>
                </a:solidFill>
                <a:effectLst/>
                <a:latin typeface="Menlo" panose="020B0609030804020204" pitchFamily="49" charset="0"/>
              </a:rPr>
              <a:t>2</a:t>
            </a:r>
            <a:r>
              <a:rPr lang="it-IT" sz="1200" dirty="0">
                <a:solidFill>
                  <a:schemeClr val="accent5">
                    <a:lumMod val="75000"/>
                  </a:schemeClr>
                </a:solidFill>
                <a:latin typeface="Menlo" panose="020B0609030804020204" pitchFamily="49" charset="0"/>
              </a:rPr>
              <a:t>.7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0x15d34aaf54267db7d7c367839aaf71a00a2c6a65</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1700000000000000000</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79c01dfe+r.9907c74c,l.85fa4e84</a:t>
            </a:r>
          </a:p>
        </p:txBody>
      </p:sp>
      <p:sp>
        <p:nvSpPr>
          <p:cNvPr id="12" name="TextBox 11">
            <a:extLst>
              <a:ext uri="{FF2B5EF4-FFF2-40B4-BE49-F238E27FC236}">
                <a16:creationId xmlns:a16="http://schemas.microsoft.com/office/drawing/2014/main" id="{2C5C7676-0771-D353-7875-A79ED1E1866E}"/>
              </a:ext>
            </a:extLst>
          </p:cNvPr>
          <p:cNvSpPr txBox="1"/>
          <p:nvPr/>
        </p:nvSpPr>
        <p:spPr>
          <a:xfrm>
            <a:off x="292714" y="5667128"/>
            <a:ext cx="8909811"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اثبات مرکل                                         مبلغ اعتبار                            آدرس صاحب حساب                                    شماره سریال سند</a:t>
            </a:r>
          </a:p>
        </p:txBody>
      </p:sp>
      <p:cxnSp>
        <p:nvCxnSpPr>
          <p:cNvPr id="16" name="Straight Arrow Connector 15">
            <a:extLst>
              <a:ext uri="{FF2B5EF4-FFF2-40B4-BE49-F238E27FC236}">
                <a16:creationId xmlns:a16="http://schemas.microsoft.com/office/drawing/2014/main" id="{F732ACE3-40F9-4F22-3329-37CF0F066E2E}"/>
              </a:ext>
            </a:extLst>
          </p:cNvPr>
          <p:cNvCxnSpPr>
            <a:cxnSpLocks/>
          </p:cNvCxnSpPr>
          <p:nvPr/>
        </p:nvCxnSpPr>
        <p:spPr>
          <a:xfrm flipV="1">
            <a:off x="6137041" y="5503233"/>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9800C9-13EF-0D15-D418-B6CADE50E1B3}"/>
              </a:ext>
            </a:extLst>
          </p:cNvPr>
          <p:cNvCxnSpPr>
            <a:cxnSpLocks/>
          </p:cNvCxnSpPr>
          <p:nvPr/>
        </p:nvCxnSpPr>
        <p:spPr>
          <a:xfrm flipV="1">
            <a:off x="3854899" y="5503233"/>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F248FE-BC5B-8580-850E-9FB5372C2CDA}"/>
              </a:ext>
            </a:extLst>
          </p:cNvPr>
          <p:cNvCxnSpPr>
            <a:cxnSpLocks/>
          </p:cNvCxnSpPr>
          <p:nvPr/>
        </p:nvCxnSpPr>
        <p:spPr>
          <a:xfrm flipV="1">
            <a:off x="812681" y="5503233"/>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D16A8A-0661-E8B3-E58B-2A4388556BD4}"/>
              </a:ext>
            </a:extLst>
          </p:cNvPr>
          <p:cNvCxnSpPr>
            <a:cxnSpLocks/>
          </p:cNvCxnSpPr>
          <p:nvPr/>
        </p:nvCxnSpPr>
        <p:spPr>
          <a:xfrm flipV="1">
            <a:off x="8916890" y="5516735"/>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549DDF6-594D-F8C3-5338-1C9CAA5D36F4}"/>
              </a:ext>
            </a:extLst>
          </p:cNvPr>
          <p:cNvSpPr txBox="1"/>
          <p:nvPr/>
        </p:nvSpPr>
        <p:spPr>
          <a:xfrm>
            <a:off x="5349641" y="57414"/>
            <a:ext cx="1346844"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شارژ اولیه حساب</a:t>
            </a:r>
          </a:p>
        </p:txBody>
      </p:sp>
      <p:cxnSp>
        <p:nvCxnSpPr>
          <p:cNvPr id="27" name="Straight Arrow Connector 26">
            <a:extLst>
              <a:ext uri="{FF2B5EF4-FFF2-40B4-BE49-F238E27FC236}">
                <a16:creationId xmlns:a16="http://schemas.microsoft.com/office/drawing/2014/main" id="{AD177DF8-E944-FDAA-EAFF-EC5A245E7FB0}"/>
              </a:ext>
            </a:extLst>
          </p:cNvPr>
          <p:cNvCxnSpPr>
            <a:cxnSpLocks/>
          </p:cNvCxnSpPr>
          <p:nvPr/>
        </p:nvCxnSpPr>
        <p:spPr>
          <a:xfrm>
            <a:off x="4282633" y="2524035"/>
            <a:ext cx="0" cy="33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CD4D72F-AD6A-29CA-4C4C-930A6310285C}"/>
              </a:ext>
            </a:extLst>
          </p:cNvPr>
          <p:cNvSpPr txBox="1"/>
          <p:nvPr/>
        </p:nvSpPr>
        <p:spPr>
          <a:xfrm>
            <a:off x="628672" y="3992513"/>
            <a:ext cx="9741769" cy="276999"/>
          </a:xfrm>
          <a:prstGeom prst="rect">
            <a:avLst/>
          </a:prstGeom>
          <a:noFill/>
        </p:spPr>
        <p:txBody>
          <a:bodyPr wrap="none" rtlCol="0">
            <a:spAutoFit/>
          </a:bodyPr>
          <a:lstStyle/>
          <a:p>
            <a:r>
              <a:rPr lang="en-US" sz="1200" dirty="0">
                <a:solidFill>
                  <a:schemeClr val="accent5">
                    <a:lumMod val="75000"/>
                  </a:schemeClr>
                </a:solidFill>
                <a:effectLst/>
                <a:latin typeface="Menlo" panose="020B0609030804020204" pitchFamily="49" charset="0"/>
              </a:rPr>
              <a:t>2.7</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0x15d34aaf54267db7d7c367839aaf71a00a2c6a65</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1700000000000000000</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79c01dfe+r.9907c74c,l.85fa4e84 : </a:t>
            </a:r>
            <a:r>
              <a:rPr lang="en-US" sz="1200" b="1" dirty="0">
                <a:solidFill>
                  <a:schemeClr val="accent5">
                    <a:lumMod val="75000"/>
                  </a:schemeClr>
                </a:solidFill>
                <a:effectLst/>
                <a:latin typeface="Menlo" panose="020B0609030804020204" pitchFamily="49" charset="0"/>
              </a:rPr>
              <a:t>x</a:t>
            </a:r>
          </a:p>
        </p:txBody>
      </p:sp>
      <p:sp>
        <p:nvSpPr>
          <p:cNvPr id="4" name="TextBox 3">
            <a:extLst>
              <a:ext uri="{FF2B5EF4-FFF2-40B4-BE49-F238E27FC236}">
                <a16:creationId xmlns:a16="http://schemas.microsoft.com/office/drawing/2014/main" id="{BEFC6BBE-E723-8279-51AF-E58E3611E7DD}"/>
              </a:ext>
            </a:extLst>
          </p:cNvPr>
          <p:cNvSpPr txBox="1"/>
          <p:nvPr/>
        </p:nvSpPr>
        <p:spPr>
          <a:xfrm>
            <a:off x="145273" y="4391737"/>
            <a:ext cx="11102719"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اعلام پیش‌رسید بودن این سند      اثبات مرکل                                         مبلغ اعتبار                            آدرس صاحب حساب                                    شماره سریال سند</a:t>
            </a:r>
          </a:p>
        </p:txBody>
      </p:sp>
      <p:cxnSp>
        <p:nvCxnSpPr>
          <p:cNvPr id="5" name="Straight Arrow Connector 4">
            <a:extLst>
              <a:ext uri="{FF2B5EF4-FFF2-40B4-BE49-F238E27FC236}">
                <a16:creationId xmlns:a16="http://schemas.microsoft.com/office/drawing/2014/main" id="{96F48006-4E5A-3B74-0FB1-EA6E3774AF20}"/>
              </a:ext>
            </a:extLst>
          </p:cNvPr>
          <p:cNvCxnSpPr>
            <a:cxnSpLocks/>
          </p:cNvCxnSpPr>
          <p:nvPr/>
        </p:nvCxnSpPr>
        <p:spPr>
          <a:xfrm flipV="1">
            <a:off x="6068777" y="4213746"/>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87FC42C-CB71-AAC5-9A9B-DF1D609D8563}"/>
              </a:ext>
            </a:extLst>
          </p:cNvPr>
          <p:cNvCxnSpPr>
            <a:cxnSpLocks/>
          </p:cNvCxnSpPr>
          <p:nvPr/>
        </p:nvCxnSpPr>
        <p:spPr>
          <a:xfrm flipV="1">
            <a:off x="3786635" y="4213746"/>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1BAD6-6349-08F0-242F-3D15D6455858}"/>
              </a:ext>
            </a:extLst>
          </p:cNvPr>
          <p:cNvCxnSpPr>
            <a:cxnSpLocks/>
          </p:cNvCxnSpPr>
          <p:nvPr/>
        </p:nvCxnSpPr>
        <p:spPr>
          <a:xfrm flipV="1">
            <a:off x="834357" y="4213746"/>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2F9F7D-EC21-8193-2117-B65E0F09DCEF}"/>
              </a:ext>
            </a:extLst>
          </p:cNvPr>
          <p:cNvCxnSpPr>
            <a:cxnSpLocks/>
          </p:cNvCxnSpPr>
          <p:nvPr/>
        </p:nvCxnSpPr>
        <p:spPr>
          <a:xfrm flipV="1">
            <a:off x="8848626" y="4227248"/>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4DDDB8-21FC-2C68-3384-61006F08E911}"/>
              </a:ext>
            </a:extLst>
          </p:cNvPr>
          <p:cNvCxnSpPr>
            <a:cxnSpLocks/>
          </p:cNvCxnSpPr>
          <p:nvPr/>
        </p:nvCxnSpPr>
        <p:spPr>
          <a:xfrm flipV="1">
            <a:off x="10230218" y="4229748"/>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BD9014-1F68-EFCA-CEC5-02033DBCAD90}"/>
              </a:ext>
            </a:extLst>
          </p:cNvPr>
          <p:cNvSpPr txBox="1"/>
          <p:nvPr/>
        </p:nvSpPr>
        <p:spPr>
          <a:xfrm>
            <a:off x="11088563" y="3919857"/>
            <a:ext cx="827471"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پیش‌رسید:</a:t>
            </a:r>
          </a:p>
        </p:txBody>
      </p:sp>
      <p:sp>
        <p:nvSpPr>
          <p:cNvPr id="17" name="TextBox 16">
            <a:extLst>
              <a:ext uri="{FF2B5EF4-FFF2-40B4-BE49-F238E27FC236}">
                <a16:creationId xmlns:a16="http://schemas.microsoft.com/office/drawing/2014/main" id="{AB7FCF16-ADA4-28F2-3163-6CA9B516E9D6}"/>
              </a:ext>
            </a:extLst>
          </p:cNvPr>
          <p:cNvSpPr txBox="1"/>
          <p:nvPr/>
        </p:nvSpPr>
        <p:spPr>
          <a:xfrm>
            <a:off x="11298804" y="5181528"/>
            <a:ext cx="559770"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رسید:</a:t>
            </a:r>
          </a:p>
        </p:txBody>
      </p:sp>
      <p:sp>
        <p:nvSpPr>
          <p:cNvPr id="18" name="TextBox 17">
            <a:extLst>
              <a:ext uri="{FF2B5EF4-FFF2-40B4-BE49-F238E27FC236}">
                <a16:creationId xmlns:a16="http://schemas.microsoft.com/office/drawing/2014/main" id="{3686812F-77D6-F158-865F-9724FDF92985}"/>
              </a:ext>
            </a:extLst>
          </p:cNvPr>
          <p:cNvSpPr txBox="1"/>
          <p:nvPr/>
        </p:nvSpPr>
        <p:spPr>
          <a:xfrm>
            <a:off x="725478" y="6377864"/>
            <a:ext cx="10949661" cy="338554"/>
          </a:xfrm>
          <a:prstGeom prst="rect">
            <a:avLst/>
          </a:prstGeom>
          <a:noFill/>
        </p:spPr>
        <p:txBody>
          <a:bodyPr wrap="square" rtlCol="0">
            <a:spAutoFit/>
          </a:bodyPr>
          <a:lstStyle/>
          <a:p>
            <a:pPr algn="r" rtl="1"/>
            <a:r>
              <a:rPr lang="fa-IR" sz="1600" dirty="0">
                <a:latin typeface="Arial Narrow" panose="020B0604020202020204" pitchFamily="34" charset="0"/>
                <a:cs typeface="Arial Narrow" panose="020B0604020202020204" pitchFamily="34" charset="0"/>
              </a:rPr>
              <a:t>بعد از واریز موفق پول به قرارداد، متغیر </a:t>
            </a:r>
            <a:r>
              <a:rPr lang="it-IT" sz="1600" dirty="0">
                <a:solidFill>
                  <a:schemeClr val="accent1"/>
                </a:solidFill>
                <a:latin typeface="Arial Narrow" panose="020B0604020202020204" pitchFamily="34" charset="0"/>
                <a:cs typeface="Arial Narrow" panose="020B0604020202020204" pitchFamily="34" charset="0"/>
              </a:rPr>
              <a:t>agentsBalance</a:t>
            </a:r>
            <a:r>
              <a:rPr lang="fa-IR" sz="1600" dirty="0">
                <a:latin typeface="Arial Narrow" panose="020B0604020202020204" pitchFamily="34" charset="0"/>
                <a:cs typeface="Arial Narrow" panose="020B0604020202020204" pitchFamily="34" charset="0"/>
              </a:rPr>
              <a:t> را که مقدار اعتبار هر بنگاه را نگهداری میکند آپدیت میشود.</a:t>
            </a:r>
          </a:p>
        </p:txBody>
      </p:sp>
    </p:spTree>
    <p:extLst>
      <p:ext uri="{BB962C8B-B14F-4D97-AF65-F5344CB8AC3E}">
        <p14:creationId xmlns:p14="http://schemas.microsoft.com/office/powerpoint/2010/main" val="2924737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079E3F1-DA8D-66C1-EB0B-48769ECB3AD5}"/>
              </a:ext>
            </a:extLst>
          </p:cNvPr>
          <p:cNvSpPr>
            <a:spLocks noGrp="1"/>
          </p:cNvSpPr>
          <p:nvPr>
            <p:ph type="title"/>
          </p:nvPr>
        </p:nvSpPr>
        <p:spPr>
          <a:xfrm>
            <a:off x="838200" y="35345"/>
            <a:ext cx="10515600" cy="1325563"/>
          </a:xfrm>
        </p:spPr>
        <p:txBody>
          <a:bodyPr/>
          <a:lstStyle/>
          <a:p>
            <a:pPr algn="ctr" defTabSz="914400" rtl="0" eaLnBrk="1" latinLnBrk="0" hangingPunct="1">
              <a:lnSpc>
                <a:spcPct val="90000"/>
              </a:lnSpc>
              <a:spcBef>
                <a:spcPct val="0"/>
              </a:spcBef>
              <a:buNone/>
            </a:pPr>
            <a:r>
              <a:rPr lang="en-US" dirty="0"/>
              <a:t>Oracle (Revealing tickets phase)</a:t>
            </a:r>
          </a:p>
        </p:txBody>
      </p:sp>
      <p:sp>
        <p:nvSpPr>
          <p:cNvPr id="3" name="TextBox 2">
            <a:extLst>
              <a:ext uri="{FF2B5EF4-FFF2-40B4-BE49-F238E27FC236}">
                <a16:creationId xmlns:a16="http://schemas.microsoft.com/office/drawing/2014/main" id="{160A2FB7-9031-93DC-01BD-819C98587A8D}"/>
              </a:ext>
            </a:extLst>
          </p:cNvPr>
          <p:cNvSpPr txBox="1"/>
          <p:nvPr/>
        </p:nvSpPr>
        <p:spPr>
          <a:xfrm>
            <a:off x="689548" y="3552669"/>
            <a:ext cx="11317573" cy="954107"/>
          </a:xfrm>
          <a:prstGeom prst="rect">
            <a:avLst/>
          </a:prstGeom>
          <a:noFill/>
        </p:spPr>
        <p:txBody>
          <a:bodyPr wrap="square" rtlCol="0">
            <a:spAutoFit/>
          </a:bodyPr>
          <a:lstStyle/>
          <a:p>
            <a:r>
              <a:rPr lang="en-US" sz="1400" dirty="0"/>
              <a:t>100 : e41f…a7aeb : 1903…5234 : {BTC:0.000014925373134, ETH:0.0002439024390, IRR:0.000014925373, …} </a:t>
            </a:r>
          </a:p>
          <a:p>
            <a:r>
              <a:rPr lang="en-US" sz="1400" dirty="0"/>
              <a:t>101 : 12f9…08fe3 : 4600…4908 : {BTC:0.000014881345373, IRR:0.000014925373, …} </a:t>
            </a:r>
          </a:p>
          <a:p>
            <a:r>
              <a:rPr lang="en-US" sz="1400" dirty="0"/>
              <a:t>100 : d34e…387b : 9132…0487 : {BTC:0.00001479379080, ETH:0.0002439024390 …} </a:t>
            </a:r>
          </a:p>
          <a:p>
            <a:r>
              <a:rPr lang="en-US" sz="1400" dirty="0"/>
              <a:t>104 : </a:t>
            </a:r>
            <a:r>
              <a:rPr lang="en-US" sz="1400" dirty="0">
                <a:solidFill>
                  <a:schemeClr val="bg1"/>
                </a:solidFill>
                <a:highlight>
                  <a:srgbClr val="0000FF"/>
                </a:highlight>
              </a:rPr>
              <a:t>901a…43d2 </a:t>
            </a:r>
            <a:r>
              <a:rPr lang="en-US" sz="1400" dirty="0"/>
              <a:t>: </a:t>
            </a:r>
            <a:r>
              <a:rPr lang="en-US" sz="1400" dirty="0">
                <a:highlight>
                  <a:srgbClr val="FFFF00"/>
                </a:highlight>
              </a:rPr>
              <a:t>3001…8510 </a:t>
            </a:r>
            <a:r>
              <a:rPr lang="en-US" sz="1400" dirty="0"/>
              <a:t> : {BTC:0.000015025373134, ETH:0.0002239024390, IRR:0.000015111111, …} </a:t>
            </a:r>
          </a:p>
        </p:txBody>
      </p:sp>
      <p:sp>
        <p:nvSpPr>
          <p:cNvPr id="4" name="TextBox 3">
            <a:extLst>
              <a:ext uri="{FF2B5EF4-FFF2-40B4-BE49-F238E27FC236}">
                <a16:creationId xmlns:a16="http://schemas.microsoft.com/office/drawing/2014/main" id="{F41E4099-60DE-2EB4-742C-756DE584FAFC}"/>
              </a:ext>
            </a:extLst>
          </p:cNvPr>
          <p:cNvSpPr txBox="1"/>
          <p:nvPr/>
        </p:nvSpPr>
        <p:spPr>
          <a:xfrm>
            <a:off x="689548" y="3230799"/>
            <a:ext cx="10043408" cy="307777"/>
          </a:xfrm>
          <a:prstGeom prst="rect">
            <a:avLst/>
          </a:prstGeom>
          <a:noFill/>
        </p:spPr>
        <p:txBody>
          <a:bodyPr wrap="square" rtlCol="0">
            <a:spAutoFit/>
          </a:bodyPr>
          <a:lstStyle/>
          <a:p>
            <a:r>
              <a:rPr lang="en-US" sz="1400" dirty="0"/>
              <a:t>Reveal details					leave proof 	</a:t>
            </a:r>
          </a:p>
        </p:txBody>
      </p:sp>
      <p:sp>
        <p:nvSpPr>
          <p:cNvPr id="6" name="TextBox 5">
            <a:extLst>
              <a:ext uri="{FF2B5EF4-FFF2-40B4-BE49-F238E27FC236}">
                <a16:creationId xmlns:a16="http://schemas.microsoft.com/office/drawing/2014/main" id="{CE503490-1438-20CD-9992-FB29485A26C0}"/>
              </a:ext>
            </a:extLst>
          </p:cNvPr>
          <p:cNvSpPr txBox="1"/>
          <p:nvPr/>
        </p:nvSpPr>
        <p:spPr>
          <a:xfrm>
            <a:off x="1206415" y="5231562"/>
            <a:ext cx="3888100" cy="307777"/>
          </a:xfrm>
          <a:prstGeom prst="rect">
            <a:avLst/>
          </a:prstGeom>
          <a:noFill/>
        </p:spPr>
        <p:txBody>
          <a:bodyPr wrap="square" rtlCol="0">
            <a:spAutoFit/>
          </a:bodyPr>
          <a:lstStyle/>
          <a:p>
            <a:r>
              <a:rPr lang="en-US" sz="1400" dirty="0"/>
              <a:t>Obfuscated lucky number and data feed info hash</a:t>
            </a:r>
          </a:p>
        </p:txBody>
      </p:sp>
      <p:cxnSp>
        <p:nvCxnSpPr>
          <p:cNvPr id="7" name="Straight Arrow Connector 6">
            <a:extLst>
              <a:ext uri="{FF2B5EF4-FFF2-40B4-BE49-F238E27FC236}">
                <a16:creationId xmlns:a16="http://schemas.microsoft.com/office/drawing/2014/main" id="{C30C783A-CA18-3482-5E73-C081D0A0AB09}"/>
              </a:ext>
            </a:extLst>
          </p:cNvPr>
          <p:cNvCxnSpPr>
            <a:cxnSpLocks/>
          </p:cNvCxnSpPr>
          <p:nvPr/>
        </p:nvCxnSpPr>
        <p:spPr>
          <a:xfrm flipV="1">
            <a:off x="1341809" y="4467064"/>
            <a:ext cx="0" cy="76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4B04B5-7608-EA30-A65D-74D4569C0CE3}"/>
              </a:ext>
            </a:extLst>
          </p:cNvPr>
          <p:cNvSpPr txBox="1"/>
          <p:nvPr/>
        </p:nvSpPr>
        <p:spPr>
          <a:xfrm>
            <a:off x="839448" y="5924635"/>
            <a:ext cx="7516906" cy="738664"/>
          </a:xfrm>
          <a:prstGeom prst="rect">
            <a:avLst/>
          </a:prstGeom>
          <a:noFill/>
        </p:spPr>
        <p:txBody>
          <a:bodyPr wrap="square" rtlCol="0">
            <a:spAutoFit/>
          </a:bodyPr>
          <a:lstStyle/>
          <a:p>
            <a:r>
              <a:rPr lang="en-US" sz="1400" dirty="0"/>
              <a:t>Each customer controls these criteria:</a:t>
            </a:r>
          </a:p>
          <a:p>
            <a:pPr marL="342900" indent="-342900">
              <a:buAutoNum type="arabicPeriod"/>
            </a:pPr>
            <a:r>
              <a:rPr lang="en-US" sz="1400" dirty="0"/>
              <a:t>If the leave proof finishes to proper DCRoot?</a:t>
            </a:r>
          </a:p>
          <a:p>
            <a:pPr marL="342900" indent="-342900">
              <a:buAutoNum type="arabicPeriod"/>
            </a:pPr>
            <a:r>
              <a:rPr lang="en-US" sz="1400" dirty="0"/>
              <a:t>If SUM of amounts is equal or less than 95% of contract fund(for this particular Agent)?</a:t>
            </a:r>
          </a:p>
        </p:txBody>
      </p:sp>
      <p:sp>
        <p:nvSpPr>
          <p:cNvPr id="14" name="TextBox 13">
            <a:extLst>
              <a:ext uri="{FF2B5EF4-FFF2-40B4-BE49-F238E27FC236}">
                <a16:creationId xmlns:a16="http://schemas.microsoft.com/office/drawing/2014/main" id="{742D7C00-D0F2-F041-12CB-15D7F2BB709C}"/>
              </a:ext>
            </a:extLst>
          </p:cNvPr>
          <p:cNvSpPr txBox="1"/>
          <p:nvPr/>
        </p:nvSpPr>
        <p:spPr>
          <a:xfrm>
            <a:off x="692048" y="1149671"/>
            <a:ext cx="10043408" cy="523220"/>
          </a:xfrm>
          <a:prstGeom prst="rect">
            <a:avLst/>
          </a:prstGeom>
          <a:noFill/>
        </p:spPr>
        <p:txBody>
          <a:bodyPr wrap="square" rtlCol="0">
            <a:spAutoFit/>
          </a:bodyPr>
          <a:lstStyle/>
          <a:p>
            <a:r>
              <a:rPr lang="en-US" sz="1400" dirty="0">
                <a:solidFill>
                  <a:srgbClr val="FF0000"/>
                </a:solidFill>
              </a:rPr>
              <a:t>The lottery problem always is censorship in revealed tickets. The Agent can left out some revealed tickets on purpose, in order to manage the lottery winners.</a:t>
            </a:r>
          </a:p>
        </p:txBody>
      </p:sp>
      <p:sp>
        <p:nvSpPr>
          <p:cNvPr id="19" name="TextBox 18">
            <a:extLst>
              <a:ext uri="{FF2B5EF4-FFF2-40B4-BE49-F238E27FC236}">
                <a16:creationId xmlns:a16="http://schemas.microsoft.com/office/drawing/2014/main" id="{6C8642A6-3A9E-5D3E-FAB0-AE3E92082A0C}"/>
              </a:ext>
            </a:extLst>
          </p:cNvPr>
          <p:cNvSpPr txBox="1"/>
          <p:nvPr/>
        </p:nvSpPr>
        <p:spPr>
          <a:xfrm>
            <a:off x="2239201" y="4946822"/>
            <a:ext cx="1943719" cy="307777"/>
          </a:xfrm>
          <a:prstGeom prst="rect">
            <a:avLst/>
          </a:prstGeom>
          <a:noFill/>
        </p:spPr>
        <p:txBody>
          <a:bodyPr wrap="square" rtlCol="0">
            <a:spAutoFit/>
          </a:bodyPr>
          <a:lstStyle/>
          <a:p>
            <a:r>
              <a:rPr lang="en-US" sz="1400" dirty="0"/>
              <a:t>Lucky number</a:t>
            </a:r>
          </a:p>
        </p:txBody>
      </p:sp>
      <p:cxnSp>
        <p:nvCxnSpPr>
          <p:cNvPr id="20" name="Straight Arrow Connector 19">
            <a:extLst>
              <a:ext uri="{FF2B5EF4-FFF2-40B4-BE49-F238E27FC236}">
                <a16:creationId xmlns:a16="http://schemas.microsoft.com/office/drawing/2014/main" id="{6F9816ED-0C4C-885B-F09C-5E345E238F19}"/>
              </a:ext>
            </a:extLst>
          </p:cNvPr>
          <p:cNvCxnSpPr>
            <a:cxnSpLocks/>
          </p:cNvCxnSpPr>
          <p:nvPr/>
        </p:nvCxnSpPr>
        <p:spPr>
          <a:xfrm flipV="1">
            <a:off x="2432862" y="4467064"/>
            <a:ext cx="0" cy="479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5570CF-450E-AC56-7D78-66F3C346F26B}"/>
              </a:ext>
            </a:extLst>
          </p:cNvPr>
          <p:cNvSpPr txBox="1"/>
          <p:nvPr/>
        </p:nvSpPr>
        <p:spPr>
          <a:xfrm>
            <a:off x="3232256" y="4754937"/>
            <a:ext cx="1573968" cy="307777"/>
          </a:xfrm>
          <a:prstGeom prst="rect">
            <a:avLst/>
          </a:prstGeom>
          <a:noFill/>
        </p:spPr>
        <p:txBody>
          <a:bodyPr wrap="square" rtlCol="0">
            <a:spAutoFit/>
          </a:bodyPr>
          <a:lstStyle/>
          <a:p>
            <a:r>
              <a:rPr lang="en-US" sz="1400" dirty="0"/>
              <a:t>Data feed</a:t>
            </a:r>
          </a:p>
        </p:txBody>
      </p:sp>
      <p:cxnSp>
        <p:nvCxnSpPr>
          <p:cNvPr id="24" name="Straight Arrow Connector 23">
            <a:extLst>
              <a:ext uri="{FF2B5EF4-FFF2-40B4-BE49-F238E27FC236}">
                <a16:creationId xmlns:a16="http://schemas.microsoft.com/office/drawing/2014/main" id="{C06DD023-D657-8A41-E398-1FD58079D934}"/>
              </a:ext>
            </a:extLst>
          </p:cNvPr>
          <p:cNvCxnSpPr>
            <a:cxnSpLocks/>
          </p:cNvCxnSpPr>
          <p:nvPr/>
        </p:nvCxnSpPr>
        <p:spPr>
          <a:xfrm flipV="1">
            <a:off x="3470410" y="4476796"/>
            <a:ext cx="0" cy="278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A65A7A-B1AD-055E-04B3-CB49111C5DEA}"/>
              </a:ext>
            </a:extLst>
          </p:cNvPr>
          <p:cNvSpPr txBox="1"/>
          <p:nvPr/>
        </p:nvSpPr>
        <p:spPr>
          <a:xfrm>
            <a:off x="689548" y="1737040"/>
            <a:ext cx="10043408" cy="523220"/>
          </a:xfrm>
          <a:prstGeom prst="rect">
            <a:avLst/>
          </a:prstGeom>
          <a:noFill/>
        </p:spPr>
        <p:txBody>
          <a:bodyPr wrap="square" rtlCol="0">
            <a:spAutoFit/>
          </a:bodyPr>
          <a:lstStyle/>
          <a:p>
            <a:r>
              <a:rPr lang="en-US" sz="1400" dirty="0"/>
              <a:t>1. Different agents in different blocks register different revealed tickets. So manipulating the winners will be very hard or almost impossible.</a:t>
            </a:r>
          </a:p>
        </p:txBody>
      </p:sp>
      <p:sp>
        <p:nvSpPr>
          <p:cNvPr id="21" name="TextBox 20">
            <a:extLst>
              <a:ext uri="{FF2B5EF4-FFF2-40B4-BE49-F238E27FC236}">
                <a16:creationId xmlns:a16="http://schemas.microsoft.com/office/drawing/2014/main" id="{FB493449-9F16-6C4A-89AF-17280A48E7CE}"/>
              </a:ext>
            </a:extLst>
          </p:cNvPr>
          <p:cNvSpPr txBox="1"/>
          <p:nvPr/>
        </p:nvSpPr>
        <p:spPr>
          <a:xfrm>
            <a:off x="741294" y="5514591"/>
            <a:ext cx="7615059" cy="307777"/>
          </a:xfrm>
          <a:prstGeom prst="rect">
            <a:avLst/>
          </a:prstGeom>
          <a:noFill/>
        </p:spPr>
        <p:txBody>
          <a:bodyPr wrap="square" rtlCol="0">
            <a:spAutoFit/>
          </a:bodyPr>
          <a:lstStyle/>
          <a:p>
            <a:r>
              <a:rPr lang="en-US" sz="1400" dirty="0"/>
              <a:t>Block number in which the info revealed, will be used for calculating the earlyExposureCoefficient </a:t>
            </a:r>
          </a:p>
        </p:txBody>
      </p:sp>
      <p:cxnSp>
        <p:nvCxnSpPr>
          <p:cNvPr id="22" name="Straight Arrow Connector 21">
            <a:extLst>
              <a:ext uri="{FF2B5EF4-FFF2-40B4-BE49-F238E27FC236}">
                <a16:creationId xmlns:a16="http://schemas.microsoft.com/office/drawing/2014/main" id="{1D24D4B8-659B-A054-C512-931EF23CFACE}"/>
              </a:ext>
            </a:extLst>
          </p:cNvPr>
          <p:cNvCxnSpPr>
            <a:cxnSpLocks/>
          </p:cNvCxnSpPr>
          <p:nvPr/>
        </p:nvCxnSpPr>
        <p:spPr>
          <a:xfrm flipV="1">
            <a:off x="876689" y="4506776"/>
            <a:ext cx="0" cy="1007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9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079E3F1-DA8D-66C1-EB0B-48769ECB3AD5}"/>
              </a:ext>
            </a:extLst>
          </p:cNvPr>
          <p:cNvSpPr>
            <a:spLocks noGrp="1"/>
          </p:cNvSpPr>
          <p:nvPr>
            <p:ph type="title"/>
          </p:nvPr>
        </p:nvSpPr>
        <p:spPr>
          <a:xfrm>
            <a:off x="838200" y="35345"/>
            <a:ext cx="10515600" cy="806549"/>
          </a:xfrm>
        </p:spPr>
        <p:txBody>
          <a:bodyPr/>
          <a:lstStyle/>
          <a:p>
            <a:pPr algn="ctr" defTabSz="914400" rtl="0" eaLnBrk="1" latinLnBrk="0" hangingPunct="1">
              <a:lnSpc>
                <a:spcPct val="90000"/>
              </a:lnSpc>
              <a:spcBef>
                <a:spcPct val="0"/>
              </a:spcBef>
              <a:buNone/>
            </a:pPr>
            <a:r>
              <a:rPr lang="en-US" dirty="0"/>
              <a:t>Oracle (Winners selecting)</a:t>
            </a:r>
          </a:p>
        </p:txBody>
      </p:sp>
      <p:sp>
        <p:nvSpPr>
          <p:cNvPr id="14" name="TextBox 13">
            <a:extLst>
              <a:ext uri="{FF2B5EF4-FFF2-40B4-BE49-F238E27FC236}">
                <a16:creationId xmlns:a16="http://schemas.microsoft.com/office/drawing/2014/main" id="{742D7C00-D0F2-F041-12CB-15D7F2BB709C}"/>
              </a:ext>
            </a:extLst>
          </p:cNvPr>
          <p:cNvSpPr txBox="1"/>
          <p:nvPr/>
        </p:nvSpPr>
        <p:spPr>
          <a:xfrm>
            <a:off x="692048" y="1149671"/>
            <a:ext cx="10043408" cy="1384995"/>
          </a:xfrm>
          <a:prstGeom prst="rect">
            <a:avLst/>
          </a:prstGeom>
          <a:noFill/>
        </p:spPr>
        <p:txBody>
          <a:bodyPr wrap="square" rtlCol="0">
            <a:spAutoFit/>
          </a:bodyPr>
          <a:lstStyle/>
          <a:p>
            <a:r>
              <a:rPr lang="en-US" sz="1400" dirty="0"/>
              <a:t>The lottery problem always is censorship in revealed tickets. The Agent can left out some revealed tickets on purpose, in order to manage the lottery winners.</a:t>
            </a:r>
          </a:p>
          <a:p>
            <a:endParaRPr lang="en-US" sz="1400" dirty="0"/>
          </a:p>
          <a:p>
            <a:r>
              <a:rPr lang="en-US" sz="1400" dirty="0"/>
              <a:t>Calculate the winners count: </a:t>
            </a:r>
          </a:p>
          <a:p>
            <a:r>
              <a:rPr lang="en-US" sz="1400" dirty="0"/>
              <a:t>winnersCount = SaledTicketsNumber / 20,000	(imagine each ticket has 0.02$ for winner so each winner will gain 400$ )</a:t>
            </a:r>
          </a:p>
          <a:p>
            <a:endParaRPr lang="en-US" sz="1400" dirty="0"/>
          </a:p>
        </p:txBody>
      </p:sp>
      <p:sp>
        <p:nvSpPr>
          <p:cNvPr id="5" name="TextBox 4">
            <a:extLst>
              <a:ext uri="{FF2B5EF4-FFF2-40B4-BE49-F238E27FC236}">
                <a16:creationId xmlns:a16="http://schemas.microsoft.com/office/drawing/2014/main" id="{B039BF44-5088-7FB6-D13B-1C7EFCA22255}"/>
              </a:ext>
            </a:extLst>
          </p:cNvPr>
          <p:cNvSpPr txBox="1"/>
          <p:nvPr/>
        </p:nvSpPr>
        <p:spPr>
          <a:xfrm>
            <a:off x="692047" y="2534666"/>
            <a:ext cx="5045075" cy="1600438"/>
          </a:xfrm>
          <a:prstGeom prst="rect">
            <a:avLst/>
          </a:prstGeom>
          <a:noFill/>
        </p:spPr>
        <p:txBody>
          <a:bodyPr wrap="square" rtlCol="0">
            <a:spAutoFit/>
          </a:bodyPr>
          <a:lstStyle/>
          <a:p>
            <a:r>
              <a:rPr lang="en-US" sz="1400" dirty="0"/>
              <a:t>Data Feed		dataSubmissionsCount	</a:t>
            </a:r>
          </a:p>
          <a:p>
            <a:r>
              <a:rPr lang="en-US" sz="1400" dirty="0">
                <a:solidFill>
                  <a:srgbClr val="0070C0"/>
                </a:solidFill>
              </a:rPr>
              <a:t>BTC</a:t>
            </a:r>
            <a:r>
              <a:rPr lang="en-US" sz="1400" dirty="0"/>
              <a:t>		110,000</a:t>
            </a:r>
          </a:p>
          <a:p>
            <a:r>
              <a:rPr lang="en-US" sz="1400" dirty="0">
                <a:solidFill>
                  <a:srgbClr val="0070C0"/>
                </a:solidFill>
              </a:rPr>
              <a:t>ETH</a:t>
            </a:r>
            <a:r>
              <a:rPr lang="en-US" sz="1400" dirty="0"/>
              <a:t>		200,000</a:t>
            </a:r>
          </a:p>
          <a:p>
            <a:r>
              <a:rPr lang="en-US" sz="1400" dirty="0">
                <a:solidFill>
                  <a:srgbClr val="0070C0"/>
                </a:solidFill>
              </a:rPr>
              <a:t>IRR</a:t>
            </a:r>
            <a:r>
              <a:rPr lang="en-US" sz="1400" dirty="0"/>
              <a:t>		  23,000</a:t>
            </a:r>
          </a:p>
          <a:p>
            <a:r>
              <a:rPr lang="en-US" sz="1400" dirty="0">
                <a:solidFill>
                  <a:srgbClr val="0070C0"/>
                </a:solidFill>
              </a:rPr>
              <a:t>EUR</a:t>
            </a:r>
            <a:r>
              <a:rPr lang="en-US" sz="1400" dirty="0"/>
              <a:t>		359,000</a:t>
            </a:r>
          </a:p>
          <a:p>
            <a:r>
              <a:rPr lang="en-US" sz="1400" dirty="0"/>
              <a:t>…</a:t>
            </a:r>
          </a:p>
          <a:p>
            <a:r>
              <a:rPr lang="en-US" sz="1400" dirty="0"/>
              <a:t>SUM		793,671 (dataSubmissionsCountSum)</a:t>
            </a:r>
          </a:p>
        </p:txBody>
      </p:sp>
      <p:sp>
        <p:nvSpPr>
          <p:cNvPr id="8" name="TextBox 7">
            <a:extLst>
              <a:ext uri="{FF2B5EF4-FFF2-40B4-BE49-F238E27FC236}">
                <a16:creationId xmlns:a16="http://schemas.microsoft.com/office/drawing/2014/main" id="{142809B9-831A-C28A-38D6-98A8CD04C23F}"/>
              </a:ext>
            </a:extLst>
          </p:cNvPr>
          <p:cNvSpPr txBox="1"/>
          <p:nvPr/>
        </p:nvSpPr>
        <p:spPr>
          <a:xfrm>
            <a:off x="692048" y="4458226"/>
            <a:ext cx="10043408" cy="1169551"/>
          </a:xfrm>
          <a:prstGeom prst="rect">
            <a:avLst/>
          </a:prstGeom>
          <a:noFill/>
        </p:spPr>
        <p:txBody>
          <a:bodyPr wrap="square" rtlCol="0">
            <a:spAutoFit/>
          </a:bodyPr>
          <a:lstStyle/>
          <a:p>
            <a:r>
              <a:rPr lang="en-US" sz="1400" dirty="0"/>
              <a:t>Winner for ticker</a:t>
            </a:r>
          </a:p>
          <a:p>
            <a:r>
              <a:rPr lang="en-US" sz="1400" dirty="0">
                <a:solidFill>
                  <a:srgbClr val="0070C0"/>
                </a:solidFill>
              </a:rPr>
              <a:t>BTC</a:t>
            </a:r>
            <a:r>
              <a:rPr lang="en-US" sz="1400" dirty="0"/>
              <a:t>		 winnersCount * (110,000 / dataSubmissionsCountSum)</a:t>
            </a:r>
          </a:p>
          <a:p>
            <a:r>
              <a:rPr lang="en-US" sz="1400" dirty="0">
                <a:solidFill>
                  <a:srgbClr val="0070C0"/>
                </a:solidFill>
              </a:rPr>
              <a:t>ETH</a:t>
            </a:r>
            <a:r>
              <a:rPr lang="en-US" sz="1400" dirty="0"/>
              <a:t>		 winnersCount * (200,000 / dataSubmissionsCountSum)</a:t>
            </a:r>
          </a:p>
          <a:p>
            <a:r>
              <a:rPr lang="en-US" sz="1400" dirty="0"/>
              <a:t>…</a:t>
            </a:r>
          </a:p>
          <a:p>
            <a:r>
              <a:rPr lang="en-US" sz="1400" dirty="0">
                <a:solidFill>
                  <a:srgbClr val="0070C0"/>
                </a:solidFill>
              </a:rPr>
              <a:t>IRR</a:t>
            </a:r>
            <a:r>
              <a:rPr lang="en-US" sz="1400" dirty="0"/>
              <a:t>		 winnersCount * (23,000 / dataSubmissionsCountSum)</a:t>
            </a:r>
          </a:p>
        </p:txBody>
      </p:sp>
      <p:sp>
        <p:nvSpPr>
          <p:cNvPr id="9" name="TextBox 8">
            <a:extLst>
              <a:ext uri="{FF2B5EF4-FFF2-40B4-BE49-F238E27FC236}">
                <a16:creationId xmlns:a16="http://schemas.microsoft.com/office/drawing/2014/main" id="{4A8660A0-7EB4-2506-D744-EDB5E711C761}"/>
              </a:ext>
            </a:extLst>
          </p:cNvPr>
          <p:cNvSpPr txBox="1"/>
          <p:nvPr/>
        </p:nvSpPr>
        <p:spPr>
          <a:xfrm>
            <a:off x="692047" y="5651913"/>
            <a:ext cx="10043408" cy="523220"/>
          </a:xfrm>
          <a:prstGeom prst="rect">
            <a:avLst/>
          </a:prstGeom>
          <a:noFill/>
        </p:spPr>
        <p:txBody>
          <a:bodyPr wrap="square" rtlCol="0">
            <a:spAutoFit/>
          </a:bodyPr>
          <a:lstStyle/>
          <a:p>
            <a:r>
              <a:rPr lang="en-US" sz="1400" dirty="0"/>
              <a:t>Must probably the IRR winner count will be less than 1. so for all this kind of ticker we chose 1 winner and then select some of them in another random chose.</a:t>
            </a:r>
          </a:p>
        </p:txBody>
      </p:sp>
    </p:spTree>
    <p:extLst>
      <p:ext uri="{BB962C8B-B14F-4D97-AF65-F5344CB8AC3E}">
        <p14:creationId xmlns:p14="http://schemas.microsoft.com/office/powerpoint/2010/main" val="154752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E7E310-2007-D3AE-808D-746AB958C906}"/>
              </a:ext>
            </a:extLst>
          </p:cNvPr>
          <p:cNvPicPr>
            <a:picLocks noChangeAspect="1"/>
          </p:cNvPicPr>
          <p:nvPr/>
        </p:nvPicPr>
        <p:blipFill>
          <a:blip r:embed="rId2"/>
          <a:stretch>
            <a:fillRect/>
          </a:stretch>
        </p:blipFill>
        <p:spPr>
          <a:xfrm>
            <a:off x="1941665" y="272231"/>
            <a:ext cx="7069599" cy="1939479"/>
          </a:xfrm>
          <a:prstGeom prst="rect">
            <a:avLst/>
          </a:prstGeom>
        </p:spPr>
      </p:pic>
      <p:sp>
        <p:nvSpPr>
          <p:cNvPr id="6" name="TextBox 5">
            <a:extLst>
              <a:ext uri="{FF2B5EF4-FFF2-40B4-BE49-F238E27FC236}">
                <a16:creationId xmlns:a16="http://schemas.microsoft.com/office/drawing/2014/main" id="{D4B11063-7863-F7B3-6CFD-0A7CD4152F0A}"/>
              </a:ext>
            </a:extLst>
          </p:cNvPr>
          <p:cNvSpPr txBox="1"/>
          <p:nvPr/>
        </p:nvSpPr>
        <p:spPr>
          <a:xfrm>
            <a:off x="689548" y="3552669"/>
            <a:ext cx="11317573" cy="3539430"/>
          </a:xfrm>
          <a:prstGeom prst="rect">
            <a:avLst/>
          </a:prstGeom>
          <a:noFill/>
        </p:spPr>
        <p:txBody>
          <a:bodyPr wrap="square" rtlCol="0">
            <a:spAutoFit/>
          </a:bodyPr>
          <a:lstStyle/>
          <a:p>
            <a:r>
              <a:rPr lang="en-US" sz="1400" dirty="0"/>
              <a:t>We are going to select </a:t>
            </a:r>
            <a:r>
              <a:rPr lang="en-US" sz="1400" b="1" dirty="0"/>
              <a:t>n</a:t>
            </a:r>
            <a:r>
              <a:rPr lang="en-US" sz="1400" dirty="0"/>
              <a:t> winner for BTC data feed providers.</a:t>
            </a:r>
          </a:p>
          <a:p>
            <a:pPr marL="342900" indent="-342900">
              <a:buAutoNum type="arabicPeriod"/>
            </a:pPr>
            <a:r>
              <a:rPr lang="en-US" sz="1400" dirty="0"/>
              <a:t>So we separate all the tickets in which BTC price is announced.</a:t>
            </a:r>
          </a:p>
          <a:p>
            <a:pPr marL="342900" indent="-342900">
              <a:buAutoNum type="arabicPeriod"/>
            </a:pPr>
            <a:r>
              <a:rPr lang="en-US" sz="1400" dirty="0"/>
              <a:t>Order them by the obfuscated hash, the hash by which ticket casted.</a:t>
            </a:r>
          </a:p>
          <a:p>
            <a:pPr marL="342900" indent="-342900">
              <a:buAutoNum type="arabicPeriod"/>
            </a:pPr>
            <a:r>
              <a:rPr lang="en-US" sz="1400" dirty="0"/>
              <a:t>Use the Verittery algorithm to find the winner based on the lucky number. Strat from 2 tickets on top of ordered tickets list, then the winner will go to compare with 3</a:t>
            </a:r>
            <a:r>
              <a:rPr lang="en-US" sz="1400" baseline="30000" dirty="0"/>
              <a:t>rd</a:t>
            </a:r>
            <a:r>
              <a:rPr lang="en-US" sz="1400" dirty="0"/>
              <a:t> ticket till the end of ordered list.</a:t>
            </a:r>
          </a:p>
          <a:p>
            <a:pPr marL="342900" indent="-342900">
              <a:buAutoNum type="arabicPeriod"/>
            </a:pPr>
            <a:r>
              <a:rPr lang="en-US" sz="1400" dirty="0"/>
              <a:t>We </a:t>
            </a:r>
            <a:r>
              <a:rPr lang="en-US" sz="1400" b="1" dirty="0">
                <a:solidFill>
                  <a:srgbClr val="FF0000"/>
                </a:solidFill>
              </a:rPr>
              <a:t>discard</a:t>
            </a:r>
            <a:r>
              <a:rPr lang="en-US" sz="1400" dirty="0"/>
              <a:t> the first half of the tickets if the winner's lucky number is odd, otherwise we discard the second half.</a:t>
            </a:r>
          </a:p>
          <a:p>
            <a:pPr marL="342900" indent="-342900">
              <a:buAutoNum type="arabicPeriod"/>
            </a:pPr>
            <a:r>
              <a:rPr lang="en-US" sz="1400" dirty="0"/>
              <a:t>Again use the Verittery algorithm to find the winner.</a:t>
            </a:r>
          </a:p>
          <a:p>
            <a:pPr marL="342900" indent="-342900">
              <a:buFontTx/>
              <a:buAutoNum type="arabicPeriod"/>
            </a:pPr>
            <a:r>
              <a:rPr lang="en-US" sz="1400" dirty="0"/>
              <a:t>We </a:t>
            </a:r>
            <a:r>
              <a:rPr lang="en-US" sz="1400" b="1" dirty="0">
                <a:solidFill>
                  <a:srgbClr val="FF0000"/>
                </a:solidFill>
              </a:rPr>
              <a:t>discard</a:t>
            </a:r>
            <a:r>
              <a:rPr lang="en-US" sz="1400" dirty="0"/>
              <a:t> the tickets are less then middle lucky number if the winner's lucky number is odd, otherwise we discard the bigger half.</a:t>
            </a:r>
          </a:p>
          <a:p>
            <a:pPr marL="342900" indent="-342900">
              <a:buFontTx/>
              <a:buAutoNum type="arabicPeriod"/>
            </a:pPr>
            <a:r>
              <a:rPr lang="en-US" sz="1400" dirty="0"/>
              <a:t>Again use the Verittery algorithm to find the winner.</a:t>
            </a:r>
          </a:p>
          <a:p>
            <a:pPr marL="342900" indent="-342900">
              <a:buFontTx/>
              <a:buAutoNum type="arabicPeriod"/>
            </a:pPr>
            <a:r>
              <a:rPr lang="en-US" sz="1400" dirty="0"/>
              <a:t>We </a:t>
            </a:r>
            <a:r>
              <a:rPr lang="en-US" sz="1400" b="1" dirty="0">
                <a:solidFill>
                  <a:srgbClr val="FF0000"/>
                </a:solidFill>
              </a:rPr>
              <a:t>discard</a:t>
            </a:r>
            <a:r>
              <a:rPr lang="en-US" sz="1400" dirty="0"/>
              <a:t> the tickets where they earlyExposureCoefficient are bigger than threshold. </a:t>
            </a:r>
            <a:br>
              <a:rPr lang="en-US" sz="1400" dirty="0"/>
            </a:br>
            <a:r>
              <a:rPr lang="en-US" sz="1400" dirty="0"/>
              <a:t>The threshold = 100 – (decimal(</a:t>
            </a:r>
            <a:r>
              <a:rPr lang="en-US" sz="1400" dirty="0" err="1"/>
              <a:t>substr</a:t>
            </a:r>
            <a:r>
              <a:rPr lang="en-US" sz="1400" dirty="0"/>
              <a:t>(</a:t>
            </a:r>
            <a:r>
              <a:rPr lang="en-US" sz="1400" dirty="0" err="1"/>
              <a:t>winnerObfuscatedHash</a:t>
            </a:r>
            <a:r>
              <a:rPr lang="en-US" sz="1400" dirty="0"/>
              <a:t>, -2)) % decimal(</a:t>
            </a:r>
            <a:r>
              <a:rPr lang="en-US" sz="1400" dirty="0" err="1"/>
              <a:t>substr</a:t>
            </a:r>
            <a:r>
              <a:rPr lang="en-US" sz="1400" dirty="0"/>
              <a:t>(</a:t>
            </a:r>
            <a:r>
              <a:rPr lang="en-US" sz="1400" dirty="0" err="1"/>
              <a:t>winnerObfuscatedHash</a:t>
            </a:r>
            <a:r>
              <a:rPr lang="en-US" sz="1400" dirty="0"/>
              <a:t>, -1)))</a:t>
            </a:r>
          </a:p>
          <a:p>
            <a:pPr marL="342900" indent="-342900">
              <a:buFontTx/>
              <a:buAutoNum type="arabicPeriod"/>
            </a:pPr>
            <a:r>
              <a:rPr lang="en-US" sz="1400" dirty="0"/>
              <a:t>Go to step 3 if the remained tickets is bigger than n.</a:t>
            </a:r>
          </a:p>
          <a:p>
            <a:pPr marL="342900" indent="-342900">
              <a:buFontTx/>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spTree>
    <p:extLst>
      <p:ext uri="{BB962C8B-B14F-4D97-AF65-F5344CB8AC3E}">
        <p14:creationId xmlns:p14="http://schemas.microsoft.com/office/powerpoint/2010/main" val="3844342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FE416A8-5E43-DAF2-6B62-9FD4493C5943}"/>
              </a:ext>
            </a:extLst>
          </p:cNvPr>
          <p:cNvSpPr/>
          <p:nvPr/>
        </p:nvSpPr>
        <p:spPr>
          <a:xfrm>
            <a:off x="2610465" y="-14748"/>
            <a:ext cx="9601200" cy="6872748"/>
          </a:xfrm>
          <a:custGeom>
            <a:avLst/>
            <a:gdLst>
              <a:gd name="connsiteX0" fmla="*/ 9586451 w 9601200"/>
              <a:gd name="connsiteY0" fmla="*/ 0 h 6872748"/>
              <a:gd name="connsiteX1" fmla="*/ 5456903 w 9601200"/>
              <a:gd name="connsiteY1" fmla="*/ 29496 h 6872748"/>
              <a:gd name="connsiteX2" fmla="*/ 0 w 9601200"/>
              <a:gd name="connsiteY2" fmla="*/ 6872748 h 6872748"/>
              <a:gd name="connsiteX3" fmla="*/ 9601200 w 9601200"/>
              <a:gd name="connsiteY3" fmla="*/ 6858000 h 6872748"/>
              <a:gd name="connsiteX4" fmla="*/ 9586451 w 9601200"/>
              <a:gd name="connsiteY4" fmla="*/ 0 h 68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1200" h="6872748">
                <a:moveTo>
                  <a:pt x="9586451" y="0"/>
                </a:moveTo>
                <a:lnTo>
                  <a:pt x="5456903" y="29496"/>
                </a:lnTo>
                <a:lnTo>
                  <a:pt x="0" y="6872748"/>
                </a:lnTo>
                <a:lnTo>
                  <a:pt x="9601200" y="6858000"/>
                </a:lnTo>
                <a:cubicBezTo>
                  <a:pt x="9596284" y="4572000"/>
                  <a:pt x="9591367" y="2286000"/>
                  <a:pt x="9586451" y="0"/>
                </a:cubicBezTo>
                <a:close/>
              </a:path>
            </a:pathLst>
          </a:custGeom>
          <a:solidFill>
            <a:srgbClr val="FF0000">
              <a:alpha val="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 name="Freeform 2">
            <a:extLst>
              <a:ext uri="{FF2B5EF4-FFF2-40B4-BE49-F238E27FC236}">
                <a16:creationId xmlns:a16="http://schemas.microsoft.com/office/drawing/2014/main" id="{B10B4CB8-1DEB-824C-D2C2-A21FB0164451}"/>
              </a:ext>
            </a:extLst>
          </p:cNvPr>
          <p:cNvSpPr/>
          <p:nvPr/>
        </p:nvSpPr>
        <p:spPr>
          <a:xfrm>
            <a:off x="-21771" y="10886"/>
            <a:ext cx="7424057" cy="6858000"/>
          </a:xfrm>
          <a:custGeom>
            <a:avLst/>
            <a:gdLst>
              <a:gd name="connsiteX0" fmla="*/ 7424057 w 7424057"/>
              <a:gd name="connsiteY0" fmla="*/ 0 h 6858000"/>
              <a:gd name="connsiteX1" fmla="*/ 1709057 w 7424057"/>
              <a:gd name="connsiteY1" fmla="*/ 6858000 h 6858000"/>
              <a:gd name="connsiteX2" fmla="*/ 0 w 7424057"/>
              <a:gd name="connsiteY2" fmla="*/ 6847114 h 6858000"/>
              <a:gd name="connsiteX3" fmla="*/ 32657 w 7424057"/>
              <a:gd name="connsiteY3" fmla="*/ 0 h 6858000"/>
              <a:gd name="connsiteX4" fmla="*/ 7424057 w 742405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4057" h="6858000">
                <a:moveTo>
                  <a:pt x="7424057" y="0"/>
                </a:moveTo>
                <a:lnTo>
                  <a:pt x="1709057" y="6858000"/>
                </a:lnTo>
                <a:lnTo>
                  <a:pt x="0" y="6847114"/>
                </a:lnTo>
                <a:lnTo>
                  <a:pt x="32657" y="0"/>
                </a:lnTo>
                <a:lnTo>
                  <a:pt x="7424057" y="0"/>
                </a:lnTo>
                <a:close/>
              </a:path>
            </a:pathLst>
          </a:custGeom>
          <a:solidFill>
            <a:schemeClr val="accent6">
              <a:lumMod val="20000"/>
              <a:lumOff val="80000"/>
              <a:alpha val="4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 name="TextBox 3">
            <a:extLst>
              <a:ext uri="{FF2B5EF4-FFF2-40B4-BE49-F238E27FC236}">
                <a16:creationId xmlns:a16="http://schemas.microsoft.com/office/drawing/2014/main" id="{2B2F7807-CF94-C9A1-D71A-7376514137F6}"/>
              </a:ext>
            </a:extLst>
          </p:cNvPr>
          <p:cNvSpPr txBox="1"/>
          <p:nvPr/>
        </p:nvSpPr>
        <p:spPr>
          <a:xfrm>
            <a:off x="9074560" y="860528"/>
            <a:ext cx="473206" cy="307777"/>
          </a:xfrm>
          <a:prstGeom prst="rect">
            <a:avLst/>
          </a:prstGeom>
          <a:noFill/>
        </p:spPr>
        <p:txBody>
          <a:bodyPr wrap="none" rtlCol="0">
            <a:spAutoFit/>
          </a:bodyPr>
          <a:lstStyle/>
          <a:p>
            <a:pPr algn="ctr"/>
            <a:r>
              <a:rPr lang="en-US" sz="1400" dirty="0">
                <a:solidFill>
                  <a:schemeClr val="bg2">
                    <a:lumMod val="10000"/>
                  </a:schemeClr>
                </a:solidFill>
              </a:rPr>
              <a:t>ETH</a:t>
            </a:r>
          </a:p>
        </p:txBody>
      </p:sp>
      <p:sp>
        <p:nvSpPr>
          <p:cNvPr id="10" name="Down Arrow 9">
            <a:extLst>
              <a:ext uri="{FF2B5EF4-FFF2-40B4-BE49-F238E27FC236}">
                <a16:creationId xmlns:a16="http://schemas.microsoft.com/office/drawing/2014/main" id="{557DC6F2-50EC-D44C-CB59-07364F7695C0}"/>
              </a:ext>
            </a:extLst>
          </p:cNvPr>
          <p:cNvSpPr/>
          <p:nvPr/>
        </p:nvSpPr>
        <p:spPr>
          <a:xfrm>
            <a:off x="8544801" y="1208192"/>
            <a:ext cx="1500187" cy="447674"/>
          </a:xfrm>
          <a:prstGeom prst="down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1" name="TextBox 10">
            <a:extLst>
              <a:ext uri="{FF2B5EF4-FFF2-40B4-BE49-F238E27FC236}">
                <a16:creationId xmlns:a16="http://schemas.microsoft.com/office/drawing/2014/main" id="{A8A03E37-4544-7474-A276-B3A72E59B34F}"/>
              </a:ext>
            </a:extLst>
          </p:cNvPr>
          <p:cNvSpPr txBox="1"/>
          <p:nvPr/>
        </p:nvSpPr>
        <p:spPr>
          <a:xfrm>
            <a:off x="8929716" y="1127227"/>
            <a:ext cx="739694" cy="523220"/>
          </a:xfrm>
          <a:prstGeom prst="rect">
            <a:avLst/>
          </a:prstGeom>
          <a:noFill/>
        </p:spPr>
        <p:txBody>
          <a:bodyPr wrap="square" rtlCol="0">
            <a:spAutoFit/>
          </a:bodyPr>
          <a:lstStyle/>
          <a:p>
            <a:pPr algn="ctr"/>
            <a:r>
              <a:rPr lang="en-US" sz="1400" dirty="0">
                <a:solidFill>
                  <a:schemeClr val="bg1"/>
                </a:solidFill>
              </a:rPr>
              <a:t>Price </a:t>
            </a:r>
          </a:p>
          <a:p>
            <a:pPr algn="ctr"/>
            <a:r>
              <a:rPr lang="en-US" sz="1400" dirty="0">
                <a:solidFill>
                  <a:schemeClr val="bg1"/>
                </a:solidFill>
              </a:rPr>
              <a:t>crash</a:t>
            </a:r>
          </a:p>
        </p:txBody>
      </p:sp>
      <p:sp>
        <p:nvSpPr>
          <p:cNvPr id="12" name="TextBox 11">
            <a:extLst>
              <a:ext uri="{FF2B5EF4-FFF2-40B4-BE49-F238E27FC236}">
                <a16:creationId xmlns:a16="http://schemas.microsoft.com/office/drawing/2014/main" id="{E360EA1C-2FE0-7569-066D-6FEE8ECBC000}"/>
              </a:ext>
            </a:extLst>
          </p:cNvPr>
          <p:cNvSpPr txBox="1"/>
          <p:nvPr/>
        </p:nvSpPr>
        <p:spPr>
          <a:xfrm>
            <a:off x="2345753" y="855109"/>
            <a:ext cx="473206" cy="307777"/>
          </a:xfrm>
          <a:prstGeom prst="rect">
            <a:avLst/>
          </a:prstGeom>
          <a:noFill/>
        </p:spPr>
        <p:txBody>
          <a:bodyPr wrap="none" rtlCol="0">
            <a:spAutoFit/>
          </a:bodyPr>
          <a:lstStyle/>
          <a:p>
            <a:pPr algn="ctr"/>
            <a:r>
              <a:rPr lang="en-US" sz="1400" dirty="0">
                <a:solidFill>
                  <a:schemeClr val="bg2">
                    <a:lumMod val="10000"/>
                  </a:schemeClr>
                </a:solidFill>
              </a:rPr>
              <a:t>ETH</a:t>
            </a:r>
          </a:p>
        </p:txBody>
      </p:sp>
      <p:sp>
        <p:nvSpPr>
          <p:cNvPr id="13" name="Down Arrow 12">
            <a:extLst>
              <a:ext uri="{FF2B5EF4-FFF2-40B4-BE49-F238E27FC236}">
                <a16:creationId xmlns:a16="http://schemas.microsoft.com/office/drawing/2014/main" id="{40B15F64-41E6-BF1C-B2A8-07444368B309}"/>
              </a:ext>
            </a:extLst>
          </p:cNvPr>
          <p:cNvSpPr/>
          <p:nvPr/>
        </p:nvSpPr>
        <p:spPr>
          <a:xfrm rot="10800000">
            <a:off x="1801717" y="1188485"/>
            <a:ext cx="1500187" cy="447674"/>
          </a:xfrm>
          <a:prstGeom prst="down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4" name="TextBox 13">
            <a:extLst>
              <a:ext uri="{FF2B5EF4-FFF2-40B4-BE49-F238E27FC236}">
                <a16:creationId xmlns:a16="http://schemas.microsoft.com/office/drawing/2014/main" id="{95E3C686-D3BA-0F5F-CB60-E862D0E9E832}"/>
              </a:ext>
            </a:extLst>
          </p:cNvPr>
          <p:cNvSpPr txBox="1"/>
          <p:nvPr/>
        </p:nvSpPr>
        <p:spPr>
          <a:xfrm>
            <a:off x="2186632" y="1164672"/>
            <a:ext cx="739694" cy="523220"/>
          </a:xfrm>
          <a:prstGeom prst="rect">
            <a:avLst/>
          </a:prstGeom>
          <a:noFill/>
        </p:spPr>
        <p:txBody>
          <a:bodyPr wrap="square" rtlCol="0">
            <a:spAutoFit/>
          </a:bodyPr>
          <a:lstStyle/>
          <a:p>
            <a:pPr algn="ctr"/>
            <a:r>
              <a:rPr lang="en-US" sz="1400" dirty="0">
                <a:solidFill>
                  <a:schemeClr val="bg1"/>
                </a:solidFill>
              </a:rPr>
              <a:t>Price </a:t>
            </a:r>
          </a:p>
          <a:p>
            <a:pPr algn="ctr"/>
            <a:r>
              <a:rPr lang="en-US" sz="1400" dirty="0">
                <a:solidFill>
                  <a:schemeClr val="bg1"/>
                </a:solidFill>
              </a:rPr>
              <a:t>rise</a:t>
            </a:r>
          </a:p>
        </p:txBody>
      </p:sp>
      <p:sp>
        <p:nvSpPr>
          <p:cNvPr id="15" name="TextBox 14">
            <a:extLst>
              <a:ext uri="{FF2B5EF4-FFF2-40B4-BE49-F238E27FC236}">
                <a16:creationId xmlns:a16="http://schemas.microsoft.com/office/drawing/2014/main" id="{5445A3E2-42C3-24A9-3091-FAC47885E406}"/>
              </a:ext>
            </a:extLst>
          </p:cNvPr>
          <p:cNvSpPr txBox="1"/>
          <p:nvPr/>
        </p:nvSpPr>
        <p:spPr>
          <a:xfrm>
            <a:off x="15253" y="1906781"/>
            <a:ext cx="4698262" cy="738664"/>
          </a:xfrm>
          <a:prstGeom prst="rect">
            <a:avLst/>
          </a:prstGeom>
          <a:noFill/>
        </p:spPr>
        <p:txBody>
          <a:bodyPr wrap="square" rtlCol="0">
            <a:spAutoFit/>
          </a:bodyPr>
          <a:lstStyle/>
          <a:p>
            <a:pPr marL="342900" indent="-342900" algn="r" rtl="1">
              <a:buAutoNum type="arabicPeriod"/>
            </a:pPr>
            <a:r>
              <a:rPr lang="fa-IR" sz="1400" dirty="0">
                <a:solidFill>
                  <a:schemeClr val="bg2">
                    <a:lumMod val="10000"/>
                  </a:schemeClr>
                </a:solidFill>
              </a:rPr>
              <a:t>ارز فیات (حاصل از وثیقه کردن اتر) را برای خرید کریپتو استفاده کنند.</a:t>
            </a:r>
          </a:p>
          <a:p>
            <a:pPr marL="342900" indent="-342900" algn="r" rtl="1">
              <a:buAutoNum type="arabicPeriod"/>
            </a:pPr>
            <a:r>
              <a:rPr lang="fa-IR" sz="1400" dirty="0">
                <a:solidFill>
                  <a:schemeClr val="bg2">
                    <a:lumMod val="10000"/>
                  </a:schemeClr>
                </a:solidFill>
              </a:rPr>
              <a:t>ارز بیش قیمت‌گذاری شده (اتر) را برای خرید ارز کم قیمت‌گذاری شده استفاده کنند.</a:t>
            </a:r>
            <a:endParaRPr lang="en-US" sz="1400" dirty="0">
              <a:solidFill>
                <a:schemeClr val="bg2">
                  <a:lumMod val="10000"/>
                </a:schemeClr>
              </a:solidFill>
            </a:endParaRPr>
          </a:p>
        </p:txBody>
      </p:sp>
      <p:sp>
        <p:nvSpPr>
          <p:cNvPr id="16" name="TextBox 15">
            <a:extLst>
              <a:ext uri="{FF2B5EF4-FFF2-40B4-BE49-F238E27FC236}">
                <a16:creationId xmlns:a16="http://schemas.microsoft.com/office/drawing/2014/main" id="{2A2B8553-6FA1-C999-AD00-6385C40AF2A2}"/>
              </a:ext>
            </a:extLst>
          </p:cNvPr>
          <p:cNvSpPr txBox="1"/>
          <p:nvPr/>
        </p:nvSpPr>
        <p:spPr>
          <a:xfrm>
            <a:off x="6354143" y="1906780"/>
            <a:ext cx="5013935" cy="954107"/>
          </a:xfrm>
          <a:prstGeom prst="rect">
            <a:avLst/>
          </a:prstGeom>
          <a:noFill/>
        </p:spPr>
        <p:txBody>
          <a:bodyPr wrap="square" rtlCol="0">
            <a:spAutoFit/>
          </a:bodyPr>
          <a:lstStyle/>
          <a:p>
            <a:pPr marL="342900" indent="-342900" algn="r" rtl="1">
              <a:buAutoNum type="arabicPeriod"/>
            </a:pPr>
            <a:r>
              <a:rPr lang="fa-IR" sz="1400" dirty="0">
                <a:solidFill>
                  <a:schemeClr val="bg2">
                    <a:lumMod val="10000"/>
                  </a:schemeClr>
                </a:solidFill>
              </a:rPr>
              <a:t>باعث لیکویید شدن وثیقه‌های </a:t>
            </a:r>
            <a:r>
              <a:rPr lang="it-IT" sz="1400" dirty="0">
                <a:solidFill>
                  <a:schemeClr val="bg2">
                    <a:lumMod val="10000"/>
                  </a:schemeClr>
                </a:solidFill>
              </a:rPr>
              <a:t>Maker</a:t>
            </a:r>
            <a:r>
              <a:rPr lang="fa-IR" sz="1400" dirty="0">
                <a:solidFill>
                  <a:schemeClr val="bg2">
                    <a:lumMod val="10000"/>
                  </a:schemeClr>
                </a:solidFill>
              </a:rPr>
              <a:t> می‌شود.</a:t>
            </a:r>
          </a:p>
          <a:p>
            <a:pPr marL="342900" indent="-342900" algn="r" rtl="1">
              <a:buAutoNum type="arabicPeriod"/>
            </a:pPr>
            <a:r>
              <a:rPr lang="fa-IR" sz="1400" dirty="0">
                <a:solidFill>
                  <a:schemeClr val="bg2">
                    <a:lumMod val="10000"/>
                  </a:schemeClr>
                </a:solidFill>
              </a:rPr>
              <a:t>باعث جریمه شدن قرض گیرنده‌ها (که اتر وثیقه کرده‌اند) می‌شود.</a:t>
            </a:r>
          </a:p>
          <a:p>
            <a:pPr marL="342900" indent="-342900" algn="r" rtl="1">
              <a:buAutoNum type="arabicPeriod"/>
            </a:pPr>
            <a:endParaRPr lang="fa-IR" sz="1400" dirty="0">
              <a:solidFill>
                <a:schemeClr val="bg2">
                  <a:lumMod val="10000"/>
                </a:schemeClr>
              </a:solidFill>
            </a:endParaRPr>
          </a:p>
          <a:p>
            <a:pPr algn="r" rtl="1"/>
            <a:endParaRPr lang="en-US" sz="1400" dirty="0">
              <a:solidFill>
                <a:schemeClr val="bg2">
                  <a:lumMod val="10000"/>
                </a:schemeClr>
              </a:solidFill>
            </a:endParaRPr>
          </a:p>
        </p:txBody>
      </p:sp>
      <p:sp>
        <p:nvSpPr>
          <p:cNvPr id="17" name="TextBox 16">
            <a:extLst>
              <a:ext uri="{FF2B5EF4-FFF2-40B4-BE49-F238E27FC236}">
                <a16:creationId xmlns:a16="http://schemas.microsoft.com/office/drawing/2014/main" id="{C386BA44-D952-6C3C-4BCC-22AD37BA2FDF}"/>
              </a:ext>
            </a:extLst>
          </p:cNvPr>
          <p:cNvSpPr txBox="1"/>
          <p:nvPr/>
        </p:nvSpPr>
        <p:spPr>
          <a:xfrm>
            <a:off x="-9162" y="3320021"/>
            <a:ext cx="3881052" cy="738664"/>
          </a:xfrm>
          <a:prstGeom prst="rect">
            <a:avLst/>
          </a:prstGeom>
          <a:noFill/>
        </p:spPr>
        <p:txBody>
          <a:bodyPr wrap="square" rtlCol="0">
            <a:spAutoFit/>
          </a:bodyPr>
          <a:lstStyle/>
          <a:p>
            <a:pPr algn="r" rtl="1"/>
            <a:r>
              <a:rPr lang="fa-IR" sz="1400" dirty="0">
                <a:solidFill>
                  <a:schemeClr val="bg2">
                    <a:lumMod val="10000"/>
                  </a:schemeClr>
                </a:solidFill>
              </a:rPr>
              <a:t>این دو مورد قابل پیشگیری هستند، زیرا در هنگام ثبت سفارش </a:t>
            </a:r>
          </a:p>
          <a:p>
            <a:pPr algn="r" rtl="1"/>
            <a:r>
              <a:rPr lang="fa-IR" sz="1400" dirty="0">
                <a:solidFill>
                  <a:schemeClr val="bg2">
                    <a:lumMod val="10000"/>
                  </a:schemeClr>
                </a:solidFill>
              </a:rPr>
              <a:t>میتوان از </a:t>
            </a:r>
            <a:r>
              <a:rPr lang="it-IT" sz="1400" dirty="0">
                <a:solidFill>
                  <a:schemeClr val="bg2">
                    <a:lumMod val="10000"/>
                  </a:schemeClr>
                </a:solidFill>
              </a:rPr>
              <a:t>trust_level_index</a:t>
            </a:r>
            <a:r>
              <a:rPr lang="fa-IR" sz="1400" dirty="0">
                <a:solidFill>
                  <a:schemeClr val="bg2">
                    <a:lumMod val="10000"/>
                  </a:schemeClr>
                </a:solidFill>
              </a:rPr>
              <a:t> به عنوان سد دفاعی در برابر حمله به اوراکل استفاده کرد. </a:t>
            </a:r>
            <a:endParaRPr lang="en-US" sz="1400" dirty="0">
              <a:solidFill>
                <a:schemeClr val="bg2">
                  <a:lumMod val="10000"/>
                </a:schemeClr>
              </a:solidFill>
            </a:endParaRPr>
          </a:p>
        </p:txBody>
      </p:sp>
      <p:sp>
        <p:nvSpPr>
          <p:cNvPr id="18" name="TextBox 17">
            <a:extLst>
              <a:ext uri="{FF2B5EF4-FFF2-40B4-BE49-F238E27FC236}">
                <a16:creationId xmlns:a16="http://schemas.microsoft.com/office/drawing/2014/main" id="{18A322BE-23CD-8938-0B67-5148EA4FB016}"/>
              </a:ext>
            </a:extLst>
          </p:cNvPr>
          <p:cNvSpPr txBox="1"/>
          <p:nvPr/>
        </p:nvSpPr>
        <p:spPr>
          <a:xfrm>
            <a:off x="1063721" y="192706"/>
            <a:ext cx="2938016" cy="400110"/>
          </a:xfrm>
          <a:prstGeom prst="rect">
            <a:avLst/>
          </a:prstGeom>
          <a:noFill/>
        </p:spPr>
        <p:txBody>
          <a:bodyPr wrap="square" rtlCol="0">
            <a:spAutoFit/>
          </a:bodyPr>
          <a:lstStyle/>
          <a:p>
            <a:pPr algn="ctr" rtl="1"/>
            <a:r>
              <a:rPr lang="fa-IR" sz="2000" dirty="0">
                <a:solidFill>
                  <a:schemeClr val="bg2">
                    <a:lumMod val="10000"/>
                  </a:schemeClr>
                </a:solidFill>
              </a:rPr>
              <a:t>حمله به اوراکل قیمت</a:t>
            </a:r>
            <a:endParaRPr lang="en-US" sz="2000" dirty="0">
              <a:solidFill>
                <a:schemeClr val="bg2">
                  <a:lumMod val="10000"/>
                </a:schemeClr>
              </a:solidFill>
            </a:endParaRPr>
          </a:p>
        </p:txBody>
      </p:sp>
      <p:cxnSp>
        <p:nvCxnSpPr>
          <p:cNvPr id="19" name="Straight Arrow Connector 18">
            <a:extLst>
              <a:ext uri="{FF2B5EF4-FFF2-40B4-BE49-F238E27FC236}">
                <a16:creationId xmlns:a16="http://schemas.microsoft.com/office/drawing/2014/main" id="{A46B7656-E158-3DFD-9090-B99884714414}"/>
              </a:ext>
            </a:extLst>
          </p:cNvPr>
          <p:cNvCxnSpPr>
            <a:cxnSpLocks/>
            <a:stCxn id="17" idx="0"/>
          </p:cNvCxnSpPr>
          <p:nvPr/>
        </p:nvCxnSpPr>
        <p:spPr>
          <a:xfrm flipV="1">
            <a:off x="1931364" y="2430001"/>
            <a:ext cx="1226620" cy="89002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EBECEA-4C42-861A-D3ED-1B579C24E0B9}"/>
              </a:ext>
            </a:extLst>
          </p:cNvPr>
          <p:cNvSpPr txBox="1"/>
          <p:nvPr/>
        </p:nvSpPr>
        <p:spPr>
          <a:xfrm>
            <a:off x="7574337" y="3275111"/>
            <a:ext cx="473206" cy="307777"/>
          </a:xfrm>
          <a:prstGeom prst="rect">
            <a:avLst/>
          </a:prstGeom>
          <a:noFill/>
        </p:spPr>
        <p:txBody>
          <a:bodyPr wrap="none" rtlCol="0">
            <a:spAutoFit/>
          </a:bodyPr>
          <a:lstStyle/>
          <a:p>
            <a:pPr algn="ctr"/>
            <a:r>
              <a:rPr lang="en-US" sz="1400" dirty="0">
                <a:solidFill>
                  <a:schemeClr val="bg2">
                    <a:lumMod val="10000"/>
                  </a:schemeClr>
                </a:solidFill>
              </a:rPr>
              <a:t>ETH</a:t>
            </a:r>
          </a:p>
        </p:txBody>
      </p:sp>
      <p:sp>
        <p:nvSpPr>
          <p:cNvPr id="23" name="TextBox 22">
            <a:extLst>
              <a:ext uri="{FF2B5EF4-FFF2-40B4-BE49-F238E27FC236}">
                <a16:creationId xmlns:a16="http://schemas.microsoft.com/office/drawing/2014/main" id="{539884F6-193E-37F9-8DC1-B34D14C17338}"/>
              </a:ext>
            </a:extLst>
          </p:cNvPr>
          <p:cNvSpPr txBox="1"/>
          <p:nvPr/>
        </p:nvSpPr>
        <p:spPr>
          <a:xfrm>
            <a:off x="7515827" y="4027586"/>
            <a:ext cx="590226" cy="307777"/>
          </a:xfrm>
          <a:prstGeom prst="rect">
            <a:avLst/>
          </a:prstGeom>
          <a:noFill/>
        </p:spPr>
        <p:txBody>
          <a:bodyPr wrap="none" rtlCol="0">
            <a:spAutoFit/>
          </a:bodyPr>
          <a:lstStyle/>
          <a:p>
            <a:pPr algn="ctr"/>
            <a:r>
              <a:rPr lang="en-US" sz="1400" dirty="0">
                <a:solidFill>
                  <a:schemeClr val="bg2">
                    <a:lumMod val="10000"/>
                  </a:schemeClr>
                </a:solidFill>
              </a:rPr>
              <a:t>EUSD</a:t>
            </a:r>
          </a:p>
        </p:txBody>
      </p:sp>
      <p:sp>
        <p:nvSpPr>
          <p:cNvPr id="24" name="TextBox 23">
            <a:extLst>
              <a:ext uri="{FF2B5EF4-FFF2-40B4-BE49-F238E27FC236}">
                <a16:creationId xmlns:a16="http://schemas.microsoft.com/office/drawing/2014/main" id="{38968BB3-8D1A-2649-8731-33352C610AF1}"/>
              </a:ext>
            </a:extLst>
          </p:cNvPr>
          <p:cNvSpPr txBox="1"/>
          <p:nvPr/>
        </p:nvSpPr>
        <p:spPr>
          <a:xfrm>
            <a:off x="10010723" y="3234033"/>
            <a:ext cx="590226" cy="307777"/>
          </a:xfrm>
          <a:prstGeom prst="rect">
            <a:avLst/>
          </a:prstGeom>
          <a:noFill/>
        </p:spPr>
        <p:txBody>
          <a:bodyPr wrap="none" rtlCol="0">
            <a:spAutoFit/>
          </a:bodyPr>
          <a:lstStyle/>
          <a:p>
            <a:pPr algn="ctr"/>
            <a:r>
              <a:rPr lang="en-US" sz="1400" dirty="0">
                <a:solidFill>
                  <a:schemeClr val="bg2">
                    <a:lumMod val="10000"/>
                  </a:schemeClr>
                </a:solidFill>
              </a:rPr>
              <a:t>EUSD</a:t>
            </a:r>
          </a:p>
        </p:txBody>
      </p:sp>
      <p:sp>
        <p:nvSpPr>
          <p:cNvPr id="25" name="TextBox 24">
            <a:extLst>
              <a:ext uri="{FF2B5EF4-FFF2-40B4-BE49-F238E27FC236}">
                <a16:creationId xmlns:a16="http://schemas.microsoft.com/office/drawing/2014/main" id="{D09A5DE3-92AA-CFC0-2205-35F8562601F8}"/>
              </a:ext>
            </a:extLst>
          </p:cNvPr>
          <p:cNvSpPr txBox="1"/>
          <p:nvPr/>
        </p:nvSpPr>
        <p:spPr>
          <a:xfrm>
            <a:off x="5357945" y="3272134"/>
            <a:ext cx="1683972" cy="307777"/>
          </a:xfrm>
          <a:prstGeom prst="rect">
            <a:avLst/>
          </a:prstGeom>
          <a:noFill/>
        </p:spPr>
        <p:txBody>
          <a:bodyPr wrap="square" rtlCol="0">
            <a:spAutoFit/>
          </a:bodyPr>
          <a:lstStyle/>
          <a:p>
            <a:pPr algn="ctr"/>
            <a:r>
              <a:rPr lang="en-US" sz="1400" dirty="0">
                <a:solidFill>
                  <a:schemeClr val="tx1">
                    <a:lumMod val="75000"/>
                    <a:lumOff val="25000"/>
                  </a:schemeClr>
                </a:solidFill>
              </a:rPr>
              <a:t>Collateral </a:t>
            </a:r>
          </a:p>
        </p:txBody>
      </p:sp>
      <p:sp>
        <p:nvSpPr>
          <p:cNvPr id="26" name="TextBox 25">
            <a:extLst>
              <a:ext uri="{FF2B5EF4-FFF2-40B4-BE49-F238E27FC236}">
                <a16:creationId xmlns:a16="http://schemas.microsoft.com/office/drawing/2014/main" id="{71BCD699-1DF6-E7B3-63E3-29832959D2BF}"/>
              </a:ext>
            </a:extLst>
          </p:cNvPr>
          <p:cNvSpPr txBox="1"/>
          <p:nvPr/>
        </p:nvSpPr>
        <p:spPr>
          <a:xfrm>
            <a:off x="5357945" y="4027585"/>
            <a:ext cx="1683972" cy="307777"/>
          </a:xfrm>
          <a:prstGeom prst="rect">
            <a:avLst/>
          </a:prstGeom>
          <a:noFill/>
        </p:spPr>
        <p:txBody>
          <a:bodyPr wrap="square" rtlCol="0">
            <a:spAutoFit/>
          </a:bodyPr>
          <a:lstStyle/>
          <a:p>
            <a:pPr algn="ctr"/>
            <a:r>
              <a:rPr lang="en-US" sz="1400" dirty="0">
                <a:solidFill>
                  <a:schemeClr val="tx1">
                    <a:lumMod val="75000"/>
                    <a:lumOff val="25000"/>
                  </a:schemeClr>
                </a:solidFill>
              </a:rPr>
              <a:t>Stable Coin </a:t>
            </a:r>
          </a:p>
        </p:txBody>
      </p:sp>
      <p:sp>
        <p:nvSpPr>
          <p:cNvPr id="27" name="TextBox 26">
            <a:extLst>
              <a:ext uri="{FF2B5EF4-FFF2-40B4-BE49-F238E27FC236}">
                <a16:creationId xmlns:a16="http://schemas.microsoft.com/office/drawing/2014/main" id="{3DE3B274-4990-3CB4-4DC9-64E9ECDDAF47}"/>
              </a:ext>
            </a:extLst>
          </p:cNvPr>
          <p:cNvSpPr txBox="1"/>
          <p:nvPr/>
        </p:nvSpPr>
        <p:spPr>
          <a:xfrm>
            <a:off x="10040461" y="4027585"/>
            <a:ext cx="452368" cy="307777"/>
          </a:xfrm>
          <a:prstGeom prst="rect">
            <a:avLst/>
          </a:prstGeom>
          <a:noFill/>
        </p:spPr>
        <p:txBody>
          <a:bodyPr wrap="none" rtlCol="0">
            <a:spAutoFit/>
          </a:bodyPr>
          <a:lstStyle/>
          <a:p>
            <a:pPr algn="ctr"/>
            <a:r>
              <a:rPr lang="en-US" sz="1400" dirty="0">
                <a:solidFill>
                  <a:schemeClr val="bg2">
                    <a:lumMod val="10000"/>
                  </a:schemeClr>
                </a:solidFill>
              </a:rPr>
              <a:t>Rial</a:t>
            </a:r>
          </a:p>
        </p:txBody>
      </p:sp>
      <p:sp>
        <p:nvSpPr>
          <p:cNvPr id="28" name="Down Arrow 27">
            <a:extLst>
              <a:ext uri="{FF2B5EF4-FFF2-40B4-BE49-F238E27FC236}">
                <a16:creationId xmlns:a16="http://schemas.microsoft.com/office/drawing/2014/main" id="{332DAB64-25C9-2F49-7890-BE652C276443}"/>
              </a:ext>
            </a:extLst>
          </p:cNvPr>
          <p:cNvSpPr/>
          <p:nvPr/>
        </p:nvSpPr>
        <p:spPr>
          <a:xfrm>
            <a:off x="8173288" y="3234033"/>
            <a:ext cx="1500187" cy="793552"/>
          </a:xfrm>
          <a:prstGeom prst="down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29" name="TextBox 28">
            <a:extLst>
              <a:ext uri="{FF2B5EF4-FFF2-40B4-BE49-F238E27FC236}">
                <a16:creationId xmlns:a16="http://schemas.microsoft.com/office/drawing/2014/main" id="{DEF191EF-EA65-DE06-792C-A33902C3D1A7}"/>
              </a:ext>
            </a:extLst>
          </p:cNvPr>
          <p:cNvSpPr txBox="1"/>
          <p:nvPr/>
        </p:nvSpPr>
        <p:spPr>
          <a:xfrm>
            <a:off x="8429612" y="3198903"/>
            <a:ext cx="989563" cy="738664"/>
          </a:xfrm>
          <a:prstGeom prst="rect">
            <a:avLst/>
          </a:prstGeom>
          <a:noFill/>
        </p:spPr>
        <p:txBody>
          <a:bodyPr wrap="square" rtlCol="0">
            <a:spAutoFit/>
          </a:bodyPr>
          <a:lstStyle/>
          <a:p>
            <a:pPr algn="ctr"/>
            <a:r>
              <a:rPr lang="it-IT" sz="1400" dirty="0">
                <a:solidFill>
                  <a:schemeClr val="bg1"/>
                </a:solidFill>
              </a:rPr>
              <a:t>Collateral </a:t>
            </a:r>
          </a:p>
          <a:p>
            <a:pPr algn="ctr"/>
            <a:r>
              <a:rPr lang="en-US" sz="1400" dirty="0">
                <a:solidFill>
                  <a:schemeClr val="bg1"/>
                </a:solidFill>
              </a:rPr>
              <a:t>Price </a:t>
            </a:r>
          </a:p>
          <a:p>
            <a:pPr algn="ctr"/>
            <a:r>
              <a:rPr lang="en-US" sz="1400" dirty="0">
                <a:solidFill>
                  <a:schemeClr val="bg1"/>
                </a:solidFill>
              </a:rPr>
              <a:t>crash</a:t>
            </a:r>
          </a:p>
        </p:txBody>
      </p:sp>
      <p:sp>
        <p:nvSpPr>
          <p:cNvPr id="30" name="TextBox 29">
            <a:extLst>
              <a:ext uri="{FF2B5EF4-FFF2-40B4-BE49-F238E27FC236}">
                <a16:creationId xmlns:a16="http://schemas.microsoft.com/office/drawing/2014/main" id="{CE31895E-4DAD-33AA-8393-BC6E0A709AA0}"/>
              </a:ext>
            </a:extLst>
          </p:cNvPr>
          <p:cNvSpPr txBox="1"/>
          <p:nvPr/>
        </p:nvSpPr>
        <p:spPr>
          <a:xfrm>
            <a:off x="4001738" y="4780060"/>
            <a:ext cx="4032658" cy="954107"/>
          </a:xfrm>
          <a:prstGeom prst="rect">
            <a:avLst/>
          </a:prstGeom>
          <a:noFill/>
        </p:spPr>
        <p:txBody>
          <a:bodyPr wrap="square" rtlCol="0">
            <a:spAutoFit/>
          </a:bodyPr>
          <a:lstStyle/>
          <a:p>
            <a:pPr algn="r" rtl="1"/>
            <a:r>
              <a:rPr lang="fa-IR" sz="1400" dirty="0">
                <a:solidFill>
                  <a:schemeClr val="bg2">
                    <a:lumMod val="10000"/>
                  </a:schemeClr>
                </a:solidFill>
              </a:rPr>
              <a:t>ریزش اتر یعنی </a:t>
            </a:r>
          </a:p>
          <a:p>
            <a:pPr algn="r" rtl="1"/>
            <a:r>
              <a:rPr lang="fa-IR" sz="1400" dirty="0">
                <a:solidFill>
                  <a:schemeClr val="bg2">
                    <a:lumMod val="10000"/>
                  </a:schemeClr>
                </a:solidFill>
              </a:rPr>
              <a:t>نسبت ارزش دلار به اتر بالاتر برود.</a:t>
            </a:r>
          </a:p>
          <a:p>
            <a:pPr algn="r" rtl="1"/>
            <a:r>
              <a:rPr lang="fa-IR" sz="1400" dirty="0">
                <a:solidFill>
                  <a:schemeClr val="bg2">
                    <a:lumMod val="10000"/>
                  </a:schemeClr>
                </a:solidFill>
              </a:rPr>
              <a:t>احتمال وقوع دارد، بنابراین برای اطمینان از آن، در اینجور موارد از یک اوراکل خارجی هم کمک میگیریم.</a:t>
            </a:r>
            <a:endParaRPr lang="en-US" sz="1400" dirty="0">
              <a:solidFill>
                <a:schemeClr val="bg2">
                  <a:lumMod val="10000"/>
                </a:schemeClr>
              </a:solidFill>
            </a:endParaRPr>
          </a:p>
        </p:txBody>
      </p:sp>
      <p:sp>
        <p:nvSpPr>
          <p:cNvPr id="31" name="TextBox 30">
            <a:extLst>
              <a:ext uri="{FF2B5EF4-FFF2-40B4-BE49-F238E27FC236}">
                <a16:creationId xmlns:a16="http://schemas.microsoft.com/office/drawing/2014/main" id="{C72550BE-D69C-3473-6B1E-36701D075AEF}"/>
              </a:ext>
            </a:extLst>
          </p:cNvPr>
          <p:cNvSpPr txBox="1"/>
          <p:nvPr/>
        </p:nvSpPr>
        <p:spPr>
          <a:xfrm>
            <a:off x="8329590" y="4780060"/>
            <a:ext cx="3677553" cy="1384995"/>
          </a:xfrm>
          <a:prstGeom prst="rect">
            <a:avLst/>
          </a:prstGeom>
          <a:noFill/>
        </p:spPr>
        <p:txBody>
          <a:bodyPr wrap="square" rtlCol="0">
            <a:spAutoFit/>
          </a:bodyPr>
          <a:lstStyle/>
          <a:p>
            <a:pPr algn="r" rtl="1"/>
            <a:r>
              <a:rPr lang="fa-IR" sz="1400" dirty="0">
                <a:solidFill>
                  <a:schemeClr val="bg2">
                    <a:lumMod val="10000"/>
                  </a:schemeClr>
                </a:solidFill>
              </a:rPr>
              <a:t>ریزش دلار یعنی نسبت ارزش ریال به دلار بالاتر برود.</a:t>
            </a:r>
          </a:p>
          <a:p>
            <a:pPr algn="r" rtl="1"/>
            <a:r>
              <a:rPr lang="fa-IR" sz="1400" dirty="0">
                <a:solidFill>
                  <a:schemeClr val="bg2">
                    <a:lumMod val="10000"/>
                  </a:schemeClr>
                </a:solidFill>
              </a:rPr>
              <a:t>یعنی دلار ارزان بشود!</a:t>
            </a:r>
          </a:p>
          <a:p>
            <a:pPr algn="r" rtl="1"/>
            <a:r>
              <a:rPr lang="fa-IR" sz="1400" b="1" dirty="0">
                <a:solidFill>
                  <a:schemeClr val="bg2">
                    <a:lumMod val="10000"/>
                  </a:schemeClr>
                </a:solidFill>
              </a:rPr>
              <a:t>این اتفاق هیچوقت به صورت شک و ناگهانی نمی‌افتد. </a:t>
            </a:r>
            <a:r>
              <a:rPr lang="fa-IR" sz="1400" dirty="0">
                <a:solidFill>
                  <a:schemeClr val="bg2">
                    <a:lumMod val="10000"/>
                  </a:schemeClr>
                </a:solidFill>
              </a:rPr>
              <a:t>بنابراین تقریبا همیشه مفهوم آن این است که به اوراکل حمله شده است و باید جلوی انجام دو مورد ذکر شده در بالا را تا برطرف شدن خطر گرفت.</a:t>
            </a:r>
            <a:endParaRPr lang="en-US" sz="1400" dirty="0">
              <a:solidFill>
                <a:schemeClr val="bg2">
                  <a:lumMod val="10000"/>
                </a:schemeClr>
              </a:solidFill>
            </a:endParaRPr>
          </a:p>
        </p:txBody>
      </p:sp>
      <p:sp>
        <p:nvSpPr>
          <p:cNvPr id="6" name="TextBox 5">
            <a:extLst>
              <a:ext uri="{FF2B5EF4-FFF2-40B4-BE49-F238E27FC236}">
                <a16:creationId xmlns:a16="http://schemas.microsoft.com/office/drawing/2014/main" id="{4D36D1E7-4E82-AD53-59FB-AA1E56306DA7}"/>
              </a:ext>
            </a:extLst>
          </p:cNvPr>
          <p:cNvSpPr txBox="1"/>
          <p:nvPr/>
        </p:nvSpPr>
        <p:spPr>
          <a:xfrm>
            <a:off x="8575980" y="196612"/>
            <a:ext cx="2938016" cy="400110"/>
          </a:xfrm>
          <a:prstGeom prst="rect">
            <a:avLst/>
          </a:prstGeom>
          <a:noFill/>
        </p:spPr>
        <p:txBody>
          <a:bodyPr wrap="square" rtlCol="0">
            <a:spAutoFit/>
          </a:bodyPr>
          <a:lstStyle/>
          <a:p>
            <a:pPr algn="ctr" rtl="1"/>
            <a:r>
              <a:rPr lang="fa-IR" sz="2000" dirty="0">
                <a:solidFill>
                  <a:schemeClr val="bg2">
                    <a:lumMod val="10000"/>
                  </a:schemeClr>
                </a:solidFill>
              </a:rPr>
              <a:t>حمله به اوراکل قیمت</a:t>
            </a:r>
            <a:endParaRPr lang="en-US" sz="2000" dirty="0">
              <a:solidFill>
                <a:schemeClr val="bg2">
                  <a:lumMod val="10000"/>
                </a:schemeClr>
              </a:solidFill>
            </a:endParaRPr>
          </a:p>
        </p:txBody>
      </p:sp>
      <p:sp>
        <p:nvSpPr>
          <p:cNvPr id="7" name="TextBox 6">
            <a:extLst>
              <a:ext uri="{FF2B5EF4-FFF2-40B4-BE49-F238E27FC236}">
                <a16:creationId xmlns:a16="http://schemas.microsoft.com/office/drawing/2014/main" id="{0FDC4CC8-BE79-8229-057D-3A9D60F495EE}"/>
              </a:ext>
            </a:extLst>
          </p:cNvPr>
          <p:cNvSpPr txBox="1"/>
          <p:nvPr/>
        </p:nvSpPr>
        <p:spPr>
          <a:xfrm>
            <a:off x="2926326" y="6311976"/>
            <a:ext cx="9021571" cy="523220"/>
          </a:xfrm>
          <a:prstGeom prst="rect">
            <a:avLst/>
          </a:prstGeom>
          <a:noFill/>
        </p:spPr>
        <p:txBody>
          <a:bodyPr wrap="square" rtlCol="0">
            <a:spAutoFit/>
          </a:bodyPr>
          <a:lstStyle/>
          <a:p>
            <a:pPr algn="r" rtl="1"/>
            <a:r>
              <a:rPr lang="fa-IR" sz="1400" dirty="0">
                <a:solidFill>
                  <a:schemeClr val="bg2">
                    <a:lumMod val="10000"/>
                  </a:schemeClr>
                </a:solidFill>
              </a:rPr>
              <a:t>در هر صورت، همیشه اولویت با سهامداران است. به صورتی که اگر فیدهای اطلاعات اختلاف خیلی زیادی با فیدهای ارائه شده توسط سهامداران داشت، اطلاعات سهامداران درست است.</a:t>
            </a:r>
            <a:endParaRPr lang="en-US" sz="1400" dirty="0">
              <a:solidFill>
                <a:schemeClr val="bg2">
                  <a:lumMod val="10000"/>
                </a:schemeClr>
              </a:solidFill>
            </a:endParaRPr>
          </a:p>
        </p:txBody>
      </p:sp>
    </p:spTree>
    <p:extLst>
      <p:ext uri="{BB962C8B-B14F-4D97-AF65-F5344CB8AC3E}">
        <p14:creationId xmlns:p14="http://schemas.microsoft.com/office/powerpoint/2010/main" val="1302975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B0B5B4-17E6-73E1-84B1-28123F79D308}"/>
              </a:ext>
            </a:extLst>
          </p:cNvPr>
          <p:cNvSpPr txBox="1"/>
          <p:nvPr/>
        </p:nvSpPr>
        <p:spPr>
          <a:xfrm>
            <a:off x="2741884" y="556874"/>
            <a:ext cx="939681" cy="5262979"/>
          </a:xfrm>
          <a:prstGeom prst="rect">
            <a:avLst/>
          </a:prstGeom>
          <a:noFill/>
        </p:spPr>
        <p:txBody>
          <a:bodyPr wrap="none" rtlCol="0">
            <a:spAutoFit/>
          </a:bodyPr>
          <a:lstStyle/>
          <a:p>
            <a:pPr marL="342900" indent="-342900">
              <a:buAutoNum type="arabicPeriod"/>
            </a:pPr>
            <a:r>
              <a:rPr lang="en-US" sz="1400" dirty="0">
                <a:latin typeface="+mj-lt"/>
              </a:rPr>
              <a:t>100.0</a:t>
            </a:r>
          </a:p>
          <a:p>
            <a:pPr marL="342900" indent="-342900">
              <a:buAutoNum type="arabicPeriod"/>
            </a:pPr>
            <a:r>
              <a:rPr lang="en-US" sz="1400" dirty="0">
                <a:latin typeface="+mj-lt"/>
              </a:rPr>
              <a:t>95.0</a:t>
            </a:r>
          </a:p>
          <a:p>
            <a:pPr marL="342900" indent="-342900">
              <a:buAutoNum type="arabicPeriod"/>
            </a:pPr>
            <a:r>
              <a:rPr lang="en-US" sz="1400" dirty="0">
                <a:latin typeface="+mj-lt"/>
              </a:rPr>
              <a:t>90.25</a:t>
            </a:r>
          </a:p>
          <a:p>
            <a:pPr marL="342900" indent="-342900">
              <a:buAutoNum type="arabicPeriod"/>
            </a:pPr>
            <a:r>
              <a:rPr lang="en-US" sz="1400" dirty="0">
                <a:latin typeface="+mj-lt"/>
              </a:rPr>
              <a:t>85.73</a:t>
            </a:r>
          </a:p>
          <a:p>
            <a:pPr marL="342900" indent="-342900">
              <a:buAutoNum type="arabicPeriod"/>
            </a:pPr>
            <a:r>
              <a:rPr lang="en-US" sz="1400" dirty="0">
                <a:latin typeface="+mj-lt"/>
              </a:rPr>
              <a:t>81.45</a:t>
            </a:r>
          </a:p>
          <a:p>
            <a:pPr marL="342900" indent="-342900">
              <a:buAutoNum type="arabicPeriod"/>
            </a:pPr>
            <a:r>
              <a:rPr lang="en-US" sz="1400" dirty="0">
                <a:latin typeface="+mj-lt"/>
              </a:rPr>
              <a:t>77.37</a:t>
            </a:r>
          </a:p>
          <a:p>
            <a:pPr marL="342900" indent="-342900">
              <a:buAutoNum type="arabicPeriod"/>
            </a:pPr>
            <a:r>
              <a:rPr lang="en-US" sz="1400" dirty="0">
                <a:latin typeface="+mj-lt"/>
              </a:rPr>
              <a:t>73.51</a:t>
            </a:r>
          </a:p>
          <a:p>
            <a:pPr marL="342900" indent="-342900">
              <a:buAutoNum type="arabicPeriod"/>
            </a:pPr>
            <a:r>
              <a:rPr lang="en-US" sz="1400" dirty="0">
                <a:latin typeface="+mj-lt"/>
              </a:rPr>
              <a:t>69.87</a:t>
            </a:r>
          </a:p>
          <a:p>
            <a:pPr marL="342900" indent="-342900">
              <a:buAutoNum type="arabicPeriod"/>
            </a:pPr>
            <a:r>
              <a:rPr lang="en-US" sz="1400" dirty="0">
                <a:solidFill>
                  <a:srgbClr val="FF0000"/>
                </a:solidFill>
                <a:latin typeface="+mj-lt"/>
              </a:rPr>
              <a:t>66.44</a:t>
            </a:r>
          </a:p>
          <a:p>
            <a:pPr marL="342900" indent="-342900">
              <a:buAutoNum type="arabicPeriod"/>
            </a:pPr>
            <a:r>
              <a:rPr lang="en-US" sz="1400" dirty="0">
                <a:latin typeface="+mj-lt"/>
              </a:rPr>
              <a:t>63.12</a:t>
            </a:r>
          </a:p>
          <a:p>
            <a:pPr marL="342900" indent="-342900">
              <a:buAutoNum type="arabicPeriod"/>
            </a:pPr>
            <a:r>
              <a:rPr lang="en-US" sz="1400" dirty="0">
                <a:latin typeface="+mj-lt"/>
              </a:rPr>
              <a:t>60.02</a:t>
            </a:r>
          </a:p>
          <a:p>
            <a:pPr marL="342900" indent="-342900">
              <a:buAutoNum type="arabicPeriod"/>
            </a:pPr>
            <a:r>
              <a:rPr lang="en-US" sz="1400" dirty="0">
                <a:latin typeface="+mj-lt"/>
              </a:rPr>
              <a:t>57.04</a:t>
            </a:r>
          </a:p>
          <a:p>
            <a:pPr marL="342900" indent="-342900">
              <a:buAutoNum type="arabicPeriod"/>
            </a:pPr>
            <a:r>
              <a:rPr lang="en-US" sz="1400" dirty="0">
                <a:latin typeface="+mj-lt"/>
              </a:rPr>
              <a:t>54.16</a:t>
            </a:r>
          </a:p>
          <a:p>
            <a:pPr marL="342900" indent="-342900">
              <a:buAutoNum type="arabicPeriod"/>
            </a:pPr>
            <a:r>
              <a:rPr lang="en-US" sz="1400" dirty="0">
                <a:solidFill>
                  <a:srgbClr val="FF0000"/>
                </a:solidFill>
                <a:latin typeface="+mj-lt"/>
              </a:rPr>
              <a:t>51.38</a:t>
            </a:r>
          </a:p>
          <a:p>
            <a:pPr marL="342900" indent="-342900">
              <a:buAutoNum type="arabicPeriod"/>
            </a:pPr>
            <a:r>
              <a:rPr lang="en-US" sz="1400" dirty="0">
                <a:latin typeface="+mj-lt"/>
              </a:rPr>
              <a:t>48.71</a:t>
            </a:r>
          </a:p>
          <a:p>
            <a:pPr marL="342900" indent="-342900">
              <a:buAutoNum type="arabicPeriod"/>
            </a:pPr>
            <a:r>
              <a:rPr lang="en-US" sz="1400" dirty="0">
                <a:latin typeface="+mj-lt"/>
              </a:rPr>
              <a:t>46.15</a:t>
            </a:r>
          </a:p>
          <a:p>
            <a:pPr marL="342900" indent="-342900">
              <a:buAutoNum type="arabicPeriod"/>
            </a:pPr>
            <a:r>
              <a:rPr lang="en-US" sz="1400" dirty="0">
                <a:latin typeface="+mj-lt"/>
              </a:rPr>
              <a:t>43.69</a:t>
            </a:r>
          </a:p>
          <a:p>
            <a:pPr marL="342900" indent="-342900">
              <a:buAutoNum type="arabicPeriod"/>
            </a:pPr>
            <a:r>
              <a:rPr lang="en-US" sz="1400" dirty="0">
                <a:latin typeface="+mj-lt"/>
              </a:rPr>
              <a:t>41.34</a:t>
            </a:r>
          </a:p>
          <a:p>
            <a:pPr marL="342900" indent="-342900">
              <a:buAutoNum type="arabicPeriod"/>
            </a:pPr>
            <a:r>
              <a:rPr lang="en-US" sz="1400" dirty="0">
                <a:latin typeface="+mj-lt"/>
              </a:rPr>
              <a:t>39.09</a:t>
            </a:r>
          </a:p>
          <a:p>
            <a:pPr marL="342900" indent="-342900">
              <a:buAutoNum type="arabicPeriod"/>
            </a:pPr>
            <a:r>
              <a:rPr lang="en-US" sz="1400" dirty="0">
                <a:latin typeface="+mj-lt"/>
              </a:rPr>
              <a:t>36.93</a:t>
            </a:r>
          </a:p>
          <a:p>
            <a:pPr marL="342900" indent="-342900">
              <a:buAutoNum type="arabicPeriod"/>
            </a:pPr>
            <a:r>
              <a:rPr lang="en-US" sz="1400" dirty="0">
                <a:solidFill>
                  <a:srgbClr val="FF0000"/>
                </a:solidFill>
                <a:latin typeface="+mj-lt"/>
              </a:rPr>
              <a:t>34.87</a:t>
            </a:r>
          </a:p>
          <a:p>
            <a:pPr marL="342900" indent="-342900">
              <a:buAutoNum type="arabicPeriod"/>
            </a:pPr>
            <a:r>
              <a:rPr lang="en-US" sz="1400" dirty="0">
                <a:latin typeface="+mj-lt"/>
              </a:rPr>
              <a:t>32.91</a:t>
            </a:r>
          </a:p>
          <a:p>
            <a:pPr marL="342900" indent="-342900">
              <a:buAutoNum type="arabicPeriod"/>
            </a:pPr>
            <a:r>
              <a:rPr lang="en-US" sz="1400" dirty="0">
                <a:latin typeface="+mj-lt"/>
              </a:rPr>
              <a:t>31.04</a:t>
            </a:r>
          </a:p>
          <a:p>
            <a:pPr marL="342900" indent="-342900">
              <a:buAutoNum type="arabicPeriod"/>
            </a:pPr>
            <a:r>
              <a:rPr lang="en-US" sz="1400" dirty="0">
                <a:latin typeface="+mj-lt"/>
              </a:rPr>
              <a:t>29.27</a:t>
            </a:r>
          </a:p>
        </p:txBody>
      </p:sp>
      <p:sp>
        <p:nvSpPr>
          <p:cNvPr id="6" name="TextBox 5">
            <a:extLst>
              <a:ext uri="{FF2B5EF4-FFF2-40B4-BE49-F238E27FC236}">
                <a16:creationId xmlns:a16="http://schemas.microsoft.com/office/drawing/2014/main" id="{FEB6D9A6-839A-545F-A373-FBE45BC32FD5}"/>
              </a:ext>
            </a:extLst>
          </p:cNvPr>
          <p:cNvSpPr txBox="1"/>
          <p:nvPr/>
        </p:nvSpPr>
        <p:spPr>
          <a:xfrm>
            <a:off x="4259836" y="556873"/>
            <a:ext cx="939681" cy="5262979"/>
          </a:xfrm>
          <a:prstGeom prst="rect">
            <a:avLst/>
          </a:prstGeom>
          <a:noFill/>
        </p:spPr>
        <p:txBody>
          <a:bodyPr wrap="none" rtlCol="0">
            <a:spAutoFit/>
          </a:bodyPr>
          <a:lstStyle/>
          <a:p>
            <a:pPr marL="342900" indent="-342900">
              <a:buAutoNum type="arabicPeriod"/>
            </a:pPr>
            <a:r>
              <a:rPr lang="en-US" sz="1400" dirty="0">
                <a:latin typeface="+mj-lt"/>
              </a:rPr>
              <a:t>27.60</a:t>
            </a:r>
          </a:p>
          <a:p>
            <a:pPr marL="342900" indent="-342900">
              <a:buAutoNum type="arabicPeriod"/>
            </a:pPr>
            <a:r>
              <a:rPr lang="en-US" sz="1400" dirty="0">
                <a:latin typeface="+mj-lt"/>
              </a:rPr>
              <a:t>25.99</a:t>
            </a:r>
          </a:p>
          <a:p>
            <a:pPr marL="342900" indent="-342900">
              <a:buAutoNum type="arabicPeriod"/>
            </a:pPr>
            <a:r>
              <a:rPr lang="en-US" sz="1400" dirty="0">
                <a:latin typeface="+mj-lt"/>
              </a:rPr>
              <a:t>24.45</a:t>
            </a:r>
          </a:p>
          <a:p>
            <a:pPr marL="342900" indent="-342900">
              <a:buAutoNum type="arabicPeriod"/>
            </a:pPr>
            <a:r>
              <a:rPr lang="en-US" sz="1400" dirty="0">
                <a:latin typeface="+mj-lt"/>
              </a:rPr>
              <a:t>22.98</a:t>
            </a:r>
          </a:p>
          <a:p>
            <a:pPr marL="342900" indent="-342900">
              <a:buAutoNum type="arabicPeriod"/>
            </a:pPr>
            <a:r>
              <a:rPr lang="en-US" sz="1400" dirty="0">
                <a:latin typeface="+mj-lt"/>
              </a:rPr>
              <a:t>21.57</a:t>
            </a:r>
          </a:p>
          <a:p>
            <a:pPr marL="342900" indent="-342900">
              <a:buAutoNum type="arabicPeriod"/>
            </a:pPr>
            <a:r>
              <a:rPr lang="en-US" sz="1400" dirty="0">
                <a:latin typeface="+mj-lt"/>
              </a:rPr>
              <a:t>20.23</a:t>
            </a:r>
          </a:p>
          <a:p>
            <a:pPr marL="342900" indent="-342900">
              <a:buAutoNum type="arabicPeriod"/>
            </a:pPr>
            <a:r>
              <a:rPr lang="en-US" sz="1400" dirty="0">
                <a:latin typeface="+mj-lt"/>
              </a:rPr>
              <a:t>18.96</a:t>
            </a:r>
          </a:p>
          <a:p>
            <a:pPr marL="342900" indent="-342900">
              <a:buAutoNum type="arabicPeriod"/>
            </a:pPr>
            <a:r>
              <a:rPr lang="en-US" sz="1400" dirty="0">
                <a:latin typeface="+mj-lt"/>
              </a:rPr>
              <a:t>17.74</a:t>
            </a:r>
          </a:p>
          <a:p>
            <a:pPr marL="342900" indent="-342900">
              <a:buAutoNum type="arabicPeriod"/>
            </a:pPr>
            <a:r>
              <a:rPr lang="en-US" sz="1400" dirty="0">
                <a:latin typeface="+mj-lt"/>
              </a:rPr>
              <a:t>16.58</a:t>
            </a:r>
          </a:p>
          <a:p>
            <a:pPr marL="342900" indent="-342900">
              <a:buAutoNum type="arabicPeriod"/>
            </a:pPr>
            <a:r>
              <a:rPr lang="en-US" sz="1400" dirty="0">
                <a:latin typeface="+mj-lt"/>
              </a:rPr>
              <a:t>15.47</a:t>
            </a:r>
          </a:p>
          <a:p>
            <a:pPr marL="342900" indent="-342900">
              <a:buAutoNum type="arabicPeriod"/>
            </a:pPr>
            <a:r>
              <a:rPr lang="en-US" sz="1400" dirty="0">
                <a:latin typeface="+mj-lt"/>
              </a:rPr>
              <a:t>14.43</a:t>
            </a:r>
          </a:p>
          <a:p>
            <a:pPr marL="342900" indent="-342900">
              <a:buAutoNum type="arabicPeriod"/>
            </a:pPr>
            <a:r>
              <a:rPr lang="en-US" sz="1400" dirty="0">
                <a:latin typeface="+mj-lt"/>
              </a:rPr>
              <a:t>13.43</a:t>
            </a:r>
          </a:p>
          <a:p>
            <a:pPr marL="342900" indent="-342900">
              <a:buAutoNum type="arabicPeriod"/>
            </a:pPr>
            <a:r>
              <a:rPr lang="en-US" sz="1400" dirty="0">
                <a:latin typeface="+mj-lt"/>
              </a:rPr>
              <a:t>12.50</a:t>
            </a:r>
          </a:p>
          <a:p>
            <a:pPr marL="342900" indent="-342900">
              <a:buAutoNum type="arabicPeriod"/>
            </a:pPr>
            <a:r>
              <a:rPr lang="en-US" sz="1400" dirty="0">
                <a:latin typeface="+mj-lt"/>
              </a:rPr>
              <a:t>11.62</a:t>
            </a:r>
          </a:p>
          <a:p>
            <a:pPr marL="342900" indent="-342900">
              <a:buAutoNum type="arabicPeriod"/>
            </a:pPr>
            <a:r>
              <a:rPr lang="en-US" sz="1400" dirty="0">
                <a:latin typeface="+mj-lt"/>
              </a:rPr>
              <a:t>10.80</a:t>
            </a:r>
          </a:p>
          <a:p>
            <a:pPr marL="342900" indent="-342900">
              <a:buAutoNum type="arabicPeriod"/>
            </a:pPr>
            <a:r>
              <a:rPr lang="en-US" sz="1400" dirty="0">
                <a:solidFill>
                  <a:srgbClr val="FF0000"/>
                </a:solidFill>
                <a:latin typeface="+mj-lt"/>
              </a:rPr>
              <a:t>10.04</a:t>
            </a:r>
          </a:p>
          <a:p>
            <a:pPr marL="342900" indent="-342900">
              <a:buAutoNum type="arabicPeriod"/>
            </a:pPr>
            <a:r>
              <a:rPr lang="en-US" sz="1400" dirty="0">
                <a:latin typeface="+mj-lt"/>
              </a:rPr>
              <a:t>9.33</a:t>
            </a:r>
          </a:p>
          <a:p>
            <a:pPr marL="342900" indent="-342900">
              <a:buAutoNum type="arabicPeriod"/>
            </a:pPr>
            <a:r>
              <a:rPr lang="en-US" sz="1400" dirty="0">
                <a:latin typeface="+mj-lt"/>
              </a:rPr>
              <a:t>8.68</a:t>
            </a:r>
          </a:p>
          <a:p>
            <a:pPr marL="342900" indent="-342900">
              <a:buAutoNum type="arabicPeriod"/>
            </a:pPr>
            <a:r>
              <a:rPr lang="en-US" sz="1400" dirty="0">
                <a:latin typeface="+mj-lt"/>
              </a:rPr>
              <a:t>8.09</a:t>
            </a:r>
          </a:p>
          <a:p>
            <a:pPr marL="342900" indent="-342900">
              <a:buAutoNum type="arabicPeriod"/>
            </a:pPr>
            <a:r>
              <a:rPr lang="en-US" sz="1400" dirty="0">
                <a:latin typeface="+mj-lt"/>
              </a:rPr>
              <a:t>7.55</a:t>
            </a:r>
          </a:p>
          <a:p>
            <a:pPr marL="342900" indent="-342900">
              <a:buAutoNum type="arabicPeriod"/>
            </a:pPr>
            <a:r>
              <a:rPr lang="en-US" sz="1400" dirty="0">
                <a:latin typeface="+mj-lt"/>
              </a:rPr>
              <a:t>7.07</a:t>
            </a:r>
          </a:p>
          <a:p>
            <a:pPr marL="342900" indent="-342900">
              <a:buAutoNum type="arabicPeriod"/>
            </a:pPr>
            <a:r>
              <a:rPr lang="en-US" sz="1400" dirty="0">
                <a:latin typeface="+mj-lt"/>
              </a:rPr>
              <a:t>6.65</a:t>
            </a:r>
          </a:p>
          <a:p>
            <a:pPr marL="342900" indent="-342900">
              <a:buAutoNum type="arabicPeriod"/>
            </a:pPr>
            <a:r>
              <a:rPr lang="en-US" sz="1400" dirty="0">
                <a:latin typeface="+mj-lt"/>
              </a:rPr>
              <a:t>6.01</a:t>
            </a:r>
          </a:p>
          <a:p>
            <a:pPr marL="342900" indent="-342900">
              <a:buAutoNum type="arabicPeriod"/>
            </a:pPr>
            <a:r>
              <a:rPr lang="en-US" sz="1400" dirty="0">
                <a:latin typeface="+mj-lt"/>
              </a:rPr>
              <a:t>5.27</a:t>
            </a:r>
          </a:p>
        </p:txBody>
      </p:sp>
      <p:sp>
        <p:nvSpPr>
          <p:cNvPr id="8" name="TextBox 7">
            <a:extLst>
              <a:ext uri="{FF2B5EF4-FFF2-40B4-BE49-F238E27FC236}">
                <a16:creationId xmlns:a16="http://schemas.microsoft.com/office/drawing/2014/main" id="{F576BDEA-89C9-CC9B-1B7B-1E1B95CA0708}"/>
              </a:ext>
            </a:extLst>
          </p:cNvPr>
          <p:cNvSpPr txBox="1"/>
          <p:nvPr/>
        </p:nvSpPr>
        <p:spPr>
          <a:xfrm>
            <a:off x="2818635" y="212202"/>
            <a:ext cx="786177" cy="307777"/>
          </a:xfrm>
          <a:prstGeom prst="rect">
            <a:avLst/>
          </a:prstGeom>
          <a:noFill/>
        </p:spPr>
        <p:txBody>
          <a:bodyPr wrap="none" rtlCol="0">
            <a:spAutoFit/>
          </a:bodyPr>
          <a:lstStyle/>
          <a:p>
            <a:r>
              <a:rPr lang="en-US" sz="1400" dirty="0">
                <a:latin typeface="+mj-lt"/>
              </a:rPr>
              <a:t>First day</a:t>
            </a:r>
          </a:p>
        </p:txBody>
      </p:sp>
      <p:sp>
        <p:nvSpPr>
          <p:cNvPr id="9" name="TextBox 8">
            <a:extLst>
              <a:ext uri="{FF2B5EF4-FFF2-40B4-BE49-F238E27FC236}">
                <a16:creationId xmlns:a16="http://schemas.microsoft.com/office/drawing/2014/main" id="{59F33CF7-4D5B-CE25-34A7-0E383CAA610A}"/>
              </a:ext>
            </a:extLst>
          </p:cNvPr>
          <p:cNvSpPr txBox="1"/>
          <p:nvPr/>
        </p:nvSpPr>
        <p:spPr>
          <a:xfrm>
            <a:off x="4259836" y="210157"/>
            <a:ext cx="1001749" cy="307777"/>
          </a:xfrm>
          <a:prstGeom prst="rect">
            <a:avLst/>
          </a:prstGeom>
          <a:noFill/>
        </p:spPr>
        <p:txBody>
          <a:bodyPr wrap="none" rtlCol="0">
            <a:spAutoFit/>
          </a:bodyPr>
          <a:lstStyle/>
          <a:p>
            <a:r>
              <a:rPr lang="en-US" sz="1400" dirty="0">
                <a:latin typeface="+mj-lt"/>
              </a:rPr>
              <a:t>Second day</a:t>
            </a:r>
          </a:p>
        </p:txBody>
      </p:sp>
      <p:sp>
        <p:nvSpPr>
          <p:cNvPr id="10" name="TextBox 9">
            <a:extLst>
              <a:ext uri="{FF2B5EF4-FFF2-40B4-BE49-F238E27FC236}">
                <a16:creationId xmlns:a16="http://schemas.microsoft.com/office/drawing/2014/main" id="{1B065DFB-3760-D786-1729-CAE0F7F13533}"/>
              </a:ext>
            </a:extLst>
          </p:cNvPr>
          <p:cNvSpPr txBox="1"/>
          <p:nvPr/>
        </p:nvSpPr>
        <p:spPr>
          <a:xfrm>
            <a:off x="263962" y="210156"/>
            <a:ext cx="2259658" cy="307777"/>
          </a:xfrm>
          <a:prstGeom prst="rect">
            <a:avLst/>
          </a:prstGeom>
          <a:noFill/>
        </p:spPr>
        <p:txBody>
          <a:bodyPr wrap="none" rtlCol="0">
            <a:spAutoFit/>
          </a:bodyPr>
          <a:lstStyle/>
          <a:p>
            <a:r>
              <a:rPr lang="en-US" sz="1400" dirty="0">
                <a:solidFill>
                  <a:srgbClr val="FF0000"/>
                </a:solidFill>
                <a:latin typeface="+mj-lt"/>
              </a:rPr>
              <a:t>5% fall in price every hour =&gt;</a:t>
            </a:r>
          </a:p>
        </p:txBody>
      </p:sp>
      <p:sp>
        <p:nvSpPr>
          <p:cNvPr id="12" name="TextBox 11">
            <a:extLst>
              <a:ext uri="{FF2B5EF4-FFF2-40B4-BE49-F238E27FC236}">
                <a16:creationId xmlns:a16="http://schemas.microsoft.com/office/drawing/2014/main" id="{E560D280-A7B7-7EAD-B485-B64EAE56913C}"/>
              </a:ext>
            </a:extLst>
          </p:cNvPr>
          <p:cNvSpPr txBox="1"/>
          <p:nvPr/>
        </p:nvSpPr>
        <p:spPr>
          <a:xfrm>
            <a:off x="263960" y="2243185"/>
            <a:ext cx="2005549" cy="307777"/>
          </a:xfrm>
          <a:prstGeom prst="rect">
            <a:avLst/>
          </a:prstGeom>
          <a:noFill/>
        </p:spPr>
        <p:txBody>
          <a:bodyPr wrap="none" rtlCol="0">
            <a:spAutoFit/>
          </a:bodyPr>
          <a:lstStyle/>
          <a:p>
            <a:r>
              <a:rPr lang="en-US" sz="1400" dirty="0">
                <a:latin typeface="+mj-lt"/>
              </a:rPr>
              <a:t>100 of 150 (66% minting)</a:t>
            </a:r>
          </a:p>
        </p:txBody>
      </p:sp>
      <p:sp>
        <p:nvSpPr>
          <p:cNvPr id="13" name="TextBox 12">
            <a:extLst>
              <a:ext uri="{FF2B5EF4-FFF2-40B4-BE49-F238E27FC236}">
                <a16:creationId xmlns:a16="http://schemas.microsoft.com/office/drawing/2014/main" id="{4C48EABA-9B3C-75C1-6901-E120854FEF30}"/>
              </a:ext>
            </a:extLst>
          </p:cNvPr>
          <p:cNvSpPr txBox="1"/>
          <p:nvPr/>
        </p:nvSpPr>
        <p:spPr>
          <a:xfrm>
            <a:off x="263961" y="4852059"/>
            <a:ext cx="2005549" cy="307777"/>
          </a:xfrm>
          <a:prstGeom prst="rect">
            <a:avLst/>
          </a:prstGeom>
          <a:noFill/>
        </p:spPr>
        <p:txBody>
          <a:bodyPr wrap="none" rtlCol="0">
            <a:spAutoFit/>
          </a:bodyPr>
          <a:lstStyle/>
          <a:p>
            <a:r>
              <a:rPr lang="en-US" sz="1400" dirty="0">
                <a:latin typeface="+mj-lt"/>
              </a:rPr>
              <a:t>100 of 333 (30% minting)</a:t>
            </a:r>
          </a:p>
        </p:txBody>
      </p:sp>
      <p:sp>
        <p:nvSpPr>
          <p:cNvPr id="2" name="TextBox 1">
            <a:extLst>
              <a:ext uri="{FF2B5EF4-FFF2-40B4-BE49-F238E27FC236}">
                <a16:creationId xmlns:a16="http://schemas.microsoft.com/office/drawing/2014/main" id="{0F26850B-B98B-7C65-6370-CA77D05F00C0}"/>
              </a:ext>
            </a:extLst>
          </p:cNvPr>
          <p:cNvSpPr txBox="1"/>
          <p:nvPr/>
        </p:nvSpPr>
        <p:spPr>
          <a:xfrm>
            <a:off x="5512469" y="3736777"/>
            <a:ext cx="2140201" cy="307777"/>
          </a:xfrm>
          <a:prstGeom prst="rect">
            <a:avLst/>
          </a:prstGeom>
          <a:noFill/>
        </p:spPr>
        <p:txBody>
          <a:bodyPr wrap="none" rtlCol="0">
            <a:spAutoFit/>
          </a:bodyPr>
          <a:lstStyle/>
          <a:p>
            <a:r>
              <a:rPr lang="en-US" sz="1400" dirty="0">
                <a:latin typeface="+mj-lt"/>
              </a:rPr>
              <a:t>100 of 1,000 (10% minting)</a:t>
            </a:r>
          </a:p>
        </p:txBody>
      </p:sp>
      <p:sp>
        <p:nvSpPr>
          <p:cNvPr id="3" name="TextBox 2">
            <a:extLst>
              <a:ext uri="{FF2B5EF4-FFF2-40B4-BE49-F238E27FC236}">
                <a16:creationId xmlns:a16="http://schemas.microsoft.com/office/drawing/2014/main" id="{6AA2381F-C57E-9CA7-A1DB-833E2A37E63F}"/>
              </a:ext>
            </a:extLst>
          </p:cNvPr>
          <p:cNvSpPr txBox="1"/>
          <p:nvPr/>
        </p:nvSpPr>
        <p:spPr>
          <a:xfrm>
            <a:off x="263960" y="3393733"/>
            <a:ext cx="2005549" cy="307777"/>
          </a:xfrm>
          <a:prstGeom prst="rect">
            <a:avLst/>
          </a:prstGeom>
          <a:noFill/>
        </p:spPr>
        <p:txBody>
          <a:bodyPr wrap="none" rtlCol="0">
            <a:spAutoFit/>
          </a:bodyPr>
          <a:lstStyle/>
          <a:p>
            <a:r>
              <a:rPr lang="en-US" sz="1400" dirty="0">
                <a:latin typeface="+mj-lt"/>
              </a:rPr>
              <a:t>100 of 200 (50% minting)</a:t>
            </a:r>
          </a:p>
        </p:txBody>
      </p:sp>
    </p:spTree>
    <p:extLst>
      <p:ext uri="{BB962C8B-B14F-4D97-AF65-F5344CB8AC3E}">
        <p14:creationId xmlns:p14="http://schemas.microsoft.com/office/powerpoint/2010/main" val="134411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68255-9150-F2B2-6DF6-8D4554131D13}"/>
              </a:ext>
            </a:extLst>
          </p:cNvPr>
          <p:cNvPicPr>
            <a:picLocks noChangeAspect="1"/>
          </p:cNvPicPr>
          <p:nvPr/>
        </p:nvPicPr>
        <p:blipFill>
          <a:blip r:embed="rId2"/>
          <a:stretch>
            <a:fillRect/>
          </a:stretch>
        </p:blipFill>
        <p:spPr>
          <a:xfrm>
            <a:off x="1148466" y="631888"/>
            <a:ext cx="888678" cy="888678"/>
          </a:xfrm>
          <a:prstGeom prst="rect">
            <a:avLst/>
          </a:prstGeom>
        </p:spPr>
      </p:pic>
      <p:pic>
        <p:nvPicPr>
          <p:cNvPr id="7" name="Picture 6">
            <a:extLst>
              <a:ext uri="{FF2B5EF4-FFF2-40B4-BE49-F238E27FC236}">
                <a16:creationId xmlns:a16="http://schemas.microsoft.com/office/drawing/2014/main" id="{21261AD1-1B21-CC71-4C87-450DC0CDA9D9}"/>
              </a:ext>
            </a:extLst>
          </p:cNvPr>
          <p:cNvPicPr>
            <a:picLocks noChangeAspect="1"/>
          </p:cNvPicPr>
          <p:nvPr/>
        </p:nvPicPr>
        <p:blipFill>
          <a:blip r:embed="rId3"/>
          <a:stretch>
            <a:fillRect/>
          </a:stretch>
        </p:blipFill>
        <p:spPr>
          <a:xfrm>
            <a:off x="8193814" y="509064"/>
            <a:ext cx="1108517" cy="1108517"/>
          </a:xfrm>
          <a:prstGeom prst="rect">
            <a:avLst/>
          </a:prstGeom>
        </p:spPr>
      </p:pic>
      <p:cxnSp>
        <p:nvCxnSpPr>
          <p:cNvPr id="10" name="Straight Arrow Connector 9">
            <a:extLst>
              <a:ext uri="{FF2B5EF4-FFF2-40B4-BE49-F238E27FC236}">
                <a16:creationId xmlns:a16="http://schemas.microsoft.com/office/drawing/2014/main" id="{1A872B27-531D-0D63-CAB3-7238E1D9238D}"/>
              </a:ext>
            </a:extLst>
          </p:cNvPr>
          <p:cNvCxnSpPr>
            <a:cxnSpLocks/>
          </p:cNvCxnSpPr>
          <p:nvPr/>
        </p:nvCxnSpPr>
        <p:spPr>
          <a:xfrm flipH="1">
            <a:off x="2152891" y="1063323"/>
            <a:ext cx="5694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51D94E5-4FC2-80BE-9AFA-2CB579E836F2}"/>
              </a:ext>
            </a:extLst>
          </p:cNvPr>
          <p:cNvPicPr>
            <a:picLocks noChangeAspect="1"/>
          </p:cNvPicPr>
          <p:nvPr/>
        </p:nvPicPr>
        <p:blipFill>
          <a:blip r:embed="rId3"/>
          <a:stretch>
            <a:fillRect/>
          </a:stretch>
        </p:blipFill>
        <p:spPr>
          <a:xfrm>
            <a:off x="1038546" y="2171771"/>
            <a:ext cx="1108517" cy="1108517"/>
          </a:xfrm>
          <a:prstGeom prst="rect">
            <a:avLst/>
          </a:prstGeom>
        </p:spPr>
      </p:pic>
      <p:cxnSp>
        <p:nvCxnSpPr>
          <p:cNvPr id="4" name="Straight Arrow Connector 3">
            <a:extLst>
              <a:ext uri="{FF2B5EF4-FFF2-40B4-BE49-F238E27FC236}">
                <a16:creationId xmlns:a16="http://schemas.microsoft.com/office/drawing/2014/main" id="{41504165-9618-43C0-3960-C5B35601FDF7}"/>
              </a:ext>
            </a:extLst>
          </p:cNvPr>
          <p:cNvCxnSpPr>
            <a:cxnSpLocks/>
            <a:stCxn id="3" idx="2"/>
            <a:endCxn id="2" idx="0"/>
          </p:cNvCxnSpPr>
          <p:nvPr/>
        </p:nvCxnSpPr>
        <p:spPr>
          <a:xfrm>
            <a:off x="1592805" y="1520566"/>
            <a:ext cx="0" cy="65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4CF5150-D5C7-E3A3-01A4-C1A3F341E11C}"/>
              </a:ext>
            </a:extLst>
          </p:cNvPr>
          <p:cNvSpPr txBox="1"/>
          <p:nvPr/>
        </p:nvSpPr>
        <p:spPr>
          <a:xfrm>
            <a:off x="5128636" y="1807124"/>
            <a:ext cx="5145961" cy="584775"/>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۱. کاربر۱ درخواست انتقال وجه به کاربر ۲ را امضا میکند و به بنگاه میدهد.</a:t>
            </a:r>
          </a:p>
          <a:p>
            <a:pPr marL="342900" indent="-342900" algn="r" rtl="1">
              <a:buAutoNum type="arabicPeriod"/>
            </a:pPr>
            <a:endParaRPr lang="fa-IR" sz="1600" dirty="0">
              <a:latin typeface="Arial Narrow" panose="020B0604020202020204" pitchFamily="34" charset="0"/>
              <a:cs typeface="Arial Narrow" panose="020B0604020202020204" pitchFamily="34" charset="0"/>
            </a:endParaRPr>
          </a:p>
        </p:txBody>
      </p:sp>
      <p:sp>
        <p:nvSpPr>
          <p:cNvPr id="11" name="TextBox 10">
            <a:extLst>
              <a:ext uri="{FF2B5EF4-FFF2-40B4-BE49-F238E27FC236}">
                <a16:creationId xmlns:a16="http://schemas.microsoft.com/office/drawing/2014/main" id="{8FD9184F-C216-BF9F-DFDB-401E9B7268A9}"/>
              </a:ext>
            </a:extLst>
          </p:cNvPr>
          <p:cNvSpPr txBox="1"/>
          <p:nvPr/>
        </p:nvSpPr>
        <p:spPr>
          <a:xfrm>
            <a:off x="637758" y="3963714"/>
            <a:ext cx="9834744" cy="646331"/>
          </a:xfrm>
          <a:prstGeom prst="rect">
            <a:avLst/>
          </a:prstGeom>
          <a:noFill/>
        </p:spPr>
        <p:txBody>
          <a:bodyPr wrap="none" rtlCol="0">
            <a:spAutoFit/>
          </a:bodyPr>
          <a:lstStyle/>
          <a:p>
            <a:r>
              <a:rPr lang="it-IT" sz="1200" dirty="0">
                <a:solidFill>
                  <a:schemeClr val="accent5">
                    <a:lumMod val="75000"/>
                  </a:schemeClr>
                </a:solidFill>
                <a:effectLst/>
                <a:latin typeface="Menlo" panose="020B0609030804020204" pitchFamily="49" charset="0"/>
              </a:rPr>
              <a:t>12987888 : </a:t>
            </a:r>
            <a:r>
              <a:rPr lang="en-US" sz="1200" dirty="0">
                <a:solidFill>
                  <a:schemeClr val="accent5">
                    <a:lumMod val="75000"/>
                  </a:schemeClr>
                </a:solidFill>
                <a:effectLst/>
                <a:latin typeface="Menlo" panose="020B0609030804020204" pitchFamily="49" charset="0"/>
              </a:rPr>
              <a:t>2.7</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0x15d34aaf54267db7d7c367839aaf71a00a2c6a65</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0xaf71a00a2c6a6515d34aaf54267db7d7c367839a</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endParaRPr lang="it-IT" sz="1200" dirty="0">
              <a:solidFill>
                <a:schemeClr val="accent5">
                  <a:lumMod val="75000"/>
                </a:schemeClr>
              </a:solidFill>
              <a:effectLst/>
              <a:latin typeface="Menlo" panose="020B0609030804020204" pitchFamily="49" charset="0"/>
            </a:endParaRPr>
          </a:p>
          <a:p>
            <a:endParaRPr lang="it-IT" sz="1200" dirty="0">
              <a:solidFill>
                <a:schemeClr val="accent5">
                  <a:lumMod val="75000"/>
                </a:schemeClr>
              </a:solidFill>
              <a:latin typeface="Menlo" panose="020B0609030804020204" pitchFamily="49" charset="0"/>
            </a:endParaRPr>
          </a:p>
          <a:p>
            <a:r>
              <a:rPr lang="en-US" sz="1200" dirty="0">
                <a:solidFill>
                  <a:schemeClr val="accent5">
                    <a:lumMod val="75000"/>
                  </a:schemeClr>
                </a:solidFill>
                <a:effectLst/>
                <a:latin typeface="Menlo" panose="020B0609030804020204" pitchFamily="49" charset="0"/>
              </a:rPr>
              <a:t>46000000000</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79c01dfe9907c74c5fa4e849907c5fa4e849c</a:t>
            </a:r>
          </a:p>
        </p:txBody>
      </p:sp>
      <p:sp>
        <p:nvSpPr>
          <p:cNvPr id="12" name="TextBox 11">
            <a:extLst>
              <a:ext uri="{FF2B5EF4-FFF2-40B4-BE49-F238E27FC236}">
                <a16:creationId xmlns:a16="http://schemas.microsoft.com/office/drawing/2014/main" id="{7831A26C-2EC8-E4EC-1647-767C75DCF513}"/>
              </a:ext>
            </a:extLst>
          </p:cNvPr>
          <p:cNvSpPr txBox="1"/>
          <p:nvPr/>
        </p:nvSpPr>
        <p:spPr>
          <a:xfrm>
            <a:off x="763838" y="4926244"/>
            <a:ext cx="2260555"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   امضا                   مبلغ اعتبار</a:t>
            </a:r>
          </a:p>
        </p:txBody>
      </p:sp>
      <p:cxnSp>
        <p:nvCxnSpPr>
          <p:cNvPr id="14" name="Straight Arrow Connector 13">
            <a:extLst>
              <a:ext uri="{FF2B5EF4-FFF2-40B4-BE49-F238E27FC236}">
                <a16:creationId xmlns:a16="http://schemas.microsoft.com/office/drawing/2014/main" id="{40493DFF-09B3-F9C0-4457-E567972B9FCD}"/>
              </a:ext>
            </a:extLst>
          </p:cNvPr>
          <p:cNvCxnSpPr>
            <a:cxnSpLocks/>
          </p:cNvCxnSpPr>
          <p:nvPr/>
        </p:nvCxnSpPr>
        <p:spPr>
          <a:xfrm flipV="1">
            <a:off x="2602410" y="4599130"/>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403B2D-C2C9-402C-3B28-7874C3C80A58}"/>
              </a:ext>
            </a:extLst>
          </p:cNvPr>
          <p:cNvCxnSpPr>
            <a:cxnSpLocks/>
          </p:cNvCxnSpPr>
          <p:nvPr/>
        </p:nvCxnSpPr>
        <p:spPr>
          <a:xfrm flipV="1">
            <a:off x="1269067" y="4599130"/>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32170BC-B367-0151-96D3-7DA8706FB3CC}"/>
              </a:ext>
            </a:extLst>
          </p:cNvPr>
          <p:cNvSpPr txBox="1"/>
          <p:nvPr/>
        </p:nvSpPr>
        <p:spPr>
          <a:xfrm>
            <a:off x="286295" y="3325579"/>
            <a:ext cx="8250978"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   آدرس گیرنده (کاربر ۲)                 آدرس صاحب حساب (کاربر ۱)                          شماره سریال سند     زمان درخواست</a:t>
            </a:r>
          </a:p>
        </p:txBody>
      </p:sp>
      <p:cxnSp>
        <p:nvCxnSpPr>
          <p:cNvPr id="32" name="Straight Arrow Connector 31">
            <a:extLst>
              <a:ext uri="{FF2B5EF4-FFF2-40B4-BE49-F238E27FC236}">
                <a16:creationId xmlns:a16="http://schemas.microsoft.com/office/drawing/2014/main" id="{D89BCFF1-4969-924C-E439-3E45FE6C0D7B}"/>
              </a:ext>
            </a:extLst>
          </p:cNvPr>
          <p:cNvCxnSpPr>
            <a:cxnSpLocks/>
          </p:cNvCxnSpPr>
          <p:nvPr/>
        </p:nvCxnSpPr>
        <p:spPr>
          <a:xfrm>
            <a:off x="1136170" y="3674739"/>
            <a:ext cx="0" cy="261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3575C8C-6705-CAB5-9A78-F2E759E0D842}"/>
              </a:ext>
            </a:extLst>
          </p:cNvPr>
          <p:cNvCxnSpPr>
            <a:cxnSpLocks/>
          </p:cNvCxnSpPr>
          <p:nvPr/>
        </p:nvCxnSpPr>
        <p:spPr>
          <a:xfrm>
            <a:off x="1933146" y="3662249"/>
            <a:ext cx="0" cy="261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6A0247-512A-338A-4E8E-2090C5F9E9A4}"/>
              </a:ext>
            </a:extLst>
          </p:cNvPr>
          <p:cNvCxnSpPr>
            <a:cxnSpLocks/>
          </p:cNvCxnSpPr>
          <p:nvPr/>
        </p:nvCxnSpPr>
        <p:spPr>
          <a:xfrm>
            <a:off x="5023616" y="3649759"/>
            <a:ext cx="0" cy="261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C3678C7-6F49-4CBC-222D-E783F9FD261A}"/>
              </a:ext>
            </a:extLst>
          </p:cNvPr>
          <p:cNvCxnSpPr>
            <a:cxnSpLocks/>
          </p:cNvCxnSpPr>
          <p:nvPr/>
        </p:nvCxnSpPr>
        <p:spPr>
          <a:xfrm>
            <a:off x="7349586" y="3652259"/>
            <a:ext cx="0" cy="261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AC160E4-BB08-CDD2-E662-1AAA35B0980E}"/>
              </a:ext>
            </a:extLst>
          </p:cNvPr>
          <p:cNvSpPr txBox="1"/>
          <p:nvPr/>
        </p:nvSpPr>
        <p:spPr>
          <a:xfrm>
            <a:off x="4854315" y="79622"/>
            <a:ext cx="1842171"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انتقال وجه (بین دو کاربر)</a:t>
            </a:r>
          </a:p>
        </p:txBody>
      </p:sp>
    </p:spTree>
    <p:extLst>
      <p:ext uri="{BB962C8B-B14F-4D97-AF65-F5344CB8AC3E}">
        <p14:creationId xmlns:p14="http://schemas.microsoft.com/office/powerpoint/2010/main" val="370231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68255-9150-F2B2-6DF6-8D4554131D13}"/>
              </a:ext>
            </a:extLst>
          </p:cNvPr>
          <p:cNvPicPr>
            <a:picLocks noChangeAspect="1"/>
          </p:cNvPicPr>
          <p:nvPr/>
        </p:nvPicPr>
        <p:blipFill>
          <a:blip r:embed="rId2"/>
          <a:stretch>
            <a:fillRect/>
          </a:stretch>
        </p:blipFill>
        <p:spPr>
          <a:xfrm>
            <a:off x="1148466" y="1066598"/>
            <a:ext cx="888678" cy="888678"/>
          </a:xfrm>
          <a:prstGeom prst="rect">
            <a:avLst/>
          </a:prstGeom>
        </p:spPr>
      </p:pic>
      <p:pic>
        <p:nvPicPr>
          <p:cNvPr id="7" name="Picture 6">
            <a:extLst>
              <a:ext uri="{FF2B5EF4-FFF2-40B4-BE49-F238E27FC236}">
                <a16:creationId xmlns:a16="http://schemas.microsoft.com/office/drawing/2014/main" id="{21261AD1-1B21-CC71-4C87-450DC0CDA9D9}"/>
              </a:ext>
            </a:extLst>
          </p:cNvPr>
          <p:cNvPicPr>
            <a:picLocks noChangeAspect="1"/>
          </p:cNvPicPr>
          <p:nvPr/>
        </p:nvPicPr>
        <p:blipFill>
          <a:blip r:embed="rId3"/>
          <a:stretch>
            <a:fillRect/>
          </a:stretch>
        </p:blipFill>
        <p:spPr>
          <a:xfrm>
            <a:off x="10659222" y="956679"/>
            <a:ext cx="1108517" cy="1108517"/>
          </a:xfrm>
          <a:prstGeom prst="rect">
            <a:avLst/>
          </a:prstGeom>
        </p:spPr>
      </p:pic>
      <p:sp>
        <p:nvSpPr>
          <p:cNvPr id="8" name="TextBox 7">
            <a:extLst>
              <a:ext uri="{FF2B5EF4-FFF2-40B4-BE49-F238E27FC236}">
                <a16:creationId xmlns:a16="http://schemas.microsoft.com/office/drawing/2014/main" id="{CBD26BF6-20AC-D8FF-FB82-3F69CAC55B6F}"/>
              </a:ext>
            </a:extLst>
          </p:cNvPr>
          <p:cNvSpPr txBox="1"/>
          <p:nvPr/>
        </p:nvSpPr>
        <p:spPr>
          <a:xfrm>
            <a:off x="2037144" y="2147439"/>
            <a:ext cx="9709601" cy="830997"/>
          </a:xfrm>
          <a:prstGeom prst="rect">
            <a:avLst/>
          </a:prstGeom>
          <a:noFill/>
        </p:spPr>
        <p:txBody>
          <a:bodyPr wrap="square" rtlCol="0">
            <a:spAutoFit/>
          </a:bodyPr>
          <a:lstStyle/>
          <a:p>
            <a:pPr algn="r" rtl="1"/>
            <a:r>
              <a:rPr lang="fa-IR" sz="1600" dirty="0">
                <a:latin typeface="Arial Narrow" panose="020B0604020202020204" pitchFamily="34" charset="0"/>
                <a:cs typeface="Arial Narrow" panose="020B0604020202020204" pitchFamily="34" charset="0"/>
              </a:rPr>
              <a:t>۲. در بکند پس از انجام همه کنترلهای امنیتی دو رسید جدید میسازیم و در بانک اطلاعاتی ذخیره میکنیم. یکی برای فرستنده و یکی هم برای گیرنده </a:t>
            </a:r>
            <a:br>
              <a:rPr lang="fa-IR" sz="1600" dirty="0">
                <a:latin typeface="Arial Narrow" panose="020B0604020202020204" pitchFamily="34" charset="0"/>
                <a:cs typeface="Arial Narrow" panose="020B0604020202020204" pitchFamily="34" charset="0"/>
              </a:rPr>
            </a:br>
            <a:r>
              <a:rPr lang="fa-IR" sz="1600" dirty="0">
                <a:latin typeface="Arial Narrow" panose="020B0604020202020204" pitchFamily="34" charset="0"/>
                <a:cs typeface="Arial Narrow" panose="020B0604020202020204" pitchFamily="34" charset="0"/>
              </a:rPr>
              <a:t>و هر دو را به فرستنده نشان میدهیم. حالا فرستنده با دیدن هر دو سند مطمئن میشود که انتقال به درستی انجام گرفته است. فرستنده میتواند سند دوم</a:t>
            </a:r>
            <a:br>
              <a:rPr lang="fa-IR" sz="1600" dirty="0">
                <a:latin typeface="Arial Narrow" panose="020B0604020202020204" pitchFamily="34" charset="0"/>
                <a:cs typeface="Arial Narrow" panose="020B0604020202020204" pitchFamily="34" charset="0"/>
              </a:rPr>
            </a:br>
            <a:r>
              <a:rPr lang="fa-IR" sz="1600" dirty="0">
                <a:latin typeface="Arial Narrow" panose="020B0604020202020204" pitchFamily="34" charset="0"/>
                <a:cs typeface="Arial Narrow" panose="020B0604020202020204" pitchFamily="34" charset="0"/>
              </a:rPr>
              <a:t>را مستقیم به گیرنده بدهد و یا اینکه از گیرنده بخواهد خودش (با آدرس گیرنده پول) به سایت ما وصل شده و سند را دانلود کند.</a:t>
            </a:r>
          </a:p>
        </p:txBody>
      </p:sp>
      <p:cxnSp>
        <p:nvCxnSpPr>
          <p:cNvPr id="10" name="Straight Arrow Connector 9">
            <a:extLst>
              <a:ext uri="{FF2B5EF4-FFF2-40B4-BE49-F238E27FC236}">
                <a16:creationId xmlns:a16="http://schemas.microsoft.com/office/drawing/2014/main" id="{1A872B27-531D-0D63-CAB3-7238E1D9238D}"/>
              </a:ext>
            </a:extLst>
          </p:cNvPr>
          <p:cNvCxnSpPr>
            <a:cxnSpLocks/>
          </p:cNvCxnSpPr>
          <p:nvPr/>
        </p:nvCxnSpPr>
        <p:spPr>
          <a:xfrm flipH="1">
            <a:off x="3900668" y="1370710"/>
            <a:ext cx="5694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549DDF6-594D-F8C3-5338-1C9CAA5D36F4}"/>
              </a:ext>
            </a:extLst>
          </p:cNvPr>
          <p:cNvSpPr txBox="1"/>
          <p:nvPr/>
        </p:nvSpPr>
        <p:spPr>
          <a:xfrm>
            <a:off x="4854315" y="79622"/>
            <a:ext cx="1842171"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انتقال وجه (بین دو کاربر)</a:t>
            </a:r>
          </a:p>
        </p:txBody>
      </p:sp>
      <p:pic>
        <p:nvPicPr>
          <p:cNvPr id="2" name="Picture 1">
            <a:extLst>
              <a:ext uri="{FF2B5EF4-FFF2-40B4-BE49-F238E27FC236}">
                <a16:creationId xmlns:a16="http://schemas.microsoft.com/office/drawing/2014/main" id="{851D94E5-4FC2-80BE-9AFA-2CB579E836F2}"/>
              </a:ext>
            </a:extLst>
          </p:cNvPr>
          <p:cNvPicPr>
            <a:picLocks noChangeAspect="1"/>
          </p:cNvPicPr>
          <p:nvPr/>
        </p:nvPicPr>
        <p:blipFill>
          <a:blip r:embed="rId3"/>
          <a:stretch>
            <a:fillRect/>
          </a:stretch>
        </p:blipFill>
        <p:spPr>
          <a:xfrm>
            <a:off x="1038546" y="2606481"/>
            <a:ext cx="1108517" cy="1108517"/>
          </a:xfrm>
          <a:prstGeom prst="rect">
            <a:avLst/>
          </a:prstGeom>
        </p:spPr>
      </p:pic>
      <p:cxnSp>
        <p:nvCxnSpPr>
          <p:cNvPr id="4" name="Straight Arrow Connector 3">
            <a:extLst>
              <a:ext uri="{FF2B5EF4-FFF2-40B4-BE49-F238E27FC236}">
                <a16:creationId xmlns:a16="http://schemas.microsoft.com/office/drawing/2014/main" id="{41504165-9618-43C0-3960-C5B35601FDF7}"/>
              </a:ext>
            </a:extLst>
          </p:cNvPr>
          <p:cNvCxnSpPr>
            <a:cxnSpLocks/>
            <a:stCxn id="3" idx="2"/>
            <a:endCxn id="2" idx="0"/>
          </p:cNvCxnSpPr>
          <p:nvPr/>
        </p:nvCxnSpPr>
        <p:spPr>
          <a:xfrm>
            <a:off x="1592805" y="1955276"/>
            <a:ext cx="0" cy="65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5162EE-CC39-AAF0-9BEB-A376FD29AF63}"/>
              </a:ext>
            </a:extLst>
          </p:cNvPr>
          <p:cNvSpPr txBox="1"/>
          <p:nvPr/>
        </p:nvSpPr>
        <p:spPr>
          <a:xfrm>
            <a:off x="696936" y="4138392"/>
            <a:ext cx="9605515" cy="276999"/>
          </a:xfrm>
          <a:prstGeom prst="rect">
            <a:avLst/>
          </a:prstGeom>
          <a:noFill/>
        </p:spPr>
        <p:txBody>
          <a:bodyPr wrap="none" rtlCol="0">
            <a:spAutoFit/>
          </a:bodyPr>
          <a:lstStyle/>
          <a:p>
            <a:r>
              <a:rPr lang="en-US" sz="1200" dirty="0">
                <a:solidFill>
                  <a:schemeClr val="accent5">
                    <a:lumMod val="75000"/>
                  </a:schemeClr>
                </a:solidFill>
                <a:effectLst/>
                <a:latin typeface="Menlo" panose="020B0609030804020204" pitchFamily="49" charset="0"/>
              </a:rPr>
              <a:t>2</a:t>
            </a:r>
            <a:r>
              <a:rPr lang="it-IT" sz="1200" dirty="0">
                <a:solidFill>
                  <a:schemeClr val="accent5">
                    <a:lumMod val="75000"/>
                  </a:schemeClr>
                </a:solidFill>
                <a:latin typeface="Menlo" panose="020B0609030804020204" pitchFamily="49" charset="0"/>
              </a:rPr>
              <a:t>.24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0x15d34aaf54267db7d7c367839aaf71a00a2c6a65</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8000050030001000</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79c01dfe+r.9907c74c,l.85fa4e84</a:t>
            </a:r>
          </a:p>
        </p:txBody>
      </p:sp>
      <p:sp>
        <p:nvSpPr>
          <p:cNvPr id="6" name="TextBox 5">
            <a:extLst>
              <a:ext uri="{FF2B5EF4-FFF2-40B4-BE49-F238E27FC236}">
                <a16:creationId xmlns:a16="http://schemas.microsoft.com/office/drawing/2014/main" id="{96CA77FB-9041-6E50-4F88-B61FD42EFBCD}"/>
              </a:ext>
            </a:extLst>
          </p:cNvPr>
          <p:cNvSpPr txBox="1"/>
          <p:nvPr/>
        </p:nvSpPr>
        <p:spPr>
          <a:xfrm>
            <a:off x="292714" y="4523520"/>
            <a:ext cx="8909811"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اثبات مرکل                                         مبلغ اعتبار                            آدرس صاحب حساب                                    شماره سریال سند</a:t>
            </a:r>
          </a:p>
        </p:txBody>
      </p:sp>
      <p:cxnSp>
        <p:nvCxnSpPr>
          <p:cNvPr id="9" name="Straight Arrow Connector 8">
            <a:extLst>
              <a:ext uri="{FF2B5EF4-FFF2-40B4-BE49-F238E27FC236}">
                <a16:creationId xmlns:a16="http://schemas.microsoft.com/office/drawing/2014/main" id="{DAB2BD6C-2EA6-3459-2AA3-D3712779F6BF}"/>
              </a:ext>
            </a:extLst>
          </p:cNvPr>
          <p:cNvCxnSpPr>
            <a:cxnSpLocks/>
          </p:cNvCxnSpPr>
          <p:nvPr/>
        </p:nvCxnSpPr>
        <p:spPr>
          <a:xfrm flipV="1">
            <a:off x="6137041" y="4359625"/>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9E474D-AE43-C36F-A212-D84D2A624B6A}"/>
              </a:ext>
            </a:extLst>
          </p:cNvPr>
          <p:cNvCxnSpPr>
            <a:cxnSpLocks/>
          </p:cNvCxnSpPr>
          <p:nvPr/>
        </p:nvCxnSpPr>
        <p:spPr>
          <a:xfrm flipV="1">
            <a:off x="3854899" y="4359625"/>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11EA9A-F797-7EBE-EE61-2BEDDE528DF1}"/>
              </a:ext>
            </a:extLst>
          </p:cNvPr>
          <p:cNvCxnSpPr>
            <a:cxnSpLocks/>
          </p:cNvCxnSpPr>
          <p:nvPr/>
        </p:nvCxnSpPr>
        <p:spPr>
          <a:xfrm flipV="1">
            <a:off x="812681" y="4359625"/>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D6842CB-3969-13BF-940C-DD9C2AE35999}"/>
              </a:ext>
            </a:extLst>
          </p:cNvPr>
          <p:cNvCxnSpPr>
            <a:cxnSpLocks/>
          </p:cNvCxnSpPr>
          <p:nvPr/>
        </p:nvCxnSpPr>
        <p:spPr>
          <a:xfrm flipV="1">
            <a:off x="8916890" y="4373127"/>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B97484E-9D8C-C5F7-6B1D-E5F5B3E58CE4}"/>
              </a:ext>
            </a:extLst>
          </p:cNvPr>
          <p:cNvSpPr txBox="1"/>
          <p:nvPr/>
        </p:nvSpPr>
        <p:spPr>
          <a:xfrm>
            <a:off x="9964325" y="4097880"/>
            <a:ext cx="2044149"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رسید یک برای فرستنده پول:</a:t>
            </a:r>
          </a:p>
        </p:txBody>
      </p:sp>
      <p:sp>
        <p:nvSpPr>
          <p:cNvPr id="15" name="TextBox 14">
            <a:extLst>
              <a:ext uri="{FF2B5EF4-FFF2-40B4-BE49-F238E27FC236}">
                <a16:creationId xmlns:a16="http://schemas.microsoft.com/office/drawing/2014/main" id="{D1039451-4FFC-5248-8216-499E57D6E390}"/>
              </a:ext>
            </a:extLst>
          </p:cNvPr>
          <p:cNvSpPr txBox="1"/>
          <p:nvPr/>
        </p:nvSpPr>
        <p:spPr>
          <a:xfrm>
            <a:off x="684446" y="5340101"/>
            <a:ext cx="8861721" cy="276999"/>
          </a:xfrm>
          <a:prstGeom prst="rect">
            <a:avLst/>
          </a:prstGeom>
          <a:noFill/>
        </p:spPr>
        <p:txBody>
          <a:bodyPr wrap="none" rtlCol="0">
            <a:spAutoFit/>
          </a:bodyPr>
          <a:lstStyle/>
          <a:p>
            <a:r>
              <a:rPr lang="en-US" sz="1200" dirty="0">
                <a:solidFill>
                  <a:schemeClr val="accent5">
                    <a:lumMod val="75000"/>
                  </a:schemeClr>
                </a:solidFill>
                <a:effectLst/>
                <a:latin typeface="Menlo" panose="020B0609030804020204" pitchFamily="49" charset="0"/>
              </a:rPr>
              <a:t>2</a:t>
            </a:r>
            <a:r>
              <a:rPr lang="it-IT" sz="1200" dirty="0">
                <a:solidFill>
                  <a:schemeClr val="accent5">
                    <a:lumMod val="75000"/>
                  </a:schemeClr>
                </a:solidFill>
                <a:latin typeface="Menlo" panose="020B0609030804020204" pitchFamily="49" charset="0"/>
              </a:rPr>
              <a:t>.24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0xaf71a00a2c6a6515d34aaf54267db7d7c367839a</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46000000000</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a:t>
            </a:r>
            <a:r>
              <a:rPr lang="fa-IR" sz="1200" dirty="0">
                <a:solidFill>
                  <a:schemeClr val="accent5">
                    <a:lumMod val="75000"/>
                  </a:schemeClr>
                </a:solidFill>
                <a:effectLst/>
                <a:latin typeface="Menlo" panose="020B0609030804020204" pitchFamily="49" charset="0"/>
              </a:rPr>
              <a:t> </a:t>
            </a:r>
            <a:r>
              <a:rPr lang="en-US" sz="1200" dirty="0">
                <a:solidFill>
                  <a:schemeClr val="accent5">
                    <a:lumMod val="75000"/>
                  </a:schemeClr>
                </a:solidFill>
                <a:effectLst/>
                <a:latin typeface="Menlo" panose="020B0609030804020204" pitchFamily="49" charset="0"/>
              </a:rPr>
              <a:t>79c01dfe+r.9907c74c,l.85fa4e84</a:t>
            </a:r>
          </a:p>
        </p:txBody>
      </p:sp>
      <p:sp>
        <p:nvSpPr>
          <p:cNvPr id="16" name="TextBox 15">
            <a:extLst>
              <a:ext uri="{FF2B5EF4-FFF2-40B4-BE49-F238E27FC236}">
                <a16:creationId xmlns:a16="http://schemas.microsoft.com/office/drawing/2014/main" id="{F9ADF4DF-9A95-961D-9589-016729FF32FF}"/>
              </a:ext>
            </a:extLst>
          </p:cNvPr>
          <p:cNvSpPr txBox="1"/>
          <p:nvPr/>
        </p:nvSpPr>
        <p:spPr>
          <a:xfrm>
            <a:off x="280224" y="5725229"/>
            <a:ext cx="8909811"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اثبات مرکل                                         مبلغ اعتبار                            آدرس صاحب حساب                                    شماره سریال سند</a:t>
            </a:r>
          </a:p>
        </p:txBody>
      </p:sp>
      <p:cxnSp>
        <p:nvCxnSpPr>
          <p:cNvPr id="17" name="Straight Arrow Connector 16">
            <a:extLst>
              <a:ext uri="{FF2B5EF4-FFF2-40B4-BE49-F238E27FC236}">
                <a16:creationId xmlns:a16="http://schemas.microsoft.com/office/drawing/2014/main" id="{6F7ACA13-7332-AF68-9CE2-F7CA16647108}"/>
              </a:ext>
            </a:extLst>
          </p:cNvPr>
          <p:cNvCxnSpPr>
            <a:cxnSpLocks/>
          </p:cNvCxnSpPr>
          <p:nvPr/>
        </p:nvCxnSpPr>
        <p:spPr>
          <a:xfrm flipV="1">
            <a:off x="6124551" y="5561334"/>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5EBAA7D-CEA3-D43C-A5A9-61519A64302D}"/>
              </a:ext>
            </a:extLst>
          </p:cNvPr>
          <p:cNvCxnSpPr>
            <a:cxnSpLocks/>
          </p:cNvCxnSpPr>
          <p:nvPr/>
        </p:nvCxnSpPr>
        <p:spPr>
          <a:xfrm flipV="1">
            <a:off x="3842409" y="5561334"/>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908683-6AF4-AB9A-3FD5-01FE660783CD}"/>
              </a:ext>
            </a:extLst>
          </p:cNvPr>
          <p:cNvCxnSpPr>
            <a:cxnSpLocks/>
          </p:cNvCxnSpPr>
          <p:nvPr/>
        </p:nvCxnSpPr>
        <p:spPr>
          <a:xfrm flipV="1">
            <a:off x="800191" y="5561334"/>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11A07C-6048-E4DD-D29C-8E06C4394B0F}"/>
              </a:ext>
            </a:extLst>
          </p:cNvPr>
          <p:cNvCxnSpPr>
            <a:cxnSpLocks/>
          </p:cNvCxnSpPr>
          <p:nvPr/>
        </p:nvCxnSpPr>
        <p:spPr>
          <a:xfrm flipV="1">
            <a:off x="8904400" y="5574836"/>
            <a:ext cx="0" cy="20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BE1074-2F22-3FF5-3134-BF86BBB3DF02}"/>
              </a:ext>
            </a:extLst>
          </p:cNvPr>
          <p:cNvSpPr txBox="1"/>
          <p:nvPr/>
        </p:nvSpPr>
        <p:spPr>
          <a:xfrm>
            <a:off x="10118546" y="5299589"/>
            <a:ext cx="1877438"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رسید دو برای گیرنده پول:</a:t>
            </a:r>
          </a:p>
        </p:txBody>
      </p:sp>
      <p:sp>
        <p:nvSpPr>
          <p:cNvPr id="22" name="TextBox 21">
            <a:extLst>
              <a:ext uri="{FF2B5EF4-FFF2-40B4-BE49-F238E27FC236}">
                <a16:creationId xmlns:a16="http://schemas.microsoft.com/office/drawing/2014/main" id="{6C112A3A-F855-1637-A870-00516D5E2D30}"/>
              </a:ext>
            </a:extLst>
          </p:cNvPr>
          <p:cNvSpPr txBox="1"/>
          <p:nvPr/>
        </p:nvSpPr>
        <p:spPr>
          <a:xfrm>
            <a:off x="6865495" y="6424433"/>
            <a:ext cx="5130489" cy="338554"/>
          </a:xfrm>
          <a:prstGeom prst="rect">
            <a:avLst/>
          </a:prstGeom>
          <a:noFill/>
        </p:spPr>
        <p:txBody>
          <a:bodyPr wrap="square" rtlCol="0">
            <a:spAutoFit/>
          </a:bodyPr>
          <a:lstStyle/>
          <a:p>
            <a:pPr algn="r" rtl="1"/>
            <a:r>
              <a:rPr lang="fa-IR" sz="1600" dirty="0">
                <a:solidFill>
                  <a:srgbClr val="C00000"/>
                </a:solidFill>
                <a:latin typeface="Arial Narrow" panose="020B0604020202020204" pitchFamily="34" charset="0"/>
                <a:cs typeface="Arial Narrow" panose="020B0604020202020204" pitchFamily="34" charset="0"/>
              </a:rPr>
              <a:t>احتمالا نیازی نداشته باشیم که فرستنده پول این دو سند رو امضا بکنه.</a:t>
            </a:r>
          </a:p>
        </p:txBody>
      </p:sp>
    </p:spTree>
    <p:extLst>
      <p:ext uri="{BB962C8B-B14F-4D97-AF65-F5344CB8AC3E}">
        <p14:creationId xmlns:p14="http://schemas.microsoft.com/office/powerpoint/2010/main" val="415270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68255-9150-F2B2-6DF6-8D4554131D13}"/>
              </a:ext>
            </a:extLst>
          </p:cNvPr>
          <p:cNvPicPr>
            <a:picLocks noChangeAspect="1"/>
          </p:cNvPicPr>
          <p:nvPr/>
        </p:nvPicPr>
        <p:blipFill>
          <a:blip r:embed="rId2"/>
          <a:stretch>
            <a:fillRect/>
          </a:stretch>
        </p:blipFill>
        <p:spPr>
          <a:xfrm>
            <a:off x="1148466" y="1066598"/>
            <a:ext cx="888678" cy="888678"/>
          </a:xfrm>
          <a:prstGeom prst="rect">
            <a:avLst/>
          </a:prstGeom>
        </p:spPr>
      </p:pic>
      <p:pic>
        <p:nvPicPr>
          <p:cNvPr id="7" name="Picture 6">
            <a:extLst>
              <a:ext uri="{FF2B5EF4-FFF2-40B4-BE49-F238E27FC236}">
                <a16:creationId xmlns:a16="http://schemas.microsoft.com/office/drawing/2014/main" id="{21261AD1-1B21-CC71-4C87-450DC0CDA9D9}"/>
              </a:ext>
            </a:extLst>
          </p:cNvPr>
          <p:cNvPicPr>
            <a:picLocks noChangeAspect="1"/>
          </p:cNvPicPr>
          <p:nvPr/>
        </p:nvPicPr>
        <p:blipFill>
          <a:blip r:embed="rId3"/>
          <a:stretch>
            <a:fillRect/>
          </a:stretch>
        </p:blipFill>
        <p:spPr>
          <a:xfrm>
            <a:off x="10659222" y="956679"/>
            <a:ext cx="1108517" cy="1108517"/>
          </a:xfrm>
          <a:prstGeom prst="rect">
            <a:avLst/>
          </a:prstGeom>
        </p:spPr>
      </p:pic>
      <p:sp>
        <p:nvSpPr>
          <p:cNvPr id="8" name="TextBox 7">
            <a:extLst>
              <a:ext uri="{FF2B5EF4-FFF2-40B4-BE49-F238E27FC236}">
                <a16:creationId xmlns:a16="http://schemas.microsoft.com/office/drawing/2014/main" id="{CBD26BF6-20AC-D8FF-FB82-3F69CAC55B6F}"/>
              </a:ext>
            </a:extLst>
          </p:cNvPr>
          <p:cNvSpPr txBox="1"/>
          <p:nvPr/>
        </p:nvSpPr>
        <p:spPr>
          <a:xfrm>
            <a:off x="4277033" y="2829682"/>
            <a:ext cx="7490706" cy="584775"/>
          </a:xfrm>
          <a:prstGeom prst="rect">
            <a:avLst/>
          </a:prstGeom>
          <a:noFill/>
        </p:spPr>
        <p:txBody>
          <a:bodyPr wrap="square" rtlCol="0">
            <a:spAutoFit/>
          </a:bodyPr>
          <a:lstStyle/>
          <a:p>
            <a:pPr algn="r" rtl="1"/>
            <a:r>
              <a:rPr lang="fa-IR" sz="1600" dirty="0">
                <a:latin typeface="Arial Narrow" panose="020B0604020202020204" pitchFamily="34" charset="0"/>
                <a:cs typeface="Arial Narrow" panose="020B0604020202020204" pitchFamily="34" charset="0"/>
              </a:rPr>
              <a:t>از آنجا که هر کاربر میتواند به صورت بلادرنگ و بدون نیاز به تایید بنگاه سکه‌های خود را از قرارداد خارج کند، </a:t>
            </a:r>
            <a:endParaRPr lang="it-IT" sz="1600" dirty="0">
              <a:latin typeface="Arial Narrow" panose="020B0604020202020204" pitchFamily="34" charset="0"/>
              <a:cs typeface="Arial Narrow" panose="020B0604020202020204" pitchFamily="34" charset="0"/>
            </a:endParaRPr>
          </a:p>
          <a:p>
            <a:pPr algn="r" rtl="1"/>
            <a:r>
              <a:rPr lang="fa-IR" sz="1600" dirty="0">
                <a:latin typeface="Arial Narrow" panose="020B0604020202020204" pitchFamily="34" charset="0"/>
                <a:cs typeface="Arial Narrow" panose="020B0604020202020204" pitchFamily="34" charset="0"/>
              </a:rPr>
              <a:t>بنابراین میتواند این سکه‌ها را مجددا وارد قرارداد کند و این دفعه اختیار آنرا به یک بنگاه دیگر بدهد.</a:t>
            </a:r>
          </a:p>
        </p:txBody>
      </p:sp>
      <p:cxnSp>
        <p:nvCxnSpPr>
          <p:cNvPr id="10" name="Straight Arrow Connector 9">
            <a:extLst>
              <a:ext uri="{FF2B5EF4-FFF2-40B4-BE49-F238E27FC236}">
                <a16:creationId xmlns:a16="http://schemas.microsoft.com/office/drawing/2014/main" id="{1A872B27-531D-0D63-CAB3-7238E1D9238D}"/>
              </a:ext>
            </a:extLst>
          </p:cNvPr>
          <p:cNvCxnSpPr>
            <a:cxnSpLocks/>
          </p:cNvCxnSpPr>
          <p:nvPr/>
        </p:nvCxnSpPr>
        <p:spPr>
          <a:xfrm flipH="1">
            <a:off x="2330245" y="1370710"/>
            <a:ext cx="7265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549DDF6-594D-F8C3-5338-1C9CAA5D36F4}"/>
              </a:ext>
            </a:extLst>
          </p:cNvPr>
          <p:cNvSpPr txBox="1"/>
          <p:nvPr/>
        </p:nvSpPr>
        <p:spPr>
          <a:xfrm>
            <a:off x="4544935" y="79622"/>
            <a:ext cx="2151551"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انتقال وجه کاربر(بین دو بنگاه)</a:t>
            </a:r>
          </a:p>
        </p:txBody>
      </p:sp>
      <p:cxnSp>
        <p:nvCxnSpPr>
          <p:cNvPr id="4" name="Straight Arrow Connector 3">
            <a:extLst>
              <a:ext uri="{FF2B5EF4-FFF2-40B4-BE49-F238E27FC236}">
                <a16:creationId xmlns:a16="http://schemas.microsoft.com/office/drawing/2014/main" id="{41504165-9618-43C0-3960-C5B35601FDF7}"/>
              </a:ext>
            </a:extLst>
          </p:cNvPr>
          <p:cNvCxnSpPr>
            <a:cxnSpLocks/>
            <a:stCxn id="3" idx="2"/>
          </p:cNvCxnSpPr>
          <p:nvPr/>
        </p:nvCxnSpPr>
        <p:spPr>
          <a:xfrm>
            <a:off x="1592805" y="1955276"/>
            <a:ext cx="0" cy="65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B96477F2-43F9-1BBE-2D50-5F9DF5AB4847}"/>
              </a:ext>
            </a:extLst>
          </p:cNvPr>
          <p:cNvPicPr>
            <a:picLocks noChangeAspect="1"/>
          </p:cNvPicPr>
          <p:nvPr/>
        </p:nvPicPr>
        <p:blipFill>
          <a:blip r:embed="rId2"/>
          <a:stretch>
            <a:fillRect/>
          </a:stretch>
        </p:blipFill>
        <p:spPr>
          <a:xfrm>
            <a:off x="1148466" y="2843730"/>
            <a:ext cx="888678" cy="888678"/>
          </a:xfrm>
          <a:prstGeom prst="rect">
            <a:avLst/>
          </a:prstGeom>
        </p:spPr>
      </p:pic>
      <p:sp>
        <p:nvSpPr>
          <p:cNvPr id="25" name="TextBox 24">
            <a:extLst>
              <a:ext uri="{FF2B5EF4-FFF2-40B4-BE49-F238E27FC236}">
                <a16:creationId xmlns:a16="http://schemas.microsoft.com/office/drawing/2014/main" id="{3243A51A-7772-9E0F-8EB4-0E95B6BE77D5}"/>
              </a:ext>
            </a:extLst>
          </p:cNvPr>
          <p:cNvSpPr txBox="1"/>
          <p:nvPr/>
        </p:nvSpPr>
        <p:spPr>
          <a:xfrm>
            <a:off x="1148467" y="888341"/>
            <a:ext cx="888678" cy="338554"/>
          </a:xfrm>
          <a:prstGeom prst="rect">
            <a:avLst/>
          </a:prstGeom>
          <a:noFill/>
        </p:spPr>
        <p:txBody>
          <a:bodyPr wrap="square" rtlCol="0">
            <a:spAutoFit/>
          </a:bodyPr>
          <a:lstStyle/>
          <a:p>
            <a:pPr algn="ctr"/>
            <a:r>
              <a:rPr lang="it-IT" sz="1600" dirty="0">
                <a:latin typeface="Arial Narrow" panose="020B0604020202020204" pitchFamily="34" charset="0"/>
                <a:cs typeface="Arial Narrow" panose="020B0604020202020204" pitchFamily="34" charset="0"/>
              </a:rPr>
              <a:t>Agent 1</a:t>
            </a:r>
            <a:endParaRPr lang="fa-IR" sz="1600" dirty="0">
              <a:latin typeface="Arial Narrow" panose="020B0604020202020204" pitchFamily="34" charset="0"/>
              <a:cs typeface="Arial Narrow" panose="020B0604020202020204" pitchFamily="34" charset="0"/>
            </a:endParaRPr>
          </a:p>
        </p:txBody>
      </p:sp>
      <p:sp>
        <p:nvSpPr>
          <p:cNvPr id="26" name="TextBox 25">
            <a:extLst>
              <a:ext uri="{FF2B5EF4-FFF2-40B4-BE49-F238E27FC236}">
                <a16:creationId xmlns:a16="http://schemas.microsoft.com/office/drawing/2014/main" id="{5289880D-F115-6225-ECC2-D7EFD9583704}"/>
              </a:ext>
            </a:extLst>
          </p:cNvPr>
          <p:cNvSpPr txBox="1"/>
          <p:nvPr/>
        </p:nvSpPr>
        <p:spPr>
          <a:xfrm>
            <a:off x="1148466" y="2660405"/>
            <a:ext cx="888678" cy="338554"/>
          </a:xfrm>
          <a:prstGeom prst="rect">
            <a:avLst/>
          </a:prstGeom>
          <a:noFill/>
        </p:spPr>
        <p:txBody>
          <a:bodyPr wrap="square" rtlCol="0">
            <a:spAutoFit/>
          </a:bodyPr>
          <a:lstStyle/>
          <a:p>
            <a:pPr algn="ctr"/>
            <a:r>
              <a:rPr lang="it-IT" sz="1600" dirty="0">
                <a:latin typeface="Arial Narrow" panose="020B0604020202020204" pitchFamily="34" charset="0"/>
                <a:cs typeface="Arial Narrow" panose="020B0604020202020204" pitchFamily="34" charset="0"/>
              </a:rPr>
              <a:t>Agent 2</a:t>
            </a:r>
            <a:endParaRPr lang="fa-IR" sz="1600" dirty="0">
              <a:latin typeface="Arial Narrow" panose="020B0604020202020204" pitchFamily="34" charset="0"/>
              <a:cs typeface="Arial Narrow" panose="020B0604020202020204" pitchFamily="34" charset="0"/>
            </a:endParaRPr>
          </a:p>
        </p:txBody>
      </p:sp>
      <p:cxnSp>
        <p:nvCxnSpPr>
          <p:cNvPr id="28" name="Straight Arrow Connector 27">
            <a:extLst>
              <a:ext uri="{FF2B5EF4-FFF2-40B4-BE49-F238E27FC236}">
                <a16:creationId xmlns:a16="http://schemas.microsoft.com/office/drawing/2014/main" id="{C31665CF-9598-2B8A-1FA3-DC611ABD1874}"/>
              </a:ext>
            </a:extLst>
          </p:cNvPr>
          <p:cNvCxnSpPr>
            <a:cxnSpLocks/>
          </p:cNvCxnSpPr>
          <p:nvPr/>
        </p:nvCxnSpPr>
        <p:spPr>
          <a:xfrm flipV="1">
            <a:off x="2197510" y="1666569"/>
            <a:ext cx="7397903" cy="162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7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68255-9150-F2B2-6DF6-8D4554131D13}"/>
              </a:ext>
            </a:extLst>
          </p:cNvPr>
          <p:cNvPicPr>
            <a:picLocks noChangeAspect="1"/>
          </p:cNvPicPr>
          <p:nvPr/>
        </p:nvPicPr>
        <p:blipFill>
          <a:blip r:embed="rId2"/>
          <a:stretch>
            <a:fillRect/>
          </a:stretch>
        </p:blipFill>
        <p:spPr>
          <a:xfrm>
            <a:off x="1148466" y="1066598"/>
            <a:ext cx="888678" cy="888678"/>
          </a:xfrm>
          <a:prstGeom prst="rect">
            <a:avLst/>
          </a:prstGeom>
        </p:spPr>
      </p:pic>
      <p:pic>
        <p:nvPicPr>
          <p:cNvPr id="7" name="Picture 6">
            <a:extLst>
              <a:ext uri="{FF2B5EF4-FFF2-40B4-BE49-F238E27FC236}">
                <a16:creationId xmlns:a16="http://schemas.microsoft.com/office/drawing/2014/main" id="{21261AD1-1B21-CC71-4C87-450DC0CDA9D9}"/>
              </a:ext>
            </a:extLst>
          </p:cNvPr>
          <p:cNvPicPr>
            <a:picLocks noChangeAspect="1"/>
          </p:cNvPicPr>
          <p:nvPr/>
        </p:nvPicPr>
        <p:blipFill>
          <a:blip r:embed="rId3"/>
          <a:stretch>
            <a:fillRect/>
          </a:stretch>
        </p:blipFill>
        <p:spPr>
          <a:xfrm>
            <a:off x="10659222" y="956679"/>
            <a:ext cx="1108517" cy="1108517"/>
          </a:xfrm>
          <a:prstGeom prst="rect">
            <a:avLst/>
          </a:prstGeom>
        </p:spPr>
      </p:pic>
      <p:sp>
        <p:nvSpPr>
          <p:cNvPr id="8" name="TextBox 7">
            <a:extLst>
              <a:ext uri="{FF2B5EF4-FFF2-40B4-BE49-F238E27FC236}">
                <a16:creationId xmlns:a16="http://schemas.microsoft.com/office/drawing/2014/main" id="{CBD26BF6-20AC-D8FF-FB82-3F69CAC55B6F}"/>
              </a:ext>
            </a:extLst>
          </p:cNvPr>
          <p:cNvSpPr txBox="1"/>
          <p:nvPr/>
        </p:nvSpPr>
        <p:spPr>
          <a:xfrm>
            <a:off x="2037144" y="2147439"/>
            <a:ext cx="9709601" cy="830997"/>
          </a:xfrm>
          <a:prstGeom prst="rect">
            <a:avLst/>
          </a:prstGeom>
          <a:noFill/>
        </p:spPr>
        <p:txBody>
          <a:bodyPr wrap="square" rtlCol="0">
            <a:spAutoFit/>
          </a:bodyPr>
          <a:lstStyle/>
          <a:p>
            <a:pPr algn="r" rtl="1"/>
            <a:r>
              <a:rPr lang="fa-IR" sz="1600" dirty="0">
                <a:latin typeface="Arial Narrow" panose="020B0604020202020204" pitchFamily="34" charset="0"/>
                <a:cs typeface="Arial Narrow" panose="020B0604020202020204" pitchFamily="34" charset="0"/>
              </a:rPr>
              <a:t>برداشت وجه از قرارداد (</a:t>
            </a:r>
            <a:r>
              <a:rPr lang="en-US" sz="1600" dirty="0">
                <a:latin typeface="Arial Narrow" panose="020B0604020202020204" pitchFamily="34" charset="0"/>
                <a:cs typeface="Arial Narrow" panose="020B0604020202020204" pitchFamily="34" charset="0"/>
              </a:rPr>
              <a:t>Withdraw</a:t>
            </a:r>
            <a:r>
              <a:rPr lang="fa-IR" sz="1600" dirty="0">
                <a:latin typeface="Arial Narrow" panose="020B0604020202020204" pitchFamily="34" charset="0"/>
                <a:cs typeface="Arial Narrow" panose="020B0604020202020204" pitchFamily="34" charset="0"/>
              </a:rPr>
              <a:t>) و انتقال آن به کیف پول آنچین میتواند از طرف مشتری درخواست داده شود و به صورت آنی و بدون نیاز به موافقت بنگاه انجام شود.</a:t>
            </a:r>
          </a:p>
          <a:p>
            <a:pPr algn="r" rtl="1"/>
            <a:endParaRPr lang="fa-IR" sz="1600" dirty="0">
              <a:latin typeface="Arial Narrow" panose="020B0604020202020204" pitchFamily="34" charset="0"/>
              <a:cs typeface="Arial Narrow" panose="020B0604020202020204" pitchFamily="34" charset="0"/>
            </a:endParaRPr>
          </a:p>
        </p:txBody>
      </p:sp>
      <p:cxnSp>
        <p:nvCxnSpPr>
          <p:cNvPr id="10" name="Straight Arrow Connector 9">
            <a:extLst>
              <a:ext uri="{FF2B5EF4-FFF2-40B4-BE49-F238E27FC236}">
                <a16:creationId xmlns:a16="http://schemas.microsoft.com/office/drawing/2014/main" id="{1A872B27-531D-0D63-CAB3-7238E1D9238D}"/>
              </a:ext>
            </a:extLst>
          </p:cNvPr>
          <p:cNvCxnSpPr>
            <a:cxnSpLocks/>
          </p:cNvCxnSpPr>
          <p:nvPr/>
        </p:nvCxnSpPr>
        <p:spPr>
          <a:xfrm flipH="1">
            <a:off x="3900668" y="1370710"/>
            <a:ext cx="5694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549DDF6-594D-F8C3-5338-1C9CAA5D36F4}"/>
              </a:ext>
            </a:extLst>
          </p:cNvPr>
          <p:cNvSpPr txBox="1"/>
          <p:nvPr/>
        </p:nvSpPr>
        <p:spPr>
          <a:xfrm>
            <a:off x="5673449" y="79622"/>
            <a:ext cx="1023037"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برداشت وجه</a:t>
            </a:r>
          </a:p>
        </p:txBody>
      </p:sp>
      <p:pic>
        <p:nvPicPr>
          <p:cNvPr id="2" name="Picture 1">
            <a:extLst>
              <a:ext uri="{FF2B5EF4-FFF2-40B4-BE49-F238E27FC236}">
                <a16:creationId xmlns:a16="http://schemas.microsoft.com/office/drawing/2014/main" id="{851D94E5-4FC2-80BE-9AFA-2CB579E836F2}"/>
              </a:ext>
            </a:extLst>
          </p:cNvPr>
          <p:cNvPicPr>
            <a:picLocks noChangeAspect="1"/>
          </p:cNvPicPr>
          <p:nvPr/>
        </p:nvPicPr>
        <p:blipFill>
          <a:blip r:embed="rId3"/>
          <a:stretch>
            <a:fillRect/>
          </a:stretch>
        </p:blipFill>
        <p:spPr>
          <a:xfrm>
            <a:off x="1038546" y="2606481"/>
            <a:ext cx="1108517" cy="1108517"/>
          </a:xfrm>
          <a:prstGeom prst="rect">
            <a:avLst/>
          </a:prstGeom>
        </p:spPr>
      </p:pic>
      <p:cxnSp>
        <p:nvCxnSpPr>
          <p:cNvPr id="4" name="Straight Arrow Connector 3">
            <a:extLst>
              <a:ext uri="{FF2B5EF4-FFF2-40B4-BE49-F238E27FC236}">
                <a16:creationId xmlns:a16="http://schemas.microsoft.com/office/drawing/2014/main" id="{41504165-9618-43C0-3960-C5B35601FDF7}"/>
              </a:ext>
            </a:extLst>
          </p:cNvPr>
          <p:cNvCxnSpPr>
            <a:cxnSpLocks/>
            <a:stCxn id="3" idx="2"/>
            <a:endCxn id="2" idx="0"/>
          </p:cNvCxnSpPr>
          <p:nvPr/>
        </p:nvCxnSpPr>
        <p:spPr>
          <a:xfrm>
            <a:off x="1592805" y="1955276"/>
            <a:ext cx="0" cy="65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5162EE-CC39-AAF0-9BEB-A376FD29AF63}"/>
              </a:ext>
            </a:extLst>
          </p:cNvPr>
          <p:cNvSpPr txBox="1"/>
          <p:nvPr/>
        </p:nvSpPr>
        <p:spPr>
          <a:xfrm>
            <a:off x="696936" y="4138392"/>
            <a:ext cx="9296135" cy="646331"/>
          </a:xfrm>
          <a:prstGeom prst="rect">
            <a:avLst/>
          </a:prstGeom>
          <a:noFill/>
        </p:spPr>
        <p:txBody>
          <a:bodyPr wrap="none" rtlCol="0">
            <a:spAutoFit/>
          </a:bodyPr>
          <a:lstStyle/>
          <a:p>
            <a:r>
              <a:rPr lang="en-US" sz="1200" b="0" dirty="0">
                <a:solidFill>
                  <a:srgbClr val="A31515"/>
                </a:solidFill>
                <a:effectLst/>
                <a:latin typeface="Menlo" panose="020B0609030804020204" pitchFamily="49" charset="0"/>
              </a:rPr>
              <a:t>Withdraw</a:t>
            </a:r>
            <a:r>
              <a:rPr lang="en-US" sz="1200" dirty="0">
                <a:solidFill>
                  <a:srgbClr val="000000"/>
                </a:solidFill>
                <a:latin typeface="Menlo" panose="020B0609030804020204" pitchFamily="49" charset="0"/>
              </a:rPr>
              <a:t>: </a:t>
            </a:r>
            <a:r>
              <a:rPr lang="en-US" sz="1200" dirty="0">
                <a:solidFill>
                  <a:schemeClr val="accent5">
                    <a:lumMod val="75000"/>
                  </a:schemeClr>
                </a:solidFill>
                <a:effectLst/>
                <a:latin typeface="Menlo" panose="020B0609030804020204" pitchFamily="49" charset="0"/>
              </a:rPr>
              <a:t>2</a:t>
            </a:r>
            <a:r>
              <a:rPr lang="it-IT" sz="1200" dirty="0">
                <a:solidFill>
                  <a:schemeClr val="accent5">
                    <a:lumMod val="75000"/>
                  </a:schemeClr>
                </a:solidFill>
                <a:latin typeface="Menlo" panose="020B0609030804020204" pitchFamily="49" charset="0"/>
              </a:rPr>
              <a:t>.24</a:t>
            </a:r>
            <a:r>
              <a:rPr lang="en-US" sz="1200" dirty="0">
                <a:solidFill>
                  <a:schemeClr val="accent5">
                    <a:lumMod val="75000"/>
                  </a:schemeClr>
                </a:solidFill>
                <a:effectLst/>
                <a:latin typeface="Menlo" panose="020B0609030804020204" pitchFamily="49" charset="0"/>
              </a:rPr>
              <a:t>:0x15d34aaf54267db7d7c367839aaf71a00a2c6a65:8000050030001000</a:t>
            </a:r>
            <a:r>
              <a:rPr lang="it-IT" sz="1200" dirty="0">
                <a:solidFill>
                  <a:schemeClr val="accent5">
                    <a:lumMod val="75000"/>
                  </a:schemeClr>
                </a:solidFill>
                <a:effectLst/>
                <a:latin typeface="Menlo" panose="020B0609030804020204" pitchFamily="49" charset="0"/>
              </a:rPr>
              <a:t>:</a:t>
            </a:r>
            <a:r>
              <a:rPr lang="en-US" sz="1200" dirty="0">
                <a:solidFill>
                  <a:schemeClr val="accent5">
                    <a:lumMod val="75000"/>
                  </a:schemeClr>
                </a:solidFill>
                <a:effectLst/>
                <a:latin typeface="Menlo" panose="020B0609030804020204" pitchFamily="49" charset="0"/>
              </a:rPr>
              <a:t>c01dfe+r.c74c,l.fa4e84:</a:t>
            </a:r>
          </a:p>
          <a:p>
            <a:endParaRPr lang="en-US" sz="1200" dirty="0">
              <a:solidFill>
                <a:schemeClr val="accent5">
                  <a:lumMod val="75000"/>
                </a:schemeClr>
              </a:solidFill>
              <a:latin typeface="Menlo" panose="020B0609030804020204" pitchFamily="49" charset="0"/>
            </a:endParaRPr>
          </a:p>
          <a:p>
            <a:r>
              <a:rPr lang="en-US" sz="1200" dirty="0">
                <a:solidFill>
                  <a:schemeClr val="accent6">
                    <a:lumMod val="50000"/>
                  </a:schemeClr>
                </a:solidFill>
                <a:effectLst/>
                <a:latin typeface="Menlo" panose="020B0609030804020204" pitchFamily="49" charset="0"/>
              </a:rPr>
              <a:t>fa4267db8000050030001007d7c367839aaf71005003a00a2c6a</a:t>
            </a:r>
          </a:p>
        </p:txBody>
      </p:sp>
      <p:sp>
        <p:nvSpPr>
          <p:cNvPr id="6" name="TextBox 5">
            <a:extLst>
              <a:ext uri="{FF2B5EF4-FFF2-40B4-BE49-F238E27FC236}">
                <a16:creationId xmlns:a16="http://schemas.microsoft.com/office/drawing/2014/main" id="{96CA77FB-9041-6E50-4F88-B61FD42EFBCD}"/>
              </a:ext>
            </a:extLst>
          </p:cNvPr>
          <p:cNvSpPr txBox="1"/>
          <p:nvPr/>
        </p:nvSpPr>
        <p:spPr>
          <a:xfrm>
            <a:off x="6155863" y="4879483"/>
            <a:ext cx="1877438"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امضا صاحب آدرس (پول)</a:t>
            </a:r>
          </a:p>
        </p:txBody>
      </p:sp>
      <p:cxnSp>
        <p:nvCxnSpPr>
          <p:cNvPr id="11" name="Straight Arrow Connector 10">
            <a:extLst>
              <a:ext uri="{FF2B5EF4-FFF2-40B4-BE49-F238E27FC236}">
                <a16:creationId xmlns:a16="http://schemas.microsoft.com/office/drawing/2014/main" id="{EC9E474D-AE43-C36F-A212-D84D2A624B6A}"/>
              </a:ext>
            </a:extLst>
          </p:cNvPr>
          <p:cNvCxnSpPr>
            <a:cxnSpLocks/>
          </p:cNvCxnSpPr>
          <p:nvPr/>
        </p:nvCxnSpPr>
        <p:spPr>
          <a:xfrm flipH="1" flipV="1">
            <a:off x="5620004" y="4757074"/>
            <a:ext cx="475996" cy="244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11EA9A-F797-7EBE-EE61-2BEDDE528DF1}"/>
              </a:ext>
            </a:extLst>
          </p:cNvPr>
          <p:cNvCxnSpPr>
            <a:cxnSpLocks/>
          </p:cNvCxnSpPr>
          <p:nvPr/>
        </p:nvCxnSpPr>
        <p:spPr>
          <a:xfrm>
            <a:off x="1858297" y="3893574"/>
            <a:ext cx="0" cy="244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B97484E-9D8C-C5F7-6B1D-E5F5B3E58CE4}"/>
              </a:ext>
            </a:extLst>
          </p:cNvPr>
          <p:cNvSpPr txBox="1"/>
          <p:nvPr/>
        </p:nvSpPr>
        <p:spPr>
          <a:xfrm>
            <a:off x="10228820" y="4097880"/>
            <a:ext cx="1779654" cy="338554"/>
          </a:xfrm>
          <a:prstGeom prst="rect">
            <a:avLst/>
          </a:prstGeom>
          <a:noFill/>
        </p:spPr>
        <p:txBody>
          <a:bodyPr wrap="none" rtlCol="0">
            <a:spAutoFit/>
          </a:bodyPr>
          <a:lstStyle/>
          <a:p>
            <a:pPr algn="r" rtl="1"/>
            <a:r>
              <a:rPr lang="fa-IR" sz="1600" dirty="0">
                <a:latin typeface="Arial Narrow" panose="020B0604020202020204" pitchFamily="34" charset="0"/>
                <a:cs typeface="Arial Narrow" panose="020B0604020202020204" pitchFamily="34" charset="0"/>
              </a:rPr>
              <a:t>درخواست برداشت وجه:</a:t>
            </a:r>
          </a:p>
        </p:txBody>
      </p:sp>
      <p:sp>
        <p:nvSpPr>
          <p:cNvPr id="26" name="TextBox 25">
            <a:extLst>
              <a:ext uri="{FF2B5EF4-FFF2-40B4-BE49-F238E27FC236}">
                <a16:creationId xmlns:a16="http://schemas.microsoft.com/office/drawing/2014/main" id="{E41069BE-D433-08CB-5DC4-5DBC8662C074}"/>
              </a:ext>
            </a:extLst>
          </p:cNvPr>
          <p:cNvSpPr txBox="1"/>
          <p:nvPr/>
        </p:nvSpPr>
        <p:spPr>
          <a:xfrm>
            <a:off x="4156610" y="3612494"/>
            <a:ext cx="1709122" cy="338554"/>
          </a:xfrm>
          <a:prstGeom prst="rect">
            <a:avLst/>
          </a:prstGeom>
          <a:noFill/>
        </p:spPr>
        <p:txBody>
          <a:bodyPr wrap="none" rtlCol="0">
            <a:spAutoFit/>
          </a:bodyPr>
          <a:lstStyle/>
          <a:p>
            <a:pPr marL="0" algn="r" defTabSz="914400" rtl="1" eaLnBrk="1" latinLnBrk="0" hangingPunct="1"/>
            <a:r>
              <a:rPr lang="fa-IR" sz="1600" dirty="0">
                <a:latin typeface="Arial Narrow" panose="020B0604020202020204" pitchFamily="34" charset="0"/>
                <a:cs typeface="Arial Narrow" panose="020B0604020202020204" pitchFamily="34" charset="0"/>
              </a:rPr>
              <a:t>رشته اثبات مالکیت پول</a:t>
            </a:r>
          </a:p>
        </p:txBody>
      </p:sp>
      <p:sp>
        <p:nvSpPr>
          <p:cNvPr id="27" name="TextBox 26">
            <a:extLst>
              <a:ext uri="{FF2B5EF4-FFF2-40B4-BE49-F238E27FC236}">
                <a16:creationId xmlns:a16="http://schemas.microsoft.com/office/drawing/2014/main" id="{2B9435A7-693B-F70A-1932-AF047CADF559}"/>
              </a:ext>
            </a:extLst>
          </p:cNvPr>
          <p:cNvSpPr txBox="1"/>
          <p:nvPr/>
        </p:nvSpPr>
        <p:spPr>
          <a:xfrm>
            <a:off x="9419780" y="5257562"/>
            <a:ext cx="2478884" cy="1600438"/>
          </a:xfrm>
          <a:prstGeom prst="rect">
            <a:avLst/>
          </a:prstGeom>
          <a:noFill/>
        </p:spPr>
        <p:txBody>
          <a:bodyPr wrap="none" rtlCol="0">
            <a:spAutoFit/>
          </a:bodyPr>
          <a:lstStyle/>
          <a:p>
            <a:r>
              <a:rPr lang="en-US" sz="1400" b="0" dirty="0">
                <a:solidFill>
                  <a:srgbClr val="0000FF"/>
                </a:solidFill>
                <a:effectLst/>
              </a:rPr>
              <a:t>event</a:t>
            </a:r>
            <a:r>
              <a:rPr lang="en-US" sz="1400" b="0" dirty="0">
                <a:solidFill>
                  <a:srgbClr val="000000"/>
                </a:solidFill>
                <a:effectLst/>
              </a:rPr>
              <a:t> </a:t>
            </a:r>
            <a:r>
              <a:rPr lang="en-US" sz="1400" b="0" dirty="0">
                <a:solidFill>
                  <a:srgbClr val="267F99"/>
                </a:solidFill>
                <a:effectLst/>
              </a:rPr>
              <a:t>WithdrawEvent</a:t>
            </a:r>
            <a:r>
              <a:rPr lang="en-US" sz="1400" b="0" dirty="0">
                <a:solidFill>
                  <a:srgbClr val="000000"/>
                </a:solidFill>
                <a:effectLst/>
              </a:rPr>
              <a:t>(</a:t>
            </a:r>
          </a:p>
          <a:p>
            <a:r>
              <a:rPr lang="fa-IR" sz="1400" b="0" dirty="0">
                <a:solidFill>
                  <a:srgbClr val="267F99"/>
                </a:solidFill>
                <a:effectLst/>
              </a:rPr>
              <a:t>   </a:t>
            </a:r>
            <a:r>
              <a:rPr lang="en-US" sz="1400" b="0" dirty="0">
                <a:solidFill>
                  <a:srgbClr val="267F99"/>
                </a:solidFill>
                <a:effectLst/>
              </a:rPr>
              <a:t>address</a:t>
            </a:r>
            <a:r>
              <a:rPr lang="en-US" sz="1400" b="0" dirty="0">
                <a:solidFill>
                  <a:srgbClr val="000000"/>
                </a:solidFill>
                <a:effectLst/>
              </a:rPr>
              <a:t> </a:t>
            </a:r>
            <a:r>
              <a:rPr lang="en-US" sz="1400" b="0" dirty="0">
                <a:solidFill>
                  <a:srgbClr val="0000FF"/>
                </a:solidFill>
                <a:effectLst/>
              </a:rPr>
              <a:t>indexed</a:t>
            </a:r>
            <a:r>
              <a:rPr lang="en-US" sz="1400" b="0" dirty="0">
                <a:solidFill>
                  <a:srgbClr val="000000"/>
                </a:solidFill>
                <a:effectLst/>
              </a:rPr>
              <a:t> withdrawer,</a:t>
            </a:r>
          </a:p>
          <a:p>
            <a:r>
              <a:rPr lang="fa-IR" sz="1400" b="0" dirty="0">
                <a:solidFill>
                  <a:srgbClr val="267F99"/>
                </a:solidFill>
                <a:effectLst/>
              </a:rPr>
              <a:t>   </a:t>
            </a:r>
            <a:r>
              <a:rPr lang="en-US" sz="1400" b="0" dirty="0">
                <a:solidFill>
                  <a:srgbClr val="267F99"/>
                </a:solidFill>
                <a:effectLst/>
              </a:rPr>
              <a:t>string</a:t>
            </a:r>
            <a:r>
              <a:rPr lang="en-US" sz="1400" b="0" dirty="0">
                <a:solidFill>
                  <a:srgbClr val="000000"/>
                </a:solidFill>
                <a:effectLst/>
              </a:rPr>
              <a:t> withdrawMsg,</a:t>
            </a:r>
            <a:r>
              <a:rPr lang="fa-IR" sz="1400" b="0" dirty="0">
                <a:solidFill>
                  <a:srgbClr val="000000"/>
                </a:solidFill>
                <a:effectLst/>
              </a:rPr>
              <a:t> </a:t>
            </a:r>
          </a:p>
          <a:p>
            <a:r>
              <a:rPr lang="fa-IR" sz="1400" dirty="0">
                <a:solidFill>
                  <a:srgbClr val="000000"/>
                </a:solidFill>
              </a:rPr>
              <a:t>   </a:t>
            </a:r>
            <a:r>
              <a:rPr lang="en-US" sz="1400" b="0" dirty="0">
                <a:solidFill>
                  <a:srgbClr val="267F99"/>
                </a:solidFill>
                <a:effectLst/>
              </a:rPr>
              <a:t>bytes</a:t>
            </a:r>
            <a:r>
              <a:rPr lang="en-US" sz="1400" b="0" dirty="0">
                <a:solidFill>
                  <a:srgbClr val="000000"/>
                </a:solidFill>
                <a:effectLst/>
              </a:rPr>
              <a:t> signature,</a:t>
            </a:r>
          </a:p>
          <a:p>
            <a:r>
              <a:rPr lang="fa-IR" sz="1400" b="0" dirty="0">
                <a:solidFill>
                  <a:srgbClr val="267F99"/>
                </a:solidFill>
                <a:effectLst/>
              </a:rPr>
              <a:t>   </a:t>
            </a:r>
            <a:r>
              <a:rPr lang="en-US" sz="1400" b="0" dirty="0">
                <a:solidFill>
                  <a:srgbClr val="267F99"/>
                </a:solidFill>
                <a:effectLst/>
              </a:rPr>
              <a:t>uint256</a:t>
            </a:r>
            <a:r>
              <a:rPr lang="en-US" sz="1400" b="0" dirty="0">
                <a:solidFill>
                  <a:srgbClr val="000000"/>
                </a:solidFill>
                <a:effectLst/>
              </a:rPr>
              <a:t> amount,</a:t>
            </a:r>
          </a:p>
          <a:p>
            <a:r>
              <a:rPr lang="fa-IR" sz="1400" b="0" dirty="0">
                <a:solidFill>
                  <a:srgbClr val="267F99"/>
                </a:solidFill>
                <a:effectLst/>
              </a:rPr>
              <a:t>   </a:t>
            </a:r>
            <a:r>
              <a:rPr lang="en-US" sz="1400" b="0" dirty="0">
                <a:solidFill>
                  <a:srgbClr val="267F99"/>
                </a:solidFill>
                <a:effectLst/>
              </a:rPr>
              <a:t>uint256</a:t>
            </a:r>
            <a:r>
              <a:rPr lang="en-US" sz="1400" b="0" dirty="0">
                <a:solidFill>
                  <a:srgbClr val="000000"/>
                </a:solidFill>
                <a:effectLst/>
              </a:rPr>
              <a:t> timestamp</a:t>
            </a:r>
          </a:p>
          <a:p>
            <a:r>
              <a:rPr lang="en-US" sz="1400" b="0" dirty="0">
                <a:solidFill>
                  <a:srgbClr val="000000"/>
                </a:solidFill>
                <a:effectLst/>
              </a:rPr>
              <a:t>);</a:t>
            </a:r>
          </a:p>
        </p:txBody>
      </p:sp>
      <p:sp>
        <p:nvSpPr>
          <p:cNvPr id="31" name="TextBox 30">
            <a:extLst>
              <a:ext uri="{FF2B5EF4-FFF2-40B4-BE49-F238E27FC236}">
                <a16:creationId xmlns:a16="http://schemas.microsoft.com/office/drawing/2014/main" id="{771EA33B-363A-59E2-1353-2EBE8A0A452C}"/>
              </a:ext>
            </a:extLst>
          </p:cNvPr>
          <p:cNvSpPr txBox="1"/>
          <p:nvPr/>
        </p:nvSpPr>
        <p:spPr>
          <a:xfrm>
            <a:off x="1833561" y="5944679"/>
            <a:ext cx="6199740" cy="830997"/>
          </a:xfrm>
          <a:prstGeom prst="rect">
            <a:avLst/>
          </a:prstGeom>
          <a:noFill/>
        </p:spPr>
        <p:txBody>
          <a:bodyPr wrap="square" rtlCol="0">
            <a:spAutoFit/>
          </a:bodyPr>
          <a:lstStyle/>
          <a:p>
            <a:pPr algn="r" rtl="1"/>
            <a:r>
              <a:rPr lang="fa-IR" sz="1600" dirty="0">
                <a:latin typeface="Arial Narrow" panose="020B0604020202020204" pitchFamily="34" charset="0"/>
                <a:cs typeface="Arial Narrow" panose="020B0604020202020204" pitchFamily="34" charset="0"/>
              </a:rPr>
              <a:t>این </a:t>
            </a:r>
            <a:r>
              <a:rPr lang="it-IT" sz="1600" dirty="0">
                <a:latin typeface="Arial Narrow" panose="020B0604020202020204" pitchFamily="34" charset="0"/>
                <a:cs typeface="Arial Narrow" panose="020B0604020202020204" pitchFamily="34" charset="0"/>
              </a:rPr>
              <a:t>Event</a:t>
            </a:r>
            <a:r>
              <a:rPr lang="fa-IR" sz="1600" dirty="0">
                <a:latin typeface="Arial Narrow" panose="020B0604020202020204" pitchFamily="34" charset="0"/>
                <a:cs typeface="Arial Narrow" panose="020B0604020202020204" pitchFamily="34" charset="0"/>
              </a:rPr>
              <a:t> به بنگاه خبر میدهد که مشتری طلب خود را از صندوق قرارداد خارج کرده است. </a:t>
            </a:r>
          </a:p>
          <a:p>
            <a:pPr algn="r" rtl="1"/>
            <a:r>
              <a:rPr lang="fa-IR" sz="1600" dirty="0">
                <a:latin typeface="Arial Narrow" panose="020B0604020202020204" pitchFamily="34" charset="0"/>
                <a:cs typeface="Arial Narrow" panose="020B0604020202020204" pitchFamily="34" charset="0"/>
              </a:rPr>
              <a:t>بنابراین بنگاه اطلاعات مربوطه را برای جلوگیری از ادعاهای بعدی مشتری ذخیره میکند. </a:t>
            </a:r>
          </a:p>
          <a:p>
            <a:pPr algn="r" rtl="1"/>
            <a:r>
              <a:rPr lang="fa-IR" sz="1600" dirty="0">
                <a:latin typeface="Arial Narrow" panose="020B0604020202020204" pitchFamily="34" charset="0"/>
                <a:cs typeface="Arial Narrow" panose="020B0604020202020204" pitchFamily="34" charset="0"/>
              </a:rPr>
              <a:t>مخصوصا امضای مشتری را.</a:t>
            </a:r>
          </a:p>
        </p:txBody>
      </p:sp>
      <p:cxnSp>
        <p:nvCxnSpPr>
          <p:cNvPr id="32" name="Straight Arrow Connector 31">
            <a:extLst>
              <a:ext uri="{FF2B5EF4-FFF2-40B4-BE49-F238E27FC236}">
                <a16:creationId xmlns:a16="http://schemas.microsoft.com/office/drawing/2014/main" id="{44A2A7B0-86F6-2F53-CB22-EC93CA9267A0}"/>
              </a:ext>
            </a:extLst>
          </p:cNvPr>
          <p:cNvCxnSpPr>
            <a:cxnSpLocks/>
          </p:cNvCxnSpPr>
          <p:nvPr/>
        </p:nvCxnSpPr>
        <p:spPr>
          <a:xfrm flipV="1">
            <a:off x="7689623" y="5412081"/>
            <a:ext cx="1730157" cy="6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907E075-97D6-241B-4EFF-0548331B4253}"/>
              </a:ext>
            </a:extLst>
          </p:cNvPr>
          <p:cNvSpPr txBox="1"/>
          <p:nvPr/>
        </p:nvSpPr>
        <p:spPr>
          <a:xfrm>
            <a:off x="0" y="5103858"/>
            <a:ext cx="5210739" cy="584775"/>
          </a:xfrm>
          <a:prstGeom prst="rect">
            <a:avLst/>
          </a:prstGeom>
          <a:noFill/>
        </p:spPr>
        <p:txBody>
          <a:bodyPr wrap="square" rtlCol="0">
            <a:spAutoFit/>
          </a:bodyPr>
          <a:lstStyle/>
          <a:p>
            <a:pPr algn="r" rtl="1"/>
            <a:r>
              <a:rPr lang="fa-IR" sz="1600" dirty="0">
                <a:latin typeface="Arial Narrow" panose="020B0604020202020204" pitchFamily="34" charset="0"/>
                <a:cs typeface="Arial Narrow" panose="020B0604020202020204" pitchFamily="34" charset="0"/>
              </a:rPr>
              <a:t>بعد از برداشت موفق پول از قرارداد، متغیر </a:t>
            </a:r>
            <a:r>
              <a:rPr lang="it-IT" sz="1600" dirty="0">
                <a:latin typeface="Arial Narrow" panose="020B0604020202020204" pitchFamily="34" charset="0"/>
                <a:cs typeface="Arial Narrow" panose="020B0604020202020204" pitchFamily="34" charset="0"/>
              </a:rPr>
              <a:t>agentsBalance</a:t>
            </a:r>
            <a:r>
              <a:rPr lang="fa-IR" sz="1600" dirty="0">
                <a:latin typeface="Arial Narrow" panose="020B0604020202020204" pitchFamily="34" charset="0"/>
                <a:cs typeface="Arial Narrow" panose="020B0604020202020204" pitchFamily="34" charset="0"/>
              </a:rPr>
              <a:t> که مقدار اعتبار هر بنگاه را نگهداری میکند آپدیت میشود.</a:t>
            </a:r>
          </a:p>
        </p:txBody>
      </p:sp>
    </p:spTree>
    <p:extLst>
      <p:ext uri="{BB962C8B-B14F-4D97-AF65-F5344CB8AC3E}">
        <p14:creationId xmlns:p14="http://schemas.microsoft.com/office/powerpoint/2010/main" val="95873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C7E043-A6B5-B0EB-EBD5-7DAFB7E8BDB6}"/>
              </a:ext>
            </a:extLst>
          </p:cNvPr>
          <p:cNvPicPr>
            <a:picLocks noChangeAspect="1"/>
          </p:cNvPicPr>
          <p:nvPr/>
        </p:nvPicPr>
        <p:blipFill>
          <a:blip r:embed="rId2"/>
          <a:stretch>
            <a:fillRect/>
          </a:stretch>
        </p:blipFill>
        <p:spPr>
          <a:xfrm>
            <a:off x="3253107" y="1066598"/>
            <a:ext cx="655218" cy="655218"/>
          </a:xfrm>
          <a:prstGeom prst="rect">
            <a:avLst/>
          </a:prstGeom>
        </p:spPr>
      </p:pic>
      <p:pic>
        <p:nvPicPr>
          <p:cNvPr id="6" name="Picture 5">
            <a:extLst>
              <a:ext uri="{FF2B5EF4-FFF2-40B4-BE49-F238E27FC236}">
                <a16:creationId xmlns:a16="http://schemas.microsoft.com/office/drawing/2014/main" id="{C255F0E3-02E6-694C-D92A-66C95DED2AD2}"/>
              </a:ext>
            </a:extLst>
          </p:cNvPr>
          <p:cNvPicPr>
            <a:picLocks noChangeAspect="1"/>
          </p:cNvPicPr>
          <p:nvPr/>
        </p:nvPicPr>
        <p:blipFill>
          <a:blip r:embed="rId3"/>
          <a:stretch>
            <a:fillRect/>
          </a:stretch>
        </p:blipFill>
        <p:spPr>
          <a:xfrm>
            <a:off x="1148466" y="1066598"/>
            <a:ext cx="888678" cy="888678"/>
          </a:xfrm>
          <a:prstGeom prst="rect">
            <a:avLst/>
          </a:prstGeom>
        </p:spPr>
      </p:pic>
      <p:sp>
        <p:nvSpPr>
          <p:cNvPr id="7" name="TextBox 6">
            <a:extLst>
              <a:ext uri="{FF2B5EF4-FFF2-40B4-BE49-F238E27FC236}">
                <a16:creationId xmlns:a16="http://schemas.microsoft.com/office/drawing/2014/main" id="{4EF25E38-120E-4256-B982-C2F41D46C35B}"/>
              </a:ext>
            </a:extLst>
          </p:cNvPr>
          <p:cNvSpPr txBox="1"/>
          <p:nvPr/>
        </p:nvSpPr>
        <p:spPr>
          <a:xfrm>
            <a:off x="4454013" y="2603065"/>
            <a:ext cx="989886" cy="369332"/>
          </a:xfrm>
          <a:prstGeom prst="rect">
            <a:avLst/>
          </a:prstGeom>
          <a:noFill/>
        </p:spPr>
        <p:txBody>
          <a:bodyPr wrap="none" rtlCol="0">
            <a:spAutoFit/>
          </a:bodyPr>
          <a:lstStyle/>
          <a:p>
            <a:r>
              <a:rPr lang="en-US" dirty="0"/>
              <a:t>Alchemy</a:t>
            </a:r>
          </a:p>
        </p:txBody>
      </p:sp>
      <p:pic>
        <p:nvPicPr>
          <p:cNvPr id="9" name="Picture 8">
            <a:extLst>
              <a:ext uri="{FF2B5EF4-FFF2-40B4-BE49-F238E27FC236}">
                <a16:creationId xmlns:a16="http://schemas.microsoft.com/office/drawing/2014/main" id="{A02EC9A9-8765-F404-C279-5B0CEED9A371}"/>
              </a:ext>
            </a:extLst>
          </p:cNvPr>
          <p:cNvPicPr>
            <a:picLocks noChangeAspect="1"/>
          </p:cNvPicPr>
          <p:nvPr/>
        </p:nvPicPr>
        <p:blipFill>
          <a:blip r:embed="rId4"/>
          <a:stretch>
            <a:fillRect/>
          </a:stretch>
        </p:blipFill>
        <p:spPr>
          <a:xfrm>
            <a:off x="7517301" y="1582440"/>
            <a:ext cx="1532751" cy="858740"/>
          </a:xfrm>
          <a:prstGeom prst="rect">
            <a:avLst/>
          </a:prstGeom>
        </p:spPr>
      </p:pic>
      <p:pic>
        <p:nvPicPr>
          <p:cNvPr id="10" name="Picture 9">
            <a:extLst>
              <a:ext uri="{FF2B5EF4-FFF2-40B4-BE49-F238E27FC236}">
                <a16:creationId xmlns:a16="http://schemas.microsoft.com/office/drawing/2014/main" id="{57DEB0DB-7A06-570E-26E5-22E8F46BD1AE}"/>
              </a:ext>
            </a:extLst>
          </p:cNvPr>
          <p:cNvPicPr>
            <a:picLocks noChangeAspect="1"/>
          </p:cNvPicPr>
          <p:nvPr/>
        </p:nvPicPr>
        <p:blipFill>
          <a:blip r:embed="rId2"/>
          <a:stretch>
            <a:fillRect/>
          </a:stretch>
        </p:blipFill>
        <p:spPr>
          <a:xfrm>
            <a:off x="10116023" y="1072630"/>
            <a:ext cx="655218" cy="655218"/>
          </a:xfrm>
          <a:prstGeom prst="rect">
            <a:avLst/>
          </a:prstGeom>
        </p:spPr>
      </p:pic>
      <p:sp>
        <p:nvSpPr>
          <p:cNvPr id="11" name="TextBox 10">
            <a:extLst>
              <a:ext uri="{FF2B5EF4-FFF2-40B4-BE49-F238E27FC236}">
                <a16:creationId xmlns:a16="http://schemas.microsoft.com/office/drawing/2014/main" id="{B4241588-7DC6-B672-B3FA-5C4461A7FA2A}"/>
              </a:ext>
            </a:extLst>
          </p:cNvPr>
          <p:cNvSpPr txBox="1"/>
          <p:nvPr/>
        </p:nvSpPr>
        <p:spPr>
          <a:xfrm>
            <a:off x="7088901" y="5015573"/>
            <a:ext cx="5103099" cy="830997"/>
          </a:xfrm>
          <a:prstGeom prst="rect">
            <a:avLst/>
          </a:prstGeom>
          <a:noFill/>
        </p:spPr>
        <p:txBody>
          <a:bodyPr wrap="square" rtlCol="0">
            <a:spAutoFit/>
          </a:bodyPr>
          <a:lstStyle/>
          <a:p>
            <a:r>
              <a:rPr lang="en-US" sz="1600" dirty="0"/>
              <a:t>An important point to note is that a customer </a:t>
            </a:r>
          </a:p>
          <a:p>
            <a:r>
              <a:rPr lang="en-US" sz="1600" dirty="0"/>
              <a:t>can easily transfer his fund between different agents, </a:t>
            </a:r>
          </a:p>
          <a:p>
            <a:r>
              <a:rPr lang="en-US" sz="1600" dirty="0"/>
              <a:t>no need for current company to be satisfied.</a:t>
            </a:r>
          </a:p>
        </p:txBody>
      </p:sp>
      <p:pic>
        <p:nvPicPr>
          <p:cNvPr id="15" name="Picture 14">
            <a:extLst>
              <a:ext uri="{FF2B5EF4-FFF2-40B4-BE49-F238E27FC236}">
                <a16:creationId xmlns:a16="http://schemas.microsoft.com/office/drawing/2014/main" id="{797B44C0-B3E2-65EE-1892-FCA558798723}"/>
              </a:ext>
            </a:extLst>
          </p:cNvPr>
          <p:cNvPicPr>
            <a:picLocks noChangeAspect="1"/>
          </p:cNvPicPr>
          <p:nvPr/>
        </p:nvPicPr>
        <p:blipFill>
          <a:blip r:embed="rId5"/>
          <a:stretch>
            <a:fillRect/>
          </a:stretch>
        </p:blipFill>
        <p:spPr>
          <a:xfrm>
            <a:off x="2890542" y="5304708"/>
            <a:ext cx="725129" cy="731274"/>
          </a:xfrm>
          <a:prstGeom prst="rect">
            <a:avLst/>
          </a:prstGeom>
        </p:spPr>
      </p:pic>
      <p:sp>
        <p:nvSpPr>
          <p:cNvPr id="16" name="TextBox 15">
            <a:extLst>
              <a:ext uri="{FF2B5EF4-FFF2-40B4-BE49-F238E27FC236}">
                <a16:creationId xmlns:a16="http://schemas.microsoft.com/office/drawing/2014/main" id="{4D4C49B3-F44A-951D-157C-0C8A2F463B66}"/>
              </a:ext>
            </a:extLst>
          </p:cNvPr>
          <p:cNvSpPr txBox="1"/>
          <p:nvPr/>
        </p:nvSpPr>
        <p:spPr>
          <a:xfrm>
            <a:off x="945709" y="2028228"/>
            <a:ext cx="1294192" cy="315976"/>
          </a:xfrm>
          <a:prstGeom prst="rect">
            <a:avLst/>
          </a:prstGeom>
          <a:noFill/>
        </p:spPr>
        <p:txBody>
          <a:bodyPr wrap="square" rtlCol="0">
            <a:spAutoFit/>
          </a:bodyPr>
          <a:lstStyle/>
          <a:p>
            <a:pPr algn="ctr"/>
            <a:r>
              <a:rPr lang="en-US" sz="1400" dirty="0"/>
              <a:t>Agent 1</a:t>
            </a:r>
          </a:p>
        </p:txBody>
      </p:sp>
      <p:pic>
        <p:nvPicPr>
          <p:cNvPr id="17" name="Picture 16">
            <a:extLst>
              <a:ext uri="{FF2B5EF4-FFF2-40B4-BE49-F238E27FC236}">
                <a16:creationId xmlns:a16="http://schemas.microsoft.com/office/drawing/2014/main" id="{E94DB513-8DAD-C01A-434F-E1E6A6E5974B}"/>
              </a:ext>
            </a:extLst>
          </p:cNvPr>
          <p:cNvPicPr>
            <a:picLocks noChangeAspect="1"/>
          </p:cNvPicPr>
          <p:nvPr/>
        </p:nvPicPr>
        <p:blipFill>
          <a:blip r:embed="rId3"/>
          <a:stretch>
            <a:fillRect/>
          </a:stretch>
        </p:blipFill>
        <p:spPr>
          <a:xfrm>
            <a:off x="1148466" y="4902724"/>
            <a:ext cx="888678" cy="888678"/>
          </a:xfrm>
          <a:prstGeom prst="rect">
            <a:avLst/>
          </a:prstGeom>
        </p:spPr>
      </p:pic>
      <p:sp>
        <p:nvSpPr>
          <p:cNvPr id="18" name="TextBox 17">
            <a:extLst>
              <a:ext uri="{FF2B5EF4-FFF2-40B4-BE49-F238E27FC236}">
                <a16:creationId xmlns:a16="http://schemas.microsoft.com/office/drawing/2014/main" id="{C24BE339-1DA7-A077-C975-2D63BD60514E}"/>
              </a:ext>
            </a:extLst>
          </p:cNvPr>
          <p:cNvSpPr txBox="1"/>
          <p:nvPr/>
        </p:nvSpPr>
        <p:spPr>
          <a:xfrm>
            <a:off x="945709" y="5864354"/>
            <a:ext cx="1294192" cy="315976"/>
          </a:xfrm>
          <a:prstGeom prst="rect">
            <a:avLst/>
          </a:prstGeom>
          <a:noFill/>
        </p:spPr>
        <p:txBody>
          <a:bodyPr wrap="square" rtlCol="0">
            <a:spAutoFit/>
          </a:bodyPr>
          <a:lstStyle/>
          <a:p>
            <a:pPr algn="ctr"/>
            <a:r>
              <a:rPr lang="en-US" sz="1400" dirty="0"/>
              <a:t>Agent 2</a:t>
            </a:r>
          </a:p>
        </p:txBody>
      </p:sp>
      <p:sp>
        <p:nvSpPr>
          <p:cNvPr id="19" name="TextBox 18">
            <a:extLst>
              <a:ext uri="{FF2B5EF4-FFF2-40B4-BE49-F238E27FC236}">
                <a16:creationId xmlns:a16="http://schemas.microsoft.com/office/drawing/2014/main" id="{428E4C46-0989-CF35-BF94-FFEC2443693A}"/>
              </a:ext>
            </a:extLst>
          </p:cNvPr>
          <p:cNvSpPr txBox="1"/>
          <p:nvPr/>
        </p:nvSpPr>
        <p:spPr>
          <a:xfrm>
            <a:off x="7614120" y="2382188"/>
            <a:ext cx="1294192" cy="315976"/>
          </a:xfrm>
          <a:prstGeom prst="rect">
            <a:avLst/>
          </a:prstGeom>
          <a:noFill/>
        </p:spPr>
        <p:txBody>
          <a:bodyPr wrap="square" rtlCol="0">
            <a:spAutoFit/>
          </a:bodyPr>
          <a:lstStyle/>
          <a:p>
            <a:pPr algn="ctr"/>
            <a:r>
              <a:rPr lang="en-US" sz="1400" dirty="0"/>
              <a:t>Agent 3</a:t>
            </a:r>
          </a:p>
        </p:txBody>
      </p:sp>
      <p:sp>
        <p:nvSpPr>
          <p:cNvPr id="20" name="TextBox 19">
            <a:extLst>
              <a:ext uri="{FF2B5EF4-FFF2-40B4-BE49-F238E27FC236}">
                <a16:creationId xmlns:a16="http://schemas.microsoft.com/office/drawing/2014/main" id="{41745B7E-4B19-1E5A-C009-D9CF068BE855}"/>
              </a:ext>
            </a:extLst>
          </p:cNvPr>
          <p:cNvSpPr txBox="1"/>
          <p:nvPr/>
        </p:nvSpPr>
        <p:spPr>
          <a:xfrm>
            <a:off x="4454013" y="4793722"/>
            <a:ext cx="741229" cy="369332"/>
          </a:xfrm>
          <a:prstGeom prst="rect">
            <a:avLst/>
          </a:prstGeom>
          <a:noFill/>
        </p:spPr>
        <p:txBody>
          <a:bodyPr wrap="none" rtlCol="0">
            <a:spAutoFit/>
          </a:bodyPr>
          <a:lstStyle/>
          <a:p>
            <a:r>
              <a:rPr lang="en-US" dirty="0"/>
              <a:t>Infura</a:t>
            </a:r>
          </a:p>
        </p:txBody>
      </p:sp>
      <p:sp>
        <p:nvSpPr>
          <p:cNvPr id="21" name="Oval 20">
            <a:extLst>
              <a:ext uri="{FF2B5EF4-FFF2-40B4-BE49-F238E27FC236}">
                <a16:creationId xmlns:a16="http://schemas.microsoft.com/office/drawing/2014/main" id="{D3BDADE2-F2A2-2F20-7588-B3C586A48A3D}"/>
              </a:ext>
            </a:extLst>
          </p:cNvPr>
          <p:cNvSpPr/>
          <p:nvPr/>
        </p:nvSpPr>
        <p:spPr>
          <a:xfrm rot="1874110">
            <a:off x="-42858" y="1215143"/>
            <a:ext cx="7522856" cy="2620204"/>
          </a:xfrm>
          <a:prstGeom prst="ellipse">
            <a:avLst/>
          </a:prstGeom>
          <a:solidFill>
            <a:schemeClr val="accent6">
              <a:lumMod val="60000"/>
              <a:lumOff val="40000"/>
              <a:alpha val="2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401A022-554A-F001-BE6C-809538E0B420}"/>
              </a:ext>
            </a:extLst>
          </p:cNvPr>
          <p:cNvSpPr/>
          <p:nvPr/>
        </p:nvSpPr>
        <p:spPr>
          <a:xfrm rot="20132071">
            <a:off x="4658850" y="1440145"/>
            <a:ext cx="7522856" cy="2620204"/>
          </a:xfrm>
          <a:prstGeom prst="ellipse">
            <a:avLst/>
          </a:prstGeom>
          <a:solidFill>
            <a:schemeClr val="accent1">
              <a:alpha val="1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7445B97-0177-7A17-2BA8-DD8B3EC96244}"/>
              </a:ext>
            </a:extLst>
          </p:cNvPr>
          <p:cNvSpPr/>
          <p:nvPr/>
        </p:nvSpPr>
        <p:spPr>
          <a:xfrm rot="20438129">
            <a:off x="-130345" y="3521356"/>
            <a:ext cx="7522856" cy="2620204"/>
          </a:xfrm>
          <a:prstGeom prst="ellipse">
            <a:avLst/>
          </a:prstGeom>
          <a:solidFill>
            <a:schemeClr val="accent4">
              <a:lumMod val="40000"/>
              <a:lumOff val="60000"/>
              <a:alpha val="3694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BA6C0C-A2FC-4FFE-F354-7F900CF47C5D}"/>
              </a:ext>
            </a:extLst>
          </p:cNvPr>
          <p:cNvPicPr>
            <a:picLocks noChangeAspect="1"/>
          </p:cNvPicPr>
          <p:nvPr/>
        </p:nvPicPr>
        <p:blipFill>
          <a:blip r:embed="rId6"/>
          <a:stretch>
            <a:fillRect/>
          </a:stretch>
        </p:blipFill>
        <p:spPr>
          <a:xfrm>
            <a:off x="5733435" y="3244642"/>
            <a:ext cx="725129" cy="1216843"/>
          </a:xfrm>
          <a:prstGeom prst="rect">
            <a:avLst/>
          </a:prstGeom>
        </p:spPr>
      </p:pic>
    </p:spTree>
    <p:extLst>
      <p:ext uri="{BB962C8B-B14F-4D97-AF65-F5344CB8AC3E}">
        <p14:creationId xmlns:p14="http://schemas.microsoft.com/office/powerpoint/2010/main" val="244696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8EA5C2-6D93-40B2-8EC1-D62AFB1EC0F8}"/>
              </a:ext>
            </a:extLst>
          </p:cNvPr>
          <p:cNvSpPr txBox="1"/>
          <p:nvPr/>
        </p:nvSpPr>
        <p:spPr>
          <a:xfrm>
            <a:off x="689548" y="1364110"/>
            <a:ext cx="10043409" cy="1384995"/>
          </a:xfrm>
          <a:prstGeom prst="rect">
            <a:avLst/>
          </a:prstGeom>
          <a:noFill/>
        </p:spPr>
        <p:txBody>
          <a:bodyPr wrap="square" rtlCol="0">
            <a:spAutoFit/>
          </a:bodyPr>
          <a:lstStyle/>
          <a:p>
            <a:r>
              <a:rPr lang="en-US" sz="1400" dirty="0"/>
              <a:t>2.1:0xf39fd6e51aad88f6f4ce6ab8827279cfffb92266:5000000000000000000	r.beeb11a6,r.385c945f,l.d8db64dfe</a:t>
            </a:r>
          </a:p>
          <a:p>
            <a:r>
              <a:rPr lang="en-US" sz="1400" dirty="0"/>
              <a:t>2.1:0x6ab8827e34e5e3aad88f6f4ce279f39fd6e51aa:3000070000000000023	r. 385c945f,r.385c94e2,l.d8db678d</a:t>
            </a:r>
          </a:p>
          <a:p>
            <a:r>
              <a:rPr lang="en-US" sz="1400" dirty="0"/>
              <a:t>2.1:0xf4ce6ab882727f4ce6ab88251aad88f6e15f434:2000000000440000000	l. d8db6e20,r.445c945f,l.d8db6e11</a:t>
            </a:r>
          </a:p>
          <a:p>
            <a:r>
              <a:rPr lang="en-US" sz="1400" dirty="0">
                <a:highlight>
                  <a:srgbClr val="00FFFF"/>
                </a:highlight>
              </a:rPr>
              <a:t>2.1</a:t>
            </a:r>
            <a:r>
              <a:rPr lang="en-US" sz="1400" dirty="0"/>
              <a:t>:</a:t>
            </a:r>
            <a:r>
              <a:rPr lang="en-US" sz="1400" dirty="0">
                <a:highlight>
                  <a:srgbClr val="00FF00"/>
                </a:highlight>
              </a:rPr>
              <a:t>0x6e15f43488f6f4ce6ab88278f6f4c279cfffb9555</a:t>
            </a:r>
            <a:r>
              <a:rPr lang="en-US" sz="1400" dirty="0"/>
              <a:t>:</a:t>
            </a:r>
            <a:r>
              <a:rPr lang="en-US" sz="1400" dirty="0">
                <a:highlight>
                  <a:srgbClr val="FFFF00"/>
                </a:highlight>
              </a:rPr>
              <a:t>1900000000000000000</a:t>
            </a:r>
            <a:r>
              <a:rPr lang="en-US" sz="1400" dirty="0"/>
              <a:t>	r.ca7b115e,r.385c94d2,l.e3456e20</a:t>
            </a:r>
          </a:p>
          <a:p>
            <a:endParaRPr lang="en-US" sz="1400" dirty="0"/>
          </a:p>
          <a:p>
            <a:endParaRPr lang="en-US" sz="1400" dirty="0"/>
          </a:p>
        </p:txBody>
      </p:sp>
      <p:sp>
        <p:nvSpPr>
          <p:cNvPr id="5" name="TextBox 4">
            <a:extLst>
              <a:ext uri="{FF2B5EF4-FFF2-40B4-BE49-F238E27FC236}">
                <a16:creationId xmlns:a16="http://schemas.microsoft.com/office/drawing/2014/main" id="{992D3F63-64CB-E3F3-0139-2918C871A0ED}"/>
              </a:ext>
            </a:extLst>
          </p:cNvPr>
          <p:cNvSpPr txBox="1"/>
          <p:nvPr/>
        </p:nvSpPr>
        <p:spPr>
          <a:xfrm>
            <a:off x="689548" y="1042240"/>
            <a:ext cx="10043408" cy="307777"/>
          </a:xfrm>
          <a:prstGeom prst="rect">
            <a:avLst/>
          </a:prstGeom>
          <a:noFill/>
        </p:spPr>
        <p:txBody>
          <a:bodyPr wrap="square" rtlCol="0">
            <a:spAutoFit/>
          </a:bodyPr>
          <a:lstStyle/>
          <a:p>
            <a:r>
              <a:rPr lang="en-US" sz="1400" dirty="0"/>
              <a:t>Credit details						leave proof 	</a:t>
            </a:r>
          </a:p>
        </p:txBody>
      </p:sp>
      <p:sp>
        <p:nvSpPr>
          <p:cNvPr id="6" name="TextBox 5">
            <a:extLst>
              <a:ext uri="{FF2B5EF4-FFF2-40B4-BE49-F238E27FC236}">
                <a16:creationId xmlns:a16="http://schemas.microsoft.com/office/drawing/2014/main" id="{006019C3-3314-F00E-D2A2-9F240B073905}"/>
              </a:ext>
            </a:extLst>
          </p:cNvPr>
          <p:cNvSpPr txBox="1"/>
          <p:nvPr/>
        </p:nvSpPr>
        <p:spPr>
          <a:xfrm>
            <a:off x="3845470" y="226188"/>
            <a:ext cx="4510892" cy="307777"/>
          </a:xfrm>
          <a:prstGeom prst="rect">
            <a:avLst/>
          </a:prstGeom>
          <a:noFill/>
        </p:spPr>
        <p:txBody>
          <a:bodyPr wrap="square" rtlCol="0">
            <a:spAutoFit/>
          </a:bodyPr>
          <a:lstStyle/>
          <a:p>
            <a:pPr algn="ctr"/>
            <a:r>
              <a:rPr lang="en-US" sz="1400" dirty="0"/>
              <a:t>Detailed Credits list Merkle tree (DC)</a:t>
            </a:r>
          </a:p>
        </p:txBody>
      </p:sp>
      <p:sp>
        <p:nvSpPr>
          <p:cNvPr id="7" name="TextBox 6">
            <a:extLst>
              <a:ext uri="{FF2B5EF4-FFF2-40B4-BE49-F238E27FC236}">
                <a16:creationId xmlns:a16="http://schemas.microsoft.com/office/drawing/2014/main" id="{E778FFDA-AC6D-D11B-4246-E2E4B66877BD}"/>
              </a:ext>
            </a:extLst>
          </p:cNvPr>
          <p:cNvSpPr txBox="1"/>
          <p:nvPr/>
        </p:nvSpPr>
        <p:spPr>
          <a:xfrm>
            <a:off x="689548" y="3043003"/>
            <a:ext cx="1573967" cy="307777"/>
          </a:xfrm>
          <a:prstGeom prst="rect">
            <a:avLst/>
          </a:prstGeom>
          <a:noFill/>
        </p:spPr>
        <p:txBody>
          <a:bodyPr wrap="square" rtlCol="0">
            <a:spAutoFit/>
          </a:bodyPr>
          <a:lstStyle/>
          <a:p>
            <a:r>
              <a:rPr lang="en-US" sz="1400" dirty="0"/>
              <a:t>DC Serial number</a:t>
            </a:r>
          </a:p>
        </p:txBody>
      </p:sp>
      <p:cxnSp>
        <p:nvCxnSpPr>
          <p:cNvPr id="8" name="Straight Arrow Connector 7">
            <a:extLst>
              <a:ext uri="{FF2B5EF4-FFF2-40B4-BE49-F238E27FC236}">
                <a16:creationId xmlns:a16="http://schemas.microsoft.com/office/drawing/2014/main" id="{BD5D39DE-C875-72A7-6272-3706393C483C}"/>
              </a:ext>
            </a:extLst>
          </p:cNvPr>
          <p:cNvCxnSpPr>
            <a:cxnSpLocks/>
          </p:cNvCxnSpPr>
          <p:nvPr/>
        </p:nvCxnSpPr>
        <p:spPr>
          <a:xfrm flipV="1">
            <a:off x="839449" y="2278505"/>
            <a:ext cx="0" cy="76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D2DA54-2817-62EF-A87D-C781036F567A}"/>
              </a:ext>
            </a:extLst>
          </p:cNvPr>
          <p:cNvSpPr txBox="1"/>
          <p:nvPr/>
        </p:nvSpPr>
        <p:spPr>
          <a:xfrm>
            <a:off x="1126763" y="2634875"/>
            <a:ext cx="2590801" cy="307777"/>
          </a:xfrm>
          <a:prstGeom prst="rect">
            <a:avLst/>
          </a:prstGeom>
          <a:noFill/>
        </p:spPr>
        <p:txBody>
          <a:bodyPr wrap="square" rtlCol="0">
            <a:spAutoFit/>
          </a:bodyPr>
          <a:lstStyle/>
          <a:p>
            <a:r>
              <a:rPr lang="en-US" sz="1400" dirty="0"/>
              <a:t>Creditor address (fund owner)</a:t>
            </a:r>
          </a:p>
        </p:txBody>
      </p:sp>
      <p:cxnSp>
        <p:nvCxnSpPr>
          <p:cNvPr id="12" name="Straight Arrow Connector 11">
            <a:extLst>
              <a:ext uri="{FF2B5EF4-FFF2-40B4-BE49-F238E27FC236}">
                <a16:creationId xmlns:a16="http://schemas.microsoft.com/office/drawing/2014/main" id="{9A71026C-D6DA-F4A5-D261-44F7FE8681FB}"/>
              </a:ext>
            </a:extLst>
          </p:cNvPr>
          <p:cNvCxnSpPr>
            <a:cxnSpLocks/>
          </p:cNvCxnSpPr>
          <p:nvPr/>
        </p:nvCxnSpPr>
        <p:spPr>
          <a:xfrm flipV="1">
            <a:off x="1261674" y="2295995"/>
            <a:ext cx="0" cy="36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16874EB-BE95-29FC-5234-EBBC889ADACA}"/>
              </a:ext>
            </a:extLst>
          </p:cNvPr>
          <p:cNvSpPr txBox="1"/>
          <p:nvPr/>
        </p:nvSpPr>
        <p:spPr>
          <a:xfrm>
            <a:off x="4636961" y="2444419"/>
            <a:ext cx="1524000" cy="307777"/>
          </a:xfrm>
          <a:prstGeom prst="rect">
            <a:avLst/>
          </a:prstGeom>
          <a:noFill/>
        </p:spPr>
        <p:txBody>
          <a:bodyPr wrap="square" rtlCol="0">
            <a:spAutoFit/>
          </a:bodyPr>
          <a:lstStyle/>
          <a:p>
            <a:r>
              <a:rPr lang="en-US" sz="1400" dirty="0"/>
              <a:t>Fund amount</a:t>
            </a:r>
          </a:p>
        </p:txBody>
      </p:sp>
      <p:cxnSp>
        <p:nvCxnSpPr>
          <p:cNvPr id="17" name="Straight Arrow Connector 16">
            <a:extLst>
              <a:ext uri="{FF2B5EF4-FFF2-40B4-BE49-F238E27FC236}">
                <a16:creationId xmlns:a16="http://schemas.microsoft.com/office/drawing/2014/main" id="{946850B1-D937-2032-0C67-2678BFDEE487}"/>
              </a:ext>
            </a:extLst>
          </p:cNvPr>
          <p:cNvCxnSpPr>
            <a:cxnSpLocks/>
          </p:cNvCxnSpPr>
          <p:nvPr/>
        </p:nvCxnSpPr>
        <p:spPr>
          <a:xfrm flipV="1">
            <a:off x="4771871" y="2270429"/>
            <a:ext cx="0" cy="20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2EBA8C-1A83-9E55-24C8-1D762D777BC4}"/>
              </a:ext>
            </a:extLst>
          </p:cNvPr>
          <p:cNvSpPr txBox="1"/>
          <p:nvPr/>
        </p:nvSpPr>
        <p:spPr>
          <a:xfrm>
            <a:off x="839448" y="3736076"/>
            <a:ext cx="7516906" cy="738664"/>
          </a:xfrm>
          <a:prstGeom prst="rect">
            <a:avLst/>
          </a:prstGeom>
          <a:noFill/>
        </p:spPr>
        <p:txBody>
          <a:bodyPr wrap="square" rtlCol="0">
            <a:spAutoFit/>
          </a:bodyPr>
          <a:lstStyle/>
          <a:p>
            <a:r>
              <a:rPr lang="en-US" sz="1400" dirty="0"/>
              <a:t>Each customer controls these criteria for </a:t>
            </a:r>
            <a:r>
              <a:rPr lang="en-US" sz="1400" b="1" dirty="0"/>
              <a:t>every leaves</a:t>
            </a:r>
            <a:r>
              <a:rPr lang="en-US" sz="1400" dirty="0"/>
              <a:t>:</a:t>
            </a:r>
          </a:p>
          <a:p>
            <a:pPr marL="342900" indent="-342900">
              <a:buAutoNum type="arabicPeriod"/>
            </a:pPr>
            <a:r>
              <a:rPr lang="en-US" sz="1400" dirty="0"/>
              <a:t>If the leave proof finishes to proper DCRoot?</a:t>
            </a:r>
          </a:p>
          <a:p>
            <a:pPr marL="342900" indent="-342900">
              <a:buAutoNum type="arabicPeriod"/>
            </a:pPr>
            <a:r>
              <a:rPr lang="en-US" sz="1400" dirty="0"/>
              <a:t>If SUM of amounts is equal or less than 95% of contract fund(for this particular Agent)?</a:t>
            </a:r>
          </a:p>
        </p:txBody>
      </p:sp>
    </p:spTree>
    <p:extLst>
      <p:ext uri="{BB962C8B-B14F-4D97-AF65-F5344CB8AC3E}">
        <p14:creationId xmlns:p14="http://schemas.microsoft.com/office/powerpoint/2010/main" val="300441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6019C3-3314-F00E-D2A2-9F240B073905}"/>
              </a:ext>
            </a:extLst>
          </p:cNvPr>
          <p:cNvSpPr txBox="1"/>
          <p:nvPr/>
        </p:nvSpPr>
        <p:spPr>
          <a:xfrm>
            <a:off x="3845470" y="226188"/>
            <a:ext cx="4510892" cy="307777"/>
          </a:xfrm>
          <a:prstGeom prst="rect">
            <a:avLst/>
          </a:prstGeom>
          <a:noFill/>
        </p:spPr>
        <p:txBody>
          <a:bodyPr wrap="square" rtlCol="0">
            <a:spAutoFit/>
          </a:bodyPr>
          <a:lstStyle/>
          <a:p>
            <a:pPr algn="ctr"/>
            <a:r>
              <a:rPr lang="en-US" sz="1400" dirty="0"/>
              <a:t>Detailed Credits list Merkle tree (DC)</a:t>
            </a:r>
          </a:p>
        </p:txBody>
      </p:sp>
      <p:sp>
        <p:nvSpPr>
          <p:cNvPr id="2" name="TextBox 1">
            <a:extLst>
              <a:ext uri="{FF2B5EF4-FFF2-40B4-BE49-F238E27FC236}">
                <a16:creationId xmlns:a16="http://schemas.microsoft.com/office/drawing/2014/main" id="{80A8F2A2-A09A-26FF-0ED5-FCB0164C7444}"/>
              </a:ext>
            </a:extLst>
          </p:cNvPr>
          <p:cNvSpPr txBox="1"/>
          <p:nvPr/>
        </p:nvSpPr>
        <p:spPr>
          <a:xfrm>
            <a:off x="479685" y="1022857"/>
            <a:ext cx="11712315" cy="523220"/>
          </a:xfrm>
          <a:prstGeom prst="rect">
            <a:avLst/>
          </a:prstGeom>
          <a:noFill/>
        </p:spPr>
        <p:txBody>
          <a:bodyPr wrap="square" rtlCol="0">
            <a:spAutoFit/>
          </a:bodyPr>
          <a:lstStyle/>
          <a:p>
            <a:pPr marL="0" algn="r" defTabSz="914400" rtl="1" eaLnBrk="1" latinLnBrk="0" hangingPunct="1"/>
            <a:r>
              <a:rPr lang="fa-IR" sz="1400" dirty="0"/>
              <a:t>سند </a:t>
            </a:r>
            <a:r>
              <a:rPr lang="it-IT" sz="1400" dirty="0"/>
              <a:t>DC</a:t>
            </a:r>
            <a:r>
              <a:rPr lang="fa-IR" sz="1400" dirty="0"/>
              <a:t> میتونه به صورت </a:t>
            </a:r>
            <a:r>
              <a:rPr lang="it-IT" sz="1400" dirty="0"/>
              <a:t>Crowdfunding</a:t>
            </a:r>
            <a:r>
              <a:rPr lang="fa-IR" sz="1400" dirty="0"/>
              <a:t> هم آپدیت بشه. اینجوری لازم نیست مشتریها ۵ دقیقه برای آپدیت بعدی منتظر باشند و به محض اینکه پول ثبت </a:t>
            </a:r>
            <a:r>
              <a:rPr lang="fa-IR" sz="1400" dirty="0" err="1"/>
              <a:t>آنچینش</a:t>
            </a:r>
            <a:r>
              <a:rPr lang="fa-IR" sz="1400" dirty="0"/>
              <a:t> جور شد اون رو ثبت میکنن.</a:t>
            </a:r>
          </a:p>
          <a:p>
            <a:pPr marL="0" algn="r" defTabSz="914400" rtl="1" eaLnBrk="1" latinLnBrk="0" hangingPunct="1"/>
            <a:r>
              <a:rPr lang="fa-IR" sz="1400" dirty="0"/>
              <a:t>در حقیقت این موتور </a:t>
            </a:r>
            <a:r>
              <a:rPr lang="fa-IR" sz="1400" dirty="0" err="1"/>
              <a:t>تامین‌جمعی‌خُرد</a:t>
            </a:r>
            <a:r>
              <a:rPr lang="fa-IR" sz="1400" dirty="0"/>
              <a:t>، به دلیل سریع و </a:t>
            </a:r>
            <a:r>
              <a:rPr lang="fa-IR" sz="1400" dirty="0" err="1"/>
              <a:t>به‌صرفه</a:t>
            </a:r>
            <a:r>
              <a:rPr lang="fa-IR" sz="1400" dirty="0"/>
              <a:t> و مقیاس‌پذیر بودنش به کار خیلی چیزهای دیگه میاد.</a:t>
            </a:r>
            <a:endParaRPr lang="en-US" sz="1400" dirty="0"/>
          </a:p>
        </p:txBody>
      </p:sp>
    </p:spTree>
    <p:extLst>
      <p:ext uri="{BB962C8B-B14F-4D97-AF65-F5344CB8AC3E}">
        <p14:creationId xmlns:p14="http://schemas.microsoft.com/office/powerpoint/2010/main" val="2331113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41522</TotalTime>
  <Words>3097</Words>
  <Application>Microsoft Macintosh PowerPoint</Application>
  <PresentationFormat>Widescreen</PresentationFormat>
  <Paragraphs>350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Menlo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RG Community</vt:lpstr>
      <vt:lpstr>RG Community</vt:lpstr>
      <vt:lpstr>PowerPoint Presentation</vt:lpstr>
      <vt:lpstr>Incomes</vt:lpstr>
      <vt:lpstr>Oracle</vt:lpstr>
      <vt:lpstr>PowerPoint Presentation</vt:lpstr>
      <vt:lpstr>Oracle (Revealing tickets phase)</vt:lpstr>
      <vt:lpstr>Oracle (Winners selecting)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161</cp:revision>
  <dcterms:created xsi:type="dcterms:W3CDTF">2024-04-15T10:04:18Z</dcterms:created>
  <dcterms:modified xsi:type="dcterms:W3CDTF">2025-01-07T18:04:38Z</dcterms:modified>
</cp:coreProperties>
</file>