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notesMasterIdLst>
    <p:notesMasterId r:id="rId9"/>
  </p:notesMasterIdLst>
  <p:sldIdLst>
    <p:sldId id="264" r:id="rId2"/>
    <p:sldId id="256" r:id="rId3"/>
    <p:sldId id="258" r:id="rId4"/>
    <p:sldId id="262" r:id="rId5"/>
    <p:sldId id="263" r:id="rId6"/>
    <p:sldId id="260" r:id="rId7"/>
    <p:sldId id="257" r:id="rId8"/>
  </p:sldIdLst>
  <p:sldSz cx="9144000" cy="6858000" type="letter"/>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3E2A"/>
    <a:srgbClr val="CE481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53" autoAdjust="0"/>
    <p:restoredTop sz="95712"/>
  </p:normalViewPr>
  <p:slideViewPr>
    <p:cSldViewPr snapToGrid="0">
      <p:cViewPr varScale="1">
        <p:scale>
          <a:sx n="108" d="100"/>
          <a:sy n="108" d="100"/>
        </p:scale>
        <p:origin x="2192"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9075" tIns="49538" rIns="99075" bIns="49538" rtlCol="0"/>
          <a:lstStyle>
            <a:lvl1pPr algn="l">
              <a:defRPr sz="1300"/>
            </a:lvl1pPr>
          </a:lstStyle>
          <a:p>
            <a:endParaRPr lang="es-MX"/>
          </a:p>
        </p:txBody>
      </p:sp>
      <p:sp>
        <p:nvSpPr>
          <p:cNvPr id="3" name="Marcador de fecha 2"/>
          <p:cNvSpPr>
            <a:spLocks noGrp="1"/>
          </p:cNvSpPr>
          <p:nvPr>
            <p:ph type="dt" idx="1"/>
          </p:nvPr>
        </p:nvSpPr>
        <p:spPr>
          <a:xfrm>
            <a:off x="4143588" y="0"/>
            <a:ext cx="3169920" cy="481727"/>
          </a:xfrm>
          <a:prstGeom prst="rect">
            <a:avLst/>
          </a:prstGeom>
        </p:spPr>
        <p:txBody>
          <a:bodyPr vert="horz" lIns="99075" tIns="49538" rIns="99075" bIns="49538" rtlCol="0"/>
          <a:lstStyle>
            <a:lvl1pPr algn="r">
              <a:defRPr sz="1300"/>
            </a:lvl1pPr>
          </a:lstStyle>
          <a:p>
            <a:fld id="{0C8518D3-75A4-AD40-9AA9-E521A1AB1194}" type="datetimeFigureOut">
              <a:rPr lang="es-MX" smtClean="0"/>
              <a:t>07/02/23</a:t>
            </a:fld>
            <a:endParaRPr lang="es-MX"/>
          </a:p>
        </p:txBody>
      </p:sp>
      <p:sp>
        <p:nvSpPr>
          <p:cNvPr id="4" name="Marcador de imagen de diapositiva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9075" tIns="49538" rIns="99075" bIns="49538" rtlCol="0" anchor="ctr"/>
          <a:lstStyle/>
          <a:p>
            <a:endParaRPr lang="es-MX"/>
          </a:p>
        </p:txBody>
      </p:sp>
      <p:sp>
        <p:nvSpPr>
          <p:cNvPr id="5" name="Marcador de notas 4"/>
          <p:cNvSpPr>
            <a:spLocks noGrp="1"/>
          </p:cNvSpPr>
          <p:nvPr>
            <p:ph type="body" sz="quarter" idx="3"/>
          </p:nvPr>
        </p:nvSpPr>
        <p:spPr>
          <a:xfrm>
            <a:off x="731521" y="4620577"/>
            <a:ext cx="5852160" cy="3780473"/>
          </a:xfrm>
          <a:prstGeom prst="rect">
            <a:avLst/>
          </a:prstGeom>
        </p:spPr>
        <p:txBody>
          <a:bodyPr vert="horz" lIns="99075" tIns="49538" rIns="99075" bIns="49538"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9119475"/>
            <a:ext cx="3169920" cy="481726"/>
          </a:xfrm>
          <a:prstGeom prst="rect">
            <a:avLst/>
          </a:prstGeom>
        </p:spPr>
        <p:txBody>
          <a:bodyPr vert="horz" lIns="99075" tIns="49538" rIns="99075" bIns="49538" rtlCol="0" anchor="b"/>
          <a:lstStyle>
            <a:lvl1pPr algn="l">
              <a:defRPr sz="1300"/>
            </a:lvl1pPr>
          </a:lstStyle>
          <a:p>
            <a:endParaRPr lang="es-MX"/>
          </a:p>
        </p:txBody>
      </p:sp>
      <p:sp>
        <p:nvSpPr>
          <p:cNvPr id="7" name="Marcador de número de diapositiva 6"/>
          <p:cNvSpPr>
            <a:spLocks noGrp="1"/>
          </p:cNvSpPr>
          <p:nvPr>
            <p:ph type="sldNum" sz="quarter" idx="5"/>
          </p:nvPr>
        </p:nvSpPr>
        <p:spPr>
          <a:xfrm>
            <a:off x="4143588" y="9119475"/>
            <a:ext cx="3169920" cy="481726"/>
          </a:xfrm>
          <a:prstGeom prst="rect">
            <a:avLst/>
          </a:prstGeom>
        </p:spPr>
        <p:txBody>
          <a:bodyPr vert="horz" lIns="99075" tIns="49538" rIns="99075" bIns="49538" rtlCol="0" anchor="b"/>
          <a:lstStyle>
            <a:lvl1pPr algn="r">
              <a:defRPr sz="1300"/>
            </a:lvl1pPr>
          </a:lstStyle>
          <a:p>
            <a:fld id="{0A28AA28-D0E4-7C45-99E5-8B2796F99288}" type="slidenum">
              <a:rPr lang="es-MX" smtClean="0"/>
              <a:t>‹Nº›</a:t>
            </a:fld>
            <a:endParaRPr lang="es-MX"/>
          </a:p>
        </p:txBody>
      </p:sp>
    </p:spTree>
    <p:extLst>
      <p:ext uri="{BB962C8B-B14F-4D97-AF65-F5344CB8AC3E}">
        <p14:creationId xmlns:p14="http://schemas.microsoft.com/office/powerpoint/2010/main" val="418124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0A28AA28-D0E4-7C45-99E5-8B2796F99288}" type="slidenum">
              <a:rPr lang="es-MX" smtClean="0"/>
              <a:t>2</a:t>
            </a:fld>
            <a:endParaRPr lang="es-MX"/>
          </a:p>
        </p:txBody>
      </p:sp>
    </p:spTree>
    <p:extLst>
      <p:ext uri="{BB962C8B-B14F-4D97-AF65-F5344CB8AC3E}">
        <p14:creationId xmlns:p14="http://schemas.microsoft.com/office/powerpoint/2010/main" val="396167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A28AA28-D0E4-7C45-99E5-8B2796F99288}" type="slidenum">
              <a:rPr lang="es-MX" smtClean="0"/>
              <a:t>3</a:t>
            </a:fld>
            <a:endParaRPr lang="es-MX"/>
          </a:p>
        </p:txBody>
      </p:sp>
    </p:spTree>
    <p:extLst>
      <p:ext uri="{BB962C8B-B14F-4D97-AF65-F5344CB8AC3E}">
        <p14:creationId xmlns:p14="http://schemas.microsoft.com/office/powerpoint/2010/main" val="4059841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0A28AA28-D0E4-7C45-99E5-8B2796F99288}" type="slidenum">
              <a:rPr lang="es-MX" smtClean="0"/>
              <a:t>4</a:t>
            </a:fld>
            <a:endParaRPr lang="es-MX"/>
          </a:p>
        </p:txBody>
      </p:sp>
    </p:spTree>
    <p:extLst>
      <p:ext uri="{BB962C8B-B14F-4D97-AF65-F5344CB8AC3E}">
        <p14:creationId xmlns:p14="http://schemas.microsoft.com/office/powerpoint/2010/main" val="56405993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dpi="0" rotWithShape="1">
            <a:blip r:embed="rId2">
              <a:alphaModFix amt="70000"/>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11225"/>
                      </a14:imgEffect>
                      <a14:imgEffect>
                        <a14:brightnessContrast bright="-15000"/>
                      </a14:imgEffect>
                    </a14:imgLayer>
                  </a14:imgProps>
                </a:ext>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09879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s-MX"/>
              <a:t>Haz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MX"/>
              <a:t>Haz clic en el icono para agregar una imagen</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smtClean="0"/>
              <a:pPr/>
              <a:t>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3383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smtClean="0"/>
              <a:pPr/>
              <a:t>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88824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s-MX"/>
              <a:t>Haz clic para modificar el estilo de título del patrón</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s-MX"/>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smtClean="0"/>
              <a:pPr/>
              <a:t>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93030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9144000" cy="141763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19192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74380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9144000" cy="141763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0382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smtClean="0"/>
              <a:pPr/>
              <a:t>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3654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9144000" cy="141763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92421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9144000" cy="141763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64306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9144000" cy="141763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22635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8710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s-MX"/>
              <a:t>Haz clic para modificar el estilo de título del patrón</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smtClean="0"/>
              <a:pPr/>
              <a:t>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3716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s-MX"/>
              <a:t>Haz clic para modificar el estilo de título del patrón</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MX"/>
              <a:t>Haz clic en el icono para agregar una imagen</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a:xfrm>
            <a:off x="2914357" y="6041361"/>
            <a:ext cx="732659" cy="365125"/>
          </a:xfrm>
        </p:spPr>
        <p:txBody>
          <a:bodyPr/>
          <a:lstStyle/>
          <a:p>
            <a:fld id="{18C79C5D-2A6F-F04D-97DA-BEF2467B64E4}" type="datetimeFigureOut">
              <a:rPr lang="en-US" smtClean="0"/>
              <a:pPr/>
              <a:t>2/7/23</a:t>
            </a:fld>
            <a:endParaRPr lang="en-US" dirty="0"/>
          </a:p>
        </p:txBody>
      </p:sp>
      <p:sp>
        <p:nvSpPr>
          <p:cNvPr id="6" name="Footer Placeholder 5"/>
          <p:cNvSpPr>
            <a:spLocks noGrp="1"/>
          </p:cNvSpPr>
          <p:nvPr>
            <p:ph type="ftr" sz="quarter" idx="11"/>
          </p:nvPr>
        </p:nvSpPr>
        <p:spPr>
          <a:xfrm>
            <a:off x="442797" y="6041361"/>
            <a:ext cx="2471560" cy="365125"/>
          </a:xfrm>
        </p:spPr>
        <p:txBody>
          <a:bodyPr/>
          <a:lstStyle/>
          <a:p>
            <a:endParaRPr lang="en-US" dirty="0"/>
          </a:p>
        </p:txBody>
      </p:sp>
      <p:sp>
        <p:nvSpPr>
          <p:cNvPr id="7" name="Slide Number Placeholder 6"/>
          <p:cNvSpPr>
            <a:spLocks noGrp="1"/>
          </p:cNvSpPr>
          <p:nvPr>
            <p:ph type="sldNum" sz="quarter" idx="12"/>
          </p:nvPr>
        </p:nvSpPr>
        <p:spPr>
          <a:xfrm>
            <a:off x="3647017" y="5915887"/>
            <a:ext cx="796616" cy="490599"/>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76682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2/7/23</a:t>
            </a:fld>
            <a:endParaRPr lang="en-US" dirty="0"/>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4517105"/>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1C3CEA-B4A8-E41B-4312-B194717B2A09}"/>
              </a:ext>
            </a:extLst>
          </p:cNvPr>
          <p:cNvSpPr>
            <a:spLocks noGrp="1"/>
          </p:cNvSpPr>
          <p:nvPr>
            <p:ph type="title"/>
          </p:nvPr>
        </p:nvSpPr>
        <p:spPr>
          <a:xfrm>
            <a:off x="809997" y="447187"/>
            <a:ext cx="7524003" cy="552015"/>
          </a:xfrm>
        </p:spPr>
        <p:txBody>
          <a:bodyPr/>
          <a:lstStyle/>
          <a:p>
            <a:pPr algn="ctr"/>
            <a:r>
              <a:rPr lang="es-MX" sz="3200"/>
              <a:t>ADULTOS MAYORES CON FUTURO</a:t>
            </a:r>
          </a:p>
        </p:txBody>
      </p:sp>
      <p:sp>
        <p:nvSpPr>
          <p:cNvPr id="3" name="Marcador de contenido 2">
            <a:extLst>
              <a:ext uri="{FF2B5EF4-FFF2-40B4-BE49-F238E27FC236}">
                <a16:creationId xmlns:a16="http://schemas.microsoft.com/office/drawing/2014/main" id="{95ECF54B-EF6C-B4B4-1C07-CF29BCCCF4DB}"/>
              </a:ext>
            </a:extLst>
          </p:cNvPr>
          <p:cNvSpPr>
            <a:spLocks noGrp="1"/>
          </p:cNvSpPr>
          <p:nvPr>
            <p:ph idx="1"/>
          </p:nvPr>
        </p:nvSpPr>
        <p:spPr>
          <a:xfrm>
            <a:off x="273132" y="1508166"/>
            <a:ext cx="8431481" cy="5248894"/>
          </a:xfrm>
        </p:spPr>
        <p:txBody>
          <a:bodyPr>
            <a:normAutofit fontScale="25000" lnSpcReduction="20000"/>
          </a:bodyPr>
          <a:lstStyle/>
          <a:p>
            <a:pPr marL="0" indent="0" algn="just">
              <a:buNone/>
            </a:pPr>
            <a:endParaRPr lang="es-MX" sz="1600" dirty="0"/>
          </a:p>
          <a:p>
            <a:pPr marL="0" indent="0" algn="just">
              <a:buNone/>
            </a:pPr>
            <a:endParaRPr lang="es-MX" sz="1600" b="1" dirty="0"/>
          </a:p>
          <a:p>
            <a:pPr marL="0" indent="0" algn="just">
              <a:buNone/>
            </a:pPr>
            <a:endParaRPr lang="es-MX" sz="1600" b="1" dirty="0"/>
          </a:p>
          <a:p>
            <a:pPr marL="0" indent="0" algn="just">
              <a:buNone/>
            </a:pPr>
            <a:endParaRPr lang="es-MX" sz="1600" b="1" dirty="0"/>
          </a:p>
          <a:p>
            <a:pPr marL="0" indent="0" algn="just">
              <a:buNone/>
            </a:pPr>
            <a:endParaRPr lang="es-MX" sz="1600" b="1" dirty="0"/>
          </a:p>
          <a:p>
            <a:pPr marL="0" indent="0" algn="just">
              <a:buNone/>
            </a:pPr>
            <a:endParaRPr lang="es-MX" sz="1600" b="1" dirty="0"/>
          </a:p>
          <a:p>
            <a:pPr marL="0" indent="0" algn="just">
              <a:buNone/>
            </a:pPr>
            <a:endParaRPr lang="es-MX" sz="8000" b="1" dirty="0"/>
          </a:p>
          <a:p>
            <a:pPr marL="0" indent="0" algn="just">
              <a:buNone/>
            </a:pPr>
            <a:endParaRPr lang="es-MX" sz="8000" b="1" dirty="0"/>
          </a:p>
          <a:p>
            <a:pPr marL="0" indent="0" algn="just">
              <a:buNone/>
            </a:pPr>
            <a:endParaRPr lang="es-MX" sz="8000" b="1" dirty="0"/>
          </a:p>
          <a:p>
            <a:pPr marL="0" indent="0" algn="just">
              <a:buNone/>
            </a:pPr>
            <a:endParaRPr lang="es-MX" sz="8000" b="1" dirty="0"/>
          </a:p>
          <a:p>
            <a:pPr marL="0" indent="0" algn="just">
              <a:buNone/>
            </a:pPr>
            <a:r>
              <a:rPr lang="es-MX" sz="8000" b="1" dirty="0"/>
              <a:t>LIC. MARCELO EBRARD CASAUBÓN</a:t>
            </a:r>
            <a:endParaRPr lang="es-MX" sz="8000" dirty="0"/>
          </a:p>
          <a:p>
            <a:pPr marL="0" indent="0" algn="just">
              <a:buNone/>
            </a:pPr>
            <a:endParaRPr lang="es-MX" sz="2000" dirty="0"/>
          </a:p>
          <a:p>
            <a:pPr marL="0" indent="0" algn="just">
              <a:buNone/>
            </a:pPr>
            <a:r>
              <a:rPr lang="es-MX" sz="7200" dirty="0">
                <a:latin typeface="Arial" panose="020B0604020202020204" pitchFamily="34" charset="0"/>
                <a:cs typeface="Arial" panose="020B0604020202020204" pitchFamily="34" charset="0"/>
              </a:rPr>
              <a:t>El reto mayor para llegar a la presidencia de la República en el próximo sexenio, comienza al ganar antes de la encuesta de MORENA, el reconocimiento de la militancia, este objetivo se </a:t>
            </a:r>
            <a:r>
              <a:rPr lang="es-ES_tradnl" sz="7200" dirty="0">
                <a:latin typeface="Arial" panose="020B0604020202020204" pitchFamily="34" charset="0"/>
                <a:cs typeface="Arial" panose="020B0604020202020204" pitchFamily="34" charset="0"/>
              </a:rPr>
              <a:t>logrará</a:t>
            </a:r>
            <a:r>
              <a:rPr lang="es-MX" sz="7200" dirty="0">
                <a:latin typeface="Arial" panose="020B0604020202020204" pitchFamily="34" charset="0"/>
                <a:cs typeface="Arial" panose="020B0604020202020204" pitchFamily="34" charset="0"/>
              </a:rPr>
              <a:t> si hay propuestas serias con acciones precisas y creibles, que hagan avanzar hacia el bienestar social.</a:t>
            </a:r>
          </a:p>
          <a:p>
            <a:pPr marL="0" indent="0" algn="just">
              <a:buNone/>
            </a:pPr>
            <a:r>
              <a:rPr lang="es-MX" sz="7200" dirty="0">
                <a:latin typeface="Arial" panose="020B0604020202020204" pitchFamily="34" charset="0"/>
                <a:cs typeface="Arial" panose="020B0604020202020204" pitchFamily="34" charset="0"/>
              </a:rPr>
              <a:t>México en ese camino deberá ir por el predominio de politicas públicas que vean a una sociedad para todas las edades, continuidad gubernamental, decisiones justas, planificación con participación social y una administración pública eficaz, honesta y sensible, que sea ejemplo del cambio y haga sentir los resultados. </a:t>
            </a:r>
          </a:p>
          <a:p>
            <a:pPr marL="0" indent="0" algn="just">
              <a:buNone/>
            </a:pPr>
            <a:r>
              <a:rPr lang="es-MX" sz="7200" dirty="0">
                <a:latin typeface="Arial" panose="020B0604020202020204" pitchFamily="34" charset="0"/>
                <a:cs typeface="Arial" panose="020B0604020202020204" pitchFamily="34" charset="0"/>
              </a:rPr>
              <a:t>En ese objetivo y fortaleciendo la participación social, el presente documento es resultado del estudio de las acciones para mejorar integralmente las condiciones de vida de los adultos mayores, parte sustantiva de nuestra identidad nacional.</a:t>
            </a:r>
          </a:p>
          <a:p>
            <a:pPr marL="0" indent="0" algn="just">
              <a:buNone/>
            </a:pPr>
            <a:r>
              <a:rPr lang="es-MX" sz="7200" dirty="0">
                <a:latin typeface="Arial" panose="020B0604020202020204" pitchFamily="34" charset="0"/>
                <a:cs typeface="Arial" panose="020B0604020202020204" pitchFamily="34" charset="0"/>
              </a:rPr>
              <a:t>La propuesta considera que las personas mayores que conservan su autonomia personal deben contar con oportunidad para seguir siendo ciudadanos productivos, que su capacidad, experiencia y sabiduria bajo la figura de “Tutores Educativos”, resultan esenciales en la formación de las nuevas generaciones. Asimismo, que los adultos mayores con problematicas fisicas o en abandono reciban la protección especializada que sólo el Estado puede garantizarles.</a:t>
            </a:r>
          </a:p>
          <a:p>
            <a:pPr marL="0" indent="0" algn="just">
              <a:buNone/>
            </a:pPr>
            <a:endParaRPr lang="es-MX" sz="7200" dirty="0">
              <a:latin typeface="Arial" panose="020B0604020202020204" pitchFamily="34" charset="0"/>
              <a:cs typeface="Arial" panose="020B0604020202020204" pitchFamily="34" charset="0"/>
            </a:endParaRPr>
          </a:p>
          <a:p>
            <a:pPr marL="0" indent="0" algn="just">
              <a:buNone/>
            </a:pPr>
            <a:endParaRPr lang="es-MX" sz="7200" dirty="0">
              <a:latin typeface="Arial" panose="020B0604020202020204" pitchFamily="34" charset="0"/>
              <a:cs typeface="Arial" panose="020B0604020202020204" pitchFamily="34" charset="0"/>
            </a:endParaRPr>
          </a:p>
          <a:p>
            <a:pPr marL="0" indent="0" algn="just">
              <a:buNone/>
            </a:pPr>
            <a:endParaRPr lang="es-MX" sz="7200" dirty="0"/>
          </a:p>
          <a:p>
            <a:pPr marL="0" indent="0" algn="just">
              <a:buNone/>
            </a:pPr>
            <a:endParaRPr lang="es-MX" sz="7200" dirty="0"/>
          </a:p>
          <a:p>
            <a:pPr marL="0" indent="0" algn="just">
              <a:buNone/>
            </a:pPr>
            <a:endParaRPr lang="es-MX" sz="1600" dirty="0"/>
          </a:p>
          <a:p>
            <a:pPr marL="0" indent="0" algn="just">
              <a:buNone/>
            </a:pPr>
            <a:endParaRPr lang="es-MX" sz="1600" dirty="0"/>
          </a:p>
          <a:p>
            <a:pPr marL="0" indent="0" algn="just">
              <a:buNone/>
            </a:pPr>
            <a:endParaRPr lang="es-MX" sz="1600" dirty="0"/>
          </a:p>
          <a:p>
            <a:pPr marL="0" indent="0" algn="just">
              <a:buNone/>
            </a:pPr>
            <a:endParaRPr lang="es-MX" sz="1600" dirty="0"/>
          </a:p>
          <a:p>
            <a:pPr marL="0" indent="0" algn="just">
              <a:buNone/>
            </a:pPr>
            <a:endParaRPr lang="es-MX" sz="1600" dirty="0"/>
          </a:p>
          <a:p>
            <a:pPr marL="0" indent="0" algn="just">
              <a:buNone/>
            </a:pPr>
            <a:endParaRPr lang="es-MX" sz="1600" dirty="0"/>
          </a:p>
          <a:p>
            <a:pPr marL="0" indent="0" algn="just">
              <a:buNone/>
            </a:pPr>
            <a:endParaRPr lang="es-MX" sz="1600" dirty="0"/>
          </a:p>
          <a:p>
            <a:pPr marL="0" indent="0" algn="just">
              <a:buNone/>
            </a:pPr>
            <a:endParaRPr lang="es-MX" sz="1600" dirty="0"/>
          </a:p>
          <a:p>
            <a:pPr marL="0" indent="0">
              <a:buNone/>
            </a:pPr>
            <a:endParaRPr lang="es-MX" sz="1200" dirty="0"/>
          </a:p>
        </p:txBody>
      </p:sp>
    </p:spTree>
    <p:extLst>
      <p:ext uri="{BB962C8B-B14F-4D97-AF65-F5344CB8AC3E}">
        <p14:creationId xmlns:p14="http://schemas.microsoft.com/office/powerpoint/2010/main" val="75255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 y="1683144"/>
            <a:ext cx="9144000" cy="2971051"/>
          </a:xfrm>
        </p:spPr>
        <p:txBody>
          <a:bodyPr/>
          <a:lstStyle/>
          <a:p>
            <a:pPr algn="ctr"/>
            <a:r>
              <a:rPr lang="es-MX" sz="4400" i="1" spc="-150">
                <a:ln>
                  <a:solidFill>
                    <a:schemeClr val="bg1"/>
                  </a:solidFill>
                </a:ln>
                <a:solidFill>
                  <a:srgbClr val="AA3E2A"/>
                </a:solidFill>
                <a:effectLst>
                  <a:outerShdw blurRad="38100" dist="38100" dir="2700000" algn="tl">
                    <a:srgbClr val="000000">
                      <a:alpha val="43137"/>
                    </a:srgbClr>
                  </a:outerShdw>
                </a:effectLst>
                <a:latin typeface="+mn-lt"/>
              </a:rPr>
              <a:t>“ADULTOS MAYORES CON FUTURO”</a:t>
            </a:r>
          </a:p>
        </p:txBody>
      </p:sp>
      <p:sp>
        <p:nvSpPr>
          <p:cNvPr id="3" name="Subtítulo 2"/>
          <p:cNvSpPr>
            <a:spLocks noGrp="1"/>
          </p:cNvSpPr>
          <p:nvPr>
            <p:ph type="subTitle" idx="1"/>
          </p:nvPr>
        </p:nvSpPr>
        <p:spPr>
          <a:xfrm>
            <a:off x="1479479" y="5193099"/>
            <a:ext cx="7515792" cy="972182"/>
          </a:xfrm>
        </p:spPr>
        <p:txBody>
          <a:bodyPr>
            <a:noAutofit/>
          </a:bodyPr>
          <a:lstStyle/>
          <a:p>
            <a:pPr algn="just">
              <a:lnSpc>
                <a:spcPct val="150000"/>
              </a:lnSpc>
            </a:pPr>
            <a:r>
              <a:rPr lang="es-ES" sz="1800" b="1" dirty="0"/>
              <a:t>Propuesta de Campaña </a:t>
            </a:r>
            <a:r>
              <a:rPr lang="es-MX" b="1" i="1" dirty="0"/>
              <a:t>a </a:t>
            </a:r>
            <a:r>
              <a:rPr lang="es-ES" b="1" dirty="0"/>
              <a:t>Marcelo Ebrard, para la</a:t>
            </a:r>
            <a:r>
              <a:rPr lang="es-ES" sz="1800" b="1" dirty="0"/>
              <a:t> </a:t>
            </a:r>
            <a:r>
              <a:rPr lang="es-MX" b="1" i="1" dirty="0"/>
              <a:t>extensión del Programa  Social “Pensión Universal” </a:t>
            </a:r>
            <a:r>
              <a:rPr lang="es-ES" b="1" dirty="0"/>
              <a:t>e</a:t>
            </a:r>
            <a:r>
              <a:rPr lang="es-ES" sz="1800" b="1" dirty="0"/>
              <a:t> integrarla a su estrategia Política rumbo a la Presidencia de la República  2024 – 2030.</a:t>
            </a:r>
          </a:p>
        </p:txBody>
      </p:sp>
      <p:sp>
        <p:nvSpPr>
          <p:cNvPr id="4" name="Rectángulo 3"/>
          <p:cNvSpPr/>
          <p:nvPr/>
        </p:nvSpPr>
        <p:spPr>
          <a:xfrm>
            <a:off x="3965825" y="6560349"/>
            <a:ext cx="5029446" cy="300082"/>
          </a:xfrm>
          <a:prstGeom prst="rect">
            <a:avLst/>
          </a:prstGeom>
        </p:spPr>
        <p:txBody>
          <a:bodyPr wrap="square">
            <a:spAutoFit/>
          </a:bodyPr>
          <a:lstStyle/>
          <a:p>
            <a:pPr algn="r"/>
            <a:r>
              <a:rPr lang="es-MX" sz="1350" b="1" dirty="0">
                <a:solidFill>
                  <a:srgbClr val="AA3E2A"/>
                </a:solidFill>
              </a:rPr>
              <a:t>Elaborada por: Lic. Jaime Estala Estevez / Febrero de 2023 </a:t>
            </a:r>
            <a:endParaRPr lang="es-ES" sz="1350" b="1" dirty="0">
              <a:solidFill>
                <a:srgbClr val="AA3E2A"/>
              </a:solidFill>
            </a:endParaRPr>
          </a:p>
        </p:txBody>
      </p:sp>
    </p:spTree>
    <p:extLst>
      <p:ext uri="{BB962C8B-B14F-4D97-AF65-F5344CB8AC3E}">
        <p14:creationId xmlns:p14="http://schemas.microsoft.com/office/powerpoint/2010/main" val="192039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38794"/>
            <a:ext cx="9143999" cy="764318"/>
          </a:xfrm>
        </p:spPr>
        <p:txBody>
          <a:bodyPr anchor="ctr"/>
          <a:lstStyle/>
          <a:p>
            <a:pPr algn="ctr"/>
            <a:r>
              <a:rPr lang="es-MX" sz="4800" spc="600" dirty="0">
                <a:solidFill>
                  <a:schemeClr val="tx1"/>
                </a:solidFill>
              </a:rPr>
              <a:t>EL CONTEXTO</a:t>
            </a:r>
          </a:p>
        </p:txBody>
      </p:sp>
      <p:sp>
        <p:nvSpPr>
          <p:cNvPr id="3" name="Rectángulo 2"/>
          <p:cNvSpPr/>
          <p:nvPr/>
        </p:nvSpPr>
        <p:spPr>
          <a:xfrm>
            <a:off x="106878" y="1258784"/>
            <a:ext cx="8920047" cy="5750441"/>
          </a:xfrm>
          <a:prstGeom prst="rect">
            <a:avLst/>
          </a:prstGeom>
        </p:spPr>
        <p:txBody>
          <a:bodyPr wrap="square">
            <a:spAutoFit/>
          </a:bodyPr>
          <a:lstStyle/>
          <a:p>
            <a:pPr marL="214313" indent="-214313" algn="just">
              <a:lnSpc>
                <a:spcPct val="150000"/>
              </a:lnSpc>
              <a:spcAft>
                <a:spcPts val="900"/>
              </a:spcAft>
              <a:buFont typeface="Wingdings" panose="05000000000000000000" pitchFamily="2" charset="2"/>
              <a:buChar char="Ø"/>
            </a:pPr>
            <a:r>
              <a:rPr lang="es-ES" sz="1200" b="1" dirty="0">
                <a:solidFill>
                  <a:srgbClr val="FFC000"/>
                </a:solidFill>
              </a:rPr>
              <a:t>El apoyo económico a personas de 65 años y más </a:t>
            </a:r>
            <a:r>
              <a:rPr lang="es-ES" sz="1200" b="1" dirty="0"/>
              <a:t>–11.4 millones–  a 20 años de establecido es la acción social dominante del Gobierno federal, se respalda en el art. 4o. Constitucional, para 2023 es de $4,800.00 bimestrales, con presupuesto de 340 mil millones de pesos, el 1.9 % del PIB Nacional. Si prevalece su otorgamiento universal significará a futuro una fuerte presión de gasto a las finanzas nacionales.</a:t>
            </a:r>
          </a:p>
          <a:p>
            <a:pPr marL="214313" indent="-214313" algn="just">
              <a:lnSpc>
                <a:spcPct val="150000"/>
              </a:lnSpc>
              <a:spcAft>
                <a:spcPts val="900"/>
              </a:spcAft>
              <a:buFont typeface="Wingdings" panose="05000000000000000000" pitchFamily="2" charset="2"/>
              <a:buChar char="Ø"/>
            </a:pPr>
            <a:r>
              <a:rPr lang="es-ES" sz="1200" b="1" dirty="0">
                <a:solidFill>
                  <a:srgbClr val="FFC000"/>
                </a:solidFill>
              </a:rPr>
              <a:t>La tendencia poblacional señala </a:t>
            </a:r>
            <a:r>
              <a:rPr lang="es-ES" sz="1200" b="1" dirty="0"/>
              <a:t>una esperanza de vida ya de 80 años, con un acelerado envejecimiento, bajas tasas de natalidad e incremento en la edad productiva, se advierte así  que el desarrollo nacional es hacia una sociedad para todas las edades y que para cada edad deben prevalecer actividades productivas renumeradas, fortaleciendo un sistema pensionario que garantice bienestar integral con objetivos específicos.</a:t>
            </a:r>
          </a:p>
          <a:p>
            <a:pPr marL="214313" indent="-214313" algn="just">
              <a:lnSpc>
                <a:spcPct val="150000"/>
              </a:lnSpc>
              <a:spcAft>
                <a:spcPts val="900"/>
              </a:spcAft>
              <a:buFont typeface="Wingdings" panose="05000000000000000000" pitchFamily="2" charset="2"/>
              <a:buChar char="Ø"/>
            </a:pPr>
            <a:r>
              <a:rPr lang="es-ES" sz="1200" b="1" dirty="0">
                <a:solidFill>
                  <a:srgbClr val="FFC000"/>
                </a:solidFill>
              </a:rPr>
              <a:t>La inseguridad pública</a:t>
            </a:r>
            <a:r>
              <a:rPr lang="es-ES" sz="1200" b="1" dirty="0"/>
              <a:t>, es el primer obstáculo para lograr el desarrollo nacional, nació de la imposición de arreglos económicos y financieros equivocados, contrarios  a  la sociedad,  que generaron exclusión, inequidad, corrupción e impunidad. Urgen políticas públicas que atiendan las causas del fenómeno degenerativo. </a:t>
            </a:r>
            <a:r>
              <a:rPr lang="es-ES" sz="1200" b="1" dirty="0">
                <a:solidFill>
                  <a:srgbClr val="FFC000"/>
                </a:solidFill>
              </a:rPr>
              <a:t>El sometimiento económico de la sociedad </a:t>
            </a:r>
            <a:r>
              <a:rPr lang="es-ES" sz="1200" b="1" dirty="0"/>
              <a:t> intercambio valores y principios por subsistencia, resto autoridad a familias y maestros en la formación de los hijos, error que engendró la delincuencia individual y organizada. </a:t>
            </a:r>
          </a:p>
          <a:p>
            <a:pPr marL="214313" indent="-214313" algn="just">
              <a:lnSpc>
                <a:spcPct val="150000"/>
              </a:lnSpc>
              <a:spcAft>
                <a:spcPts val="900"/>
              </a:spcAft>
              <a:buFont typeface="Wingdings" panose="05000000000000000000" pitchFamily="2" charset="2"/>
              <a:buChar char="Ø"/>
            </a:pPr>
            <a:r>
              <a:rPr lang="es-ES" sz="1200" b="1" dirty="0">
                <a:solidFill>
                  <a:srgbClr val="FFC000"/>
                </a:solidFill>
              </a:rPr>
              <a:t>Así la evolución de nuestra sociedad </a:t>
            </a:r>
            <a:r>
              <a:rPr lang="es-ES" sz="1200" b="1" dirty="0"/>
              <a:t>obliga a focalizar objetivos para cada estrato social, hacer un Atlas de prioridades  sociales y concretar un plan anticipado de desarrollo integral que compagine con el próximo PND. </a:t>
            </a:r>
            <a:r>
              <a:rPr lang="es-ES" sz="1200" b="1" dirty="0">
                <a:solidFill>
                  <a:srgbClr val="FFC000"/>
                </a:solidFill>
              </a:rPr>
              <a:t>La utopía de una sociedad libre de violencia, productiva y que busque el bienestar social, es perfectamente factible y realizable. </a:t>
            </a:r>
            <a:r>
              <a:rPr lang="es-ES" sz="1200" b="1" dirty="0"/>
              <a:t>La solución va de la mano con valores éticos y familiares, la sociedad esta a la espera, sólo falta sumar liderazgo, voluntad de los gobiernos federal y de las entidades federativas e incorporar a este esfuerzo nacional, imaginación, el conocimiento científico, la creatividad laboral y aplicar los avances tecnológicos. </a:t>
            </a:r>
          </a:p>
        </p:txBody>
      </p:sp>
    </p:spTree>
    <p:extLst>
      <p:ext uri="{BB962C8B-B14F-4D97-AF65-F5344CB8AC3E}">
        <p14:creationId xmlns:p14="http://schemas.microsoft.com/office/powerpoint/2010/main" val="4097850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727" y="1634409"/>
            <a:ext cx="1588068" cy="5038046"/>
          </a:xfrm>
          <a:prstGeom prst="rect">
            <a:avLst/>
          </a:prstGeom>
          <a:noFill/>
        </p:spPr>
        <p:txBody>
          <a:bodyPr wrap="square" rtlCol="0" anchor="ctr">
            <a:spAutoFit/>
          </a:bodyPr>
          <a:lstStyle/>
          <a:p>
            <a:pPr algn="ctr">
              <a:lnSpc>
                <a:spcPct val="150000"/>
              </a:lnSpc>
            </a:pPr>
            <a:r>
              <a:rPr lang="es-MX" sz="1350" b="1" dirty="0">
                <a:solidFill>
                  <a:srgbClr val="FFFF00"/>
                </a:solidFill>
              </a:rPr>
              <a:t>La extensión del actual programa garantizará continuidad en la vanguardia social.</a:t>
            </a:r>
          </a:p>
          <a:p>
            <a:pPr lvl="0" algn="ctr">
              <a:lnSpc>
                <a:spcPct val="150000"/>
              </a:lnSpc>
            </a:pPr>
            <a:endParaRPr lang="es-MX" sz="1350" b="1" dirty="0">
              <a:solidFill>
                <a:srgbClr val="FFFF00"/>
              </a:solidFill>
            </a:endParaRPr>
          </a:p>
          <a:p>
            <a:pPr lvl="0" algn="ctr">
              <a:lnSpc>
                <a:spcPct val="150000"/>
              </a:lnSpc>
            </a:pPr>
            <a:r>
              <a:rPr lang="es-MX" sz="1350" b="1" dirty="0">
                <a:solidFill>
                  <a:srgbClr val="FFFF00"/>
                </a:solidFill>
              </a:rPr>
              <a:t>La propuesta es de profundo significado social, integral </a:t>
            </a:r>
          </a:p>
          <a:p>
            <a:pPr lvl="0" algn="ctr">
              <a:lnSpc>
                <a:spcPct val="150000"/>
              </a:lnSpc>
            </a:pPr>
            <a:r>
              <a:rPr lang="es-MX" sz="1350" b="1" dirty="0">
                <a:solidFill>
                  <a:srgbClr val="FFFF00"/>
                </a:solidFill>
              </a:rPr>
              <a:t>y  resuelve el futuro de los adultos mayores. </a:t>
            </a:r>
            <a:endParaRPr lang="es-MX" sz="1350" b="1" i="1" dirty="0">
              <a:solidFill>
                <a:srgbClr val="FFFF00"/>
              </a:solidFill>
            </a:endParaRPr>
          </a:p>
        </p:txBody>
      </p:sp>
      <p:grpSp>
        <p:nvGrpSpPr>
          <p:cNvPr id="9" name="Grupo 8"/>
          <p:cNvGrpSpPr/>
          <p:nvPr/>
        </p:nvGrpSpPr>
        <p:grpSpPr>
          <a:xfrm>
            <a:off x="1520043" y="1857894"/>
            <a:ext cx="7382333" cy="4861404"/>
            <a:chOff x="4221487" y="548406"/>
            <a:chExt cx="5763593" cy="4512160"/>
          </a:xfrm>
        </p:grpSpPr>
        <p:sp>
          <p:nvSpPr>
            <p:cNvPr id="5" name="Forma libre 4"/>
            <p:cNvSpPr/>
            <p:nvPr/>
          </p:nvSpPr>
          <p:spPr>
            <a:xfrm>
              <a:off x="4221487" y="548406"/>
              <a:ext cx="2982287" cy="4512160"/>
            </a:xfrm>
            <a:custGeom>
              <a:avLst/>
              <a:gdLst>
                <a:gd name="connsiteX0" fmla="*/ 449152 w 4409008"/>
                <a:gd name="connsiteY0" fmla="*/ 0 h 2694371"/>
                <a:gd name="connsiteX1" fmla="*/ 3959856 w 4409008"/>
                <a:gd name="connsiteY1" fmla="*/ 0 h 2694371"/>
                <a:gd name="connsiteX2" fmla="*/ 4409008 w 4409008"/>
                <a:gd name="connsiteY2" fmla="*/ 449152 h 2694371"/>
                <a:gd name="connsiteX3" fmla="*/ 4409008 w 4409008"/>
                <a:gd name="connsiteY3" fmla="*/ 2694371 h 2694371"/>
                <a:gd name="connsiteX4" fmla="*/ 4409008 w 4409008"/>
                <a:gd name="connsiteY4" fmla="*/ 2694371 h 2694371"/>
                <a:gd name="connsiteX5" fmla="*/ 0 w 4409008"/>
                <a:gd name="connsiteY5" fmla="*/ 2694371 h 2694371"/>
                <a:gd name="connsiteX6" fmla="*/ 0 w 4409008"/>
                <a:gd name="connsiteY6" fmla="*/ 2694371 h 2694371"/>
                <a:gd name="connsiteX7" fmla="*/ 0 w 4409008"/>
                <a:gd name="connsiteY7" fmla="*/ 449152 h 2694371"/>
                <a:gd name="connsiteX8" fmla="*/ 449152 w 4409008"/>
                <a:gd name="connsiteY8" fmla="*/ 0 h 2694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9008" h="2694371">
                  <a:moveTo>
                    <a:pt x="1" y="2419891"/>
                  </a:moveTo>
                  <a:lnTo>
                    <a:pt x="1" y="274480"/>
                  </a:lnTo>
                  <a:cubicBezTo>
                    <a:pt x="1" y="122889"/>
                    <a:pt x="329063" y="0"/>
                    <a:pt x="734983" y="0"/>
                  </a:cubicBezTo>
                  <a:lnTo>
                    <a:pt x="4409007" y="0"/>
                  </a:lnTo>
                  <a:lnTo>
                    <a:pt x="4409007" y="0"/>
                  </a:lnTo>
                  <a:lnTo>
                    <a:pt x="4409007" y="2694371"/>
                  </a:lnTo>
                  <a:lnTo>
                    <a:pt x="4409007" y="2694371"/>
                  </a:lnTo>
                  <a:lnTo>
                    <a:pt x="734983" y="2694371"/>
                  </a:lnTo>
                  <a:cubicBezTo>
                    <a:pt x="329063" y="2694371"/>
                    <a:pt x="1" y="2571482"/>
                    <a:pt x="1" y="2419891"/>
                  </a:cubicBezTo>
                  <a:close/>
                </a:path>
              </a:pathLst>
            </a:custGeom>
            <a:ln>
              <a:solidFill>
                <a:srgbClr val="CE481B"/>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132954" tIns="155815" rIns="51436" bIns="155814" numCol="1" spcCol="1270" anchor="t" anchorCtr="0">
              <a:noAutofit/>
            </a:bodyPr>
            <a:lstStyle/>
            <a:p>
              <a:pPr algn="ctr" defTabSz="400050">
                <a:spcBef>
                  <a:spcPct val="0"/>
                </a:spcBef>
                <a:spcAft>
                  <a:spcPct val="35000"/>
                </a:spcAft>
              </a:pPr>
              <a:r>
                <a:rPr lang="es-MX" sz="1200" b="1" i="1">
                  <a:solidFill>
                    <a:schemeClr val="bg1"/>
                  </a:solidFill>
                </a:rPr>
                <a:t>“Abuelos Educativos                                                      para el Bienestar Común</a:t>
              </a:r>
              <a:r>
                <a:rPr lang="es-MX" sz="1200" b="1">
                  <a:solidFill>
                    <a:schemeClr val="bg1"/>
                  </a:solidFill>
                </a:rPr>
                <a:t>”</a:t>
              </a:r>
            </a:p>
            <a:p>
              <a:pPr algn="just" defTabSz="400050">
                <a:spcBef>
                  <a:spcPts val="600"/>
                </a:spcBef>
                <a:spcAft>
                  <a:spcPts val="600"/>
                </a:spcAft>
              </a:pPr>
              <a:r>
                <a:rPr lang="es-MX" sz="1100">
                  <a:solidFill>
                    <a:schemeClr val="bg1"/>
                  </a:solidFill>
                </a:rPr>
                <a:t>Que los adultos mayores con autonomía física y mental, interés, disposicion y capacidad productiva, sean –</a:t>
              </a:r>
              <a:r>
                <a:rPr lang="es-MX" sz="1100" b="1">
                  <a:solidFill>
                    <a:schemeClr val="bg1"/>
                  </a:solidFill>
                </a:rPr>
                <a:t>tutores educativos</a:t>
              </a:r>
              <a:r>
                <a:rPr lang="es-MX" sz="1100">
                  <a:solidFill>
                    <a:schemeClr val="bg1"/>
                  </a:solidFill>
                </a:rPr>
                <a:t>– en centros escolares cercanos a sus domicilios, trasmitiendo a las nuevas generaciones las habilidades logradas en sus profesiones, artes y oficios, recibiendo adicional a su pensión un apoyo economico por este concepto.</a:t>
              </a:r>
            </a:p>
            <a:p>
              <a:pPr algn="just" defTabSz="400050">
                <a:spcBef>
                  <a:spcPts val="600"/>
                </a:spcBef>
                <a:spcAft>
                  <a:spcPts val="600"/>
                </a:spcAft>
              </a:pPr>
              <a:r>
                <a:rPr lang="es-MX" sz="1100">
                  <a:solidFill>
                    <a:schemeClr val="bg1"/>
                  </a:solidFill>
                </a:rPr>
                <a:t>Que su conocimiento y sabiduría sean canalizadas bajo la figura de </a:t>
              </a:r>
              <a:r>
                <a:rPr lang="es-MX" sz="1100" b="1">
                  <a:solidFill>
                    <a:schemeClr val="bg1"/>
                  </a:solidFill>
                </a:rPr>
                <a:t>abuelos productivos </a:t>
              </a:r>
              <a:r>
                <a:rPr lang="es-MX" sz="1100">
                  <a:solidFill>
                    <a:schemeClr val="bg1"/>
                  </a:solidFill>
                </a:rPr>
                <a:t>y desarrollen aspectos formativos no cubiertos por el programa educativo oficial.</a:t>
              </a:r>
            </a:p>
            <a:p>
              <a:pPr algn="just" defTabSz="400050">
                <a:spcBef>
                  <a:spcPts val="600"/>
                </a:spcBef>
                <a:spcAft>
                  <a:spcPts val="600"/>
                </a:spcAft>
              </a:pPr>
              <a:r>
                <a:rPr lang="es-MX" sz="1100">
                  <a:solidFill>
                    <a:schemeClr val="bg1"/>
                  </a:solidFill>
                </a:rPr>
                <a:t>Una novedosa forma de acercamiento, comunicación y trasmisión de valores a las nuevas generaciones.</a:t>
              </a:r>
            </a:p>
            <a:p>
              <a:pPr algn="just" defTabSz="400050">
                <a:spcBef>
                  <a:spcPts val="600"/>
                </a:spcBef>
                <a:spcAft>
                  <a:spcPts val="600"/>
                </a:spcAft>
              </a:pPr>
              <a:r>
                <a:rPr lang="es-MX" sz="1100">
                  <a:solidFill>
                    <a:schemeClr val="bg1"/>
                  </a:solidFill>
                </a:rPr>
                <a:t>Tareas formativas con retribución que fortalecen su economía al generarse </a:t>
              </a:r>
              <a:r>
                <a:rPr lang="es-MX" sz="1100" b="1">
                  <a:solidFill>
                    <a:schemeClr val="bg1"/>
                  </a:solidFill>
                </a:rPr>
                <a:t>recursos adicionales y mejora de su estima personal</a:t>
              </a:r>
              <a:r>
                <a:rPr lang="es-MX" sz="1100">
                  <a:solidFill>
                    <a:schemeClr val="bg1"/>
                  </a:solidFill>
                </a:rPr>
                <a:t>.</a:t>
              </a:r>
            </a:p>
            <a:p>
              <a:pPr algn="just" defTabSz="400050">
                <a:spcBef>
                  <a:spcPts val="600"/>
                </a:spcBef>
                <a:spcAft>
                  <a:spcPts val="600"/>
                </a:spcAft>
              </a:pPr>
              <a:r>
                <a:rPr lang="es-MX" sz="1100">
                  <a:solidFill>
                    <a:schemeClr val="bg1"/>
                  </a:solidFill>
                </a:rPr>
                <a:t>El programa docente, capacitación didactica y pedagogica, metodología y supervisión serán autorizados por la Secretaría de Educación Pública.</a:t>
              </a:r>
            </a:p>
          </p:txBody>
        </p:sp>
        <p:sp>
          <p:nvSpPr>
            <p:cNvPr id="6" name="Forma libre 5"/>
            <p:cNvSpPr/>
            <p:nvPr/>
          </p:nvSpPr>
          <p:spPr>
            <a:xfrm>
              <a:off x="7290708" y="548406"/>
              <a:ext cx="2694372" cy="4512160"/>
            </a:xfrm>
            <a:custGeom>
              <a:avLst/>
              <a:gdLst>
                <a:gd name="connsiteX0" fmla="*/ 449152 w 4409008"/>
                <a:gd name="connsiteY0" fmla="*/ 0 h 2694371"/>
                <a:gd name="connsiteX1" fmla="*/ 3959856 w 4409008"/>
                <a:gd name="connsiteY1" fmla="*/ 0 h 2694371"/>
                <a:gd name="connsiteX2" fmla="*/ 4409008 w 4409008"/>
                <a:gd name="connsiteY2" fmla="*/ 449152 h 2694371"/>
                <a:gd name="connsiteX3" fmla="*/ 4409008 w 4409008"/>
                <a:gd name="connsiteY3" fmla="*/ 2694371 h 2694371"/>
                <a:gd name="connsiteX4" fmla="*/ 4409008 w 4409008"/>
                <a:gd name="connsiteY4" fmla="*/ 2694371 h 2694371"/>
                <a:gd name="connsiteX5" fmla="*/ 0 w 4409008"/>
                <a:gd name="connsiteY5" fmla="*/ 2694371 h 2694371"/>
                <a:gd name="connsiteX6" fmla="*/ 0 w 4409008"/>
                <a:gd name="connsiteY6" fmla="*/ 2694371 h 2694371"/>
                <a:gd name="connsiteX7" fmla="*/ 0 w 4409008"/>
                <a:gd name="connsiteY7" fmla="*/ 449152 h 2694371"/>
                <a:gd name="connsiteX8" fmla="*/ 449152 w 4409008"/>
                <a:gd name="connsiteY8" fmla="*/ 0 h 2694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9008" h="2694371">
                  <a:moveTo>
                    <a:pt x="4409007" y="274480"/>
                  </a:moveTo>
                  <a:lnTo>
                    <a:pt x="4409007" y="2419891"/>
                  </a:lnTo>
                  <a:cubicBezTo>
                    <a:pt x="4409007" y="2571482"/>
                    <a:pt x="4079945" y="2694371"/>
                    <a:pt x="3674025" y="2694371"/>
                  </a:cubicBezTo>
                  <a:lnTo>
                    <a:pt x="1" y="2694371"/>
                  </a:lnTo>
                  <a:lnTo>
                    <a:pt x="1" y="2694371"/>
                  </a:lnTo>
                  <a:lnTo>
                    <a:pt x="1" y="0"/>
                  </a:lnTo>
                  <a:lnTo>
                    <a:pt x="1" y="0"/>
                  </a:lnTo>
                  <a:lnTo>
                    <a:pt x="3674025" y="0"/>
                  </a:lnTo>
                  <a:cubicBezTo>
                    <a:pt x="4079945" y="0"/>
                    <a:pt x="4409007" y="122889"/>
                    <a:pt x="4409007" y="274480"/>
                  </a:cubicBezTo>
                  <a:close/>
                </a:path>
              </a:pathLst>
            </a:custGeom>
            <a:ln>
              <a:solidFill>
                <a:srgbClr val="CE481B"/>
              </a:solidFill>
            </a:ln>
          </p:spPr>
          <p:style>
            <a:lnRef idx="2">
              <a:schemeClr val="lt1">
                <a:hueOff val="0"/>
                <a:satOff val="0"/>
                <a:lumOff val="0"/>
                <a:alphaOff val="0"/>
              </a:schemeClr>
            </a:lnRef>
            <a:fillRef idx="1">
              <a:schemeClr val="accent1">
                <a:tint val="50000"/>
                <a:hueOff val="-33041"/>
                <a:satOff val="-3215"/>
                <a:lumOff val="10933"/>
                <a:alphaOff val="0"/>
              </a:schemeClr>
            </a:fillRef>
            <a:effectRef idx="0">
              <a:schemeClr val="accent1">
                <a:tint val="50000"/>
                <a:hueOff val="-33041"/>
                <a:satOff val="-3215"/>
                <a:lumOff val="10933"/>
                <a:alphaOff val="0"/>
              </a:schemeClr>
            </a:effectRef>
            <a:fontRef idx="minor">
              <a:schemeClr val="lt1">
                <a:hueOff val="0"/>
                <a:satOff val="0"/>
                <a:lumOff val="0"/>
                <a:alphaOff val="0"/>
              </a:schemeClr>
            </a:fontRef>
          </p:style>
          <p:txBody>
            <a:bodyPr spcFirstLastPara="0" vert="horz" wrap="square" lIns="51435" tIns="155815" rIns="132955" bIns="155814" numCol="1" spcCol="1270" anchor="t" anchorCtr="0">
              <a:noAutofit/>
            </a:bodyPr>
            <a:lstStyle/>
            <a:p>
              <a:pPr algn="ctr" defTabSz="400050">
                <a:spcBef>
                  <a:spcPct val="0"/>
                </a:spcBef>
                <a:spcAft>
                  <a:spcPct val="35000"/>
                </a:spcAft>
              </a:pPr>
              <a:r>
                <a:rPr lang="es-MX" sz="1200" b="1" i="1">
                  <a:solidFill>
                    <a:schemeClr val="bg1"/>
                  </a:solidFill>
                </a:rPr>
                <a:t>“Residencias de Día                                                   para los Abuelos” </a:t>
              </a:r>
            </a:p>
            <a:p>
              <a:pPr algn="just" defTabSz="400050">
                <a:spcBef>
                  <a:spcPct val="0"/>
                </a:spcBef>
                <a:spcAft>
                  <a:spcPct val="35000"/>
                </a:spcAft>
              </a:pPr>
              <a:r>
                <a:rPr lang="es-MX" sz="1050">
                  <a:solidFill>
                    <a:schemeClr val="bg1"/>
                  </a:solidFill>
                </a:rPr>
                <a:t>Proporcionar a la población longeva que ha perdido parcialmente su autonomía física, las instalaciones, equipamiento y servicios apropiados, así como personal profesional para </a:t>
              </a:r>
              <a:r>
                <a:rPr lang="es-MX" sz="1050" b="1">
                  <a:solidFill>
                    <a:schemeClr val="bg1"/>
                  </a:solidFill>
                </a:rPr>
                <a:t>otorgar atención integral.</a:t>
              </a:r>
            </a:p>
            <a:p>
              <a:pPr algn="just" defTabSz="400050">
                <a:spcBef>
                  <a:spcPct val="0"/>
                </a:spcBef>
                <a:spcAft>
                  <a:spcPct val="35000"/>
                </a:spcAft>
              </a:pPr>
              <a:r>
                <a:rPr lang="es-MX" sz="1050">
                  <a:solidFill>
                    <a:schemeClr val="bg1"/>
                  </a:solidFill>
                </a:rPr>
                <a:t>Las familias harán la solicitud de ingreso, de llevarlos y recogerlos diariamente de 8:00 a 17:00 horas, lo que favorecerá la </a:t>
              </a:r>
              <a:r>
                <a:rPr lang="es-MX" sz="1050" b="1">
                  <a:solidFill>
                    <a:schemeClr val="bg1"/>
                  </a:solidFill>
                </a:rPr>
                <a:t>continuidad de sus actividades productivas</a:t>
              </a:r>
              <a:r>
                <a:rPr lang="es-MX" sz="1050">
                  <a:solidFill>
                    <a:schemeClr val="bg1"/>
                  </a:solidFill>
                </a:rPr>
                <a:t> y reforzará la corresponsabilidad  en el cuidado.</a:t>
              </a:r>
            </a:p>
            <a:p>
              <a:pPr algn="just" defTabSz="400050">
                <a:spcBef>
                  <a:spcPct val="0"/>
                </a:spcBef>
                <a:spcAft>
                  <a:spcPct val="35000"/>
                </a:spcAft>
              </a:pPr>
              <a:r>
                <a:rPr lang="es-MX" sz="1050">
                  <a:solidFill>
                    <a:schemeClr val="bg1"/>
                  </a:solidFill>
                </a:rPr>
                <a:t>La </a:t>
              </a:r>
              <a:r>
                <a:rPr lang="es-MX" sz="1050" b="1">
                  <a:solidFill>
                    <a:schemeClr val="bg1"/>
                  </a:solidFill>
                </a:rPr>
                <a:t>aportación simbólica </a:t>
              </a:r>
              <a:r>
                <a:rPr lang="es-MX" sz="1050">
                  <a:solidFill>
                    <a:schemeClr val="bg1"/>
                  </a:solidFill>
                </a:rPr>
                <a:t>se pagará de la pensión universal cubriéndose el requisito de no ser dependientes absolutos y sí corresponsables en su cuidado y manutención.</a:t>
              </a:r>
            </a:p>
            <a:p>
              <a:pPr algn="just" defTabSz="400050">
                <a:spcBef>
                  <a:spcPct val="0"/>
                </a:spcBef>
                <a:spcAft>
                  <a:spcPct val="35000"/>
                </a:spcAft>
              </a:pPr>
              <a:r>
                <a:rPr lang="es-MX" sz="1050">
                  <a:solidFill>
                    <a:schemeClr val="bg1"/>
                  </a:solidFill>
                </a:rPr>
                <a:t>Esquemas de operación idéntica deberán ser creados por IMSS, ISSSTE, SEDENA, Pemex, Marina, Universidades y demás Instituciones Públicas para sus respectivos derechohabientes.</a:t>
              </a:r>
            </a:p>
            <a:p>
              <a:pPr algn="just" defTabSz="400050">
                <a:spcBef>
                  <a:spcPct val="0"/>
                </a:spcBef>
                <a:spcAft>
                  <a:spcPct val="35000"/>
                </a:spcAft>
              </a:pPr>
              <a:r>
                <a:rPr lang="es-MX" sz="1050">
                  <a:solidFill>
                    <a:schemeClr val="bg1"/>
                  </a:solidFill>
                </a:rPr>
                <a:t>La propuesta incluye reestructuración de las modalidades: </a:t>
              </a:r>
              <a:r>
                <a:rPr lang="es-MX" sz="1050" b="1">
                  <a:solidFill>
                    <a:schemeClr val="bg1"/>
                  </a:solidFill>
                </a:rPr>
                <a:t>Asilos para longevos </a:t>
              </a:r>
              <a:r>
                <a:rPr lang="es-MX" sz="1050">
                  <a:solidFill>
                    <a:schemeClr val="bg1"/>
                  </a:solidFill>
                </a:rPr>
                <a:t>para quienes viven en alojamientos permanentes públicos. Y </a:t>
              </a:r>
            </a:p>
            <a:p>
              <a:pPr algn="just" defTabSz="400050">
                <a:spcBef>
                  <a:spcPct val="0"/>
                </a:spcBef>
                <a:spcAft>
                  <a:spcPct val="35000"/>
                </a:spcAft>
              </a:pPr>
              <a:r>
                <a:rPr lang="es-MX" sz="1050" b="1">
                  <a:solidFill>
                    <a:schemeClr val="bg1"/>
                  </a:solidFill>
                </a:rPr>
                <a:t>Albergues para desamparados </a:t>
              </a:r>
              <a:r>
                <a:rPr lang="es-MX" sz="1050">
                  <a:solidFill>
                    <a:schemeClr val="bg1"/>
                  </a:solidFill>
                </a:rPr>
                <a:t>Atención especial para quienes están en la indigencia, en total abandono, drogadicción y alcoholismo. </a:t>
              </a:r>
              <a:endParaRPr lang="es-MX" sz="1050" b="1">
                <a:solidFill>
                  <a:schemeClr val="bg1"/>
                </a:solidFill>
              </a:endParaRPr>
            </a:p>
          </p:txBody>
        </p:sp>
      </p:grpSp>
      <p:sp>
        <p:nvSpPr>
          <p:cNvPr id="3" name="Título 2">
            <a:extLst>
              <a:ext uri="{FF2B5EF4-FFF2-40B4-BE49-F238E27FC236}">
                <a16:creationId xmlns:a16="http://schemas.microsoft.com/office/drawing/2014/main" id="{96ABF577-F448-596C-9AA5-290DE31E15C3}"/>
              </a:ext>
            </a:extLst>
          </p:cNvPr>
          <p:cNvSpPr>
            <a:spLocks noGrp="1"/>
          </p:cNvSpPr>
          <p:nvPr>
            <p:ph type="title"/>
          </p:nvPr>
        </p:nvSpPr>
        <p:spPr>
          <a:xfrm>
            <a:off x="1" y="1234428"/>
            <a:ext cx="8980732" cy="623466"/>
          </a:xfrm>
        </p:spPr>
        <p:txBody>
          <a:bodyPr/>
          <a:lstStyle/>
          <a:p>
            <a:pPr algn="ctr"/>
            <a:r>
              <a:rPr lang="es-MX" sz="3200" spc="600">
                <a:solidFill>
                  <a:srgbClr val="FFFF00"/>
                </a:solidFill>
              </a:rPr>
              <a:t>   DOS </a:t>
            </a:r>
            <a:r>
              <a:rPr lang="es-MX" sz="3200" b="1" kern="1200" spc="600">
                <a:solidFill>
                  <a:srgbClr val="FFFF00"/>
                </a:solidFill>
              </a:rPr>
              <a:t>ESTRATEGIAS</a:t>
            </a:r>
          </a:p>
        </p:txBody>
      </p:sp>
      <p:sp>
        <p:nvSpPr>
          <p:cNvPr id="7" name="Título 2">
            <a:extLst>
              <a:ext uri="{FF2B5EF4-FFF2-40B4-BE49-F238E27FC236}">
                <a16:creationId xmlns:a16="http://schemas.microsoft.com/office/drawing/2014/main" id="{96ABF577-F448-596C-9AA5-290DE31E15C3}"/>
              </a:ext>
            </a:extLst>
          </p:cNvPr>
          <p:cNvSpPr txBox="1">
            <a:spLocks/>
          </p:cNvSpPr>
          <p:nvPr/>
        </p:nvSpPr>
        <p:spPr>
          <a:xfrm>
            <a:off x="0" y="254746"/>
            <a:ext cx="9144000" cy="73888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4400">
                <a:solidFill>
                  <a:schemeClr val="tx1"/>
                </a:solidFill>
              </a:rPr>
              <a:t>LA PROPUESTA</a:t>
            </a:r>
          </a:p>
        </p:txBody>
      </p:sp>
    </p:spTree>
    <p:extLst>
      <p:ext uri="{BB962C8B-B14F-4D97-AF65-F5344CB8AC3E}">
        <p14:creationId xmlns:p14="http://schemas.microsoft.com/office/powerpoint/2010/main" val="224724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1BB0A-1B96-E8CD-B178-532D97E8A49D}"/>
              </a:ext>
            </a:extLst>
          </p:cNvPr>
          <p:cNvSpPr>
            <a:spLocks noGrp="1"/>
          </p:cNvSpPr>
          <p:nvPr>
            <p:ph type="title"/>
          </p:nvPr>
        </p:nvSpPr>
        <p:spPr>
          <a:xfrm>
            <a:off x="809997" y="0"/>
            <a:ext cx="7524003" cy="1070264"/>
          </a:xfrm>
        </p:spPr>
        <p:txBody>
          <a:bodyPr/>
          <a:lstStyle/>
          <a:p>
            <a:pPr algn="ctr"/>
            <a:r>
              <a:rPr lang="es-MX"/>
              <a:t>VENTANAS DE OPORTUNIDAD </a:t>
            </a:r>
          </a:p>
        </p:txBody>
      </p:sp>
      <p:sp>
        <p:nvSpPr>
          <p:cNvPr id="4" name="CuadroTexto 3">
            <a:extLst>
              <a:ext uri="{FF2B5EF4-FFF2-40B4-BE49-F238E27FC236}">
                <a16:creationId xmlns:a16="http://schemas.microsoft.com/office/drawing/2014/main" id="{67189C5F-A952-7EA6-F42C-ED2FDC830EAE}"/>
              </a:ext>
            </a:extLst>
          </p:cNvPr>
          <p:cNvSpPr txBox="1"/>
          <p:nvPr/>
        </p:nvSpPr>
        <p:spPr>
          <a:xfrm flipV="1">
            <a:off x="11409217" y="5174672"/>
            <a:ext cx="6483927" cy="2529923"/>
          </a:xfrm>
          <a:prstGeom prst="rect">
            <a:avLst/>
          </a:prstGeom>
          <a:noFill/>
        </p:spPr>
        <p:txBody>
          <a:bodyPr wrap="square">
            <a:spAutoFit/>
          </a:bodyPr>
          <a:lstStyle/>
          <a:p>
            <a:pPr marL="3464718" lvl="8" indent="-171450" algn="just" defTabSz="233363">
              <a:lnSpc>
                <a:spcPct val="90000"/>
              </a:lnSpc>
              <a:spcBef>
                <a:spcPct val="0"/>
              </a:spcBef>
              <a:spcAft>
                <a:spcPct val="15000"/>
              </a:spcAft>
              <a:buFont typeface="Wingdings" pitchFamily="2" charset="2"/>
              <a:buChar char="ü"/>
            </a:pPr>
            <a:r>
              <a:rPr lang="es-ES" sz="800" dirty="0"/>
              <a:t>Nuevo modelo de atención integral  para Adultos Mayores, congruente, financiable  y productivo.</a:t>
            </a:r>
          </a:p>
          <a:p>
            <a:pPr marL="92868" lvl="1" algn="just" defTabSz="233363">
              <a:lnSpc>
                <a:spcPct val="90000"/>
              </a:lnSpc>
              <a:spcBef>
                <a:spcPct val="0"/>
              </a:spcBef>
              <a:spcAft>
                <a:spcPct val="15000"/>
              </a:spcAft>
            </a:pPr>
            <a:endParaRPr lang="es-ES" sz="800" dirty="0"/>
          </a:p>
          <a:p>
            <a:pPr marL="264318" lvl="1" indent="-171450" algn="just" defTabSz="233363">
              <a:lnSpc>
                <a:spcPct val="90000"/>
              </a:lnSpc>
              <a:spcBef>
                <a:spcPct val="0"/>
              </a:spcBef>
              <a:spcAft>
                <a:spcPct val="15000"/>
              </a:spcAft>
              <a:buFont typeface="Wingdings" pitchFamily="2" charset="2"/>
              <a:buChar char="ü"/>
            </a:pPr>
            <a:r>
              <a:rPr lang="es-ES" sz="800" dirty="0"/>
              <a:t>Potencial de impacto y difusión por ser tema de interés social  y de efectiva conexión en redes sociales. </a:t>
            </a:r>
          </a:p>
          <a:p>
            <a:pPr marL="92868" lvl="1" algn="just" defTabSz="233363">
              <a:lnSpc>
                <a:spcPct val="90000"/>
              </a:lnSpc>
              <a:spcBef>
                <a:spcPct val="0"/>
              </a:spcBef>
              <a:spcAft>
                <a:spcPct val="15000"/>
              </a:spcAft>
            </a:pPr>
            <a:endParaRPr lang="es-ES" sz="800" dirty="0"/>
          </a:p>
          <a:p>
            <a:pPr marL="264318" lvl="1" indent="-171450" algn="just" defTabSz="233363">
              <a:lnSpc>
                <a:spcPct val="90000"/>
              </a:lnSpc>
              <a:spcBef>
                <a:spcPct val="0"/>
              </a:spcBef>
              <a:spcAft>
                <a:spcPct val="15000"/>
              </a:spcAft>
              <a:buFont typeface="Wingdings" pitchFamily="2" charset="2"/>
              <a:buChar char="ü"/>
            </a:pPr>
            <a:r>
              <a:rPr lang="es-ES" sz="800" dirty="0"/>
              <a:t>Apegado al art. 4º. Constitucional, así elimina presiones causantes de conflictos legales y presupuestales.</a:t>
            </a:r>
          </a:p>
          <a:p>
            <a:pPr marL="92868" lvl="1" algn="just" defTabSz="233363">
              <a:lnSpc>
                <a:spcPct val="90000"/>
              </a:lnSpc>
              <a:spcBef>
                <a:spcPct val="0"/>
              </a:spcBef>
              <a:spcAft>
                <a:spcPct val="15000"/>
              </a:spcAft>
            </a:pPr>
            <a:endParaRPr lang="es-ES" sz="800" dirty="0"/>
          </a:p>
          <a:p>
            <a:pPr marL="264318" lvl="1" indent="-171450" algn="just" defTabSz="233363">
              <a:lnSpc>
                <a:spcPct val="90000"/>
              </a:lnSpc>
              <a:spcBef>
                <a:spcPct val="0"/>
              </a:spcBef>
              <a:spcAft>
                <a:spcPct val="15000"/>
              </a:spcAft>
              <a:buFont typeface="Wingdings" pitchFamily="2" charset="2"/>
              <a:buChar char="ü"/>
            </a:pPr>
            <a:r>
              <a:rPr lang="es-ES" sz="800" dirty="0"/>
              <a:t>Anula argumentos al sector económicamente empoderado, emisor de fuertes críticas y de una enconada desaprobación, acusando de usar los dineros públicos para fortalecer la estrategia política de la 4T; regalar dinero a los pobres; el uso electoral –brigadas del bienestar–; la universalidad a personas sin necesidad económica; duplicidad de pensiones; deficiencias en el censo de la población objetivo; cuantía presupuestal sin transparencia; facilidad de la “tarjeta bienestar” para adquirir licores y cigarrillos.</a:t>
            </a:r>
          </a:p>
          <a:p>
            <a:pPr marL="92868" lvl="1" algn="just" defTabSz="233363">
              <a:lnSpc>
                <a:spcPct val="90000"/>
              </a:lnSpc>
              <a:spcBef>
                <a:spcPct val="0"/>
              </a:spcBef>
              <a:spcAft>
                <a:spcPct val="15000"/>
              </a:spcAft>
            </a:pPr>
            <a:endParaRPr lang="es-ES" sz="800" dirty="0"/>
          </a:p>
          <a:p>
            <a:pPr marL="264318" lvl="1" indent="-171450" algn="just" defTabSz="233363">
              <a:lnSpc>
                <a:spcPct val="90000"/>
              </a:lnSpc>
              <a:spcBef>
                <a:spcPct val="0"/>
              </a:spcBef>
              <a:spcAft>
                <a:spcPct val="15000"/>
              </a:spcAft>
              <a:buFont typeface="Wingdings" pitchFamily="2" charset="2"/>
              <a:buChar char="ü"/>
            </a:pPr>
            <a:r>
              <a:rPr lang="es-ES" sz="800" dirty="0"/>
              <a:t>Y Principalmente, por 2 razones: </a:t>
            </a:r>
          </a:p>
          <a:p>
            <a:pPr marL="92868" lvl="1" algn="just" defTabSz="233363">
              <a:lnSpc>
                <a:spcPct val="90000"/>
              </a:lnSpc>
              <a:spcBef>
                <a:spcPct val="0"/>
              </a:spcBef>
              <a:spcAft>
                <a:spcPct val="15000"/>
              </a:spcAft>
            </a:pPr>
            <a:endParaRPr lang="es-ES" sz="800" dirty="0"/>
          </a:p>
          <a:p>
            <a:pPr marL="264318" lvl="1" indent="-171450" algn="just" defTabSz="233363">
              <a:lnSpc>
                <a:spcPct val="90000"/>
              </a:lnSpc>
              <a:spcBef>
                <a:spcPct val="0"/>
              </a:spcBef>
              <a:spcAft>
                <a:spcPct val="15000"/>
              </a:spcAft>
              <a:buFont typeface="Wingdings" panose="05000000000000000000" pitchFamily="2" charset="2"/>
              <a:buChar char="§"/>
            </a:pPr>
            <a:r>
              <a:rPr lang="es-ES" sz="800" dirty="0"/>
              <a:t>La fallida inserción del sector beneficiado en el universo de la protección social institucional, ampliando la brecha con la clase asalariada amparada por la seguridad social. y</a:t>
            </a:r>
          </a:p>
          <a:p>
            <a:pPr marL="92868" lvl="1" algn="just" defTabSz="233363">
              <a:lnSpc>
                <a:spcPct val="90000"/>
              </a:lnSpc>
              <a:spcBef>
                <a:spcPct val="0"/>
              </a:spcBef>
              <a:spcAft>
                <a:spcPct val="15000"/>
              </a:spcAft>
            </a:pPr>
            <a:endParaRPr lang="es-ES" sz="800" dirty="0"/>
          </a:p>
          <a:p>
            <a:pPr marL="264318" lvl="1" indent="-171450" algn="just" defTabSz="233363">
              <a:lnSpc>
                <a:spcPct val="90000"/>
              </a:lnSpc>
              <a:spcBef>
                <a:spcPct val="0"/>
              </a:spcBef>
              <a:spcAft>
                <a:spcPct val="15000"/>
              </a:spcAft>
              <a:buFont typeface="Wingdings" panose="05000000000000000000" pitchFamily="2" charset="2"/>
              <a:buChar char="§"/>
            </a:pPr>
            <a:r>
              <a:rPr lang="es-ES" sz="800" dirty="0"/>
              <a:t>La carencia de una política pública que asegure el bienestar integral de los mayores, y una manera de justificar las trasferencias presupuestales a programas sociales para el desarrollo social.</a:t>
            </a:r>
          </a:p>
        </p:txBody>
      </p:sp>
      <p:grpSp>
        <p:nvGrpSpPr>
          <p:cNvPr id="5" name="Grupo 4">
            <a:extLst>
              <a:ext uri="{FF2B5EF4-FFF2-40B4-BE49-F238E27FC236}">
                <a16:creationId xmlns:a16="http://schemas.microsoft.com/office/drawing/2014/main" id="{364903BD-5DE7-1390-7C8D-78CAFB996BCE}"/>
              </a:ext>
            </a:extLst>
          </p:cNvPr>
          <p:cNvGrpSpPr/>
          <p:nvPr/>
        </p:nvGrpSpPr>
        <p:grpSpPr>
          <a:xfrm>
            <a:off x="142178" y="1582219"/>
            <a:ext cx="8719275" cy="5229427"/>
            <a:chOff x="362522" y="566754"/>
            <a:chExt cx="8985374" cy="3490179"/>
          </a:xfrm>
        </p:grpSpPr>
        <p:sp>
          <p:nvSpPr>
            <p:cNvPr id="6" name="Rectángulo 5">
              <a:extLst>
                <a:ext uri="{FF2B5EF4-FFF2-40B4-BE49-F238E27FC236}">
                  <a16:creationId xmlns:a16="http://schemas.microsoft.com/office/drawing/2014/main" id="{AC66FE5F-49DC-6DF8-B82F-81FF834A95B4}"/>
                </a:ext>
              </a:extLst>
            </p:cNvPr>
            <p:cNvSpPr/>
            <p:nvPr/>
          </p:nvSpPr>
          <p:spPr>
            <a:xfrm>
              <a:off x="2400441" y="566754"/>
              <a:ext cx="6947455" cy="3490179"/>
            </a:xfrm>
            <a:prstGeom prst="rect">
              <a:avLst/>
            </a:prstGeom>
            <a:solidFill>
              <a:srgbClr val="FFFFFF">
                <a:alpha val="89804"/>
              </a:srgb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3334" tIns="193089" rIns="572600" bIns="193089" numCol="1" spcCol="1270" anchor="ctr" anchorCtr="0">
              <a:noAutofit/>
            </a:bodyPr>
            <a:lstStyle/>
            <a:p>
              <a:pPr marL="264318" lvl="1" indent="-171450" algn="just" defTabSz="233363">
                <a:lnSpc>
                  <a:spcPct val="90000"/>
                </a:lnSpc>
                <a:spcBef>
                  <a:spcPct val="0"/>
                </a:spcBef>
                <a:spcAft>
                  <a:spcPct val="15000"/>
                </a:spcAft>
                <a:buFont typeface="Wingdings" pitchFamily="2" charset="2"/>
                <a:buChar char="ü"/>
              </a:pPr>
              <a:r>
                <a:rPr lang="es-ES" sz="1200" dirty="0">
                  <a:solidFill>
                    <a:schemeClr val="bg1"/>
                  </a:solidFill>
                </a:rPr>
                <a:t>Modelo de atención integral para Adultos Mayores, congruente, aceptado socialmente, financieramente posible y creativamente productivo.</a:t>
              </a:r>
            </a:p>
            <a:p>
              <a:pPr marL="92868" lvl="1" algn="just" defTabSz="233363">
                <a:lnSpc>
                  <a:spcPct val="90000"/>
                </a:lnSpc>
                <a:spcBef>
                  <a:spcPct val="0"/>
                </a:spcBef>
                <a:spcAft>
                  <a:spcPct val="15000"/>
                </a:spcAft>
              </a:pPr>
              <a:endParaRPr lang="es-ES" sz="1200" dirty="0">
                <a:solidFill>
                  <a:schemeClr val="bg1"/>
                </a:solidFill>
              </a:endParaRPr>
            </a:p>
            <a:p>
              <a:pPr marL="264318" lvl="1" indent="-171450" algn="just" defTabSz="233363">
                <a:lnSpc>
                  <a:spcPct val="90000"/>
                </a:lnSpc>
                <a:spcBef>
                  <a:spcPct val="0"/>
                </a:spcBef>
                <a:spcAft>
                  <a:spcPct val="15000"/>
                </a:spcAft>
                <a:buFont typeface="Wingdings" pitchFamily="2" charset="2"/>
                <a:buChar char="ü"/>
              </a:pPr>
              <a:r>
                <a:rPr lang="es-ES" sz="1200" dirty="0">
                  <a:solidFill>
                    <a:schemeClr val="bg1"/>
                  </a:solidFill>
                </a:rPr>
                <a:t>Con gran potencial de impacto y difusión masiva por ser tema de interés social y de efectiva conexión en redes sociales. </a:t>
              </a:r>
            </a:p>
            <a:p>
              <a:pPr marL="92868" lvl="1" algn="just" defTabSz="233363">
                <a:lnSpc>
                  <a:spcPct val="90000"/>
                </a:lnSpc>
                <a:spcBef>
                  <a:spcPct val="0"/>
                </a:spcBef>
                <a:spcAft>
                  <a:spcPct val="15000"/>
                </a:spcAft>
              </a:pPr>
              <a:endParaRPr lang="es-ES" sz="1200" dirty="0">
                <a:solidFill>
                  <a:schemeClr val="bg1"/>
                </a:solidFill>
              </a:endParaRPr>
            </a:p>
            <a:p>
              <a:pPr marL="264318" lvl="1" indent="-171450" algn="just" defTabSz="233363">
                <a:lnSpc>
                  <a:spcPct val="90000"/>
                </a:lnSpc>
                <a:spcBef>
                  <a:spcPct val="0"/>
                </a:spcBef>
                <a:spcAft>
                  <a:spcPct val="15000"/>
                </a:spcAft>
                <a:buFont typeface="Wingdings" pitchFamily="2" charset="2"/>
                <a:buChar char="ü"/>
              </a:pPr>
              <a:r>
                <a:rPr lang="es-ES" sz="1200" dirty="0">
                  <a:solidFill>
                    <a:schemeClr val="bg1"/>
                  </a:solidFill>
                </a:rPr>
                <a:t>Apegado al art. 4º. Constitucional, elimina presiones causantes de conflictos políticos, legales y presupuestales y contribuye eficazmente al desarrollo social.</a:t>
              </a:r>
            </a:p>
            <a:p>
              <a:pPr marL="92868" lvl="1" algn="just" defTabSz="233363">
                <a:lnSpc>
                  <a:spcPct val="90000"/>
                </a:lnSpc>
                <a:spcBef>
                  <a:spcPct val="0"/>
                </a:spcBef>
                <a:spcAft>
                  <a:spcPct val="15000"/>
                </a:spcAft>
              </a:pPr>
              <a:endParaRPr lang="es-ES" sz="1200" dirty="0">
                <a:solidFill>
                  <a:schemeClr val="bg1"/>
                </a:solidFill>
              </a:endParaRPr>
            </a:p>
            <a:p>
              <a:pPr marL="264318" lvl="1" indent="-171450" algn="just" defTabSz="233363">
                <a:lnSpc>
                  <a:spcPct val="90000"/>
                </a:lnSpc>
                <a:spcBef>
                  <a:spcPct val="0"/>
                </a:spcBef>
                <a:spcAft>
                  <a:spcPct val="15000"/>
                </a:spcAft>
                <a:buFont typeface="Wingdings" pitchFamily="2" charset="2"/>
                <a:buChar char="ü"/>
              </a:pPr>
              <a:r>
                <a:rPr lang="es-ES" sz="1200" dirty="0">
                  <a:solidFill>
                    <a:schemeClr val="bg1"/>
                  </a:solidFill>
                </a:rPr>
                <a:t>Anula argumentos al sector económicamente empoderado, emisor de fuertes críticas y de una enconada desaprobación, acusando de usar los dineros públicos para fortalecer la estrategia política de la 4T; regalar dinero a los pobres; el uso electoral –brigadas del bienestar–; la universalidad a personas sin necesidad económica; duplicidad de pensiones; deficiencias en el censo de la población objetivo; cuantía presupuestal sin transparencia; facilidad de la “tarjeta bienestar” para adquirir licores y cigarrillos.</a:t>
              </a:r>
            </a:p>
            <a:p>
              <a:pPr marL="92868" lvl="1" algn="just" defTabSz="233363">
                <a:lnSpc>
                  <a:spcPct val="90000"/>
                </a:lnSpc>
                <a:spcBef>
                  <a:spcPct val="0"/>
                </a:spcBef>
                <a:spcAft>
                  <a:spcPct val="15000"/>
                </a:spcAft>
              </a:pPr>
              <a:endParaRPr lang="es-ES" sz="1200" dirty="0">
                <a:solidFill>
                  <a:schemeClr val="bg1"/>
                </a:solidFill>
              </a:endParaRPr>
            </a:p>
            <a:p>
              <a:pPr marL="264318" lvl="1" indent="-171450" algn="just" defTabSz="233363">
                <a:lnSpc>
                  <a:spcPct val="90000"/>
                </a:lnSpc>
                <a:spcBef>
                  <a:spcPct val="0"/>
                </a:spcBef>
                <a:spcAft>
                  <a:spcPct val="15000"/>
                </a:spcAft>
                <a:buFont typeface="Wingdings" pitchFamily="2" charset="2"/>
                <a:buChar char="ü"/>
              </a:pPr>
              <a:r>
                <a:rPr lang="es-ES" sz="1200" dirty="0">
                  <a:solidFill>
                    <a:schemeClr val="bg1"/>
                  </a:solidFill>
                </a:rPr>
                <a:t>Y Principalmente, por 2 razones: </a:t>
              </a:r>
            </a:p>
            <a:p>
              <a:pPr marL="92868" lvl="1" algn="just" defTabSz="233363">
                <a:lnSpc>
                  <a:spcPct val="90000"/>
                </a:lnSpc>
                <a:spcBef>
                  <a:spcPct val="0"/>
                </a:spcBef>
                <a:spcAft>
                  <a:spcPct val="15000"/>
                </a:spcAft>
              </a:pPr>
              <a:endParaRPr lang="es-ES" sz="1200" dirty="0">
                <a:solidFill>
                  <a:schemeClr val="bg1"/>
                </a:solidFill>
              </a:endParaRPr>
            </a:p>
            <a:p>
              <a:pPr marL="264318" lvl="1" indent="-171450" algn="just" defTabSz="233363">
                <a:lnSpc>
                  <a:spcPct val="90000"/>
                </a:lnSpc>
                <a:spcBef>
                  <a:spcPct val="0"/>
                </a:spcBef>
                <a:spcAft>
                  <a:spcPct val="15000"/>
                </a:spcAft>
                <a:buFont typeface="Wingdings" panose="05000000000000000000" pitchFamily="2" charset="2"/>
                <a:buChar char="§"/>
              </a:pPr>
              <a:r>
                <a:rPr lang="es-ES" sz="1200" dirty="0">
                  <a:solidFill>
                    <a:schemeClr val="bg1"/>
                  </a:solidFill>
                </a:rPr>
                <a:t>La fallida inserción del sector beneficiado en el universo de la protección social institucional, ampliando la brecha con respecto a la clase asalariada amparada por la seguridad social: La reducción de presupuestos para otros actividades relevantes, tales como: salud, educación, seguridad y/o empleo.</a:t>
              </a:r>
            </a:p>
            <a:p>
              <a:pPr marL="92868" lvl="1" algn="just" defTabSz="233363">
                <a:lnSpc>
                  <a:spcPct val="90000"/>
                </a:lnSpc>
                <a:spcBef>
                  <a:spcPct val="0"/>
                </a:spcBef>
                <a:spcAft>
                  <a:spcPct val="15000"/>
                </a:spcAft>
              </a:pPr>
              <a:endParaRPr lang="es-ES" sz="1200" dirty="0">
                <a:solidFill>
                  <a:schemeClr val="bg1"/>
                </a:solidFill>
              </a:endParaRPr>
            </a:p>
            <a:p>
              <a:pPr marL="264318" lvl="1" indent="-171450" algn="just" defTabSz="233363">
                <a:lnSpc>
                  <a:spcPct val="90000"/>
                </a:lnSpc>
                <a:spcBef>
                  <a:spcPct val="0"/>
                </a:spcBef>
                <a:spcAft>
                  <a:spcPct val="15000"/>
                </a:spcAft>
                <a:buFont typeface="Wingdings" panose="05000000000000000000" pitchFamily="2" charset="2"/>
                <a:buChar char="§"/>
              </a:pPr>
              <a:r>
                <a:rPr lang="es-ES" sz="1200" dirty="0">
                  <a:solidFill>
                    <a:schemeClr val="bg1"/>
                  </a:solidFill>
                </a:rPr>
                <a:t>La carencia de una política pública que asegure el bienestar integral de los mayores, y una manera de justificar las trasferencias presupuestales a programas sociales so pretexto de un desarrollo social a los más pobres.</a:t>
              </a:r>
            </a:p>
          </p:txBody>
        </p:sp>
        <p:sp>
          <p:nvSpPr>
            <p:cNvPr id="7" name="Pentágono 6">
              <a:extLst>
                <a:ext uri="{FF2B5EF4-FFF2-40B4-BE49-F238E27FC236}">
                  <a16:creationId xmlns:a16="http://schemas.microsoft.com/office/drawing/2014/main" id="{B8041349-79AF-577E-0876-9E4AF608C705}"/>
                </a:ext>
              </a:extLst>
            </p:cNvPr>
            <p:cNvSpPr/>
            <p:nvPr/>
          </p:nvSpPr>
          <p:spPr>
            <a:xfrm>
              <a:off x="362522" y="598895"/>
              <a:ext cx="1938561" cy="3425895"/>
            </a:xfrm>
            <a:prstGeom prst="homePlate">
              <a:avLst>
                <a:gd name="adj" fmla="val 32910"/>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txBody>
            <a:bodyPr spcFirstLastPara="0" vert="horz" wrap="square" lIns="174117" tIns="124111" rIns="174117" bIns="124111" numCol="1" spcCol="1270" anchor="ctr" anchorCtr="0">
              <a:noAutofit/>
            </a:bodyPr>
            <a:lstStyle/>
            <a:p>
              <a:pPr algn="ctr" defTabSz="1166813">
                <a:lnSpc>
                  <a:spcPct val="90000"/>
                </a:lnSpc>
                <a:spcBef>
                  <a:spcPct val="0"/>
                </a:spcBef>
                <a:spcAft>
                  <a:spcPct val="35000"/>
                </a:spcAft>
              </a:pPr>
              <a:r>
                <a:rPr lang="es-ES" sz="4000" b="1" i="1" dirty="0"/>
                <a:t>1</a:t>
              </a:r>
            </a:p>
            <a:p>
              <a:pPr defTabSz="1166813">
                <a:lnSpc>
                  <a:spcPct val="90000"/>
                </a:lnSpc>
                <a:spcBef>
                  <a:spcPct val="0"/>
                </a:spcBef>
                <a:spcAft>
                  <a:spcPct val="35000"/>
                </a:spcAft>
              </a:pPr>
              <a:r>
                <a:rPr lang="es-ES" sz="1400" b="1" i="1" dirty="0"/>
                <a:t>Políticamente Realizable</a:t>
              </a:r>
              <a:r>
                <a:rPr lang="es-ES" sz="1400" dirty="0"/>
                <a:t> </a:t>
              </a:r>
            </a:p>
          </p:txBody>
        </p:sp>
      </p:grpSp>
    </p:spTree>
    <p:extLst>
      <p:ext uri="{BB962C8B-B14F-4D97-AF65-F5344CB8AC3E}">
        <p14:creationId xmlns:p14="http://schemas.microsoft.com/office/powerpoint/2010/main" val="54765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EE5CD64E-6457-B335-BEA2-D111749C774E}"/>
              </a:ext>
            </a:extLst>
          </p:cNvPr>
          <p:cNvGrpSpPr/>
          <p:nvPr/>
        </p:nvGrpSpPr>
        <p:grpSpPr>
          <a:xfrm>
            <a:off x="241704" y="259877"/>
            <a:ext cx="8660592" cy="6338245"/>
            <a:chOff x="234026" y="2594008"/>
            <a:chExt cx="9201589" cy="2765878"/>
          </a:xfrm>
        </p:grpSpPr>
        <p:sp>
          <p:nvSpPr>
            <p:cNvPr id="8" name="Rectángulo 7"/>
            <p:cNvSpPr/>
            <p:nvPr/>
          </p:nvSpPr>
          <p:spPr>
            <a:xfrm>
              <a:off x="1907767" y="2594008"/>
              <a:ext cx="7527848" cy="1630937"/>
            </a:xfrm>
            <a:prstGeom prst="rect">
              <a:avLst/>
            </a:prstGeom>
            <a:solidFill>
              <a:srgbClr val="FFFFFF">
                <a:alpha val="89804"/>
              </a:srgb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3334" tIns="193089" rIns="572600" bIns="193089" numCol="1" spcCol="1270" anchor="ctr" anchorCtr="0">
              <a:noAutofit/>
            </a:bodyPr>
            <a:lstStyle/>
            <a:p>
              <a:pPr marL="264318" lvl="1" indent="-171450" algn="just" defTabSz="233363">
                <a:lnSpc>
                  <a:spcPct val="90000"/>
                </a:lnSpc>
                <a:spcBef>
                  <a:spcPct val="0"/>
                </a:spcBef>
                <a:spcAft>
                  <a:spcPct val="15000"/>
                </a:spcAft>
                <a:buFont typeface="Wingdings" pitchFamily="2" charset="2"/>
                <a:buChar char="v"/>
              </a:pPr>
              <a:r>
                <a:rPr lang="es-ES" sz="1000" dirty="0">
                  <a:solidFill>
                    <a:schemeClr val="bg1"/>
                  </a:solidFill>
                </a:rPr>
                <a:t>Como fuente principal de financiamiento los recursos destinados en el presupuesto federal a los programas de atención a este grupo vulnerable, proponiéndose se adicionen los de la LOTENAL,  PRONOSTICOS DEPORTIVOS y  el “INSTITUTO PARA DEVOLVER AL PUEBLO LO ROBADO”.</a:t>
              </a:r>
            </a:p>
            <a:p>
              <a:pPr marL="92868" lvl="1" algn="just" defTabSz="233363">
                <a:lnSpc>
                  <a:spcPct val="90000"/>
                </a:lnSpc>
                <a:spcBef>
                  <a:spcPct val="0"/>
                </a:spcBef>
                <a:spcAft>
                  <a:spcPct val="15000"/>
                </a:spcAft>
              </a:pPr>
              <a:endParaRPr lang="es-ES" sz="800" dirty="0">
                <a:solidFill>
                  <a:schemeClr val="bg1"/>
                </a:solidFill>
              </a:endParaRPr>
            </a:p>
            <a:p>
              <a:pPr marL="264318" lvl="1" indent="-171450" algn="just" defTabSz="233363">
                <a:lnSpc>
                  <a:spcPct val="90000"/>
                </a:lnSpc>
                <a:spcBef>
                  <a:spcPct val="0"/>
                </a:spcBef>
                <a:spcAft>
                  <a:spcPct val="15000"/>
                </a:spcAft>
                <a:buFont typeface="Wingdings" pitchFamily="2" charset="2"/>
                <a:buChar char="v"/>
              </a:pPr>
              <a:r>
                <a:rPr lang="es-ES" sz="1000" dirty="0">
                  <a:solidFill>
                    <a:schemeClr val="bg1"/>
                  </a:solidFill>
                </a:rPr>
                <a:t>Permitir temporalmente el comercio informal –ambulante– en determinadas vialidades y realizar un cobro estandarizado y accesible por el permiso individual, regularizando otros servicios públicos, Disminuir la fuerte presión de gasto la cual aumentará en los años siguientes, lo que obligará a una reestructura de la pensión universal enfocándose a las no contributivas evitando duplicidades a nivel nacional como en las entidades federativas.</a:t>
              </a:r>
            </a:p>
            <a:p>
              <a:pPr marL="92868" lvl="1" algn="just" defTabSz="233363">
                <a:lnSpc>
                  <a:spcPct val="90000"/>
                </a:lnSpc>
                <a:spcBef>
                  <a:spcPct val="0"/>
                </a:spcBef>
                <a:spcAft>
                  <a:spcPct val="15000"/>
                </a:spcAft>
              </a:pPr>
              <a:endParaRPr lang="es-ES" sz="800" dirty="0">
                <a:solidFill>
                  <a:schemeClr val="bg1"/>
                </a:solidFill>
              </a:endParaRPr>
            </a:p>
            <a:p>
              <a:pPr marL="264318" lvl="1" indent="-171450" algn="just" defTabSz="233363">
                <a:lnSpc>
                  <a:spcPct val="90000"/>
                </a:lnSpc>
                <a:spcBef>
                  <a:spcPct val="0"/>
                </a:spcBef>
                <a:spcAft>
                  <a:spcPct val="15000"/>
                </a:spcAft>
                <a:buFont typeface="Wingdings" pitchFamily="2" charset="2"/>
                <a:buChar char="v"/>
              </a:pPr>
              <a:r>
                <a:rPr lang="es-ES" sz="1000" dirty="0">
                  <a:solidFill>
                    <a:schemeClr val="bg1"/>
                  </a:solidFill>
                </a:rPr>
                <a:t>Una segunda fuente de financiamiento provendrían de promover aportaciones económicas voluntarias de los mexicanos radicados en el extranjero principalmente en los Estados Unidos de Norteamérica.</a:t>
              </a:r>
            </a:p>
            <a:p>
              <a:pPr marL="92868" lvl="1" algn="just" defTabSz="233363">
                <a:lnSpc>
                  <a:spcPct val="90000"/>
                </a:lnSpc>
                <a:spcBef>
                  <a:spcPct val="0"/>
                </a:spcBef>
                <a:spcAft>
                  <a:spcPct val="15000"/>
                </a:spcAft>
              </a:pPr>
              <a:endParaRPr lang="es-ES" sz="800" dirty="0">
                <a:solidFill>
                  <a:schemeClr val="bg1"/>
                </a:solidFill>
              </a:endParaRPr>
            </a:p>
            <a:p>
              <a:pPr marL="264318" lvl="1" indent="-171450" algn="just" defTabSz="233363">
                <a:lnSpc>
                  <a:spcPct val="90000"/>
                </a:lnSpc>
                <a:spcBef>
                  <a:spcPct val="0"/>
                </a:spcBef>
                <a:spcAft>
                  <a:spcPct val="15000"/>
                </a:spcAft>
                <a:buFont typeface="Wingdings" pitchFamily="2" charset="2"/>
                <a:buChar char="v"/>
              </a:pPr>
              <a:r>
                <a:rPr lang="es-ES" sz="1000" dirty="0">
                  <a:solidFill>
                    <a:schemeClr val="bg1"/>
                  </a:solidFill>
                </a:rPr>
                <a:t>Una profunda campaña través del amplio sistema consular (52 oficinas). sobre los beneficios del nuevo programa social, reconociendo que los 40 millones de mexicanos en el extranjero, envían sus aportaciones a familiares directos sin tomar en cuenta la necesidad de regenerar los programas sociales de su patria, recurso que en todo caso favorecería a las instituciones que hacen posible el bienestar de sus familias,</a:t>
              </a:r>
            </a:p>
          </p:txBody>
        </p:sp>
        <p:sp>
          <p:nvSpPr>
            <p:cNvPr id="9" name="Pentágono 8"/>
            <p:cNvSpPr/>
            <p:nvPr/>
          </p:nvSpPr>
          <p:spPr>
            <a:xfrm>
              <a:off x="234026" y="2634817"/>
              <a:ext cx="1586023" cy="1550757"/>
            </a:xfrm>
            <a:prstGeom prst="homePlate">
              <a:avLst>
                <a:gd name="adj" fmla="val 26369"/>
              </a:avLst>
            </a:prstGeom>
          </p:spPr>
          <p:style>
            <a:lnRef idx="2">
              <a:schemeClr val="lt1">
                <a:hueOff val="0"/>
                <a:satOff val="0"/>
                <a:lumOff val="0"/>
                <a:alphaOff val="0"/>
              </a:schemeClr>
            </a:lnRef>
            <a:fillRef idx="1">
              <a:schemeClr val="accent1">
                <a:shade val="80000"/>
                <a:hueOff val="-265675"/>
                <a:satOff val="-12668"/>
                <a:lumOff val="16165"/>
                <a:alphaOff val="0"/>
              </a:schemeClr>
            </a:fillRef>
            <a:effectRef idx="0">
              <a:schemeClr val="accent1">
                <a:shade val="80000"/>
                <a:hueOff val="-265675"/>
                <a:satOff val="-12668"/>
                <a:lumOff val="16165"/>
                <a:alphaOff val="0"/>
              </a:schemeClr>
            </a:effectRef>
            <a:fontRef idx="minor">
              <a:schemeClr val="lt1"/>
            </a:fontRef>
          </p:style>
          <p:txBody>
            <a:bodyPr spcFirstLastPara="0" vert="horz" wrap="square" lIns="174117" tIns="124111" rIns="174117" bIns="124111" numCol="1" spcCol="1270" anchor="ctr" anchorCtr="0">
              <a:noAutofit/>
            </a:bodyPr>
            <a:lstStyle/>
            <a:p>
              <a:pPr algn="ctr" defTabSz="1166813">
                <a:lnSpc>
                  <a:spcPct val="90000"/>
                </a:lnSpc>
                <a:spcBef>
                  <a:spcPct val="0"/>
                </a:spcBef>
                <a:spcAft>
                  <a:spcPct val="35000"/>
                </a:spcAft>
              </a:pPr>
              <a:endParaRPr lang="es-ES" sz="700" dirty="0">
                <a:solidFill>
                  <a:schemeClr val="accent6"/>
                </a:solidFill>
                <a:highlight>
                  <a:srgbClr val="AA3E2A"/>
                </a:highlight>
              </a:endParaRPr>
            </a:p>
          </p:txBody>
        </p:sp>
        <p:sp>
          <p:nvSpPr>
            <p:cNvPr id="10" name="Rectángulo 9"/>
            <p:cNvSpPr/>
            <p:nvPr/>
          </p:nvSpPr>
          <p:spPr>
            <a:xfrm>
              <a:off x="1907767" y="4352981"/>
              <a:ext cx="7527848" cy="1006905"/>
            </a:xfrm>
            <a:prstGeom prst="rect">
              <a:avLst/>
            </a:prstGeom>
            <a:solidFill>
              <a:srgbClr val="FFFFFF">
                <a:alpha val="89804"/>
              </a:srgb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3334" tIns="193089" rIns="572600" bIns="193089" numCol="1" spcCol="1270" anchor="ctr" anchorCtr="0">
              <a:noAutofit/>
            </a:bodyPr>
            <a:lstStyle/>
            <a:p>
              <a:pPr marL="264318" lvl="1" indent="-171450" algn="just" defTabSz="233363">
                <a:lnSpc>
                  <a:spcPct val="90000"/>
                </a:lnSpc>
                <a:spcBef>
                  <a:spcPct val="0"/>
                </a:spcBef>
                <a:spcAft>
                  <a:spcPct val="15000"/>
                </a:spcAft>
                <a:buFont typeface="Wingdings" pitchFamily="2" charset="2"/>
                <a:buChar char="Ø"/>
              </a:pPr>
              <a:r>
                <a:rPr lang="es-ES" sz="1000" dirty="0">
                  <a:solidFill>
                    <a:schemeClr val="bg1"/>
                  </a:solidFill>
                </a:rPr>
                <a:t>Necesidades sociales asumibles desde la corresponsabilidad, garantizando el cumplimiento de los derechos humanos, fundamentando la incuestionable responsabilidad social gubernamental.</a:t>
              </a:r>
            </a:p>
            <a:p>
              <a:pPr marL="92868" lvl="1" algn="just" defTabSz="233363">
                <a:lnSpc>
                  <a:spcPct val="90000"/>
                </a:lnSpc>
                <a:spcBef>
                  <a:spcPct val="0"/>
                </a:spcBef>
                <a:spcAft>
                  <a:spcPct val="15000"/>
                </a:spcAft>
              </a:pPr>
              <a:endParaRPr lang="es-ES" sz="500" dirty="0">
                <a:solidFill>
                  <a:schemeClr val="bg1"/>
                </a:solidFill>
              </a:endParaRPr>
            </a:p>
            <a:p>
              <a:pPr marL="264318" lvl="1" indent="-171450" algn="just" defTabSz="233363">
                <a:lnSpc>
                  <a:spcPct val="90000"/>
                </a:lnSpc>
                <a:spcBef>
                  <a:spcPct val="0"/>
                </a:spcBef>
                <a:spcAft>
                  <a:spcPct val="15000"/>
                </a:spcAft>
                <a:buFont typeface="Wingdings" pitchFamily="2" charset="2"/>
                <a:buChar char="Ø"/>
              </a:pPr>
              <a:r>
                <a:rPr lang="es-ES" sz="1000" dirty="0">
                  <a:solidFill>
                    <a:schemeClr val="bg1"/>
                  </a:solidFill>
                </a:rPr>
                <a:t>La participación conjunta es la razón de la extensión y reproducción del programa, a través de recibir beneficios de manera directa y tangible. </a:t>
              </a:r>
            </a:p>
            <a:p>
              <a:pPr marL="92868" lvl="1" algn="just" defTabSz="233363">
                <a:lnSpc>
                  <a:spcPct val="90000"/>
                </a:lnSpc>
                <a:spcBef>
                  <a:spcPct val="0"/>
                </a:spcBef>
                <a:spcAft>
                  <a:spcPct val="15000"/>
                </a:spcAft>
              </a:pPr>
              <a:endParaRPr lang="es-ES" sz="500" dirty="0">
                <a:solidFill>
                  <a:schemeClr val="bg1"/>
                </a:solidFill>
              </a:endParaRPr>
            </a:p>
            <a:p>
              <a:pPr marL="264318" lvl="1" indent="-171450" algn="just" defTabSz="233363">
                <a:lnSpc>
                  <a:spcPct val="90000"/>
                </a:lnSpc>
                <a:spcBef>
                  <a:spcPct val="0"/>
                </a:spcBef>
                <a:spcAft>
                  <a:spcPct val="15000"/>
                </a:spcAft>
                <a:buFont typeface="Wingdings" pitchFamily="2" charset="2"/>
                <a:buChar char="Ø"/>
              </a:pPr>
              <a:r>
                <a:rPr lang="es-ES" sz="1000" dirty="0">
                  <a:solidFill>
                    <a:schemeClr val="bg1"/>
                  </a:solidFill>
                </a:rPr>
                <a:t>Recuperar la cultura de respeto y cuidado para los ancianos, cuando tenían un lugar preponderante reconociendo el valor de su existencia, aportaciones, sabiduría, y consejo para la toma de decisiones.</a:t>
              </a:r>
            </a:p>
          </p:txBody>
        </p:sp>
        <p:sp>
          <p:nvSpPr>
            <p:cNvPr id="11" name="Pentágono 10"/>
            <p:cNvSpPr/>
            <p:nvPr/>
          </p:nvSpPr>
          <p:spPr>
            <a:xfrm>
              <a:off x="234026" y="4352981"/>
              <a:ext cx="1673741" cy="1006905"/>
            </a:xfrm>
            <a:prstGeom prst="homePlate">
              <a:avLst>
                <a:gd name="adj" fmla="val 32910"/>
              </a:avLst>
            </a:prstGeom>
          </p:spPr>
          <p:style>
            <a:lnRef idx="2">
              <a:schemeClr val="lt1">
                <a:hueOff val="0"/>
                <a:satOff val="0"/>
                <a:lumOff val="0"/>
                <a:alphaOff val="0"/>
              </a:schemeClr>
            </a:lnRef>
            <a:fillRef idx="1">
              <a:schemeClr val="accent1">
                <a:shade val="80000"/>
                <a:hueOff val="-531349"/>
                <a:satOff val="-25335"/>
                <a:lumOff val="32330"/>
                <a:alphaOff val="0"/>
              </a:schemeClr>
            </a:fillRef>
            <a:effectRef idx="0">
              <a:schemeClr val="accent1">
                <a:shade val="80000"/>
                <a:hueOff val="-531349"/>
                <a:satOff val="-25335"/>
                <a:lumOff val="32330"/>
                <a:alphaOff val="0"/>
              </a:schemeClr>
            </a:effectRef>
            <a:fontRef idx="minor">
              <a:schemeClr val="lt1"/>
            </a:fontRef>
          </p:style>
          <p:txBody>
            <a:bodyPr spcFirstLastPara="0" vert="horz" wrap="square" lIns="174117" tIns="124111" rIns="174117" bIns="124111" numCol="1" spcCol="1270" anchor="ctr" anchorCtr="0">
              <a:noAutofit/>
            </a:bodyPr>
            <a:lstStyle/>
            <a:p>
              <a:pPr algn="ctr" defTabSz="1166813">
                <a:lnSpc>
                  <a:spcPct val="90000"/>
                </a:lnSpc>
                <a:spcBef>
                  <a:spcPct val="0"/>
                </a:spcBef>
                <a:spcAft>
                  <a:spcPct val="35000"/>
                </a:spcAft>
              </a:pPr>
              <a:r>
                <a:rPr lang="es-ES" sz="4000" b="1" i="1" dirty="0"/>
                <a:t>3</a:t>
              </a:r>
            </a:p>
            <a:p>
              <a:pPr defTabSz="1166813">
                <a:lnSpc>
                  <a:spcPct val="90000"/>
                </a:lnSpc>
                <a:spcBef>
                  <a:spcPct val="0"/>
                </a:spcBef>
                <a:spcAft>
                  <a:spcPct val="35000"/>
                </a:spcAft>
              </a:pPr>
              <a:r>
                <a:rPr lang="es-ES" sz="1000" b="1" i="1" dirty="0"/>
                <a:t>Social y culturalmente provechoso</a:t>
              </a:r>
              <a:endParaRPr lang="es-ES" sz="1000" dirty="0"/>
            </a:p>
          </p:txBody>
        </p:sp>
        <p:sp>
          <p:nvSpPr>
            <p:cNvPr id="12" name="CuadroTexto 11"/>
            <p:cNvSpPr txBox="1"/>
            <p:nvPr/>
          </p:nvSpPr>
          <p:spPr>
            <a:xfrm>
              <a:off x="285637" y="2950971"/>
              <a:ext cx="1380705" cy="738690"/>
            </a:xfrm>
            <a:prstGeom prst="rect">
              <a:avLst/>
            </a:prstGeom>
            <a:noFill/>
          </p:spPr>
          <p:txBody>
            <a:bodyPr wrap="square" rtlCol="0">
              <a:spAutoFit/>
            </a:bodyPr>
            <a:lstStyle/>
            <a:p>
              <a:pPr algn="ctr"/>
              <a:endParaRPr lang="es-MX" sz="1050" b="1" i="1"/>
            </a:p>
            <a:p>
              <a:pPr algn="ctr"/>
              <a:endParaRPr lang="es-MX" sz="1050" b="1" i="1"/>
            </a:p>
            <a:p>
              <a:pPr algn="ctr"/>
              <a:r>
                <a:rPr lang="es-MX" sz="4000" b="1" i="1"/>
                <a:t>2</a:t>
              </a:r>
            </a:p>
            <a:p>
              <a:pPr algn="ctr"/>
              <a:endParaRPr lang="es-MX" sz="1200" b="1" i="1"/>
            </a:p>
            <a:p>
              <a:r>
                <a:rPr lang="es-MX" sz="1000" b="1" i="1"/>
                <a:t>Económicamente</a:t>
              </a:r>
            </a:p>
            <a:p>
              <a:endParaRPr lang="es-MX" sz="1050" b="1" i="1"/>
            </a:p>
            <a:p>
              <a:r>
                <a:rPr lang="es-MX" sz="1050" b="1" i="1"/>
                <a:t>Viable</a:t>
              </a:r>
            </a:p>
          </p:txBody>
        </p:sp>
      </p:grpSp>
    </p:spTree>
    <p:extLst>
      <p:ext uri="{BB962C8B-B14F-4D97-AF65-F5344CB8AC3E}">
        <p14:creationId xmlns:p14="http://schemas.microsoft.com/office/powerpoint/2010/main" val="2647312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rma libre 19"/>
          <p:cNvSpPr/>
          <p:nvPr/>
        </p:nvSpPr>
        <p:spPr>
          <a:xfrm>
            <a:off x="5122579" y="4340713"/>
            <a:ext cx="4021421" cy="1882997"/>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no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8000" tIns="390835" rIns="65715" bIns="65715" numCol="1" spcCol="1270" anchor="t" anchorCtr="0">
            <a:noAutofit/>
          </a:bodyPr>
          <a:lstStyle/>
          <a:p>
            <a:pPr marL="128588" lvl="1" indent="-128588" algn="just" defTabSz="333375">
              <a:lnSpc>
                <a:spcPct val="150000"/>
              </a:lnSpc>
              <a:spcBef>
                <a:spcPct val="0"/>
              </a:spcBef>
              <a:spcAft>
                <a:spcPct val="15000"/>
              </a:spcAft>
              <a:buFont typeface="Wingdings" pitchFamily="2" charset="2"/>
              <a:buChar char="ü"/>
            </a:pPr>
            <a:r>
              <a:rPr lang="es-MX" sz="1100">
                <a:solidFill>
                  <a:schemeClr val="tx1"/>
                </a:solidFill>
              </a:rPr>
              <a:t>  Mayor  socialización en las  familias.</a:t>
            </a:r>
          </a:p>
          <a:p>
            <a:pPr marL="214313" lvl="1" indent="-214313" algn="just" defTabSz="333375">
              <a:lnSpc>
                <a:spcPct val="150000"/>
              </a:lnSpc>
              <a:spcBef>
                <a:spcPct val="0"/>
              </a:spcBef>
              <a:spcAft>
                <a:spcPct val="15000"/>
              </a:spcAft>
              <a:buFont typeface="Wingdings" panose="05000000000000000000" pitchFamily="2" charset="2"/>
              <a:buChar char="ü"/>
            </a:pPr>
            <a:r>
              <a:rPr lang="es-MX" sz="1100">
                <a:solidFill>
                  <a:schemeClr val="tx1"/>
                </a:solidFill>
              </a:rPr>
              <a:t>Las Estancias de Día permiten que los familiares de los adultos mayores sigan siendo productivos. </a:t>
            </a:r>
          </a:p>
          <a:p>
            <a:pPr marL="214313" lvl="1" indent="-214313" algn="just" defTabSz="333375">
              <a:lnSpc>
                <a:spcPct val="150000"/>
              </a:lnSpc>
              <a:spcBef>
                <a:spcPct val="0"/>
              </a:spcBef>
              <a:spcAft>
                <a:spcPct val="15000"/>
              </a:spcAft>
              <a:buFont typeface="Wingdings" panose="05000000000000000000" pitchFamily="2" charset="2"/>
              <a:buChar char="ü"/>
            </a:pPr>
            <a:r>
              <a:rPr lang="es-MX" sz="1100">
                <a:solidFill>
                  <a:schemeClr val="tx1"/>
                </a:solidFill>
              </a:rPr>
              <a:t>Ell adulto mayor recibe atención y cuidados de manera profesional.</a:t>
            </a:r>
          </a:p>
          <a:p>
            <a:pPr marL="214313" lvl="1" indent="-214313" algn="just" defTabSz="333375">
              <a:lnSpc>
                <a:spcPct val="150000"/>
              </a:lnSpc>
              <a:spcBef>
                <a:spcPct val="0"/>
              </a:spcBef>
              <a:spcAft>
                <a:spcPct val="15000"/>
              </a:spcAft>
              <a:buFont typeface="Wingdings" panose="05000000000000000000" pitchFamily="2" charset="2"/>
              <a:buChar char="ü"/>
            </a:pPr>
            <a:r>
              <a:rPr lang="es-MX" sz="1100">
                <a:solidFill>
                  <a:schemeClr val="tx1"/>
                </a:solidFill>
              </a:rPr>
              <a:t>Mayores recursos economicos para los Adultos Mayores.</a:t>
            </a:r>
            <a:endParaRPr lang="es-ES" sz="1100" dirty="0">
              <a:solidFill>
                <a:schemeClr val="tx1"/>
              </a:solidFill>
            </a:endParaRPr>
          </a:p>
        </p:txBody>
      </p:sp>
      <p:sp>
        <p:nvSpPr>
          <p:cNvPr id="21" name="Forma libre 20"/>
          <p:cNvSpPr/>
          <p:nvPr/>
        </p:nvSpPr>
        <p:spPr>
          <a:xfrm>
            <a:off x="1" y="5282212"/>
            <a:ext cx="4021420" cy="1300480"/>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no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715" tIns="390835" rIns="668000" bIns="65715" numCol="1" spcCol="1270" anchor="t" anchorCtr="0">
            <a:noAutofit/>
          </a:bodyPr>
          <a:lstStyle/>
          <a:p>
            <a:pPr marL="214313" lvl="1" indent="-214313" defTabSz="333375">
              <a:lnSpc>
                <a:spcPct val="150000"/>
              </a:lnSpc>
              <a:spcBef>
                <a:spcPct val="0"/>
              </a:spcBef>
              <a:spcAft>
                <a:spcPct val="15000"/>
              </a:spcAft>
              <a:buFont typeface="Wingdings" panose="05000000000000000000" pitchFamily="2" charset="2"/>
              <a:buChar char="ü"/>
            </a:pPr>
            <a:r>
              <a:rPr lang="es-MX" sz="1100">
                <a:solidFill>
                  <a:schemeClr val="tx1"/>
                </a:solidFill>
              </a:rPr>
              <a:t>Experiencias compartidas por los adultos mayores en niños, jóvenes y adultos.</a:t>
            </a:r>
          </a:p>
          <a:p>
            <a:pPr marL="214313" lvl="1" indent="-214313" defTabSz="333375">
              <a:lnSpc>
                <a:spcPct val="150000"/>
              </a:lnSpc>
              <a:spcBef>
                <a:spcPct val="0"/>
              </a:spcBef>
              <a:spcAft>
                <a:spcPct val="15000"/>
              </a:spcAft>
              <a:buFont typeface="Wingdings" panose="05000000000000000000" pitchFamily="2" charset="2"/>
              <a:buChar char="ü"/>
            </a:pPr>
            <a:r>
              <a:rPr lang="es-MX" sz="1100">
                <a:solidFill>
                  <a:schemeClr val="tx1"/>
                </a:solidFill>
              </a:rPr>
              <a:t>Asesoría de alta calidad, con experiencia probada trasmitida por los Adultos  Mayores.</a:t>
            </a:r>
            <a:endParaRPr lang="es-ES" sz="1100" dirty="0">
              <a:solidFill>
                <a:schemeClr val="tx1"/>
              </a:solidFill>
            </a:endParaRPr>
          </a:p>
        </p:txBody>
      </p:sp>
      <p:sp>
        <p:nvSpPr>
          <p:cNvPr id="22" name="Forma libre 21"/>
          <p:cNvSpPr/>
          <p:nvPr/>
        </p:nvSpPr>
        <p:spPr>
          <a:xfrm>
            <a:off x="5122579" y="1236308"/>
            <a:ext cx="4021423" cy="1300480"/>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no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8000" tIns="65715" rIns="65715" bIns="390835" numCol="1" spcCol="1270" anchor="t" anchorCtr="0">
            <a:noAutofit/>
          </a:bodyPr>
          <a:lstStyle/>
          <a:p>
            <a:pPr marL="214313" lvl="1" indent="-214313" defTabSz="333375">
              <a:lnSpc>
                <a:spcPct val="150000"/>
              </a:lnSpc>
              <a:spcBef>
                <a:spcPct val="0"/>
              </a:spcBef>
              <a:spcAft>
                <a:spcPct val="15000"/>
              </a:spcAft>
              <a:buFont typeface="Wingdings" panose="05000000000000000000" pitchFamily="2" charset="2"/>
              <a:buChar char="ü"/>
            </a:pPr>
            <a:r>
              <a:rPr lang="es-MX" sz="1100">
                <a:solidFill>
                  <a:schemeClr val="tx1"/>
                </a:solidFill>
              </a:rPr>
              <a:t>Aminorar la desigualdad y pobreza.</a:t>
            </a:r>
          </a:p>
          <a:p>
            <a:pPr marL="214313" lvl="1" indent="-214313" defTabSz="333375">
              <a:lnSpc>
                <a:spcPct val="150000"/>
              </a:lnSpc>
              <a:spcBef>
                <a:spcPct val="0"/>
              </a:spcBef>
              <a:spcAft>
                <a:spcPct val="15000"/>
              </a:spcAft>
              <a:buFont typeface="Wingdings" panose="05000000000000000000" pitchFamily="2" charset="2"/>
              <a:buChar char="ü"/>
            </a:pPr>
            <a:r>
              <a:rPr lang="es-MX" sz="1100">
                <a:solidFill>
                  <a:schemeClr val="tx1"/>
                </a:solidFill>
              </a:rPr>
              <a:t>Retomar el respeto a los Adultos Mayores.</a:t>
            </a:r>
          </a:p>
          <a:p>
            <a:pPr marL="214313" lvl="1" indent="-214313" defTabSz="333375">
              <a:lnSpc>
                <a:spcPct val="150000"/>
              </a:lnSpc>
              <a:spcBef>
                <a:spcPct val="0"/>
              </a:spcBef>
              <a:spcAft>
                <a:spcPct val="15000"/>
              </a:spcAft>
              <a:buFont typeface="Wingdings" panose="05000000000000000000" pitchFamily="2" charset="2"/>
              <a:buChar char="ü"/>
            </a:pPr>
            <a:r>
              <a:rPr lang="es-MX" sz="1100">
                <a:solidFill>
                  <a:schemeClr val="tx1"/>
                </a:solidFill>
              </a:rPr>
              <a:t> Favorecer la Autonomía personal.</a:t>
            </a:r>
            <a:endParaRPr lang="es-ES" sz="1100" dirty="0">
              <a:solidFill>
                <a:schemeClr val="tx1"/>
              </a:solidFill>
            </a:endParaRPr>
          </a:p>
          <a:p>
            <a:pPr marL="214313" lvl="1" indent="-214313" defTabSz="333375">
              <a:lnSpc>
                <a:spcPct val="150000"/>
              </a:lnSpc>
              <a:spcBef>
                <a:spcPct val="0"/>
              </a:spcBef>
              <a:spcAft>
                <a:spcPct val="15000"/>
              </a:spcAft>
              <a:buFont typeface="Wingdings" panose="05000000000000000000" pitchFamily="2" charset="2"/>
              <a:buChar char="ü"/>
            </a:pPr>
            <a:r>
              <a:rPr lang="es-MX" sz="1100">
                <a:solidFill>
                  <a:schemeClr val="tx1"/>
                </a:solidFill>
              </a:rPr>
              <a:t>Promover la Actividad física e intelectual.</a:t>
            </a:r>
          </a:p>
          <a:p>
            <a:pPr marL="214313" lvl="1" indent="-214313" defTabSz="333375">
              <a:lnSpc>
                <a:spcPct val="150000"/>
              </a:lnSpc>
              <a:spcBef>
                <a:spcPct val="0"/>
              </a:spcBef>
              <a:spcAft>
                <a:spcPct val="15000"/>
              </a:spcAft>
              <a:buFont typeface="Wingdings" panose="05000000000000000000" pitchFamily="2" charset="2"/>
              <a:buChar char="ü"/>
            </a:pPr>
            <a:r>
              <a:rPr lang="es-MX" sz="1100">
                <a:solidFill>
                  <a:schemeClr val="tx1"/>
                </a:solidFill>
              </a:rPr>
              <a:t>Impulsar cuidados integrales profesionales con base a sus necesidades.</a:t>
            </a:r>
          </a:p>
        </p:txBody>
      </p:sp>
      <p:sp>
        <p:nvSpPr>
          <p:cNvPr id="23" name="Forma libre 22"/>
          <p:cNvSpPr/>
          <p:nvPr/>
        </p:nvSpPr>
        <p:spPr>
          <a:xfrm>
            <a:off x="0" y="1425792"/>
            <a:ext cx="4087083" cy="1300480"/>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no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715" tIns="65715" rIns="668000" bIns="390835" numCol="1" spcCol="1270" anchor="t" anchorCtr="0">
            <a:noAutofit/>
          </a:bodyPr>
          <a:lstStyle/>
          <a:p>
            <a:pPr marL="214313" lvl="1" indent="-214313" defTabSz="333375">
              <a:lnSpc>
                <a:spcPct val="150000"/>
              </a:lnSpc>
              <a:spcBef>
                <a:spcPct val="0"/>
              </a:spcBef>
              <a:spcAft>
                <a:spcPct val="15000"/>
              </a:spcAft>
              <a:buFont typeface="Wingdings" panose="05000000000000000000" pitchFamily="2" charset="2"/>
              <a:buChar char="ü"/>
            </a:pPr>
            <a:r>
              <a:rPr lang="es-ES" sz="1100" dirty="0">
                <a:solidFill>
                  <a:schemeClr val="tx1"/>
                </a:solidFill>
              </a:rPr>
              <a:t>Reconquista de valores y buenos principios para las nuevas generaciones.</a:t>
            </a:r>
          </a:p>
          <a:p>
            <a:pPr marL="214313" lvl="1" indent="-214313" defTabSz="333375">
              <a:lnSpc>
                <a:spcPct val="150000"/>
              </a:lnSpc>
              <a:spcBef>
                <a:spcPct val="0"/>
              </a:spcBef>
              <a:spcAft>
                <a:spcPct val="15000"/>
              </a:spcAft>
              <a:buFont typeface="Wingdings" panose="05000000000000000000" pitchFamily="2" charset="2"/>
              <a:buChar char="ü"/>
            </a:pPr>
            <a:r>
              <a:rPr lang="es-ES" sz="1100" dirty="0">
                <a:solidFill>
                  <a:schemeClr val="tx1"/>
                </a:solidFill>
              </a:rPr>
              <a:t>Enseñanza de habilidades y buenos hábitos. </a:t>
            </a:r>
          </a:p>
          <a:p>
            <a:pPr marL="214313" lvl="1" indent="-214313" defTabSz="333375">
              <a:lnSpc>
                <a:spcPct val="150000"/>
              </a:lnSpc>
              <a:spcBef>
                <a:spcPct val="0"/>
              </a:spcBef>
              <a:spcAft>
                <a:spcPct val="15000"/>
              </a:spcAft>
              <a:buFont typeface="Wingdings" panose="05000000000000000000" pitchFamily="2" charset="2"/>
              <a:buChar char="ü"/>
            </a:pPr>
            <a:r>
              <a:rPr lang="es-ES" sz="1100" dirty="0">
                <a:solidFill>
                  <a:schemeClr val="tx1"/>
                </a:solidFill>
              </a:rPr>
              <a:t>Sana convivencia intergeneracional.</a:t>
            </a:r>
          </a:p>
        </p:txBody>
      </p:sp>
      <p:sp>
        <p:nvSpPr>
          <p:cNvPr id="24" name="Forma libre 23"/>
          <p:cNvSpPr/>
          <p:nvPr/>
        </p:nvSpPr>
        <p:spPr>
          <a:xfrm>
            <a:off x="2344112" y="2076032"/>
            <a:ext cx="1759712" cy="1759712"/>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0" y="2346282"/>
                </a:moveTo>
                <a:cubicBezTo>
                  <a:pt x="0" y="1050466"/>
                  <a:pt x="1050466" y="0"/>
                  <a:pt x="2346282" y="0"/>
                </a:cubicBezTo>
                <a:lnTo>
                  <a:pt x="2346282" y="2346282"/>
                </a:lnTo>
                <a:lnTo>
                  <a:pt x="0" y="2346282"/>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611420" tIns="611420" rIns="96012" bIns="96012" numCol="1" spcCol="1270" anchor="ctr" anchorCtr="0">
            <a:noAutofit/>
          </a:bodyPr>
          <a:lstStyle/>
          <a:p>
            <a:pPr algn="ctr" defTabSz="600075">
              <a:lnSpc>
                <a:spcPct val="150000"/>
              </a:lnSpc>
              <a:spcBef>
                <a:spcPct val="0"/>
              </a:spcBef>
              <a:spcAft>
                <a:spcPct val="35000"/>
              </a:spcAft>
            </a:pPr>
            <a:r>
              <a:rPr lang="es-ES" sz="1050" b="1" dirty="0">
                <a:solidFill>
                  <a:srgbClr val="FFFF00"/>
                </a:solidFill>
              </a:rPr>
              <a:t>DISMINUCIÓN DE LOS NIVELES DE VIOLENCIA</a:t>
            </a:r>
          </a:p>
        </p:txBody>
      </p:sp>
      <p:sp>
        <p:nvSpPr>
          <p:cNvPr id="25" name="Forma libre 24"/>
          <p:cNvSpPr/>
          <p:nvPr/>
        </p:nvSpPr>
        <p:spPr>
          <a:xfrm>
            <a:off x="4185104" y="2076032"/>
            <a:ext cx="1759712" cy="1759712"/>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0" y="0"/>
                </a:moveTo>
                <a:cubicBezTo>
                  <a:pt x="1295816" y="0"/>
                  <a:pt x="2346282" y="1050466"/>
                  <a:pt x="2346282" y="2346282"/>
                </a:cubicBezTo>
                <a:lnTo>
                  <a:pt x="0" y="2346282"/>
                </a:lnTo>
                <a:lnTo>
                  <a:pt x="0" y="0"/>
                </a:lnTo>
                <a:close/>
              </a:path>
            </a:pathLst>
          </a:custGeom>
        </p:spPr>
        <p:style>
          <a:lnRef idx="2">
            <a:schemeClr val="lt1">
              <a:hueOff val="0"/>
              <a:satOff val="0"/>
              <a:lumOff val="0"/>
              <a:alphaOff val="0"/>
            </a:schemeClr>
          </a:lnRef>
          <a:fillRef idx="1">
            <a:schemeClr val="accent1">
              <a:alpha val="90000"/>
              <a:hueOff val="0"/>
              <a:satOff val="0"/>
              <a:lumOff val="0"/>
              <a:alphaOff val="-13333"/>
            </a:schemeClr>
          </a:fillRef>
          <a:effectRef idx="0">
            <a:schemeClr val="accent1">
              <a:alpha val="90000"/>
              <a:hueOff val="0"/>
              <a:satOff val="0"/>
              <a:lumOff val="0"/>
              <a:alphaOff val="-13333"/>
            </a:schemeClr>
          </a:effectRef>
          <a:fontRef idx="minor">
            <a:schemeClr val="lt1"/>
          </a:fontRef>
        </p:style>
        <p:txBody>
          <a:bodyPr spcFirstLastPara="0" vert="horz" wrap="square" lIns="96012" tIns="611420" rIns="611420" bIns="96012" numCol="1" spcCol="1270" anchor="ctr" anchorCtr="0">
            <a:noAutofit/>
          </a:bodyPr>
          <a:lstStyle/>
          <a:p>
            <a:pPr algn="ctr" defTabSz="600075">
              <a:lnSpc>
                <a:spcPct val="150000"/>
              </a:lnSpc>
              <a:spcBef>
                <a:spcPct val="0"/>
              </a:spcBef>
              <a:spcAft>
                <a:spcPct val="35000"/>
              </a:spcAft>
            </a:pPr>
            <a:r>
              <a:rPr lang="es-MX" sz="1050" b="1" dirty="0">
                <a:solidFill>
                  <a:srgbClr val="FFFF00"/>
                </a:solidFill>
              </a:rPr>
              <a:t>MEJORAMIENTO DE LA CALIDAD DE VIDA de los  A.M.</a:t>
            </a:r>
            <a:endParaRPr lang="es-ES" sz="1050" b="1" dirty="0">
              <a:solidFill>
                <a:srgbClr val="FFFF00"/>
              </a:solidFill>
            </a:endParaRPr>
          </a:p>
        </p:txBody>
      </p:sp>
      <p:sp>
        <p:nvSpPr>
          <p:cNvPr id="26" name="Forma libre 25"/>
          <p:cNvSpPr/>
          <p:nvPr/>
        </p:nvSpPr>
        <p:spPr>
          <a:xfrm>
            <a:off x="4185104" y="3917024"/>
            <a:ext cx="1759712" cy="1759712"/>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2346282" y="0"/>
                </a:moveTo>
                <a:cubicBezTo>
                  <a:pt x="2346282" y="1295816"/>
                  <a:pt x="1295816" y="2346282"/>
                  <a:pt x="0" y="2346282"/>
                </a:cubicBezTo>
                <a:lnTo>
                  <a:pt x="0" y="0"/>
                </a:lnTo>
                <a:lnTo>
                  <a:pt x="2346282" y="0"/>
                </a:lnTo>
                <a:close/>
              </a:path>
            </a:pathLst>
          </a:custGeom>
        </p:spPr>
        <p:style>
          <a:lnRef idx="2">
            <a:schemeClr val="lt1">
              <a:hueOff val="0"/>
              <a:satOff val="0"/>
              <a:lumOff val="0"/>
              <a:alphaOff val="0"/>
            </a:schemeClr>
          </a:lnRef>
          <a:fillRef idx="1">
            <a:schemeClr val="accent1">
              <a:alpha val="90000"/>
              <a:hueOff val="0"/>
              <a:satOff val="0"/>
              <a:lumOff val="0"/>
              <a:alphaOff val="-26667"/>
            </a:schemeClr>
          </a:fillRef>
          <a:effectRef idx="0">
            <a:schemeClr val="accent1">
              <a:alpha val="90000"/>
              <a:hueOff val="0"/>
              <a:satOff val="0"/>
              <a:lumOff val="0"/>
              <a:alphaOff val="-26667"/>
            </a:schemeClr>
          </a:effectRef>
          <a:fontRef idx="minor">
            <a:schemeClr val="lt1"/>
          </a:fontRef>
        </p:style>
        <p:txBody>
          <a:bodyPr spcFirstLastPara="0" vert="horz" wrap="square" lIns="96012" tIns="96013" rIns="611420" bIns="611420" numCol="1" spcCol="1270" anchor="ctr" anchorCtr="0">
            <a:noAutofit/>
          </a:bodyPr>
          <a:lstStyle/>
          <a:p>
            <a:pPr algn="ctr" defTabSz="600075">
              <a:lnSpc>
                <a:spcPct val="150000"/>
              </a:lnSpc>
              <a:spcBef>
                <a:spcPct val="0"/>
              </a:spcBef>
              <a:spcAft>
                <a:spcPct val="35000"/>
              </a:spcAft>
            </a:pPr>
            <a:r>
              <a:rPr lang="es-MX" sz="1050" b="1" dirty="0">
                <a:solidFill>
                  <a:srgbClr val="FFFF00"/>
                </a:solidFill>
              </a:rPr>
              <a:t>MEJORAMIENTO  DE LA </a:t>
            </a:r>
            <a:r>
              <a:rPr lang="es-MX" sz="975" b="1" dirty="0">
                <a:solidFill>
                  <a:srgbClr val="FFFF00"/>
                </a:solidFill>
              </a:rPr>
              <a:t>PRODUCTIVIDA</a:t>
            </a:r>
            <a:r>
              <a:rPr lang="es-MX" sz="1050" b="1" dirty="0">
                <a:solidFill>
                  <a:srgbClr val="FFFF00"/>
                </a:solidFill>
              </a:rPr>
              <a:t>D FAMILIAR</a:t>
            </a:r>
            <a:endParaRPr lang="es-ES" sz="1050" b="1" dirty="0">
              <a:solidFill>
                <a:srgbClr val="FFFF00"/>
              </a:solidFill>
            </a:endParaRPr>
          </a:p>
        </p:txBody>
      </p:sp>
      <p:sp>
        <p:nvSpPr>
          <p:cNvPr id="27" name="Forma libre 26"/>
          <p:cNvSpPr/>
          <p:nvPr/>
        </p:nvSpPr>
        <p:spPr>
          <a:xfrm>
            <a:off x="2344112" y="3917024"/>
            <a:ext cx="1759712" cy="1759712"/>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2346282" y="2346282"/>
                </a:moveTo>
                <a:cubicBezTo>
                  <a:pt x="1050466" y="2346282"/>
                  <a:pt x="0" y="1295816"/>
                  <a:pt x="0" y="0"/>
                </a:cubicBezTo>
                <a:lnTo>
                  <a:pt x="2346282" y="0"/>
                </a:lnTo>
                <a:lnTo>
                  <a:pt x="2346282" y="2346282"/>
                </a:lnTo>
                <a:close/>
              </a:path>
            </a:pathLst>
          </a:custGeom>
        </p:spPr>
        <p:style>
          <a:lnRef idx="2">
            <a:schemeClr val="lt1">
              <a:hueOff val="0"/>
              <a:satOff val="0"/>
              <a:lumOff val="0"/>
              <a:alphaOff val="0"/>
            </a:schemeClr>
          </a:lnRef>
          <a:fillRef idx="1">
            <a:schemeClr val="accent1">
              <a:alpha val="90000"/>
              <a:hueOff val="0"/>
              <a:satOff val="0"/>
              <a:lumOff val="0"/>
              <a:alphaOff val="-40000"/>
            </a:schemeClr>
          </a:fillRef>
          <a:effectRef idx="0">
            <a:schemeClr val="accent1">
              <a:alpha val="90000"/>
              <a:hueOff val="0"/>
              <a:satOff val="0"/>
              <a:lumOff val="0"/>
              <a:alphaOff val="-40000"/>
            </a:schemeClr>
          </a:effectRef>
          <a:fontRef idx="minor">
            <a:schemeClr val="lt1"/>
          </a:fontRef>
        </p:style>
        <p:txBody>
          <a:bodyPr spcFirstLastPara="0" vert="horz" wrap="square" lIns="611420" tIns="96012" rIns="96012" bIns="611420" numCol="1" spcCol="1270" anchor="ctr" anchorCtr="0">
            <a:noAutofit/>
          </a:bodyPr>
          <a:lstStyle/>
          <a:p>
            <a:pPr algn="ctr" defTabSz="600075">
              <a:lnSpc>
                <a:spcPct val="150000"/>
              </a:lnSpc>
              <a:spcBef>
                <a:spcPct val="0"/>
              </a:spcBef>
              <a:spcAft>
                <a:spcPct val="35000"/>
              </a:spcAft>
            </a:pPr>
            <a:endParaRPr lang="es-ES" sz="1050" b="1" dirty="0">
              <a:solidFill>
                <a:srgbClr val="FFFF00"/>
              </a:solidFill>
            </a:endParaRPr>
          </a:p>
        </p:txBody>
      </p:sp>
      <p:sp>
        <p:nvSpPr>
          <p:cNvPr id="28" name="Flecha circular 27"/>
          <p:cNvSpPr/>
          <p:nvPr/>
        </p:nvSpPr>
        <p:spPr>
          <a:xfrm>
            <a:off x="3840680" y="3510624"/>
            <a:ext cx="607568" cy="528320"/>
          </a:xfrm>
          <a:prstGeom prst="circularArrow">
            <a:avLst/>
          </a:prstGeom>
        </p:spPr>
        <p:style>
          <a:lnRef idx="2">
            <a:schemeClr val="l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9" name="Flecha circular 28"/>
          <p:cNvSpPr/>
          <p:nvPr/>
        </p:nvSpPr>
        <p:spPr>
          <a:xfrm rot="10800000">
            <a:off x="3840680" y="3713823"/>
            <a:ext cx="607568" cy="528320"/>
          </a:xfrm>
          <a:prstGeom prst="circularArrow">
            <a:avLst/>
          </a:prstGeom>
        </p:spPr>
        <p:style>
          <a:lnRef idx="2">
            <a:schemeClr val="l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 name="Título 1"/>
          <p:cNvSpPr>
            <a:spLocks noGrp="1"/>
          </p:cNvSpPr>
          <p:nvPr>
            <p:ph type="title"/>
          </p:nvPr>
        </p:nvSpPr>
        <p:spPr>
          <a:xfrm>
            <a:off x="0" y="226846"/>
            <a:ext cx="9144000" cy="727838"/>
          </a:xfrm>
        </p:spPr>
        <p:txBody>
          <a:bodyPr anchor="t"/>
          <a:lstStyle/>
          <a:p>
            <a:pPr lvl="0" algn="ctr"/>
            <a:r>
              <a:rPr lang="es-ES" sz="5000" spc="600" dirty="0"/>
              <a:t>BENEFICIOS ESPERADOS</a:t>
            </a:r>
            <a:endParaRPr lang="es-MX" sz="5000" spc="600"/>
          </a:p>
        </p:txBody>
      </p:sp>
      <p:sp>
        <p:nvSpPr>
          <p:cNvPr id="3" name="CuadroTexto 2">
            <a:extLst>
              <a:ext uri="{FF2B5EF4-FFF2-40B4-BE49-F238E27FC236}">
                <a16:creationId xmlns:a16="http://schemas.microsoft.com/office/drawing/2014/main" id="{A607CC56-389D-88D2-EA61-CD37C84049F4}"/>
              </a:ext>
            </a:extLst>
          </p:cNvPr>
          <p:cNvSpPr txBox="1"/>
          <p:nvPr/>
        </p:nvSpPr>
        <p:spPr>
          <a:xfrm>
            <a:off x="9779000" y="3829050"/>
            <a:ext cx="184731" cy="300082"/>
          </a:xfrm>
          <a:prstGeom prst="rect">
            <a:avLst/>
          </a:prstGeom>
          <a:noFill/>
        </p:spPr>
        <p:txBody>
          <a:bodyPr wrap="none" rtlCol="0">
            <a:spAutoFit/>
          </a:bodyPr>
          <a:lstStyle/>
          <a:p>
            <a:endParaRPr lang="es-MX" sz="1350"/>
          </a:p>
        </p:txBody>
      </p:sp>
      <p:sp>
        <p:nvSpPr>
          <p:cNvPr id="8" name="CuadroTexto 7">
            <a:extLst>
              <a:ext uri="{FF2B5EF4-FFF2-40B4-BE49-F238E27FC236}">
                <a16:creationId xmlns:a16="http://schemas.microsoft.com/office/drawing/2014/main" id="{FCD89A74-7D3F-2926-72F5-B84D8D1B6E73}"/>
              </a:ext>
            </a:extLst>
          </p:cNvPr>
          <p:cNvSpPr txBox="1"/>
          <p:nvPr/>
        </p:nvSpPr>
        <p:spPr>
          <a:xfrm>
            <a:off x="2462745" y="4160198"/>
            <a:ext cx="1759712" cy="1030539"/>
          </a:xfrm>
          <a:prstGeom prst="rect">
            <a:avLst/>
          </a:prstGeom>
          <a:noFill/>
        </p:spPr>
        <p:txBody>
          <a:bodyPr wrap="square">
            <a:spAutoFit/>
          </a:bodyPr>
          <a:lstStyle/>
          <a:p>
            <a:pPr algn="ctr" defTabSz="600075">
              <a:lnSpc>
                <a:spcPct val="150000"/>
              </a:lnSpc>
              <a:spcBef>
                <a:spcPct val="0"/>
              </a:spcBef>
              <a:spcAft>
                <a:spcPct val="35000"/>
              </a:spcAft>
            </a:pPr>
            <a:r>
              <a:rPr lang="es-ES_tradnl" sz="1050" b="1" dirty="0">
                <a:solidFill>
                  <a:srgbClr val="FFFF00"/>
                </a:solidFill>
              </a:rPr>
              <a:t>ALTA</a:t>
            </a:r>
            <a:r>
              <a:rPr lang="es-MX" sz="1050" b="1">
                <a:solidFill>
                  <a:srgbClr val="FFFF00"/>
                </a:solidFill>
              </a:rPr>
              <a:t> CUALIFICACIÓN PROFESIONAL DE LOS JÓVENES TRABAJADORES</a:t>
            </a:r>
            <a:endParaRPr lang="es-ES" sz="1050" b="1" dirty="0">
              <a:solidFill>
                <a:srgbClr val="FFFF00"/>
              </a:solidFill>
            </a:endParaRPr>
          </a:p>
        </p:txBody>
      </p:sp>
    </p:spTree>
    <p:extLst>
      <p:ext uri="{BB962C8B-B14F-4D97-AF65-F5344CB8AC3E}">
        <p14:creationId xmlns:p14="http://schemas.microsoft.com/office/powerpoint/2010/main" val="452132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Tema de Offic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4691</TotalTime>
  <Words>1893</Words>
  <Application>Microsoft Macintosh PowerPoint</Application>
  <PresentationFormat>Carta (216 x 279 mm)</PresentationFormat>
  <Paragraphs>127</Paragraphs>
  <Slides>7</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Century Gothic</vt:lpstr>
      <vt:lpstr>Wingdings</vt:lpstr>
      <vt:lpstr>Wingdings 2</vt:lpstr>
      <vt:lpstr>Citable</vt:lpstr>
      <vt:lpstr>ADULTOS MAYORES CON FUTURO</vt:lpstr>
      <vt:lpstr>“ADULTOS MAYORES CON FUTURO”</vt:lpstr>
      <vt:lpstr>EL CONTEXTO</vt:lpstr>
      <vt:lpstr>   DOS ESTRATEGIAS</vt:lpstr>
      <vt:lpstr>VENTANAS DE OPORTUNIDAD </vt:lpstr>
      <vt:lpstr>Presentación de PowerPoint</vt:lpstr>
      <vt:lpstr>BENEFICIOS ESPERADOS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Propuestas de Estado</dc:title>
  <dc:creator>Lic. Jaime Estala Estevez</dc:creator>
  <cp:keywords>PRODUCTIVIDAD DE LAS PERSONAS MAYORES PARA EL BIENESTAR COMÚN</cp:keywords>
  <cp:lastModifiedBy>JAIME ESTALA ESTEVEZ</cp:lastModifiedBy>
  <cp:revision>124</cp:revision>
  <cp:lastPrinted>2023-01-07T05:49:12Z</cp:lastPrinted>
  <dcterms:created xsi:type="dcterms:W3CDTF">2022-11-30T02:37:19Z</dcterms:created>
  <dcterms:modified xsi:type="dcterms:W3CDTF">2023-02-08T00:19:11Z</dcterms:modified>
</cp:coreProperties>
</file>