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D889ED6-0E43-4FCA-919D-31D9FE3DF0C3}" type="datetimeFigureOut">
              <a:rPr lang="es-EC" smtClean="0"/>
              <a:t>1/5/2024</a:t>
            </a:fld>
            <a:endParaRPr lang="es-EC"/>
          </a:p>
        </p:txBody>
      </p:sp>
      <p:sp>
        <p:nvSpPr>
          <p:cNvPr id="5" name="Footer Placeholder 4"/>
          <p:cNvSpPr>
            <a:spLocks noGrp="1"/>
          </p:cNvSpPr>
          <p:nvPr>
            <p:ph type="ftr" sz="quarter" idx="11"/>
          </p:nvPr>
        </p:nvSpPr>
        <p:spPr>
          <a:xfrm>
            <a:off x="1371600" y="4323845"/>
            <a:ext cx="6400800" cy="365125"/>
          </a:xfrm>
        </p:spPr>
        <p:txBody>
          <a:bodyPr/>
          <a:lstStyle/>
          <a:p>
            <a:endParaRPr lang="es-EC"/>
          </a:p>
        </p:txBody>
      </p:sp>
      <p:sp>
        <p:nvSpPr>
          <p:cNvPr id="6" name="Slide Number Placeholder 5"/>
          <p:cNvSpPr>
            <a:spLocks noGrp="1"/>
          </p:cNvSpPr>
          <p:nvPr>
            <p:ph type="sldNum" sz="quarter" idx="12"/>
          </p:nvPr>
        </p:nvSpPr>
        <p:spPr>
          <a:xfrm>
            <a:off x="8077200" y="1430866"/>
            <a:ext cx="2743200" cy="365125"/>
          </a:xfrm>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4055638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D889ED6-0E43-4FCA-919D-31D9FE3DF0C3}" type="datetimeFigureOut">
              <a:rPr lang="es-EC" smtClean="0"/>
              <a:t>1/5/2024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421415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D889ED6-0E43-4FCA-919D-31D9FE3DF0C3}" type="datetimeFigureOut">
              <a:rPr lang="es-EC" smtClean="0"/>
              <a:t>1/5/2024</a:t>
            </a:fld>
            <a:endParaRPr lang="es-EC"/>
          </a:p>
        </p:txBody>
      </p:sp>
      <p:sp>
        <p:nvSpPr>
          <p:cNvPr id="6" name="Footer Placeholder 5"/>
          <p:cNvSpPr>
            <a:spLocks noGrp="1"/>
          </p:cNvSpPr>
          <p:nvPr>
            <p:ph type="ftr" sz="quarter" idx="11"/>
          </p:nvPr>
        </p:nvSpPr>
        <p:spPr>
          <a:xfrm>
            <a:off x="685800" y="379941"/>
            <a:ext cx="6991492" cy="365125"/>
          </a:xfrm>
        </p:spPr>
        <p:txBody>
          <a:bodyPr/>
          <a:lstStyle/>
          <a:p>
            <a:endParaRPr lang="es-EC"/>
          </a:p>
        </p:txBody>
      </p:sp>
      <p:sp>
        <p:nvSpPr>
          <p:cNvPr id="7" name="Slide Number Placeholder 6"/>
          <p:cNvSpPr>
            <a:spLocks noGrp="1"/>
          </p:cNvSpPr>
          <p:nvPr>
            <p:ph type="sldNum" sz="quarter" idx="12"/>
          </p:nvPr>
        </p:nvSpPr>
        <p:spPr>
          <a:xfrm>
            <a:off x="10862452" y="381000"/>
            <a:ext cx="643748" cy="365125"/>
          </a:xfrm>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4145193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D889ED6-0E43-4FCA-919D-31D9FE3DF0C3}" type="datetimeFigureOut">
              <a:rPr lang="es-EC" smtClean="0"/>
              <a:t>1/5/2024</a:t>
            </a:fld>
            <a:endParaRPr lang="es-EC"/>
          </a:p>
        </p:txBody>
      </p:sp>
      <p:sp>
        <p:nvSpPr>
          <p:cNvPr id="6" name="Footer Placeholder 5"/>
          <p:cNvSpPr>
            <a:spLocks noGrp="1"/>
          </p:cNvSpPr>
          <p:nvPr>
            <p:ph type="ftr" sz="quarter" idx="11"/>
          </p:nvPr>
        </p:nvSpPr>
        <p:spPr>
          <a:xfrm>
            <a:off x="685800" y="379941"/>
            <a:ext cx="6991492" cy="365125"/>
          </a:xfrm>
        </p:spPr>
        <p:txBody>
          <a:bodyPr/>
          <a:lstStyle/>
          <a:p>
            <a:endParaRPr lang="es-EC"/>
          </a:p>
        </p:txBody>
      </p:sp>
      <p:sp>
        <p:nvSpPr>
          <p:cNvPr id="7" name="Slide Number Placeholder 6"/>
          <p:cNvSpPr>
            <a:spLocks noGrp="1"/>
          </p:cNvSpPr>
          <p:nvPr>
            <p:ph type="sldNum" sz="quarter" idx="12"/>
          </p:nvPr>
        </p:nvSpPr>
        <p:spPr>
          <a:xfrm>
            <a:off x="10862452" y="381000"/>
            <a:ext cx="643748" cy="365125"/>
          </a:xfrm>
        </p:spPr>
        <p:txBody>
          <a:bodyPr/>
          <a:lstStyle/>
          <a:p>
            <a:fld id="{AC07D882-D844-469F-9F8B-D261AA585016}" type="slidenum">
              <a:rPr lang="es-EC" smtClean="0"/>
              <a:t>‹Nº›</a:t>
            </a:fld>
            <a:endParaRPr lang="es-EC"/>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9386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D889ED6-0E43-4FCA-919D-31D9FE3DF0C3}" type="datetimeFigureOut">
              <a:rPr lang="es-EC" smtClean="0"/>
              <a:t>1/5/2024</a:t>
            </a:fld>
            <a:endParaRPr lang="es-EC"/>
          </a:p>
        </p:txBody>
      </p:sp>
      <p:sp>
        <p:nvSpPr>
          <p:cNvPr id="6" name="Footer Placeholder 5"/>
          <p:cNvSpPr>
            <a:spLocks noGrp="1"/>
          </p:cNvSpPr>
          <p:nvPr>
            <p:ph type="ftr" sz="quarter" idx="11"/>
          </p:nvPr>
        </p:nvSpPr>
        <p:spPr>
          <a:xfrm>
            <a:off x="685800" y="378883"/>
            <a:ext cx="6991492" cy="365125"/>
          </a:xfrm>
        </p:spPr>
        <p:txBody>
          <a:bodyPr/>
          <a:lstStyle/>
          <a:p>
            <a:endParaRPr lang="es-EC"/>
          </a:p>
        </p:txBody>
      </p:sp>
      <p:sp>
        <p:nvSpPr>
          <p:cNvPr id="7" name="Slide Number Placeholder 6"/>
          <p:cNvSpPr>
            <a:spLocks noGrp="1"/>
          </p:cNvSpPr>
          <p:nvPr>
            <p:ph type="sldNum" sz="quarter" idx="12"/>
          </p:nvPr>
        </p:nvSpPr>
        <p:spPr>
          <a:xfrm>
            <a:off x="10862452" y="381000"/>
            <a:ext cx="643748" cy="365125"/>
          </a:xfrm>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4041602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ED889ED6-0E43-4FCA-919D-31D9FE3DF0C3}" type="datetimeFigureOut">
              <a:rPr lang="es-EC" smtClean="0"/>
              <a:t>1/5/2024</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456647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ED889ED6-0E43-4FCA-919D-31D9FE3DF0C3}" type="datetimeFigureOut">
              <a:rPr lang="es-EC" smtClean="0"/>
              <a:t>1/5/2024</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3788097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889ED6-0E43-4FCA-919D-31D9FE3DF0C3}" type="datetimeFigureOut">
              <a:rPr lang="es-EC" smtClean="0"/>
              <a:t>1/5/2024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1157197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D889ED6-0E43-4FCA-919D-31D9FE3DF0C3}" type="datetimeFigureOut">
              <a:rPr lang="es-EC" smtClean="0"/>
              <a:t>1/5/2024</a:t>
            </a:fld>
            <a:endParaRPr lang="es-EC"/>
          </a:p>
        </p:txBody>
      </p:sp>
      <p:sp>
        <p:nvSpPr>
          <p:cNvPr id="5" name="Footer Placeholder 4"/>
          <p:cNvSpPr>
            <a:spLocks noGrp="1"/>
          </p:cNvSpPr>
          <p:nvPr>
            <p:ph type="ftr" sz="quarter" idx="11"/>
          </p:nvPr>
        </p:nvSpPr>
        <p:spPr>
          <a:xfrm>
            <a:off x="685800" y="381000"/>
            <a:ext cx="6991492" cy="365125"/>
          </a:xfrm>
        </p:spPr>
        <p:txBody>
          <a:bodyPr/>
          <a:lstStyle/>
          <a:p>
            <a:endParaRPr lang="es-EC"/>
          </a:p>
        </p:txBody>
      </p:sp>
      <p:sp>
        <p:nvSpPr>
          <p:cNvPr id="6" name="Slide Number Placeholder 5"/>
          <p:cNvSpPr>
            <a:spLocks noGrp="1"/>
          </p:cNvSpPr>
          <p:nvPr>
            <p:ph type="sldNum" sz="quarter" idx="12"/>
          </p:nvPr>
        </p:nvSpPr>
        <p:spPr>
          <a:xfrm>
            <a:off x="10862452" y="381000"/>
            <a:ext cx="643748" cy="365125"/>
          </a:xfrm>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2099484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889ED6-0E43-4FCA-919D-31D9FE3DF0C3}" type="datetimeFigureOut">
              <a:rPr lang="es-EC" smtClean="0"/>
              <a:t>1/5/2024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26231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D889ED6-0E43-4FCA-919D-31D9FE3DF0C3}" type="datetimeFigureOut">
              <a:rPr lang="es-EC" smtClean="0"/>
              <a:t>1/5/2024</a:t>
            </a:fld>
            <a:endParaRPr lang="es-EC"/>
          </a:p>
        </p:txBody>
      </p:sp>
      <p:sp>
        <p:nvSpPr>
          <p:cNvPr id="5" name="Footer Placeholder 4"/>
          <p:cNvSpPr>
            <a:spLocks noGrp="1"/>
          </p:cNvSpPr>
          <p:nvPr>
            <p:ph type="ftr" sz="quarter" idx="11"/>
          </p:nvPr>
        </p:nvSpPr>
        <p:spPr>
          <a:xfrm>
            <a:off x="685800" y="381001"/>
            <a:ext cx="6991492" cy="364065"/>
          </a:xfrm>
        </p:spPr>
        <p:txBody>
          <a:bodyPr/>
          <a:lstStyle/>
          <a:p>
            <a:endParaRPr lang="es-EC"/>
          </a:p>
        </p:txBody>
      </p:sp>
      <p:sp>
        <p:nvSpPr>
          <p:cNvPr id="6" name="Slide Number Placeholder 5"/>
          <p:cNvSpPr>
            <a:spLocks noGrp="1"/>
          </p:cNvSpPr>
          <p:nvPr>
            <p:ph type="sldNum" sz="quarter" idx="12"/>
          </p:nvPr>
        </p:nvSpPr>
        <p:spPr>
          <a:xfrm>
            <a:off x="10862452" y="381000"/>
            <a:ext cx="643748" cy="365125"/>
          </a:xfrm>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1673101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D889ED6-0E43-4FCA-919D-31D9FE3DF0C3}" type="datetimeFigureOut">
              <a:rPr lang="es-EC" smtClean="0"/>
              <a:t>1/5/2024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221783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D889ED6-0E43-4FCA-919D-31D9FE3DF0C3}" type="datetimeFigureOut">
              <a:rPr lang="es-EC" smtClean="0"/>
              <a:t>1/5/2024</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209957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D889ED6-0E43-4FCA-919D-31D9FE3DF0C3}" type="datetimeFigureOut">
              <a:rPr lang="es-EC" smtClean="0"/>
              <a:t>1/5/2024</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263349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889ED6-0E43-4FCA-919D-31D9FE3DF0C3}" type="datetimeFigureOut">
              <a:rPr lang="es-EC" smtClean="0"/>
              <a:t>1/5/2024</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3717378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D889ED6-0E43-4FCA-919D-31D9FE3DF0C3}" type="datetimeFigureOut">
              <a:rPr lang="es-EC" smtClean="0"/>
              <a:t>1/5/2024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263749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D889ED6-0E43-4FCA-919D-31D9FE3DF0C3}" type="datetimeFigureOut">
              <a:rPr lang="es-EC" smtClean="0"/>
              <a:t>1/5/2024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2140157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889ED6-0E43-4FCA-919D-31D9FE3DF0C3}" type="datetimeFigureOut">
              <a:rPr lang="es-EC" smtClean="0"/>
              <a:t>1/5/2024</a:t>
            </a:fld>
            <a:endParaRPr lang="es-EC"/>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C07D882-D844-469F-9F8B-D261AA585016}" type="slidenum">
              <a:rPr lang="es-EC" smtClean="0"/>
              <a:t>‹Nº›</a:t>
            </a:fld>
            <a:endParaRPr lang="es-EC"/>
          </a:p>
        </p:txBody>
      </p:sp>
    </p:spTree>
    <p:extLst>
      <p:ext uri="{BB962C8B-B14F-4D97-AF65-F5344CB8AC3E}">
        <p14:creationId xmlns:p14="http://schemas.microsoft.com/office/powerpoint/2010/main" val="1655211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redalyc.org/articulo.oa?id=7845762700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451263" y="2396692"/>
            <a:ext cx="9144000" cy="3848244"/>
          </a:xfrm>
        </p:spPr>
        <p:txBody>
          <a:bodyPr>
            <a:normAutofit/>
          </a:bodyPr>
          <a:lstStyle/>
          <a:p>
            <a:pPr algn="ctr"/>
            <a:r>
              <a:rPr lang="es-MX" dirty="0" smtClean="0">
                <a:solidFill>
                  <a:srgbClr val="FF0000"/>
                </a:solidFill>
                <a:latin typeface="Arial Narrow" panose="020B0606020202030204" pitchFamily="34" charset="0"/>
              </a:rPr>
              <a:t>Tema</a:t>
            </a:r>
          </a:p>
          <a:p>
            <a:pPr algn="ctr"/>
            <a:r>
              <a:rPr lang="es-MX" dirty="0" smtClean="0">
                <a:latin typeface="Arial Narrow" panose="020B0606020202030204" pitchFamily="34" charset="0"/>
              </a:rPr>
              <a:t>la nueva era de los negocios computación en la nube</a:t>
            </a:r>
          </a:p>
          <a:p>
            <a:pPr algn="ctr"/>
            <a:r>
              <a:rPr lang="es-MX" dirty="0" smtClean="0">
                <a:solidFill>
                  <a:srgbClr val="FF0000"/>
                </a:solidFill>
                <a:latin typeface="Arial Narrow" panose="020B0606020202030204" pitchFamily="34" charset="0"/>
              </a:rPr>
              <a:t>Integrantes</a:t>
            </a:r>
          </a:p>
          <a:p>
            <a:pPr algn="ctr"/>
            <a:r>
              <a:rPr lang="es-MX" dirty="0" smtClean="0">
                <a:latin typeface="Arial Narrow" panose="020B0606020202030204" pitchFamily="34" charset="0"/>
              </a:rPr>
              <a:t>Toledo </a:t>
            </a:r>
            <a:r>
              <a:rPr lang="es-MX" dirty="0" err="1" smtClean="0">
                <a:latin typeface="Arial Narrow" panose="020B0606020202030204" pitchFamily="34" charset="0"/>
              </a:rPr>
              <a:t>Estalin</a:t>
            </a:r>
            <a:endParaRPr lang="es-MX" dirty="0" smtClean="0">
              <a:latin typeface="Arial Narrow" panose="020B0606020202030204" pitchFamily="34" charset="0"/>
            </a:endParaRPr>
          </a:p>
          <a:p>
            <a:pPr algn="ctr"/>
            <a:r>
              <a:rPr lang="es-MX" dirty="0" smtClean="0">
                <a:latin typeface="Arial Narrow" panose="020B0606020202030204" pitchFamily="34" charset="0"/>
              </a:rPr>
              <a:t>Zambrano Richard</a:t>
            </a:r>
          </a:p>
          <a:p>
            <a:pPr algn="ctr"/>
            <a:r>
              <a:rPr lang="es-MX" dirty="0" smtClean="0">
                <a:latin typeface="Arial Narrow" panose="020B0606020202030204" pitchFamily="34" charset="0"/>
              </a:rPr>
              <a:t>Loor Walter</a:t>
            </a:r>
          </a:p>
          <a:p>
            <a:endParaRPr lang="es-MX" dirty="0" smtClean="0"/>
          </a:p>
          <a:p>
            <a:endParaRPr lang="es-MX" dirty="0" smtClean="0"/>
          </a:p>
          <a:p>
            <a:endParaRPr lang="es-EC" dirty="0"/>
          </a:p>
        </p:txBody>
      </p:sp>
      <p:pic>
        <p:nvPicPr>
          <p:cNvPr id="1026" name="Picture 2" descr="Página Principal | Aula virtual Ule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2555" y="766510"/>
            <a:ext cx="6941416" cy="1423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458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2281" y="413159"/>
            <a:ext cx="8610600" cy="1293028"/>
          </a:xfrm>
        </p:spPr>
        <p:txBody>
          <a:bodyPr>
            <a:normAutofit/>
          </a:bodyPr>
          <a:lstStyle/>
          <a:p>
            <a:pPr algn="l"/>
            <a:r>
              <a:rPr lang="es-MX" sz="2000" dirty="0" smtClean="0">
                <a:latin typeface="Arial Narrow" panose="020B0606020202030204" pitchFamily="34" charset="0"/>
              </a:rPr>
              <a:t>Introducción</a:t>
            </a:r>
            <a:endParaRPr lang="es-EC" sz="2000" dirty="0">
              <a:latin typeface="Arial Narrow" panose="020B0606020202030204" pitchFamily="34" charset="0"/>
            </a:endParaRPr>
          </a:p>
        </p:txBody>
      </p:sp>
      <p:sp>
        <p:nvSpPr>
          <p:cNvPr id="3" name="Marcador de contenido 2"/>
          <p:cNvSpPr>
            <a:spLocks noGrp="1"/>
          </p:cNvSpPr>
          <p:nvPr>
            <p:ph idx="1"/>
          </p:nvPr>
        </p:nvSpPr>
        <p:spPr>
          <a:xfrm>
            <a:off x="592281" y="1394461"/>
            <a:ext cx="10820400" cy="1327958"/>
          </a:xfrm>
        </p:spPr>
        <p:txBody>
          <a:bodyPr>
            <a:normAutofit/>
          </a:bodyPr>
          <a:lstStyle/>
          <a:p>
            <a:pPr marL="0" indent="0" algn="just">
              <a:buNone/>
            </a:pPr>
            <a:r>
              <a:rPr lang="es-MX" sz="2000" dirty="0">
                <a:latin typeface="Arial Narrow" panose="020B0606020202030204" pitchFamily="34" charset="0"/>
              </a:rPr>
              <a:t>La era de la computación en la nube ha transformado radicalmente la forma en que las empresas operan y gestionan sus recursos tecnológicos. En esta presentación, exploraremos cómo la computación en la nube ha dado lugar a una nueva era de negocios, caracterizada por la escalabilidad, la accesibilidad global, los costos reducidos y la flexibilidad.</a:t>
            </a:r>
            <a:endParaRPr lang="es-EC" sz="2000" dirty="0">
              <a:latin typeface="Arial Narrow" panose="020B0606020202030204" pitchFamily="34" charset="0"/>
            </a:endParaRPr>
          </a:p>
        </p:txBody>
      </p:sp>
      <p:pic>
        <p:nvPicPr>
          <p:cNvPr id="1026" name="Picture 2" descr="Computación en la nube - Wikipedia, la enciclopedia lib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2067" y="2235907"/>
            <a:ext cx="5310043" cy="481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992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19546" y="532015"/>
            <a:ext cx="10820400" cy="2325486"/>
          </a:xfrm>
        </p:spPr>
        <p:txBody>
          <a:bodyPr>
            <a:normAutofit/>
          </a:bodyPr>
          <a:lstStyle/>
          <a:p>
            <a:r>
              <a:rPr lang="es-MX" sz="2000" b="1" dirty="0" smtClean="0">
                <a:latin typeface="Arial Narrow" panose="020B0606020202030204" pitchFamily="34" charset="0"/>
              </a:rPr>
              <a:t>Escalabilidad </a:t>
            </a:r>
            <a:r>
              <a:rPr lang="es-MX" sz="2000" b="1" dirty="0">
                <a:latin typeface="Arial Narrow" panose="020B0606020202030204" pitchFamily="34" charset="0"/>
              </a:rPr>
              <a:t>sin límites:</a:t>
            </a:r>
            <a:r>
              <a:rPr lang="es-MX" sz="2000" dirty="0">
                <a:latin typeface="Arial Narrow" panose="020B0606020202030204" pitchFamily="34" charset="0"/>
              </a:rPr>
              <a:t> La capacidad de escalar recursos de manera rápida y eficiente según las necesidades del negocio ha permitido a las empresas adaptarse a entornos empresariales dinámicos y en constante evolución. Esto se traduce en una mayor agilidad y capacidad de respuesta ante las demandas del mercado.</a:t>
            </a:r>
          </a:p>
          <a:p>
            <a:r>
              <a:rPr lang="es-MX" sz="2000" b="1" dirty="0">
                <a:latin typeface="Arial Narrow" panose="020B0606020202030204" pitchFamily="34" charset="0"/>
              </a:rPr>
              <a:t>Accesibilidad global:</a:t>
            </a:r>
            <a:r>
              <a:rPr lang="es-MX" sz="2000" dirty="0">
                <a:latin typeface="Arial Narrow" panose="020B0606020202030204" pitchFamily="34" charset="0"/>
              </a:rPr>
              <a:t> La computación en la nube ha eliminado las barreras geográficas, permitiendo a las empresas acceder a sus datos y aplicaciones desde cualquier lugar del mundo con una conexión a internet. Esto ha facilitado la colaboración entre equipos distribuidos y ha impulsado la expansión global de los negocios.</a:t>
            </a:r>
          </a:p>
          <a:p>
            <a:endParaRPr lang="es-EC" dirty="0"/>
          </a:p>
        </p:txBody>
      </p:sp>
      <p:pic>
        <p:nvPicPr>
          <p:cNvPr id="2050" name="Picture 2" descr="Computación en la nube: ¿qué es y cuáles son sus alca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257" y="2743812"/>
            <a:ext cx="4499552" cy="3859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14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10491" y="864524"/>
            <a:ext cx="10820400" cy="2502132"/>
          </a:xfrm>
        </p:spPr>
        <p:txBody>
          <a:bodyPr>
            <a:normAutofit/>
          </a:bodyPr>
          <a:lstStyle/>
          <a:p>
            <a:r>
              <a:rPr lang="es-MX" sz="2000" b="1" dirty="0" smtClean="0">
                <a:latin typeface="Arial Narrow" panose="020B0606020202030204" pitchFamily="34" charset="0"/>
              </a:rPr>
              <a:t>Reducción de costos:</a:t>
            </a:r>
            <a:r>
              <a:rPr lang="es-MX" sz="2000" dirty="0" smtClean="0">
                <a:latin typeface="Arial Narrow" panose="020B0606020202030204" pitchFamily="34" charset="0"/>
              </a:rPr>
              <a:t> Los modelos de pago por uso en la nube han cambiado fundamentalmente la forma en que las empresas gestionan sus presupuestos de TI. En lugar de invertir en costosas infraestructuras locales, las empresas pueden pagar solo por los recursos que consumen, lo que resulta en ahorros significativos a largo plazo.</a:t>
            </a:r>
          </a:p>
          <a:p>
            <a:r>
              <a:rPr lang="es-MX" sz="2000" b="1" dirty="0" smtClean="0">
                <a:latin typeface="Arial Narrow" panose="020B0606020202030204" pitchFamily="34" charset="0"/>
              </a:rPr>
              <a:t>Flexibilidad y personalización:</a:t>
            </a:r>
            <a:r>
              <a:rPr lang="es-MX" sz="2000" dirty="0" smtClean="0">
                <a:latin typeface="Arial Narrow" panose="020B0606020202030204" pitchFamily="34" charset="0"/>
              </a:rPr>
              <a:t> La amplia gama de servicios en la nube ofrece a las empresas la flexibilidad para elegir soluciones que se adapten a sus necesidades específicas. Desde almacenamiento de datos hasta análisis de </a:t>
            </a:r>
            <a:r>
              <a:rPr lang="es-MX" sz="2000" dirty="0" err="1" smtClean="0">
                <a:latin typeface="Arial Narrow" panose="020B0606020202030204" pitchFamily="34" charset="0"/>
              </a:rPr>
              <a:t>big</a:t>
            </a:r>
            <a:r>
              <a:rPr lang="es-MX" sz="2000" dirty="0" smtClean="0">
                <a:latin typeface="Arial Narrow" panose="020B0606020202030204" pitchFamily="34" charset="0"/>
              </a:rPr>
              <a:t> data y machine </a:t>
            </a:r>
            <a:r>
              <a:rPr lang="es-MX" sz="2000" dirty="0" err="1" smtClean="0">
                <a:latin typeface="Arial Narrow" panose="020B0606020202030204" pitchFamily="34" charset="0"/>
              </a:rPr>
              <a:t>learning</a:t>
            </a:r>
            <a:r>
              <a:rPr lang="es-MX" sz="2000" dirty="0" smtClean="0">
                <a:latin typeface="Arial Narrow" panose="020B0606020202030204" pitchFamily="34" charset="0"/>
              </a:rPr>
              <a:t>, las empresas pueden personalizar sus soluciones de acuerdo a sus objetivos y requerimientos comercio.</a:t>
            </a:r>
          </a:p>
          <a:p>
            <a:endParaRPr lang="es-EC" dirty="0" smtClean="0"/>
          </a:p>
          <a:p>
            <a:endParaRPr lang="es-EC" dirty="0"/>
          </a:p>
        </p:txBody>
      </p:sp>
      <p:pic>
        <p:nvPicPr>
          <p:cNvPr id="4" name="Imagen 3"/>
          <p:cNvPicPr>
            <a:picLocks noChangeAspect="1"/>
          </p:cNvPicPr>
          <p:nvPr/>
        </p:nvPicPr>
        <p:blipFill>
          <a:blip r:embed="rId2"/>
          <a:stretch>
            <a:fillRect/>
          </a:stretch>
        </p:blipFill>
        <p:spPr>
          <a:xfrm>
            <a:off x="3013364" y="3366656"/>
            <a:ext cx="5725391" cy="3220533"/>
          </a:xfrm>
          <a:prstGeom prst="rect">
            <a:avLst/>
          </a:prstGeom>
        </p:spPr>
      </p:pic>
    </p:spTree>
    <p:extLst>
      <p:ext uri="{BB962C8B-B14F-4D97-AF65-F5344CB8AC3E}">
        <p14:creationId xmlns:p14="http://schemas.microsoft.com/office/powerpoint/2010/main" val="65309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26473" y="276000"/>
            <a:ext cx="8610600" cy="1293028"/>
          </a:xfrm>
        </p:spPr>
        <p:txBody>
          <a:bodyPr>
            <a:normAutofit/>
          </a:bodyPr>
          <a:lstStyle/>
          <a:p>
            <a:pPr algn="l"/>
            <a:r>
              <a:rPr lang="es-EC" sz="2000" b="1" dirty="0" smtClean="0">
                <a:latin typeface="Arial Narrow" panose="020B0606020202030204" pitchFamily="34" charset="0"/>
              </a:rPr>
              <a:t>Conclusión:</a:t>
            </a:r>
            <a:endParaRPr lang="es-EC" sz="2000" dirty="0">
              <a:latin typeface="Arial Narrow" panose="020B0606020202030204" pitchFamily="34" charset="0"/>
            </a:endParaRPr>
          </a:p>
        </p:txBody>
      </p:sp>
      <p:sp>
        <p:nvSpPr>
          <p:cNvPr id="3" name="Marcador de contenido 2"/>
          <p:cNvSpPr>
            <a:spLocks noGrp="1"/>
          </p:cNvSpPr>
          <p:nvPr>
            <p:ph idx="1"/>
          </p:nvPr>
        </p:nvSpPr>
        <p:spPr>
          <a:xfrm>
            <a:off x="685800" y="1248987"/>
            <a:ext cx="10820400" cy="1307177"/>
          </a:xfrm>
        </p:spPr>
        <p:txBody>
          <a:bodyPr>
            <a:normAutofit/>
          </a:bodyPr>
          <a:lstStyle/>
          <a:p>
            <a:r>
              <a:rPr lang="es-MX" sz="2000" dirty="0">
                <a:latin typeface="Arial Narrow" panose="020B0606020202030204" pitchFamily="34" charset="0"/>
              </a:rPr>
              <a:t>En conclusión, la computación en la nube ha desencadenado una nueva era de negocios, impulsada por la escalabilidad, la accesibilidad global, la reducción de costos y la flexibilidad. Las empresas que adoptan soluciones en la nube están mejor posicionadas para adaptarse a un entorno empresarial en constante cambio y aprovechar las oportunidades de crecimiento en el mercado global.</a:t>
            </a:r>
            <a:endParaRPr lang="es-EC" sz="2000" dirty="0">
              <a:latin typeface="Arial Narrow" panose="020B0606020202030204" pitchFamily="34" charset="0"/>
            </a:endParaRPr>
          </a:p>
        </p:txBody>
      </p:sp>
      <p:pic>
        <p:nvPicPr>
          <p:cNvPr id="4098" name="Picture 2" descr="Computación en la nube: ¿qué es y cuáles son sus alca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746" y="2758711"/>
            <a:ext cx="5085086" cy="3392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5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MX" dirty="0" smtClean="0"/>
              <a:t>bibliografía</a:t>
            </a:r>
            <a:endParaRPr lang="es-EC" dirty="0"/>
          </a:p>
        </p:txBody>
      </p:sp>
      <p:sp>
        <p:nvSpPr>
          <p:cNvPr id="3" name="Marcador de contenido 2"/>
          <p:cNvSpPr>
            <a:spLocks noGrp="1"/>
          </p:cNvSpPr>
          <p:nvPr>
            <p:ph idx="1"/>
          </p:nvPr>
        </p:nvSpPr>
        <p:spPr/>
        <p:txBody>
          <a:bodyPr/>
          <a:lstStyle/>
          <a:p>
            <a:r>
              <a:rPr lang="es-MX" dirty="0"/>
              <a:t>Orozco, I., &amp; </a:t>
            </a:r>
            <a:r>
              <a:rPr lang="es-MX" dirty="0" err="1"/>
              <a:t>Jacobs</a:t>
            </a:r>
            <a:r>
              <a:rPr lang="es-MX" dirty="0"/>
              <a:t>, O. (2016). LA NUEVA ERA DE LOS NEGOCIOS: COMPUTACIÓN EN LA NUBE. </a:t>
            </a:r>
            <a:r>
              <a:rPr lang="es-MX" i="1" dirty="0" err="1"/>
              <a:t>Télématique</a:t>
            </a:r>
            <a:r>
              <a:rPr lang="es-MX" dirty="0"/>
              <a:t>, </a:t>
            </a:r>
            <a:r>
              <a:rPr lang="es-MX" i="1" dirty="0"/>
              <a:t>15</a:t>
            </a:r>
            <a:r>
              <a:rPr lang="es-MX" dirty="0"/>
              <a:t>(2), 172–191. </a:t>
            </a:r>
            <a:r>
              <a:rPr lang="es-MX">
                <a:hlinkClick r:id="rId2"/>
              </a:rPr>
              <a:t>https://</a:t>
            </a:r>
            <a:r>
              <a:rPr lang="es-MX" smtClean="0">
                <a:hlinkClick r:id="rId2"/>
              </a:rPr>
              <a:t>www.redalyc.org/articulo.oa?id=78457627005</a:t>
            </a:r>
            <a:endParaRPr lang="es-MX" smtClean="0"/>
          </a:p>
          <a:p>
            <a:endParaRPr lang="es-EC" dirty="0"/>
          </a:p>
        </p:txBody>
      </p:sp>
    </p:spTree>
    <p:extLst>
      <p:ext uri="{BB962C8B-B14F-4D97-AF65-F5344CB8AC3E}">
        <p14:creationId xmlns:p14="http://schemas.microsoft.com/office/powerpoint/2010/main" val="3125874194"/>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10</TotalTime>
  <Words>390</Words>
  <Application>Microsoft Office PowerPoint</Application>
  <PresentationFormat>Panorámica</PresentationFormat>
  <Paragraphs>17</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Arial Narrow</vt:lpstr>
      <vt:lpstr>Century Gothic</vt:lpstr>
      <vt:lpstr>Estela de condensación</vt:lpstr>
      <vt:lpstr>Presentación de PowerPoint</vt:lpstr>
      <vt:lpstr>Introducción</vt:lpstr>
      <vt:lpstr>Presentación de PowerPoint</vt:lpstr>
      <vt:lpstr>Presentación de PowerPoint</vt:lpstr>
      <vt:lpstr>Conclusión:</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PC16</dc:creator>
  <cp:lastModifiedBy>PC16</cp:lastModifiedBy>
  <cp:revision>3</cp:revision>
  <dcterms:created xsi:type="dcterms:W3CDTF">2024-05-01T18:29:26Z</dcterms:created>
  <dcterms:modified xsi:type="dcterms:W3CDTF">2024-05-01T18:54:29Z</dcterms:modified>
</cp:coreProperties>
</file>