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0287000" cx="18288000"/>
  <p:notesSz cx="6858000" cy="9144000"/>
  <p:embeddedFontLst>
    <p:embeddedFont>
      <p:font typeface="Rubik Medium"/>
      <p:regular r:id="rId20"/>
      <p:bold r:id="rId21"/>
      <p:italic r:id="rId22"/>
      <p:boldItalic r:id="rId23"/>
    </p:embeddedFont>
    <p:embeddedFont>
      <p:font typeface="Rubik Light"/>
      <p:regular r:id="rId24"/>
      <p:bold r:id="rId25"/>
      <p:italic r:id="rId26"/>
      <p:boldItalic r:id="rId27"/>
    </p:embeddedFont>
    <p:embeddedFont>
      <p:font typeface="Roboto Condensed"/>
      <p:regular r:id="rId28"/>
      <p:bold r:id="rId29"/>
      <p:italic r:id="rId30"/>
      <p:boldItalic r:id="rId31"/>
    </p:embeddedFont>
    <p:embeddedFont>
      <p:font typeface="Rubik"/>
      <p:regular r:id="rId32"/>
      <p:bold r:id="rId33"/>
      <p:italic r:id="rId34"/>
      <p:boldItalic r:id="rId35"/>
    </p:embeddedFont>
    <p:embeddedFont>
      <p:font typeface="Playfair Display Black"/>
      <p:bold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8" roundtripDataSignature="AMtx7mjO/iCEUPTB6Pn5sJxXa/LKJ+dJ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Medium-regular.fntdata"/><Relationship Id="rId22" Type="http://schemas.openxmlformats.org/officeDocument/2006/relationships/font" Target="fonts/RubikMedium-italic.fntdata"/><Relationship Id="rId21" Type="http://schemas.openxmlformats.org/officeDocument/2006/relationships/font" Target="fonts/RubikMedium-bold.fntdata"/><Relationship Id="rId24" Type="http://schemas.openxmlformats.org/officeDocument/2006/relationships/font" Target="fonts/RubikLight-regular.fntdata"/><Relationship Id="rId23" Type="http://schemas.openxmlformats.org/officeDocument/2006/relationships/font" Target="fonts/Rubik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ubikLight-italic.fntdata"/><Relationship Id="rId25" Type="http://schemas.openxmlformats.org/officeDocument/2006/relationships/font" Target="fonts/RubikLight-bold.fntdata"/><Relationship Id="rId28" Type="http://schemas.openxmlformats.org/officeDocument/2006/relationships/font" Target="fonts/RobotoCondensed-regular.fntdata"/><Relationship Id="rId27" Type="http://schemas.openxmlformats.org/officeDocument/2006/relationships/font" Target="fonts/Rubik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Condense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Condensed-boldItalic.fntdata"/><Relationship Id="rId30" Type="http://schemas.openxmlformats.org/officeDocument/2006/relationships/font" Target="fonts/RobotoCondensed-italic.fntdata"/><Relationship Id="rId11" Type="http://schemas.openxmlformats.org/officeDocument/2006/relationships/slide" Target="slides/slide6.xml"/><Relationship Id="rId33" Type="http://schemas.openxmlformats.org/officeDocument/2006/relationships/font" Target="fonts/Rubik-bold.fntdata"/><Relationship Id="rId10" Type="http://schemas.openxmlformats.org/officeDocument/2006/relationships/slide" Target="slides/slide5.xml"/><Relationship Id="rId32" Type="http://schemas.openxmlformats.org/officeDocument/2006/relationships/font" Target="fonts/Rubik-regular.fntdata"/><Relationship Id="rId13" Type="http://schemas.openxmlformats.org/officeDocument/2006/relationships/slide" Target="slides/slide8.xml"/><Relationship Id="rId35" Type="http://schemas.openxmlformats.org/officeDocument/2006/relationships/font" Target="fonts/Rubik-boldItalic.fntdata"/><Relationship Id="rId12" Type="http://schemas.openxmlformats.org/officeDocument/2006/relationships/slide" Target="slides/slide7.xml"/><Relationship Id="rId34" Type="http://schemas.openxmlformats.org/officeDocument/2006/relationships/font" Target="fonts/Rubik-italic.fntdata"/><Relationship Id="rId15" Type="http://schemas.openxmlformats.org/officeDocument/2006/relationships/slide" Target="slides/slide10.xml"/><Relationship Id="rId37" Type="http://schemas.openxmlformats.org/officeDocument/2006/relationships/font" Target="fonts/PlayfairDisplayBlack-boldItalic.fntdata"/><Relationship Id="rId14" Type="http://schemas.openxmlformats.org/officeDocument/2006/relationships/slide" Target="slides/slide9.xml"/><Relationship Id="rId36" Type="http://schemas.openxmlformats.org/officeDocument/2006/relationships/font" Target="fonts/PlayfairDisplayBlack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51859ce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g1251859cee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-5400000">
            <a:off x="9081612" y="1586388"/>
            <a:ext cx="114786" cy="1622060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 rot="-1827212">
            <a:off x="5750287" y="-1380166"/>
            <a:ext cx="114786" cy="145632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162194" y="-513448"/>
            <a:ext cx="4314536" cy="43338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3F6C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-1549162" y="2728912"/>
            <a:ext cx="8937149" cy="7739571"/>
          </a:xfrm>
          <a:custGeom>
            <a:rect b="b" l="l" r="r" t="t"/>
            <a:pathLst>
              <a:path extrusionOk="0" h="5499100" w="635000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close/>
              </a:path>
            </a:pathLst>
          </a:custGeom>
          <a:solidFill>
            <a:srgbClr val="BD2640"/>
          </a:solidFill>
          <a:ln>
            <a:noFill/>
          </a:ln>
        </p:spPr>
      </p:sp>
      <p:sp>
        <p:nvSpPr>
          <p:cNvPr id="88" name="Google Shape;88;p1"/>
          <p:cNvSpPr txBox="1"/>
          <p:nvPr/>
        </p:nvSpPr>
        <p:spPr>
          <a:xfrm rot="-1759248">
            <a:off x="5806260" y="2788944"/>
            <a:ext cx="11653283" cy="1201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99"/>
              <a:buFont typeface="Arial"/>
              <a:buNone/>
            </a:pPr>
            <a:r>
              <a:rPr b="1" i="0" lang="en-US" sz="7799" u="none" cap="none" strike="noStrike">
                <a:solidFill>
                  <a:srgbClr val="BD2640"/>
                </a:solidFill>
                <a:latin typeface="Rubik"/>
                <a:ea typeface="Rubik"/>
                <a:cs typeface="Rubik"/>
                <a:sym typeface="Rubik"/>
              </a:rPr>
              <a:t>BINARIES IN BINARY:</a:t>
            </a:r>
            <a:endParaRPr b="1" i="0" sz="21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676409" y="8710335"/>
            <a:ext cx="857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Presented by Eliot Stanton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0" name="Google Shape;90;p1"/>
          <p:cNvSpPr txBox="1"/>
          <p:nvPr/>
        </p:nvSpPr>
        <p:spPr>
          <a:xfrm rot="-1759248">
            <a:off x="6733728" y="3802724"/>
            <a:ext cx="11653283" cy="221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BD2640"/>
                </a:solidFill>
                <a:latin typeface="Rubik"/>
                <a:ea typeface="Rubik"/>
                <a:cs typeface="Rubik"/>
                <a:sym typeface="Rubik"/>
              </a:rPr>
              <a:t>HARMFUL CONSEQUENCES AND RADICAL POSSIBILITIES OF TECHNOLOGY FOR TRANS LIBERATION</a:t>
            </a:r>
            <a:endParaRPr b="0" i="0" sz="21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 rot="-1793523">
            <a:off x="2930887" y="-1681528"/>
            <a:ext cx="114786" cy="1456325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0"/>
          <p:cNvSpPr/>
          <p:nvPr/>
        </p:nvSpPr>
        <p:spPr>
          <a:xfrm>
            <a:off x="1249874" y="3380735"/>
            <a:ext cx="2901729" cy="291473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3F6C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0"/>
          <p:cNvSpPr/>
          <p:nvPr/>
        </p:nvSpPr>
        <p:spPr>
          <a:xfrm>
            <a:off x="-1473291" y="4894385"/>
            <a:ext cx="6492975" cy="5622917"/>
          </a:xfrm>
          <a:custGeom>
            <a:rect b="b" l="l" r="r" t="t"/>
            <a:pathLst>
              <a:path extrusionOk="0" h="5499100" w="635000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close/>
              </a:path>
            </a:pathLst>
          </a:custGeom>
          <a:solidFill>
            <a:srgbClr val="BD2640"/>
          </a:solidFill>
          <a:ln>
            <a:noFill/>
          </a:ln>
        </p:spPr>
      </p:sp>
      <p:sp>
        <p:nvSpPr>
          <p:cNvPr id="188" name="Google Shape;188;p10"/>
          <p:cNvSpPr/>
          <p:nvPr/>
        </p:nvSpPr>
        <p:spPr>
          <a:xfrm rot="10800000">
            <a:off x="425269" y="-138606"/>
            <a:ext cx="2695856" cy="2334611"/>
          </a:xfrm>
          <a:custGeom>
            <a:rect b="b" l="l" r="r" t="t"/>
            <a:pathLst>
              <a:path extrusionOk="0" h="5499100" w="635000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close/>
              </a:path>
            </a:pathLst>
          </a:custGeom>
          <a:solidFill>
            <a:srgbClr val="BD2640"/>
          </a:solidFill>
          <a:ln>
            <a:noFill/>
          </a:ln>
        </p:spPr>
      </p:sp>
      <p:sp>
        <p:nvSpPr>
          <p:cNvPr id="189" name="Google Shape;189;p10"/>
          <p:cNvSpPr/>
          <p:nvPr/>
        </p:nvSpPr>
        <p:spPr>
          <a:xfrm rot="-5400000">
            <a:off x="9081612" y="1586388"/>
            <a:ext cx="114786" cy="1622060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0"/>
          <p:cNvSpPr txBox="1"/>
          <p:nvPr/>
        </p:nvSpPr>
        <p:spPr>
          <a:xfrm>
            <a:off x="6308215" y="1200150"/>
            <a:ext cx="109512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99"/>
              <a:buFont typeface="Arial"/>
              <a:buNone/>
            </a:pPr>
            <a:r>
              <a:rPr b="0" i="0" lang="en-US" sz="8799" u="none" cap="none" strike="noStrike">
                <a:solidFill>
                  <a:srgbClr val="EFEFEF"/>
                </a:solidFill>
                <a:latin typeface="Rubik"/>
                <a:ea typeface="Rubik"/>
                <a:cs typeface="Rubik"/>
                <a:sym typeface="Rubik"/>
              </a:rPr>
              <a:t>WHAT NOW?</a:t>
            </a:r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1" name="Google Shape;191;p10"/>
          <p:cNvSpPr txBox="1"/>
          <p:nvPr/>
        </p:nvSpPr>
        <p:spPr>
          <a:xfrm>
            <a:off x="9057409" y="7910291"/>
            <a:ext cx="81918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0" i="0" lang="en-US" sz="4600" u="none" cap="none" strike="noStrike">
                <a:solidFill>
                  <a:srgbClr val="EFEFEF"/>
                </a:solidFill>
                <a:latin typeface="Rubik Light"/>
                <a:ea typeface="Rubik Light"/>
                <a:cs typeface="Rubik Light"/>
                <a:sym typeface="Rubik Light"/>
              </a:rPr>
              <a:t>RADICAL USES OF TECHNOLOGY &amp; DESIGN</a:t>
            </a:r>
            <a:endParaRPr b="0" i="0" sz="24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/>
          <p:nvPr/>
        </p:nvSpPr>
        <p:spPr>
          <a:xfrm>
            <a:off x="-493310" y="0"/>
            <a:ext cx="3764552" cy="37814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D26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1"/>
          <p:cNvSpPr/>
          <p:nvPr/>
        </p:nvSpPr>
        <p:spPr>
          <a:xfrm rot="1813452">
            <a:off x="4686361" y="-1529128"/>
            <a:ext cx="114786" cy="145632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1"/>
          <p:cNvSpPr/>
          <p:nvPr/>
        </p:nvSpPr>
        <p:spPr>
          <a:xfrm>
            <a:off x="2943316" y="4980959"/>
            <a:ext cx="6347046" cy="5496541"/>
          </a:xfrm>
          <a:custGeom>
            <a:rect b="b" l="l" r="r" t="t"/>
            <a:pathLst>
              <a:path extrusionOk="0" h="5499100" w="635000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close/>
              </a:path>
            </a:pathLst>
          </a:custGeom>
          <a:solidFill>
            <a:srgbClr val="3F6CB2"/>
          </a:solidFill>
          <a:ln>
            <a:noFill/>
          </a:ln>
        </p:spPr>
      </p:sp>
      <p:sp>
        <p:nvSpPr>
          <p:cNvPr id="199" name="Google Shape;199;p11"/>
          <p:cNvSpPr txBox="1"/>
          <p:nvPr/>
        </p:nvSpPr>
        <p:spPr>
          <a:xfrm>
            <a:off x="6395224" y="2973337"/>
            <a:ext cx="108480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63"/>
              <a:buFont typeface="Arial"/>
              <a:buNone/>
            </a:pPr>
            <a:r>
              <a:rPr b="0" i="0" lang="en-US" sz="4963" u="none" cap="none" strike="noStrike">
                <a:solidFill>
                  <a:srgbClr val="BD2640"/>
                </a:solidFill>
                <a:latin typeface="Rubik"/>
                <a:ea typeface="Rubik"/>
                <a:cs typeface="Rubik"/>
                <a:sym typeface="Rubik"/>
              </a:rPr>
              <a:t>LIBERATORY TECHNOLOGIES</a:t>
            </a:r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0" name="Google Shape;200;p11"/>
          <p:cNvSpPr txBox="1"/>
          <p:nvPr/>
        </p:nvSpPr>
        <p:spPr>
          <a:xfrm>
            <a:off x="6395224" y="3950686"/>
            <a:ext cx="108480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36"/>
              <a:buFont typeface="Arial"/>
              <a:buNone/>
            </a:pPr>
            <a:r>
              <a:rPr b="0" i="0" lang="en-US" sz="4136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Experimentation</a:t>
            </a:r>
            <a:endParaRPr b="0" i="0" sz="14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201" name="Google Shape;201;p11"/>
          <p:cNvSpPr txBox="1"/>
          <p:nvPr/>
        </p:nvSpPr>
        <p:spPr>
          <a:xfrm>
            <a:off x="6395224" y="4840556"/>
            <a:ext cx="10848000" cy="15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36"/>
              <a:buFont typeface="Arial"/>
              <a:buNone/>
            </a:pPr>
            <a:r>
              <a:rPr b="0" i="0" lang="en-US" sz="4136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Resources</a:t>
            </a:r>
            <a:endParaRPr b="0" i="0" sz="4136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36"/>
              <a:buFont typeface="Arial"/>
              <a:buNone/>
            </a:pPr>
            <a:r>
              <a:rPr b="0" i="0" lang="en-US" sz="4136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Community</a:t>
            </a:r>
            <a:endParaRPr b="0" i="0" sz="14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202" name="Google Shape;202;p11"/>
          <p:cNvSpPr txBox="1"/>
          <p:nvPr/>
        </p:nvSpPr>
        <p:spPr>
          <a:xfrm>
            <a:off x="6395225" y="6677067"/>
            <a:ext cx="108480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36"/>
              <a:buFont typeface="Arial"/>
              <a:buNone/>
            </a:pPr>
            <a:r>
              <a:rPr b="0" i="0" lang="en-US" sz="4136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Spread radical ideas</a:t>
            </a:r>
            <a:endParaRPr b="0" i="0" sz="14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/>
          <p:nvPr/>
        </p:nvSpPr>
        <p:spPr>
          <a:xfrm>
            <a:off x="11512575" y="5640000"/>
            <a:ext cx="51300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0"/>
              <a:buFont typeface="Arial"/>
              <a:buNone/>
            </a:pPr>
            <a:r>
              <a:rPr b="0" i="0" lang="en-US" sz="364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S</a:t>
            </a:r>
            <a:r>
              <a:rPr b="0" i="0" lang="en-US" sz="3640" u="none" cap="none" strike="noStrik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eparate from corporations and state</a:t>
            </a:r>
            <a:endParaRPr b="0" i="0" sz="3640" u="none" cap="none" strike="noStrike">
              <a:solidFill>
                <a:schemeClr val="dk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0"/>
              <a:buFont typeface="Arial"/>
              <a:buNone/>
            </a:pPr>
            <a:r>
              <a:rPr lang="en-US" sz="234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-May First Movement Technology</a:t>
            </a:r>
            <a:endParaRPr sz="2340">
              <a:solidFill>
                <a:schemeClr val="dk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0"/>
              <a:buFont typeface="Arial"/>
              <a:buNone/>
            </a:pPr>
            <a:r>
              <a:rPr lang="en-US" sz="234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-Palante Technology Cooperative</a:t>
            </a:r>
            <a:endParaRPr sz="2340">
              <a:solidFill>
                <a:schemeClr val="dk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208" name="Google Shape;208;p12"/>
          <p:cNvSpPr txBox="1"/>
          <p:nvPr/>
        </p:nvSpPr>
        <p:spPr>
          <a:xfrm>
            <a:off x="1028700" y="5640000"/>
            <a:ext cx="53190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0"/>
              <a:buFont typeface="Arial"/>
              <a:buNone/>
            </a:pPr>
            <a:r>
              <a:rPr b="0" i="0" lang="en-US" sz="364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Built and controlled by impacted communities</a:t>
            </a:r>
            <a:endParaRPr b="0" i="0" sz="14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209" name="Google Shape;209;p12"/>
          <p:cNvSpPr/>
          <p:nvPr/>
        </p:nvSpPr>
        <p:spPr>
          <a:xfrm>
            <a:off x="17640300" y="-376005"/>
            <a:ext cx="114786" cy="1103900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2"/>
          <p:cNvSpPr/>
          <p:nvPr/>
        </p:nvSpPr>
        <p:spPr>
          <a:xfrm rot="-5400000">
            <a:off x="9880367" y="-3869006"/>
            <a:ext cx="117475" cy="1782080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2"/>
          <p:cNvSpPr/>
          <p:nvPr/>
        </p:nvSpPr>
        <p:spPr>
          <a:xfrm>
            <a:off x="14837159" y="-471255"/>
            <a:ext cx="5130031" cy="51530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D26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2"/>
          <p:cNvSpPr/>
          <p:nvPr/>
        </p:nvSpPr>
        <p:spPr>
          <a:xfrm rot="10800000">
            <a:off x="16216476" y="3486150"/>
            <a:ext cx="3762211" cy="3258075"/>
          </a:xfrm>
          <a:custGeom>
            <a:rect b="b" l="l" r="r" t="t"/>
            <a:pathLst>
              <a:path extrusionOk="0" h="5499100" w="635000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close/>
              </a:path>
            </a:pathLst>
          </a:custGeom>
          <a:solidFill>
            <a:srgbClr val="3F6CB2"/>
          </a:solidFill>
          <a:ln>
            <a:noFill/>
          </a:ln>
        </p:spPr>
      </p:sp>
      <p:sp>
        <p:nvSpPr>
          <p:cNvPr id="213" name="Google Shape;213;p12"/>
          <p:cNvSpPr txBox="1"/>
          <p:nvPr/>
        </p:nvSpPr>
        <p:spPr>
          <a:xfrm>
            <a:off x="1028700" y="3477532"/>
            <a:ext cx="133323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99"/>
              <a:buFont typeface="Arial"/>
              <a:buNone/>
            </a:pPr>
            <a:r>
              <a:rPr b="0" i="0" lang="en-US" sz="8799" u="none" cap="none" strike="noStrike">
                <a:solidFill>
                  <a:srgbClr val="BD2640"/>
                </a:solidFill>
                <a:latin typeface="Rubik"/>
                <a:ea typeface="Rubik"/>
                <a:cs typeface="Rubik"/>
                <a:sym typeface="Rubik"/>
              </a:rPr>
              <a:t>RECOMMENDATIONS</a:t>
            </a:r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4" name="Google Shape;214;p12"/>
          <p:cNvSpPr txBox="1"/>
          <p:nvPr/>
        </p:nvSpPr>
        <p:spPr>
          <a:xfrm>
            <a:off x="6687048" y="5639999"/>
            <a:ext cx="48486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0"/>
              <a:buFont typeface="Arial"/>
              <a:buNone/>
            </a:pPr>
            <a:r>
              <a:rPr b="0" i="0" lang="en-US" sz="3640" u="none" cap="none" strike="noStrik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Designed with liberatory values</a:t>
            </a:r>
            <a:endParaRPr b="0" i="0" sz="14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/>
          <p:nvPr/>
        </p:nvSpPr>
        <p:spPr>
          <a:xfrm>
            <a:off x="11256925" y="690562"/>
            <a:ext cx="7775648" cy="78105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3F6C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3"/>
          <p:cNvSpPr/>
          <p:nvPr/>
        </p:nvSpPr>
        <p:spPr>
          <a:xfrm rot="-1788130">
            <a:off x="15942037" y="-1814878"/>
            <a:ext cx="114786" cy="145632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1572" y="4391025"/>
            <a:ext cx="2609850" cy="260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p13"/>
          <p:cNvGrpSpPr/>
          <p:nvPr/>
        </p:nvGrpSpPr>
        <p:grpSpPr>
          <a:xfrm>
            <a:off x="1028700" y="4000351"/>
            <a:ext cx="8191800" cy="2365413"/>
            <a:chOff x="0" y="0"/>
            <a:chExt cx="10922400" cy="3153884"/>
          </a:xfrm>
        </p:grpSpPr>
        <p:sp>
          <p:nvSpPr>
            <p:cNvPr id="223" name="Google Shape;223;p13"/>
            <p:cNvSpPr txBox="1"/>
            <p:nvPr/>
          </p:nvSpPr>
          <p:spPr>
            <a:xfrm>
              <a:off x="0" y="0"/>
              <a:ext cx="10922400" cy="14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00"/>
                <a:buFont typeface="Arial"/>
                <a:buNone/>
              </a:pPr>
              <a:r>
                <a:rPr lang="en-US" sz="7200">
                  <a:solidFill>
                    <a:srgbClr val="BD2640"/>
                  </a:solidFill>
                  <a:latin typeface="Rubik"/>
                  <a:ea typeface="Rubik"/>
                  <a:cs typeface="Rubik"/>
                  <a:sym typeface="Rubik"/>
                </a:rPr>
                <a:t>CONCLUSION</a:t>
              </a:r>
              <a:endParaRPr b="0" i="0" sz="14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24" name="Google Shape;224;p13"/>
            <p:cNvSpPr txBox="1"/>
            <p:nvPr/>
          </p:nvSpPr>
          <p:spPr>
            <a:xfrm>
              <a:off x="0" y="1614884"/>
              <a:ext cx="10922400" cy="153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99"/>
                <a:buFont typeface="Arial"/>
                <a:buNone/>
              </a:pPr>
              <a:r>
                <a:rPr b="0" i="0" lang="en-US" sz="2999" u="none" cap="none" strike="noStrike">
                  <a:solidFill>
                    <a:srgbClr val="000000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Tech can be harmful and liberatory</a:t>
              </a:r>
              <a:endParaRPr b="0" i="0" sz="14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rgbClr val="000000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Binaries don't work</a:t>
              </a:r>
              <a:endParaRPr b="0" i="0" sz="14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51859cee6_0_0"/>
          <p:cNvSpPr/>
          <p:nvPr/>
        </p:nvSpPr>
        <p:spPr>
          <a:xfrm rot="-1794712">
            <a:off x="2930892" y="-1681590"/>
            <a:ext cx="114906" cy="1456323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1251859cee6_0_0"/>
          <p:cNvSpPr/>
          <p:nvPr/>
        </p:nvSpPr>
        <p:spPr>
          <a:xfrm>
            <a:off x="1249874" y="3380735"/>
            <a:ext cx="2907966" cy="2921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3F6C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1251859cee6_0_0"/>
          <p:cNvSpPr/>
          <p:nvPr/>
        </p:nvSpPr>
        <p:spPr>
          <a:xfrm>
            <a:off x="-1473291" y="4894385"/>
            <a:ext cx="6492875" cy="5622830"/>
          </a:xfrm>
          <a:custGeom>
            <a:rect b="b" l="l" r="r" t="t"/>
            <a:pathLst>
              <a:path extrusionOk="0" h="5499100" w="635000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close/>
              </a:path>
            </a:pathLst>
          </a:custGeom>
          <a:solidFill>
            <a:srgbClr val="BD2640"/>
          </a:solidFill>
          <a:ln>
            <a:noFill/>
          </a:ln>
        </p:spPr>
      </p:sp>
      <p:sp>
        <p:nvSpPr>
          <p:cNvPr id="232" name="Google Shape;232;g1251859cee6_0_0"/>
          <p:cNvSpPr/>
          <p:nvPr/>
        </p:nvSpPr>
        <p:spPr>
          <a:xfrm rot="10800000">
            <a:off x="422375" y="-141113"/>
            <a:ext cx="2698750" cy="2337118"/>
          </a:xfrm>
          <a:custGeom>
            <a:rect b="b" l="l" r="r" t="t"/>
            <a:pathLst>
              <a:path extrusionOk="0" h="5499100" w="635000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close/>
              </a:path>
            </a:pathLst>
          </a:custGeom>
          <a:solidFill>
            <a:srgbClr val="BD2640"/>
          </a:solidFill>
          <a:ln>
            <a:noFill/>
          </a:ln>
        </p:spPr>
      </p:sp>
      <p:sp>
        <p:nvSpPr>
          <p:cNvPr id="233" name="Google Shape;233;g1251859cee6_0_0"/>
          <p:cNvSpPr/>
          <p:nvPr/>
        </p:nvSpPr>
        <p:spPr>
          <a:xfrm rot="-5400000">
            <a:off x="9081601" y="1586285"/>
            <a:ext cx="114900" cy="16220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1251859cee6_0_0"/>
          <p:cNvSpPr txBox="1"/>
          <p:nvPr/>
        </p:nvSpPr>
        <p:spPr>
          <a:xfrm>
            <a:off x="8950634" y="8590016"/>
            <a:ext cx="81918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34"/>
              <a:buFont typeface="Arial"/>
              <a:buNone/>
            </a:pPr>
            <a:r>
              <a:rPr lang="en-US" sz="5534">
                <a:solidFill>
                  <a:srgbClr val="EFEFEF"/>
                </a:solidFill>
                <a:latin typeface="Rubik Medium"/>
                <a:ea typeface="Rubik Medium"/>
                <a:cs typeface="Rubik Medium"/>
                <a:sym typeface="Rubik Medium"/>
              </a:rPr>
              <a:t>THANK YOU!</a:t>
            </a:r>
            <a:endParaRPr sz="4600">
              <a:solidFill>
                <a:srgbClr val="EFEFE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235" name="Google Shape;235;g1251859cee6_0_0"/>
          <p:cNvSpPr txBox="1"/>
          <p:nvPr/>
        </p:nvSpPr>
        <p:spPr>
          <a:xfrm rot="-1824440">
            <a:off x="4888146" y="1938591"/>
            <a:ext cx="9610308" cy="42336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1"/>
              <a:buFont typeface="Arial"/>
              <a:buNone/>
            </a:pPr>
            <a:r>
              <a:rPr lang="en-US" sz="5501">
                <a:solidFill>
                  <a:srgbClr val="EFEFEF"/>
                </a:solidFill>
                <a:latin typeface="Rubik"/>
                <a:ea typeface="Rubik"/>
                <a:cs typeface="Rubik"/>
                <a:sym typeface="Rubik"/>
              </a:rPr>
              <a:t>PROFESSOR ZUCKERWISE</a:t>
            </a:r>
            <a:endParaRPr sz="5501">
              <a:solidFill>
                <a:srgbClr val="EFEFE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1"/>
              <a:buFont typeface="Arial"/>
              <a:buNone/>
            </a:pPr>
            <a:r>
              <a:t/>
            </a:r>
            <a:endParaRPr sz="5501">
              <a:solidFill>
                <a:srgbClr val="EFEFE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1"/>
              <a:buFont typeface="Arial"/>
              <a:buNone/>
            </a:pPr>
            <a:r>
              <a:rPr lang="en-US" sz="5501">
                <a:solidFill>
                  <a:srgbClr val="EFEFEF"/>
                </a:solidFill>
                <a:latin typeface="Rubik"/>
                <a:ea typeface="Rubik"/>
                <a:cs typeface="Rubik"/>
                <a:sym typeface="Rubik"/>
              </a:rPr>
              <a:t>PROFESSOR VEILLEUX</a:t>
            </a:r>
            <a:endParaRPr sz="5501">
              <a:solidFill>
                <a:srgbClr val="EFEFE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1"/>
              <a:buFont typeface="Arial"/>
              <a:buNone/>
            </a:pPr>
            <a:r>
              <a:t/>
            </a:r>
            <a:endParaRPr b="0" i="0" sz="5501" u="none" cap="none" strike="noStrike">
              <a:solidFill>
                <a:srgbClr val="EFEFE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1"/>
              <a:buFont typeface="Arial"/>
              <a:buNone/>
            </a:pPr>
            <a:r>
              <a:rPr lang="en-US" sz="5501">
                <a:solidFill>
                  <a:srgbClr val="EFEFEF"/>
                </a:solidFill>
                <a:latin typeface="Rubik"/>
                <a:ea typeface="Rubik"/>
                <a:cs typeface="Rubik"/>
                <a:sym typeface="Rubik"/>
              </a:rPr>
              <a:t>MCS + WGST DEPARTMENTS</a:t>
            </a:r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2"/>
          <p:cNvGrpSpPr/>
          <p:nvPr/>
        </p:nvGrpSpPr>
        <p:grpSpPr>
          <a:xfrm>
            <a:off x="1028700" y="1933107"/>
            <a:ext cx="9406800" cy="5008356"/>
            <a:chOff x="0" y="0"/>
            <a:chExt cx="12542400" cy="6677807"/>
          </a:xfrm>
        </p:grpSpPr>
        <p:sp>
          <p:nvSpPr>
            <p:cNvPr id="96" name="Google Shape;96;p2"/>
            <p:cNvSpPr txBox="1"/>
            <p:nvPr/>
          </p:nvSpPr>
          <p:spPr>
            <a:xfrm>
              <a:off x="0" y="0"/>
              <a:ext cx="12542400" cy="7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43"/>
                <a:buFont typeface="Arial"/>
                <a:buNone/>
              </a:pPr>
              <a:r>
                <a:rPr b="0" i="0" lang="en-US" sz="3843" u="none" cap="none" strike="noStrike">
                  <a:solidFill>
                    <a:srgbClr val="BD2640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POINTS TO COVER</a:t>
              </a:r>
              <a:endParaRPr b="0" i="0" sz="8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endParaRPr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0" y="1090607"/>
              <a:ext cx="12542400" cy="55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998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3"/>
                <a:buFont typeface="Arial"/>
                <a:buNone/>
              </a:pPr>
              <a:r>
                <a:rPr b="0" i="0" lang="en-US" sz="3203" u="none" cap="none" strike="noStrike">
                  <a:solidFill>
                    <a:srgbClr val="000000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Background </a:t>
              </a:r>
              <a:endParaRPr b="0" i="0" sz="9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4998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3"/>
                <a:buFont typeface="Arial"/>
                <a:buNone/>
              </a:pPr>
              <a:r>
                <a:rPr b="0" i="0" lang="en-US" sz="3203" u="none" cap="none" strike="noStrike">
                  <a:solidFill>
                    <a:srgbClr val="000000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Encoding Gender</a:t>
              </a:r>
              <a:endParaRPr b="0" i="0" sz="9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4998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3"/>
                <a:buFont typeface="Arial"/>
                <a:buNone/>
              </a:pPr>
              <a:r>
                <a:rPr b="0" i="0" lang="en-US" sz="3203" u="none" cap="none" strike="noStrike">
                  <a:solidFill>
                    <a:srgbClr val="000000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Consequences and Normativity</a:t>
              </a:r>
              <a:endParaRPr b="0" i="0" sz="9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4998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3"/>
                <a:buFont typeface="Arial"/>
                <a:buNone/>
              </a:pPr>
              <a:r>
                <a:rPr b="0" i="0" lang="en-US" sz="3203" u="none" cap="none" strike="noStrike">
                  <a:solidFill>
                    <a:srgbClr val="000000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Liberatory Technologies</a:t>
              </a:r>
              <a:endParaRPr b="0" i="0" sz="3203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4998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3"/>
                <a:buFont typeface="Arial"/>
                <a:buNone/>
              </a:pPr>
              <a:r>
                <a:rPr b="0" i="0" lang="en-US" sz="3203" u="none" cap="none" strike="noStrike">
                  <a:solidFill>
                    <a:srgbClr val="000000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Future Recommendations</a:t>
              </a:r>
              <a:endParaRPr b="0" i="0" sz="3203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4998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3"/>
                <a:buFont typeface="Arial"/>
                <a:buNone/>
              </a:pPr>
              <a:r>
                <a:rPr b="0" i="0" lang="en-US" sz="3203" u="none" cap="none" strike="noStrike">
                  <a:solidFill>
                    <a:srgbClr val="000000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Conclusion</a:t>
              </a:r>
              <a:endParaRPr b="0" i="0" sz="9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</p:grpSp>
      <p:sp>
        <p:nvSpPr>
          <p:cNvPr id="98" name="Google Shape;98;p2"/>
          <p:cNvSpPr/>
          <p:nvPr/>
        </p:nvSpPr>
        <p:spPr>
          <a:xfrm rot="-5400000">
            <a:off x="9081612" y="1586388"/>
            <a:ext cx="114786" cy="1622060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10303351" y="2737929"/>
            <a:ext cx="8937149" cy="7739571"/>
          </a:xfrm>
          <a:custGeom>
            <a:rect b="b" l="l" r="r" t="t"/>
            <a:pathLst>
              <a:path extrusionOk="0" h="5499100" w="635000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close/>
              </a:path>
            </a:pathLst>
          </a:custGeom>
          <a:solidFill>
            <a:srgbClr val="BD2640"/>
          </a:solidFill>
          <a:ln>
            <a:noFill/>
          </a:ln>
        </p:spPr>
      </p:sp>
      <p:sp>
        <p:nvSpPr>
          <p:cNvPr id="100" name="Google Shape;100;p2"/>
          <p:cNvSpPr/>
          <p:nvPr/>
        </p:nvSpPr>
        <p:spPr>
          <a:xfrm rot="10800000">
            <a:off x="15230566" y="-155165"/>
            <a:ext cx="4340518" cy="3758889"/>
          </a:xfrm>
          <a:custGeom>
            <a:rect b="b" l="l" r="r" t="t"/>
            <a:pathLst>
              <a:path extrusionOk="0" h="5499100" w="635000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close/>
              </a:path>
            </a:pathLst>
          </a:custGeom>
          <a:solidFill>
            <a:srgbClr val="3F6CB2"/>
          </a:solidFill>
          <a:ln>
            <a:noFill/>
          </a:ln>
        </p:spPr>
      </p:sp>
      <p:sp>
        <p:nvSpPr>
          <p:cNvPr id="101" name="Google Shape;101;p2"/>
          <p:cNvSpPr/>
          <p:nvPr/>
        </p:nvSpPr>
        <p:spPr>
          <a:xfrm rot="-1827212">
            <a:off x="16494487" y="-3300778"/>
            <a:ext cx="114786" cy="145632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 rot="-3622751">
            <a:off x="7745369" y="4499542"/>
            <a:ext cx="8574678" cy="13544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99"/>
              <a:buFont typeface="Arial"/>
              <a:buNone/>
            </a:pPr>
            <a:r>
              <a:rPr b="0" i="0" lang="en-US" sz="8799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 rot="-1788130">
            <a:off x="14608537" y="-1814878"/>
            <a:ext cx="114786" cy="145632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14515011" y="7367588"/>
            <a:ext cx="3764552" cy="37814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3F6C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10303351" y="5087581"/>
            <a:ext cx="6223925" cy="5389919"/>
          </a:xfrm>
          <a:custGeom>
            <a:rect b="b" l="l" r="r" t="t"/>
            <a:pathLst>
              <a:path extrusionOk="0" h="5499100" w="635000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close/>
              </a:path>
            </a:pathLst>
          </a:custGeom>
          <a:solidFill>
            <a:srgbClr val="BD2640"/>
          </a:solidFill>
          <a:ln>
            <a:noFill/>
          </a:ln>
        </p:spPr>
      </p:sp>
      <p:grpSp>
        <p:nvGrpSpPr>
          <p:cNvPr id="110" name="Google Shape;110;p3"/>
          <p:cNvGrpSpPr/>
          <p:nvPr/>
        </p:nvGrpSpPr>
        <p:grpSpPr>
          <a:xfrm>
            <a:off x="1395550" y="3049611"/>
            <a:ext cx="12739725" cy="4187798"/>
            <a:chOff x="0" y="0"/>
            <a:chExt cx="16986300" cy="5583731"/>
          </a:xfrm>
        </p:grpSpPr>
        <p:sp>
          <p:nvSpPr>
            <p:cNvPr id="111" name="Google Shape;111;p3"/>
            <p:cNvSpPr txBox="1"/>
            <p:nvPr/>
          </p:nvSpPr>
          <p:spPr>
            <a:xfrm>
              <a:off x="0" y="0"/>
              <a:ext cx="16986300" cy="12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18"/>
                <a:buFont typeface="Arial"/>
                <a:buNone/>
              </a:pPr>
              <a:r>
                <a:rPr b="0" i="0" lang="en-US" sz="6018" u="none" cap="none" strike="noStrike">
                  <a:solidFill>
                    <a:srgbClr val="BD2640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CONTEXT</a:t>
              </a:r>
              <a:endParaRPr b="0" i="0" sz="1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endParaRPr>
            </a:p>
          </p:txBody>
        </p:sp>
        <p:sp>
          <p:nvSpPr>
            <p:cNvPr id="112" name="Google Shape;112;p3"/>
            <p:cNvSpPr txBox="1"/>
            <p:nvPr/>
          </p:nvSpPr>
          <p:spPr>
            <a:xfrm>
              <a:off x="0" y="1466531"/>
              <a:ext cx="16986300" cy="411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541411" lvl="1" marL="1082824" marR="0" rtl="0" algn="l">
                <a:lnSpc>
                  <a:spcPct val="15000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15"/>
                <a:buFont typeface="Rubik Light"/>
                <a:buChar char="•"/>
              </a:pPr>
              <a:r>
                <a:rPr b="0" i="0" lang="en-US" sz="5015" u="none" cap="none" strike="noStrike">
                  <a:solidFill>
                    <a:srgbClr val="000000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My background</a:t>
              </a:r>
              <a:endParaRPr b="0" i="0" sz="14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-541411" lvl="1" marL="1082824" marR="0" rtl="0" algn="l">
                <a:lnSpc>
                  <a:spcPct val="15000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15"/>
                <a:buFont typeface="Rubik Light"/>
                <a:buChar char="•"/>
              </a:pPr>
              <a:r>
                <a:rPr b="0" i="0" lang="en-US" sz="5015" u="none" cap="none" strike="noStrike">
                  <a:solidFill>
                    <a:srgbClr val="000000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Multiple disciplines</a:t>
              </a:r>
              <a:endParaRPr b="0" i="0" sz="14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-541411" lvl="1" marL="1082824" marR="0" rtl="0" algn="l">
                <a:lnSpc>
                  <a:spcPct val="15000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15"/>
                <a:buFont typeface="Rubik Light"/>
                <a:buChar char="•"/>
              </a:pPr>
              <a:r>
                <a:rPr b="0" i="0" lang="en-US" sz="5015" u="none" cap="none" strike="noStrike">
                  <a:solidFill>
                    <a:srgbClr val="000000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What is trans?</a:t>
              </a:r>
              <a:endParaRPr b="0" i="0" sz="14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/>
          <p:nvPr/>
        </p:nvSpPr>
        <p:spPr>
          <a:xfrm rot="-5400000">
            <a:off x="9081612" y="1586388"/>
            <a:ext cx="114786" cy="1622060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 rot="-1793523">
            <a:off x="2930887" y="-1681528"/>
            <a:ext cx="114786" cy="145632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 rot="-1770539">
            <a:off x="-695182" y="-973051"/>
            <a:ext cx="6223925" cy="5389919"/>
          </a:xfrm>
          <a:custGeom>
            <a:rect b="b" l="l" r="r" t="t"/>
            <a:pathLst>
              <a:path extrusionOk="0" h="5499100" w="635000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close/>
              </a:path>
            </a:pathLst>
          </a:custGeom>
          <a:solidFill>
            <a:srgbClr val="3F6CB2"/>
          </a:solidFill>
          <a:ln>
            <a:noFill/>
          </a:ln>
        </p:spPr>
      </p:sp>
      <p:sp>
        <p:nvSpPr>
          <p:cNvPr id="120" name="Google Shape;120;p4"/>
          <p:cNvSpPr/>
          <p:nvPr/>
        </p:nvSpPr>
        <p:spPr>
          <a:xfrm>
            <a:off x="15261040" y="7310195"/>
            <a:ext cx="3764552" cy="37814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D26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 rot="-1799981">
            <a:off x="3983220" y="2666862"/>
            <a:ext cx="10953107" cy="3454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BD2640"/>
                </a:solidFill>
                <a:latin typeface="Rubik"/>
                <a:ea typeface="Rubik"/>
                <a:cs typeface="Rubik"/>
                <a:sym typeface="Rubik"/>
              </a:rPr>
              <a:t>What role do technological systems play in trans lives, identities, and movements?</a:t>
            </a:r>
            <a:endParaRPr b="0" i="0" sz="8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2988280" y="8485606"/>
            <a:ext cx="118083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27"/>
              <a:buFont typeface="Arial"/>
              <a:buNone/>
            </a:pPr>
            <a:r>
              <a:rPr b="0" i="0" lang="en-US" sz="5127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RESEARCH QUESTION</a:t>
            </a:r>
            <a:endParaRPr b="0" i="0" sz="14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1515150" y="7310200"/>
            <a:ext cx="15630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0"/>
              <a:buFont typeface="Arial"/>
              <a:buNone/>
            </a:pPr>
            <a:r>
              <a:rPr b="0" i="0" lang="en-US" sz="14500" u="none" cap="none" strike="noStrike">
                <a:solidFill>
                  <a:srgbClr val="BD264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?</a:t>
            </a:r>
            <a:endParaRPr b="0" i="0" sz="14500" u="none" cap="none" strike="noStrike">
              <a:solidFill>
                <a:srgbClr val="BD2640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/>
        </p:nvSpPr>
        <p:spPr>
          <a:xfrm>
            <a:off x="8642504" y="3447427"/>
            <a:ext cx="111225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4"/>
              <a:buFont typeface="Arial"/>
              <a:buNone/>
            </a:pPr>
            <a:r>
              <a:rPr b="0" i="0" lang="en-US" sz="5254" u="none" cap="none" strike="noStrike">
                <a:solidFill>
                  <a:srgbClr val="BD2640"/>
                </a:solidFill>
                <a:latin typeface="Rubik"/>
                <a:ea typeface="Rubik"/>
                <a:cs typeface="Rubik"/>
                <a:sym typeface="Rubik"/>
              </a:rPr>
              <a:t>RADICAL MOVEMENTS</a:t>
            </a:r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8642504" y="4388882"/>
            <a:ext cx="11122500" cy="26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72684" lvl="1" marL="945368" marR="0" rtl="0" algn="just">
              <a:lnSpc>
                <a:spcPct val="15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78"/>
              <a:buFont typeface="Rubik Light"/>
              <a:buChar char="•"/>
            </a:pPr>
            <a:r>
              <a:rPr b="0" i="0" lang="en-US" sz="4378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Co-opted</a:t>
            </a:r>
            <a:endParaRPr b="0" i="0" sz="14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472684" lvl="1" marL="945368" marR="0" rtl="0" algn="just">
              <a:lnSpc>
                <a:spcPct val="15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78"/>
              <a:buFont typeface="Rubik Light"/>
              <a:buChar char="•"/>
            </a:pPr>
            <a:r>
              <a:rPr b="0" i="0" lang="en-US" sz="4378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Changing demands</a:t>
            </a:r>
            <a:endParaRPr b="0" i="0" sz="14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472685" lvl="1" marL="945370" marR="0" rtl="0" algn="just">
              <a:lnSpc>
                <a:spcPct val="15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78"/>
              <a:buFont typeface="Rubik Light"/>
              <a:buChar char="•"/>
            </a:pPr>
            <a:r>
              <a:rPr b="0" i="0" lang="en-US" sz="4378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Facilitated by technology</a:t>
            </a:r>
            <a:endParaRPr b="0" i="0" sz="14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30" name="Google Shape;130;p5"/>
          <p:cNvSpPr/>
          <p:nvPr/>
        </p:nvSpPr>
        <p:spPr>
          <a:xfrm rot="-5400000">
            <a:off x="9091603" y="1586388"/>
            <a:ext cx="114786" cy="1622060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-493310" y="0"/>
            <a:ext cx="3764552" cy="37814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3F6C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 rot="1813452">
            <a:off x="4686361" y="-1529128"/>
            <a:ext cx="114786" cy="145632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2943316" y="4980959"/>
            <a:ext cx="6347046" cy="5496541"/>
          </a:xfrm>
          <a:custGeom>
            <a:rect b="b" l="l" r="r" t="t"/>
            <a:pathLst>
              <a:path extrusionOk="0" h="5499100" w="635000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close/>
              </a:path>
            </a:pathLst>
          </a:custGeom>
          <a:solidFill>
            <a:srgbClr val="BD2640"/>
          </a:solid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/>
          <p:nvPr/>
        </p:nvSpPr>
        <p:spPr>
          <a:xfrm rot="-1827212">
            <a:off x="15351487" y="-2348278"/>
            <a:ext cx="114786" cy="145632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12193267" y="4176713"/>
            <a:ext cx="6941188" cy="69723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3F6C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 rot="10800000">
            <a:off x="13325566" y="-155165"/>
            <a:ext cx="7721271" cy="6686621"/>
          </a:xfrm>
          <a:custGeom>
            <a:rect b="b" l="l" r="r" t="t"/>
            <a:pathLst>
              <a:path extrusionOk="0" h="5499100" w="635000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close/>
              </a:path>
            </a:pathLst>
          </a:custGeom>
          <a:solidFill>
            <a:srgbClr val="BD2640"/>
          </a:solidFill>
          <a:ln>
            <a:noFill/>
          </a:ln>
        </p:spPr>
      </p:sp>
      <p:sp>
        <p:nvSpPr>
          <p:cNvPr id="141" name="Google Shape;141;p6"/>
          <p:cNvSpPr txBox="1"/>
          <p:nvPr/>
        </p:nvSpPr>
        <p:spPr>
          <a:xfrm>
            <a:off x="1459325" y="2485541"/>
            <a:ext cx="112686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33"/>
              <a:buFont typeface="Arial"/>
              <a:buNone/>
            </a:pPr>
            <a:r>
              <a:rPr b="0" i="0" lang="en-US" sz="5833" u="none" cap="none" strike="noStrike">
                <a:solidFill>
                  <a:srgbClr val="BD2640"/>
                </a:solidFill>
                <a:latin typeface="Rubik"/>
                <a:ea typeface="Rubik"/>
                <a:cs typeface="Rubik"/>
                <a:sym typeface="Rubik"/>
              </a:rPr>
              <a:t>ENCODING GENDER</a:t>
            </a:r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3271460" y="3787659"/>
            <a:ext cx="112686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99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13"/>
              <a:buFont typeface="Arial"/>
              <a:buNone/>
            </a:pPr>
            <a:r>
              <a:rPr b="0" i="0" lang="en-US" sz="4213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Limited categories</a:t>
            </a:r>
            <a:endParaRPr b="0" i="0" sz="14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3271460" y="5369985"/>
            <a:ext cx="112686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99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13"/>
              <a:buFont typeface="Arial"/>
              <a:buNone/>
            </a:pPr>
            <a:r>
              <a:rPr b="0" i="0" lang="en-US" sz="4213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Individual phenomenon</a:t>
            </a:r>
            <a:endParaRPr b="0" i="0" sz="14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3271460" y="6938682"/>
            <a:ext cx="112686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99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13"/>
              <a:buFont typeface="Arial"/>
              <a:buNone/>
            </a:pPr>
            <a:r>
              <a:rPr b="0" i="0" lang="en-US" sz="4213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Visibility on body</a:t>
            </a:r>
            <a:endParaRPr b="0" i="0" sz="14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2200975" y="3745050"/>
            <a:ext cx="733800" cy="733800"/>
          </a:xfrm>
          <a:prstGeom prst="ellipse">
            <a:avLst/>
          </a:prstGeom>
          <a:solidFill>
            <a:srgbClr val="BD2640"/>
          </a:solidFill>
          <a:ln cap="flat" cmpd="sng" w="9525">
            <a:solidFill>
              <a:srgbClr val="BD2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2200975" y="5327375"/>
            <a:ext cx="733800" cy="733800"/>
          </a:xfrm>
          <a:prstGeom prst="ellipse">
            <a:avLst/>
          </a:prstGeom>
          <a:solidFill>
            <a:srgbClr val="BD2640"/>
          </a:solidFill>
          <a:ln cap="flat" cmpd="sng" w="9525">
            <a:solidFill>
              <a:srgbClr val="BD2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2200975" y="6896075"/>
            <a:ext cx="733800" cy="733800"/>
          </a:xfrm>
          <a:prstGeom prst="ellipse">
            <a:avLst/>
          </a:prstGeom>
          <a:solidFill>
            <a:srgbClr val="BD2640"/>
          </a:solidFill>
          <a:ln cap="flat" cmpd="sng" w="9525">
            <a:solidFill>
              <a:srgbClr val="BD2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/>
        </p:nvSpPr>
        <p:spPr>
          <a:xfrm rot="-1824444">
            <a:off x="6312084" y="1649373"/>
            <a:ext cx="8573035" cy="42336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1"/>
              <a:buFont typeface="Arial"/>
              <a:buNone/>
            </a:pPr>
            <a:r>
              <a:rPr b="0" i="0" lang="en-US" sz="5501" u="none" cap="none" strike="noStrike">
                <a:solidFill>
                  <a:srgbClr val="EFEFEF"/>
                </a:solidFill>
                <a:latin typeface="Rubik"/>
                <a:ea typeface="Rubik"/>
                <a:cs typeface="Rubik"/>
                <a:sym typeface="Rubik"/>
              </a:rPr>
              <a:t>TECHNOLOGICAL SOLUTIONISM</a:t>
            </a:r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1"/>
              <a:buFont typeface="Arial"/>
              <a:buNone/>
            </a:pPr>
            <a:r>
              <a:t/>
            </a:r>
            <a:endParaRPr b="0" i="0" sz="5501" u="none" cap="none" strike="noStrike">
              <a:solidFill>
                <a:srgbClr val="EFEFE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1"/>
              <a:buFont typeface="Arial"/>
              <a:buNone/>
            </a:pPr>
            <a:r>
              <a:rPr b="0" i="0" lang="en-US" sz="5501" u="none" cap="none" strike="noStrike">
                <a:solidFill>
                  <a:srgbClr val="EFEFEF"/>
                </a:solidFill>
                <a:latin typeface="Rubik"/>
                <a:ea typeface="Rubik"/>
                <a:cs typeface="Rubik"/>
                <a:sym typeface="Rubik"/>
              </a:rPr>
              <a:t>NEGLECTING STRUCTURAL VIOLENCE</a:t>
            </a:r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3" name="Google Shape;153;p7"/>
          <p:cNvSpPr/>
          <p:nvPr/>
        </p:nvSpPr>
        <p:spPr>
          <a:xfrm rot="10800000">
            <a:off x="3256421" y="-402815"/>
            <a:ext cx="3353704" cy="2904307"/>
          </a:xfrm>
          <a:custGeom>
            <a:rect b="b" l="l" r="r" t="t"/>
            <a:pathLst>
              <a:path extrusionOk="0" h="5499100" w="635000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close/>
              </a:path>
            </a:pathLst>
          </a:custGeom>
          <a:solidFill>
            <a:srgbClr val="3F6CB2"/>
          </a:solidFill>
          <a:ln>
            <a:noFill/>
          </a:ln>
        </p:spPr>
      </p:sp>
      <p:sp>
        <p:nvSpPr>
          <p:cNvPr id="154" name="Google Shape;154;p7"/>
          <p:cNvSpPr/>
          <p:nvPr/>
        </p:nvSpPr>
        <p:spPr>
          <a:xfrm rot="-1827212">
            <a:off x="5369287" y="-2138130"/>
            <a:ext cx="114786" cy="1456325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15852212" y="7843838"/>
            <a:ext cx="3290427" cy="33051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3F6C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/>
          <p:nvPr/>
        </p:nvSpPr>
        <p:spPr>
          <a:xfrm rot="-5400000">
            <a:off x="9081612" y="1586388"/>
            <a:ext cx="114786" cy="1622060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-1507649" y="2737929"/>
            <a:ext cx="8937149" cy="7739571"/>
          </a:xfrm>
          <a:custGeom>
            <a:rect b="b" l="l" r="r" t="t"/>
            <a:pathLst>
              <a:path extrusionOk="0" h="5499100" w="635000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close/>
              </a:path>
            </a:pathLst>
          </a:custGeom>
          <a:solidFill>
            <a:srgbClr val="BD2640"/>
          </a:solidFill>
          <a:ln>
            <a:noFill/>
          </a:ln>
        </p:spPr>
      </p:sp>
      <p:sp>
        <p:nvSpPr>
          <p:cNvPr id="158" name="Google Shape;158;p7"/>
          <p:cNvSpPr txBox="1"/>
          <p:nvPr/>
        </p:nvSpPr>
        <p:spPr>
          <a:xfrm>
            <a:off x="5118348" y="8425144"/>
            <a:ext cx="102501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34"/>
              <a:buFont typeface="Arial"/>
              <a:buNone/>
            </a:pPr>
            <a:r>
              <a:rPr b="0" i="0" lang="en-US" sz="5534" u="none" cap="none" strike="noStrike">
                <a:solidFill>
                  <a:srgbClr val="EFEFEF"/>
                </a:solidFill>
                <a:latin typeface="Rubik Medium"/>
                <a:ea typeface="Rubik Medium"/>
                <a:cs typeface="Rubik Medium"/>
                <a:sym typeface="Rubik Medium"/>
              </a:rPr>
              <a:t>CONSEQUENCES</a:t>
            </a:r>
            <a:endParaRPr b="0" i="0" sz="14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/>
          <p:nvPr/>
        </p:nvSpPr>
        <p:spPr>
          <a:xfrm rot="-1827212">
            <a:off x="9086607" y="-2138130"/>
            <a:ext cx="114786" cy="145632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6012374" y="-175259"/>
            <a:ext cx="2901729" cy="291473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D26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9986666" y="7269730"/>
            <a:ext cx="2171455" cy="2181188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3F6C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5403908" y="1282108"/>
            <a:ext cx="2063793" cy="1787245"/>
          </a:xfrm>
          <a:custGeom>
            <a:rect b="b" l="l" r="r" t="t"/>
            <a:pathLst>
              <a:path extrusionOk="0" h="5499100" w="635000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close/>
              </a:path>
            </a:pathLst>
          </a:custGeom>
          <a:solidFill>
            <a:srgbClr val="3F6CB2"/>
          </a:solidFill>
          <a:ln>
            <a:noFill/>
          </a:ln>
        </p:spPr>
      </p:sp>
      <p:sp>
        <p:nvSpPr>
          <p:cNvPr id="167" name="Google Shape;167;p8"/>
          <p:cNvSpPr/>
          <p:nvPr/>
        </p:nvSpPr>
        <p:spPr>
          <a:xfrm rot="10800000">
            <a:off x="11540771" y="8210928"/>
            <a:ext cx="3986723" cy="3452502"/>
          </a:xfrm>
          <a:custGeom>
            <a:rect b="b" l="l" r="r" t="t"/>
            <a:pathLst>
              <a:path extrusionOk="0" h="5499100" w="635000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close/>
              </a:path>
            </a:pathLst>
          </a:custGeom>
          <a:solidFill>
            <a:srgbClr val="BD2640"/>
          </a:solidFill>
          <a:ln>
            <a:noFill/>
          </a:ln>
        </p:spPr>
      </p:sp>
      <p:sp>
        <p:nvSpPr>
          <p:cNvPr id="168" name="Google Shape;168;p8"/>
          <p:cNvSpPr txBox="1"/>
          <p:nvPr/>
        </p:nvSpPr>
        <p:spPr>
          <a:xfrm>
            <a:off x="1028700" y="8589830"/>
            <a:ext cx="92673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69"/>
              <a:buFont typeface="Arial"/>
              <a:buNone/>
            </a:pPr>
            <a:r>
              <a:rPr b="0" i="0" lang="en-US" sz="4169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Restrictions of exclusion </a:t>
            </a:r>
            <a:endParaRPr b="0" i="0" sz="14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10591400" y="1028700"/>
            <a:ext cx="6667800" cy="20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99"/>
              <a:buFont typeface="Arial"/>
              <a:buNone/>
            </a:pPr>
            <a:r>
              <a:rPr b="0" i="0" lang="en-US" sz="6199" u="none" cap="none" strike="noStrike">
                <a:solidFill>
                  <a:srgbClr val="BD2640"/>
                </a:solidFill>
                <a:latin typeface="Rubik Medium"/>
                <a:ea typeface="Rubik Medium"/>
                <a:cs typeface="Rubik Medium"/>
                <a:sym typeface="Rubik Medium"/>
              </a:rPr>
              <a:t>DOUBLE-BIND OF VULNERABILITY</a:t>
            </a:r>
            <a:endParaRPr b="0" i="0" sz="19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1028700" y="7648233"/>
            <a:ext cx="92673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69"/>
              <a:buFont typeface="Arial"/>
              <a:buNone/>
            </a:pPr>
            <a:r>
              <a:rPr b="0" i="0" lang="en-US" sz="4169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Risks of inclusion</a:t>
            </a:r>
            <a:endParaRPr b="0" i="0" sz="14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/>
          <p:nvPr/>
        </p:nvSpPr>
        <p:spPr>
          <a:xfrm rot="-1788130">
            <a:off x="14608537" y="-1814878"/>
            <a:ext cx="114786" cy="145632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14515011" y="7367588"/>
            <a:ext cx="3764552" cy="37814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3F6C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10303351" y="5087581"/>
            <a:ext cx="6223925" cy="5389919"/>
          </a:xfrm>
          <a:custGeom>
            <a:rect b="b" l="l" r="r" t="t"/>
            <a:pathLst>
              <a:path extrusionOk="0" h="5499100" w="635000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close/>
              </a:path>
            </a:pathLst>
          </a:custGeom>
          <a:solidFill>
            <a:srgbClr val="BD2640"/>
          </a:solidFill>
          <a:ln>
            <a:noFill/>
          </a:ln>
        </p:spPr>
      </p:sp>
      <p:grpSp>
        <p:nvGrpSpPr>
          <p:cNvPr id="178" name="Google Shape;178;p9"/>
          <p:cNvGrpSpPr/>
          <p:nvPr/>
        </p:nvGrpSpPr>
        <p:grpSpPr>
          <a:xfrm>
            <a:off x="1028700" y="3221186"/>
            <a:ext cx="11011950" cy="3618458"/>
            <a:chOff x="0" y="0"/>
            <a:chExt cx="14682600" cy="4824611"/>
          </a:xfrm>
        </p:grpSpPr>
        <p:sp>
          <p:nvSpPr>
            <p:cNvPr id="179" name="Google Shape;179;p9"/>
            <p:cNvSpPr txBox="1"/>
            <p:nvPr/>
          </p:nvSpPr>
          <p:spPr>
            <a:xfrm>
              <a:off x="0" y="0"/>
              <a:ext cx="14682600" cy="106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9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202"/>
                <a:buFont typeface="Arial"/>
                <a:buNone/>
              </a:pPr>
              <a:r>
                <a:rPr b="0" i="0" lang="en-US" sz="5202" u="none" cap="none" strike="noStrike">
                  <a:solidFill>
                    <a:srgbClr val="BD2640"/>
                  </a:solidFill>
                  <a:latin typeface="Rubik"/>
                  <a:ea typeface="Rubik"/>
                  <a:cs typeface="Rubik"/>
                  <a:sym typeface="Rubik"/>
                </a:rPr>
                <a:t>NORMATIVE TRANSNESS</a:t>
              </a:r>
              <a:endParaRPr b="0" i="0" sz="14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80" name="Google Shape;180;p9"/>
            <p:cNvSpPr txBox="1"/>
            <p:nvPr/>
          </p:nvSpPr>
          <p:spPr>
            <a:xfrm>
              <a:off x="0" y="1266011"/>
              <a:ext cx="14682600" cy="355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467982" lvl="1" marL="935964" marR="0" rtl="0" algn="l">
                <a:lnSpc>
                  <a:spcPct val="14998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35"/>
                <a:buFont typeface="Rubik Light"/>
                <a:buChar char="•"/>
              </a:pPr>
              <a:r>
                <a:rPr b="0" i="0" lang="en-US" sz="4335" u="none" cap="none" strike="noStrike">
                  <a:solidFill>
                    <a:srgbClr val="000000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White, binary and medicalized</a:t>
              </a:r>
              <a:endParaRPr b="0" i="0" sz="14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-467982" lvl="1" marL="935964" marR="0" rtl="0" algn="l">
                <a:lnSpc>
                  <a:spcPct val="14998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35"/>
                <a:buFont typeface="Rubik Light"/>
                <a:buChar char="•"/>
              </a:pPr>
              <a:r>
                <a:rPr b="0" i="0" lang="en-US" sz="4335" u="none" cap="none" strike="noStrike">
                  <a:solidFill>
                    <a:srgbClr val="000000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Legible to technologies</a:t>
              </a:r>
              <a:endParaRPr b="0" i="0" sz="14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-467982" lvl="1" marL="935964" marR="0" rtl="0" algn="l">
                <a:lnSpc>
                  <a:spcPct val="14998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35"/>
                <a:buFont typeface="Rubik Light"/>
                <a:buChar char="•"/>
              </a:pPr>
              <a:r>
                <a:rPr b="0" i="0" lang="en-US" sz="4335" u="none" cap="none" strike="noStrike">
                  <a:solidFill>
                    <a:srgbClr val="000000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Fractures community</a:t>
              </a:r>
              <a:endParaRPr b="0" i="0" sz="14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