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81" r:id="rId4"/>
    <p:sldId id="258" r:id="rId5"/>
    <p:sldId id="259" r:id="rId6"/>
    <p:sldId id="285" r:id="rId7"/>
    <p:sldId id="260" r:id="rId8"/>
    <p:sldId id="287" r:id="rId9"/>
    <p:sldId id="286" r:id="rId10"/>
    <p:sldId id="282" r:id="rId11"/>
    <p:sldId id="265" r:id="rId12"/>
    <p:sldId id="262" r:id="rId13"/>
    <p:sldId id="263" r:id="rId14"/>
    <p:sldId id="283" r:id="rId15"/>
    <p:sldId id="264" r:id="rId16"/>
    <p:sldId id="266" r:id="rId17"/>
    <p:sldId id="268" r:id="rId18"/>
    <p:sldId id="269" r:id="rId19"/>
    <p:sldId id="270" r:id="rId20"/>
    <p:sldId id="271" r:id="rId21"/>
    <p:sldId id="284"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6FCA5-BA38-1C41-B65C-15CED1C6D037}">
          <p14:sldIdLst>
            <p14:sldId id="256"/>
            <p14:sldId id="257"/>
            <p14:sldId id="281"/>
            <p14:sldId id="258"/>
            <p14:sldId id="259"/>
            <p14:sldId id="285"/>
            <p14:sldId id="260"/>
            <p14:sldId id="287"/>
            <p14:sldId id="286"/>
            <p14:sldId id="282"/>
            <p14:sldId id="265"/>
            <p14:sldId id="262"/>
            <p14:sldId id="263"/>
            <p14:sldId id="283"/>
            <p14:sldId id="264"/>
            <p14:sldId id="266"/>
            <p14:sldId id="268"/>
            <p14:sldId id="269"/>
            <p14:sldId id="270"/>
            <p14:sldId id="271"/>
            <p14:sldId id="284"/>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p:restoredTop sz="94684"/>
  </p:normalViewPr>
  <p:slideViewPr>
    <p:cSldViewPr snapToGrid="0" snapToObjects="1">
      <p:cViewPr varScale="1">
        <p:scale>
          <a:sx n="112" d="100"/>
          <a:sy n="112"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23488-0209-1445-BEB1-40394A4E5A40}" type="datetimeFigureOut">
              <a:rPr lang="en-US" smtClean="0"/>
              <a:t>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4AE24-AC46-6949-AADF-55E70EBBC40B}" type="slidenum">
              <a:rPr lang="en-US" smtClean="0"/>
              <a:t>‹#›</a:t>
            </a:fld>
            <a:endParaRPr lang="en-US"/>
          </a:p>
        </p:txBody>
      </p:sp>
    </p:spTree>
    <p:extLst>
      <p:ext uri="{BB962C8B-B14F-4D97-AF65-F5344CB8AC3E}">
        <p14:creationId xmlns:p14="http://schemas.microsoft.com/office/powerpoint/2010/main" val="215734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4AE24-AC46-6949-AADF-55E70EBBC40B}" type="slidenum">
              <a:rPr lang="en-US" smtClean="0"/>
              <a:t>2</a:t>
            </a:fld>
            <a:endParaRPr lang="en-US"/>
          </a:p>
        </p:txBody>
      </p:sp>
    </p:spTree>
    <p:extLst>
      <p:ext uri="{BB962C8B-B14F-4D97-AF65-F5344CB8AC3E}">
        <p14:creationId xmlns:p14="http://schemas.microsoft.com/office/powerpoint/2010/main" val="314072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gitlab.yit.com/backend/api-gateway/blob/dev/doc/auth.m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9335-87A0-2D4F-B051-90CDE754D3DA}"/>
              </a:ext>
            </a:extLst>
          </p:cNvPr>
          <p:cNvSpPr>
            <a:spLocks noGrp="1"/>
          </p:cNvSpPr>
          <p:nvPr>
            <p:ph type="ctrTitle"/>
          </p:nvPr>
        </p:nvSpPr>
        <p:spPr/>
        <p:txBody>
          <a:bodyPr/>
          <a:lstStyle/>
          <a:p>
            <a:r>
              <a:rPr lang="zh-CN" altLang="en-US" dirty="0"/>
              <a:t>身份认证与权限校验系统</a:t>
            </a:r>
            <a:endParaRPr lang="en-US" dirty="0"/>
          </a:p>
        </p:txBody>
      </p:sp>
      <p:sp>
        <p:nvSpPr>
          <p:cNvPr id="3" name="Subtitle 2">
            <a:extLst>
              <a:ext uri="{FF2B5EF4-FFF2-40B4-BE49-F238E27FC236}">
                <a16:creationId xmlns:a16="http://schemas.microsoft.com/office/drawing/2014/main" id="{59620783-D4F5-5C46-8096-9D2324619042}"/>
              </a:ext>
            </a:extLst>
          </p:cNvPr>
          <p:cNvSpPr>
            <a:spLocks noGrp="1"/>
          </p:cNvSpPr>
          <p:nvPr>
            <p:ph type="subTitle" idx="1"/>
          </p:nvPr>
        </p:nvSpPr>
        <p:spPr/>
        <p:txBody>
          <a:bodyPr/>
          <a:lstStyle/>
          <a:p>
            <a:r>
              <a:rPr lang="zh-CN" altLang="en-US" dirty="0"/>
              <a:t>介绍</a:t>
            </a:r>
            <a:r>
              <a:rPr lang="en-US" altLang="zh-CN" dirty="0"/>
              <a:t>API-Gateway &amp; User &amp; Sam</a:t>
            </a:r>
            <a:r>
              <a:rPr lang="zh-CN" altLang="en-US" dirty="0"/>
              <a:t>关于身份认证和权限校验系统的设计与实现细节</a:t>
            </a:r>
            <a:endParaRPr lang="en-US" dirty="0"/>
          </a:p>
        </p:txBody>
      </p:sp>
    </p:spTree>
    <p:extLst>
      <p:ext uri="{BB962C8B-B14F-4D97-AF65-F5344CB8AC3E}">
        <p14:creationId xmlns:p14="http://schemas.microsoft.com/office/powerpoint/2010/main" val="214406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5B9B-B028-3642-B4A7-71AEDF3A863A}"/>
              </a:ext>
            </a:extLst>
          </p:cNvPr>
          <p:cNvSpPr>
            <a:spLocks noGrp="1"/>
          </p:cNvSpPr>
          <p:nvPr>
            <p:ph type="title"/>
          </p:nvPr>
        </p:nvSpPr>
        <p:spPr/>
        <p:txBody>
          <a:bodyPr/>
          <a:lstStyle/>
          <a:p>
            <a:r>
              <a:rPr lang="zh-CN" altLang="en-US" dirty="0"/>
              <a:t>设备凭据</a:t>
            </a:r>
            <a:endParaRPr lang="en-US" dirty="0"/>
          </a:p>
        </p:txBody>
      </p:sp>
      <p:sp>
        <p:nvSpPr>
          <p:cNvPr id="3" name="Text Placeholder 2">
            <a:extLst>
              <a:ext uri="{FF2B5EF4-FFF2-40B4-BE49-F238E27FC236}">
                <a16:creationId xmlns:a16="http://schemas.microsoft.com/office/drawing/2014/main" id="{FF999896-1D4C-F340-A2A8-E6814CF3537B}"/>
              </a:ext>
            </a:extLst>
          </p:cNvPr>
          <p:cNvSpPr>
            <a:spLocks noGrp="1"/>
          </p:cNvSpPr>
          <p:nvPr>
            <p:ph type="body" idx="1"/>
          </p:nvPr>
        </p:nvSpPr>
        <p:spPr/>
        <p:txBody>
          <a:bodyPr/>
          <a:lstStyle/>
          <a:p>
            <a:r>
              <a:rPr lang="zh-CN" altLang="en-US" dirty="0"/>
              <a:t>客户端通过自动发起的设备注册过程获取设备凭据</a:t>
            </a:r>
            <a:endParaRPr lang="en-US" dirty="0"/>
          </a:p>
        </p:txBody>
      </p:sp>
    </p:spTree>
    <p:extLst>
      <p:ext uri="{BB962C8B-B14F-4D97-AF65-F5344CB8AC3E}">
        <p14:creationId xmlns:p14="http://schemas.microsoft.com/office/powerpoint/2010/main" val="12085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07C2-9CD1-224C-8FDF-3B147B293468}"/>
              </a:ext>
            </a:extLst>
          </p:cNvPr>
          <p:cNvSpPr>
            <a:spLocks noGrp="1"/>
          </p:cNvSpPr>
          <p:nvPr>
            <p:ph type="title"/>
          </p:nvPr>
        </p:nvSpPr>
        <p:spPr/>
        <p:txBody>
          <a:bodyPr/>
          <a:lstStyle/>
          <a:p>
            <a:r>
              <a:rPr lang="zh-CN" altLang="en-US" dirty="0"/>
              <a:t>设备注册</a:t>
            </a:r>
            <a:endParaRPr lang="en-US" dirty="0"/>
          </a:p>
        </p:txBody>
      </p:sp>
      <p:sp>
        <p:nvSpPr>
          <p:cNvPr id="3" name="Content Placeholder 2">
            <a:extLst>
              <a:ext uri="{FF2B5EF4-FFF2-40B4-BE49-F238E27FC236}">
                <a16:creationId xmlns:a16="http://schemas.microsoft.com/office/drawing/2014/main" id="{AA6F41FF-1576-5742-88AE-D0446BB8C538}"/>
              </a:ext>
            </a:extLst>
          </p:cNvPr>
          <p:cNvSpPr>
            <a:spLocks noGrp="1"/>
          </p:cNvSpPr>
          <p:nvPr>
            <p:ph idx="1"/>
          </p:nvPr>
        </p:nvSpPr>
        <p:spPr/>
        <p:txBody>
          <a:bodyPr/>
          <a:lstStyle/>
          <a:p>
            <a:r>
              <a:rPr lang="zh-CN" altLang="en-US" dirty="0">
                <a:solidFill>
                  <a:schemeClr val="accent1">
                    <a:lumMod val="60000"/>
                    <a:lumOff val="40000"/>
                  </a:schemeClr>
                </a:solidFill>
              </a:rPr>
              <a:t>为何注册：</a:t>
            </a:r>
            <a:r>
              <a:rPr lang="zh-CN" altLang="en-US" dirty="0"/>
              <a:t>获取设备凭据，进而可以在后续的通信中使用动态盐进行签名保护。注册设备同样可以允许我们跟踪某个设备的行为</a:t>
            </a:r>
            <a:endParaRPr lang="en-US" altLang="zh-CN" dirty="0"/>
          </a:p>
          <a:p>
            <a:r>
              <a:rPr lang="zh-CN" altLang="en-US" dirty="0">
                <a:solidFill>
                  <a:schemeClr val="accent1">
                    <a:lumMod val="60000"/>
                    <a:lumOff val="40000"/>
                  </a:schemeClr>
                </a:solidFill>
              </a:rPr>
              <a:t>何时注册：</a:t>
            </a:r>
            <a:r>
              <a:rPr lang="zh-CN" altLang="en-US" dirty="0"/>
              <a:t>客户端在启动时（或</a:t>
            </a:r>
            <a:r>
              <a:rPr lang="en-US" altLang="zh-CN" dirty="0"/>
              <a:t>H5</a:t>
            </a:r>
            <a:r>
              <a:rPr lang="zh-CN" altLang="en-US" dirty="0"/>
              <a:t>页面加载时），如果发现自己尚未否持有</a:t>
            </a:r>
            <a:r>
              <a:rPr lang="en-US" altLang="zh-CN" dirty="0" err="1"/>
              <a:t>dtk</a:t>
            </a:r>
            <a:r>
              <a:rPr lang="zh-CN" altLang="en-US" dirty="0"/>
              <a:t>，则进行自动注册</a:t>
            </a:r>
            <a:endParaRPr lang="en-US" altLang="zh-CN" dirty="0"/>
          </a:p>
          <a:p>
            <a:r>
              <a:rPr lang="zh-CN" altLang="en-US" dirty="0">
                <a:solidFill>
                  <a:schemeClr val="accent1">
                    <a:lumMod val="60000"/>
                    <a:lumOff val="40000"/>
                  </a:schemeClr>
                </a:solidFill>
              </a:rPr>
              <a:t>如何注册：</a:t>
            </a:r>
            <a:r>
              <a:rPr lang="zh-CN" altLang="en-US" dirty="0"/>
              <a:t>自动生成</a:t>
            </a:r>
            <a:r>
              <a:rPr lang="en-US" altLang="zh-CN" dirty="0"/>
              <a:t>device</a:t>
            </a:r>
            <a:r>
              <a:rPr lang="zh-CN" altLang="en-US" dirty="0"/>
              <a:t> </a:t>
            </a:r>
            <a:r>
              <a:rPr lang="en-US" altLang="zh-CN" dirty="0"/>
              <a:t>id</a:t>
            </a:r>
            <a:r>
              <a:rPr lang="zh-CN" altLang="en-US" dirty="0"/>
              <a:t>，并调用相应的设备注册</a:t>
            </a:r>
            <a:r>
              <a:rPr lang="en-US" altLang="zh-CN" dirty="0"/>
              <a:t>API</a:t>
            </a:r>
            <a:r>
              <a:rPr lang="zh-CN" altLang="en-US" dirty="0"/>
              <a:t>，将</a:t>
            </a:r>
            <a:r>
              <a:rPr lang="en-US" altLang="zh-CN" dirty="0"/>
              <a:t>API</a:t>
            </a:r>
            <a:r>
              <a:rPr lang="zh-CN" altLang="en-US" dirty="0"/>
              <a:t>的返回结果（包含</a:t>
            </a:r>
            <a:r>
              <a:rPr lang="en-US" altLang="zh-CN" dirty="0"/>
              <a:t>did/</a:t>
            </a:r>
            <a:r>
              <a:rPr lang="en-US" altLang="zh-CN" dirty="0" err="1"/>
              <a:t>dtk</a:t>
            </a:r>
            <a:r>
              <a:rPr lang="en-US" altLang="zh-CN" dirty="0"/>
              <a:t>/device secret</a:t>
            </a:r>
            <a:r>
              <a:rPr lang="zh-CN" altLang="en-US" dirty="0"/>
              <a:t>）保存到本地</a:t>
            </a:r>
            <a:endParaRPr lang="en-US" altLang="zh-CN" dirty="0"/>
          </a:p>
          <a:p>
            <a:r>
              <a:rPr lang="zh-CN" altLang="en-US" dirty="0">
                <a:solidFill>
                  <a:schemeClr val="accent1">
                    <a:lumMod val="60000"/>
                    <a:lumOff val="40000"/>
                  </a:schemeClr>
                </a:solidFill>
              </a:rPr>
              <a:t>注册之后：</a:t>
            </a:r>
            <a:r>
              <a:rPr lang="zh-CN" altLang="en-US" dirty="0"/>
              <a:t>客户端在成功注册设备之后便持有了有效的</a:t>
            </a:r>
            <a:r>
              <a:rPr lang="en-US" altLang="zh-CN" dirty="0" err="1"/>
              <a:t>dtk</a:t>
            </a:r>
            <a:r>
              <a:rPr lang="zh-CN" altLang="en-US" dirty="0"/>
              <a:t>和</a:t>
            </a:r>
            <a:r>
              <a:rPr lang="en-US" altLang="zh-CN" dirty="0"/>
              <a:t>device secret</a:t>
            </a:r>
            <a:r>
              <a:rPr lang="zh-CN" altLang="en-US" dirty="0"/>
              <a:t>，可以进行动态盐加密和调用</a:t>
            </a:r>
            <a:r>
              <a:rPr lang="en-US" altLang="zh-CN" dirty="0" err="1"/>
              <a:t>RegisterDevice</a:t>
            </a:r>
            <a:r>
              <a:rPr lang="zh-CN" altLang="en-US" dirty="0"/>
              <a:t>级别的</a:t>
            </a:r>
            <a:r>
              <a:rPr lang="en-US" altLang="zh-CN" dirty="0"/>
              <a:t>API</a:t>
            </a:r>
            <a:endParaRPr lang="en-US" dirty="0"/>
          </a:p>
        </p:txBody>
      </p:sp>
    </p:spTree>
    <p:extLst>
      <p:ext uri="{BB962C8B-B14F-4D97-AF65-F5344CB8AC3E}">
        <p14:creationId xmlns:p14="http://schemas.microsoft.com/office/powerpoint/2010/main" val="426346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4DDE-DD01-C44A-A413-9B77DF8AD6F3}"/>
              </a:ext>
            </a:extLst>
          </p:cNvPr>
          <p:cNvSpPr>
            <a:spLocks noGrp="1"/>
          </p:cNvSpPr>
          <p:nvPr>
            <p:ph type="title"/>
          </p:nvPr>
        </p:nvSpPr>
        <p:spPr/>
        <p:txBody>
          <a:bodyPr/>
          <a:lstStyle/>
          <a:p>
            <a:r>
              <a:rPr lang="zh-CN" altLang="en-US" dirty="0"/>
              <a:t>设备注册过程</a:t>
            </a:r>
            <a:endParaRPr lang="en-US" dirty="0"/>
          </a:p>
        </p:txBody>
      </p:sp>
      <p:pic>
        <p:nvPicPr>
          <p:cNvPr id="5" name="Content Placeholder 4">
            <a:extLst>
              <a:ext uri="{FF2B5EF4-FFF2-40B4-BE49-F238E27FC236}">
                <a16:creationId xmlns:a16="http://schemas.microsoft.com/office/drawing/2014/main" id="{96EB4357-3DB8-644A-98EA-CCDA14D0658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072416" y="164464"/>
            <a:ext cx="4948791" cy="6520511"/>
          </a:xfrm>
        </p:spPr>
      </p:pic>
      <p:pic>
        <p:nvPicPr>
          <p:cNvPr id="4" name="Content Placeholder 4">
            <a:extLst>
              <a:ext uri="{FF2B5EF4-FFF2-40B4-BE49-F238E27FC236}">
                <a16:creationId xmlns:a16="http://schemas.microsoft.com/office/drawing/2014/main" id="{5D3E9561-C65D-9346-AAA7-BB0EFF1467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7800" y="1905000"/>
            <a:ext cx="5150968" cy="4808484"/>
          </a:xfrm>
          <a:prstGeom prst="rect">
            <a:avLst/>
          </a:prstGeom>
        </p:spPr>
      </p:pic>
    </p:spTree>
    <p:extLst>
      <p:ext uri="{BB962C8B-B14F-4D97-AF65-F5344CB8AC3E}">
        <p14:creationId xmlns:p14="http://schemas.microsoft.com/office/powerpoint/2010/main" val="98711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C040-6F26-8A45-AA5C-354D16EE709A}"/>
              </a:ext>
            </a:extLst>
          </p:cNvPr>
          <p:cNvSpPr>
            <a:spLocks noGrp="1"/>
          </p:cNvSpPr>
          <p:nvPr>
            <p:ph type="title"/>
          </p:nvPr>
        </p:nvSpPr>
        <p:spPr/>
        <p:txBody>
          <a:bodyPr/>
          <a:lstStyle/>
          <a:p>
            <a:r>
              <a:rPr lang="zh-CN" altLang="en-US" dirty="0"/>
              <a:t>设备动态盐和设备凭据不一致</a:t>
            </a:r>
            <a:endParaRPr lang="en-US" dirty="0"/>
          </a:p>
        </p:txBody>
      </p:sp>
      <p:sp>
        <p:nvSpPr>
          <p:cNvPr id="3" name="Content Placeholder 2">
            <a:extLst>
              <a:ext uri="{FF2B5EF4-FFF2-40B4-BE49-F238E27FC236}">
                <a16:creationId xmlns:a16="http://schemas.microsoft.com/office/drawing/2014/main" id="{5744F24E-225C-ED4F-B8AA-B8CD73B54C15}"/>
              </a:ext>
            </a:extLst>
          </p:cNvPr>
          <p:cNvSpPr>
            <a:spLocks noGrp="1"/>
          </p:cNvSpPr>
          <p:nvPr>
            <p:ph idx="1"/>
          </p:nvPr>
        </p:nvSpPr>
        <p:spPr/>
        <p:txBody>
          <a:bodyPr>
            <a:normAutofit lnSpcReduction="10000"/>
          </a:bodyPr>
          <a:lstStyle/>
          <a:p>
            <a:pPr>
              <a:lnSpc>
                <a:spcPct val="150000"/>
              </a:lnSpc>
            </a:pPr>
            <a:r>
              <a:rPr lang="zh-CN" altLang="en-US" dirty="0"/>
              <a:t>客户端同时持有设备动态盐（</a:t>
            </a:r>
            <a:r>
              <a:rPr lang="en-US" altLang="zh-CN" dirty="0"/>
              <a:t>device</a:t>
            </a:r>
            <a:r>
              <a:rPr lang="zh-CN" altLang="en-US" dirty="0"/>
              <a:t> </a:t>
            </a:r>
            <a:r>
              <a:rPr lang="en-US" altLang="zh-CN" dirty="0"/>
              <a:t>secret</a:t>
            </a:r>
            <a:r>
              <a:rPr lang="zh-CN" altLang="en-US" dirty="0"/>
              <a:t>）和设备凭据，而设备凭据中又包含设备动态盐</a:t>
            </a:r>
            <a:endParaRPr lang="en-US" altLang="zh-CN" dirty="0"/>
          </a:p>
          <a:p>
            <a:pPr>
              <a:lnSpc>
                <a:spcPct val="150000"/>
              </a:lnSpc>
            </a:pPr>
            <a:r>
              <a:rPr lang="zh-CN" altLang="en-US" dirty="0"/>
              <a:t>客户端在运行的过程中由于代码升级、短期的</a:t>
            </a:r>
            <a:r>
              <a:rPr lang="en-US" altLang="zh-CN" dirty="0"/>
              <a:t>bug</a:t>
            </a:r>
            <a:r>
              <a:rPr lang="zh-CN" altLang="en-US" dirty="0"/>
              <a:t>可能会导致设备动态盐和设备凭据不一致</a:t>
            </a:r>
            <a:endParaRPr lang="en-US" altLang="zh-CN" dirty="0"/>
          </a:p>
          <a:p>
            <a:pPr>
              <a:lnSpc>
                <a:spcPct val="150000"/>
              </a:lnSpc>
            </a:pPr>
            <a:r>
              <a:rPr lang="zh-CN" altLang="en-US" dirty="0"/>
              <a:t>客户端向网关发起请求时使用动态盐签名，网关通过签名验证会发现这种不一致情况，并返回客户端错误码（</a:t>
            </a:r>
            <a:r>
              <a:rPr lang="en-US" altLang="zh-CN" dirty="0"/>
              <a:t>-181</a:t>
            </a:r>
            <a:r>
              <a:rPr lang="zh-CN" altLang="en-US" dirty="0"/>
              <a:t>）告知客户端设备凭据和设备动态盐不一致。客户端收到这个错误码后应清除动态盐（</a:t>
            </a:r>
            <a:r>
              <a:rPr lang="en-US" altLang="zh-CN" dirty="0"/>
              <a:t>device secret</a:t>
            </a:r>
            <a:r>
              <a:rPr lang="zh-CN" altLang="en-US" dirty="0"/>
              <a:t>）、设备凭据（</a:t>
            </a:r>
            <a:r>
              <a:rPr lang="en-US" altLang="zh-CN" dirty="0"/>
              <a:t>device token</a:t>
            </a:r>
            <a:r>
              <a:rPr lang="zh-CN" altLang="en-US" dirty="0"/>
              <a:t>）和设备编号（</a:t>
            </a:r>
            <a:r>
              <a:rPr lang="en-US" altLang="zh-CN" dirty="0"/>
              <a:t>did</a:t>
            </a:r>
            <a:r>
              <a:rPr lang="zh-CN" altLang="en-US" dirty="0"/>
              <a:t>）并重新生成设备编号和注册设备（和设备凭据或设备动态盐丢失的处理方式一致）</a:t>
            </a:r>
            <a:endParaRPr lang="en-US" dirty="0"/>
          </a:p>
        </p:txBody>
      </p:sp>
    </p:spTree>
    <p:extLst>
      <p:ext uri="{BB962C8B-B14F-4D97-AF65-F5344CB8AC3E}">
        <p14:creationId xmlns:p14="http://schemas.microsoft.com/office/powerpoint/2010/main" val="369651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9F14-FDDF-D141-8BC8-AD46BD2CCDAD}"/>
              </a:ext>
            </a:extLst>
          </p:cNvPr>
          <p:cNvSpPr>
            <a:spLocks noGrp="1"/>
          </p:cNvSpPr>
          <p:nvPr>
            <p:ph type="title"/>
          </p:nvPr>
        </p:nvSpPr>
        <p:spPr/>
        <p:txBody>
          <a:bodyPr/>
          <a:lstStyle/>
          <a:p>
            <a:r>
              <a:rPr lang="zh-CN" altLang="en-US" dirty="0"/>
              <a:t>用户登录</a:t>
            </a:r>
            <a:endParaRPr lang="en-US" dirty="0"/>
          </a:p>
        </p:txBody>
      </p:sp>
      <p:sp>
        <p:nvSpPr>
          <p:cNvPr id="3" name="Text Placeholder 2">
            <a:extLst>
              <a:ext uri="{FF2B5EF4-FFF2-40B4-BE49-F238E27FC236}">
                <a16:creationId xmlns:a16="http://schemas.microsoft.com/office/drawing/2014/main" id="{0F0ABDEE-8506-6845-A3A3-5A89F3292252}"/>
              </a:ext>
            </a:extLst>
          </p:cNvPr>
          <p:cNvSpPr>
            <a:spLocks noGrp="1"/>
          </p:cNvSpPr>
          <p:nvPr>
            <p:ph type="body" idx="1"/>
          </p:nvPr>
        </p:nvSpPr>
        <p:spPr/>
        <p:txBody>
          <a:bodyPr/>
          <a:lstStyle/>
          <a:p>
            <a:r>
              <a:rPr lang="zh-CN" altLang="en-US" dirty="0"/>
              <a:t>客户端通过引导用户登录从用户系统获取用户凭据</a:t>
            </a:r>
            <a:endParaRPr lang="en-US" dirty="0"/>
          </a:p>
        </p:txBody>
      </p:sp>
    </p:spTree>
    <p:extLst>
      <p:ext uri="{BB962C8B-B14F-4D97-AF65-F5344CB8AC3E}">
        <p14:creationId xmlns:p14="http://schemas.microsoft.com/office/powerpoint/2010/main" val="137433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B3DC-6F4A-9D43-85EF-82327C6B61E4}"/>
              </a:ext>
            </a:extLst>
          </p:cNvPr>
          <p:cNvSpPr>
            <a:spLocks noGrp="1"/>
          </p:cNvSpPr>
          <p:nvPr>
            <p:ph type="title"/>
          </p:nvPr>
        </p:nvSpPr>
        <p:spPr/>
        <p:txBody>
          <a:bodyPr/>
          <a:lstStyle/>
          <a:p>
            <a:r>
              <a:rPr lang="zh-CN" altLang="en-US" dirty="0"/>
              <a:t>用户登录</a:t>
            </a:r>
            <a:endParaRPr lang="en-US" dirty="0"/>
          </a:p>
        </p:txBody>
      </p:sp>
      <p:sp>
        <p:nvSpPr>
          <p:cNvPr id="3" name="Content Placeholder 2">
            <a:extLst>
              <a:ext uri="{FF2B5EF4-FFF2-40B4-BE49-F238E27FC236}">
                <a16:creationId xmlns:a16="http://schemas.microsoft.com/office/drawing/2014/main" id="{1888A8A2-7667-CF40-A36B-0F02BB3E8671}"/>
              </a:ext>
            </a:extLst>
          </p:cNvPr>
          <p:cNvSpPr>
            <a:spLocks noGrp="1"/>
          </p:cNvSpPr>
          <p:nvPr>
            <p:ph idx="1"/>
          </p:nvPr>
        </p:nvSpPr>
        <p:spPr/>
        <p:txBody>
          <a:bodyPr/>
          <a:lstStyle/>
          <a:p>
            <a:r>
              <a:rPr lang="zh-CN" altLang="en-US" dirty="0">
                <a:solidFill>
                  <a:schemeClr val="accent1">
                    <a:lumMod val="60000"/>
                    <a:lumOff val="40000"/>
                  </a:schemeClr>
                </a:solidFill>
              </a:rPr>
              <a:t>为何登录：</a:t>
            </a:r>
            <a:r>
              <a:rPr lang="zh-CN" altLang="en-US" dirty="0"/>
              <a:t>系统的某些功能是针对特定的人，因此我们需要区分当前的访问者</a:t>
            </a:r>
            <a:endParaRPr lang="en-US" altLang="zh-CN" dirty="0"/>
          </a:p>
          <a:p>
            <a:r>
              <a:rPr lang="zh-CN" altLang="en-US" dirty="0">
                <a:solidFill>
                  <a:schemeClr val="accent1">
                    <a:lumMod val="60000"/>
                    <a:lumOff val="40000"/>
                  </a:schemeClr>
                </a:solidFill>
              </a:rPr>
              <a:t>何时登录：</a:t>
            </a:r>
            <a:r>
              <a:rPr lang="zh-CN" altLang="en-US" dirty="0"/>
              <a:t>客户端需要调用</a:t>
            </a:r>
            <a:r>
              <a:rPr lang="en-US" altLang="zh-CN" dirty="0"/>
              <a:t>User</a:t>
            </a:r>
            <a:r>
              <a:rPr lang="zh-CN" altLang="en-US" dirty="0"/>
              <a:t>级别的</a:t>
            </a:r>
            <a:r>
              <a:rPr lang="en-US" altLang="zh-CN" dirty="0"/>
              <a:t>API</a:t>
            </a:r>
            <a:r>
              <a:rPr lang="zh-CN" altLang="en-US" dirty="0"/>
              <a:t>时，或者在收到网关提示需要登录的错误码时，应主动引导用户进行登录</a:t>
            </a:r>
            <a:endParaRPr lang="en-US" altLang="zh-CN" dirty="0"/>
          </a:p>
          <a:p>
            <a:r>
              <a:rPr lang="zh-CN" altLang="en-US" dirty="0">
                <a:solidFill>
                  <a:schemeClr val="accent1">
                    <a:lumMod val="60000"/>
                    <a:lumOff val="40000"/>
                  </a:schemeClr>
                </a:solidFill>
              </a:rPr>
              <a:t>如何登录：</a:t>
            </a:r>
            <a:r>
              <a:rPr lang="zh-CN" altLang="en-US" dirty="0"/>
              <a:t>客户端将用户提供的用户名和密码（或验证码）提交给用户系统（经由网关），用户系统验证用户名密码的合法性，并在验证通过后返回给客户端用户凭据。</a:t>
            </a:r>
            <a:endParaRPr lang="en-US" altLang="zh-CN" dirty="0"/>
          </a:p>
          <a:p>
            <a:r>
              <a:rPr lang="zh-CN" altLang="en-US" dirty="0">
                <a:solidFill>
                  <a:schemeClr val="accent1">
                    <a:lumMod val="60000"/>
                    <a:lumOff val="40000"/>
                  </a:schemeClr>
                </a:solidFill>
              </a:rPr>
              <a:t>登录之后：</a:t>
            </a:r>
            <a:r>
              <a:rPr lang="zh-CN" altLang="en-US" dirty="0"/>
              <a:t>客户端在登录成功之后会持有</a:t>
            </a:r>
            <a:r>
              <a:rPr lang="en-US" altLang="zh-CN" dirty="0" err="1"/>
              <a:t>utk</a:t>
            </a:r>
            <a:r>
              <a:rPr lang="zh-CN" altLang="en-US" dirty="0"/>
              <a:t>，因此具备了访问</a:t>
            </a:r>
            <a:r>
              <a:rPr lang="en-US" altLang="zh-CN" dirty="0"/>
              <a:t>User</a:t>
            </a:r>
            <a:r>
              <a:rPr lang="zh-CN" altLang="en-US" dirty="0"/>
              <a:t>及以上权限级别的</a:t>
            </a:r>
            <a:r>
              <a:rPr lang="en-US" altLang="zh-CN" dirty="0"/>
              <a:t>API</a:t>
            </a:r>
            <a:r>
              <a:rPr lang="zh-CN" altLang="en-US" dirty="0"/>
              <a:t>的能力</a:t>
            </a:r>
            <a:endParaRPr lang="en-US" altLang="zh-CN" dirty="0"/>
          </a:p>
        </p:txBody>
      </p:sp>
    </p:spTree>
    <p:extLst>
      <p:ext uri="{BB962C8B-B14F-4D97-AF65-F5344CB8AC3E}">
        <p14:creationId xmlns:p14="http://schemas.microsoft.com/office/powerpoint/2010/main" val="341301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E5F3-F177-144A-A26E-742B40C9F6A6}"/>
              </a:ext>
            </a:extLst>
          </p:cNvPr>
          <p:cNvSpPr>
            <a:spLocks noGrp="1"/>
          </p:cNvSpPr>
          <p:nvPr>
            <p:ph type="title"/>
          </p:nvPr>
        </p:nvSpPr>
        <p:spPr/>
        <p:txBody>
          <a:bodyPr/>
          <a:lstStyle/>
          <a:p>
            <a:r>
              <a:rPr lang="zh-CN" altLang="en-US" dirty="0"/>
              <a:t>用户登录过程</a:t>
            </a:r>
            <a:endParaRPr lang="en-US" dirty="0"/>
          </a:p>
        </p:txBody>
      </p:sp>
      <p:pic>
        <p:nvPicPr>
          <p:cNvPr id="5" name="Content Placeholder 4">
            <a:extLst>
              <a:ext uri="{FF2B5EF4-FFF2-40B4-BE49-F238E27FC236}">
                <a16:creationId xmlns:a16="http://schemas.microsoft.com/office/drawing/2014/main" id="{692E85EE-640A-8543-9512-07A12B601FD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92925" y="1264555"/>
            <a:ext cx="4070990" cy="5480179"/>
          </a:xfrm>
        </p:spPr>
      </p:pic>
      <p:pic>
        <p:nvPicPr>
          <p:cNvPr id="4" name="Content Placeholder 4">
            <a:extLst>
              <a:ext uri="{FF2B5EF4-FFF2-40B4-BE49-F238E27FC236}">
                <a16:creationId xmlns:a16="http://schemas.microsoft.com/office/drawing/2014/main" id="{B8FBC0E5-DDC0-634E-95DB-C65E5D87F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62482" y="29522"/>
            <a:ext cx="3243562" cy="6792402"/>
          </a:xfrm>
          <a:prstGeom prst="rect">
            <a:avLst/>
          </a:prstGeom>
        </p:spPr>
      </p:pic>
    </p:spTree>
    <p:extLst>
      <p:ext uri="{BB962C8B-B14F-4D97-AF65-F5344CB8AC3E}">
        <p14:creationId xmlns:p14="http://schemas.microsoft.com/office/powerpoint/2010/main" val="318203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DBC7-0FA0-F641-BEE1-EC5DD09138CB}"/>
              </a:ext>
            </a:extLst>
          </p:cNvPr>
          <p:cNvSpPr>
            <a:spLocks noGrp="1"/>
          </p:cNvSpPr>
          <p:nvPr>
            <p:ph type="title"/>
          </p:nvPr>
        </p:nvSpPr>
        <p:spPr/>
        <p:txBody>
          <a:bodyPr/>
          <a:lstStyle/>
          <a:p>
            <a:r>
              <a:rPr lang="zh-CN" altLang="en-US" dirty="0"/>
              <a:t>用户凭据丢失或和设备信息不一致</a:t>
            </a:r>
            <a:endParaRPr lang="en-US" dirty="0"/>
          </a:p>
        </p:txBody>
      </p:sp>
      <p:sp>
        <p:nvSpPr>
          <p:cNvPr id="3" name="Content Placeholder 2">
            <a:extLst>
              <a:ext uri="{FF2B5EF4-FFF2-40B4-BE49-F238E27FC236}">
                <a16:creationId xmlns:a16="http://schemas.microsoft.com/office/drawing/2014/main" id="{04CB1F8B-4CA2-B44F-B635-EF7E9115B71F}"/>
              </a:ext>
            </a:extLst>
          </p:cNvPr>
          <p:cNvSpPr>
            <a:spLocks noGrp="1"/>
          </p:cNvSpPr>
          <p:nvPr>
            <p:ph idx="1"/>
          </p:nvPr>
        </p:nvSpPr>
        <p:spPr/>
        <p:txBody>
          <a:bodyPr>
            <a:normAutofit fontScale="62500" lnSpcReduction="20000"/>
          </a:bodyPr>
          <a:lstStyle/>
          <a:p>
            <a:r>
              <a:rPr lang="zh-CN" altLang="en-US" b="1" dirty="0"/>
              <a:t>设备动态盐丢失</a:t>
            </a:r>
            <a:endParaRPr lang="en-US" altLang="zh-CN" b="1" dirty="0"/>
          </a:p>
          <a:p>
            <a:pPr marL="400050" lvl="1" indent="0">
              <a:lnSpc>
                <a:spcPct val="170000"/>
              </a:lnSpc>
              <a:buNone/>
            </a:pPr>
            <a:r>
              <a:rPr lang="zh-CN" altLang="en-US" sz="1400" dirty="0"/>
              <a:t>在这种情况下，客户端无法进行动态盐签名，但是根据签名流程的要求，客户端在访问匿名请求时可以降级到静态盐签名。所以在动态盐丢失的这段时间内，它可以自由访问匿名</a:t>
            </a:r>
            <a:r>
              <a:rPr lang="en-US" altLang="zh-CN" sz="1400" dirty="0"/>
              <a:t>API</a:t>
            </a:r>
            <a:r>
              <a:rPr lang="zh-CN" altLang="en-US" sz="1400" dirty="0"/>
              <a:t>，但是根据签名流程的规定，它不能向网关传递设备或用户凭据。并且，出于安全上的考虑，用户系统不应该提供任何</a:t>
            </a:r>
            <a:r>
              <a:rPr lang="en-US" altLang="zh-CN" sz="1400" dirty="0"/>
              <a:t>API</a:t>
            </a:r>
            <a:r>
              <a:rPr lang="zh-CN" altLang="en-US" sz="1400" dirty="0"/>
              <a:t>来协助客户端找回动态盐（</a:t>
            </a:r>
            <a:r>
              <a:rPr lang="en-US" altLang="zh-CN" sz="1400" dirty="0"/>
              <a:t>device secret</a:t>
            </a:r>
            <a:r>
              <a:rPr lang="zh-CN" altLang="en-US" sz="1400" dirty="0"/>
              <a:t>），所以在动态盐丢失的情况下，客户端没有任何办法恢复。因此，客户端在发现这种情况时清理掉其他设备信息和用户信息并重新注册设备（包括生成新的设备编号）</a:t>
            </a:r>
          </a:p>
          <a:p>
            <a:r>
              <a:rPr lang="zh-CN" altLang="en-US" b="1" dirty="0"/>
              <a:t>设备动态盐和用户凭据不一致（即和用户凭据中的动态盐不一致）</a:t>
            </a:r>
            <a:endParaRPr lang="en-US" altLang="zh-CN" b="1" dirty="0"/>
          </a:p>
          <a:p>
            <a:pPr marL="400050" lvl="1" indent="0">
              <a:lnSpc>
                <a:spcPct val="170000"/>
              </a:lnSpc>
              <a:buNone/>
            </a:pPr>
            <a:r>
              <a:rPr lang="zh-CN" altLang="en-US" dirty="0"/>
              <a:t>如果客户端向网关发起的请求使用的是动态盐签名，则网关通过签名验证可以发现这种不一致，并返回客户端错误码（</a:t>
            </a:r>
            <a:r>
              <a:rPr lang="en-US" altLang="zh-CN" dirty="0"/>
              <a:t>-180</a:t>
            </a:r>
            <a:r>
              <a:rPr lang="zh-CN" altLang="en-US" dirty="0"/>
              <a:t>）告知客户端用户凭据和设备动态盐不一致。客户端收到这个错误码后应清除用户凭据（</a:t>
            </a:r>
            <a:r>
              <a:rPr lang="en-US" altLang="zh-CN" dirty="0"/>
              <a:t>user token</a:t>
            </a:r>
            <a:r>
              <a:rPr lang="zh-CN" altLang="en-US" dirty="0"/>
              <a:t>），并在下一次访问用户权限级别的</a:t>
            </a:r>
            <a:r>
              <a:rPr lang="en-US" altLang="zh-CN" dirty="0"/>
              <a:t>API</a:t>
            </a:r>
            <a:r>
              <a:rPr lang="zh-CN" altLang="en-US" dirty="0"/>
              <a:t>时提醒用户重新登录</a:t>
            </a:r>
          </a:p>
          <a:p>
            <a:r>
              <a:rPr lang="zh-CN" altLang="en-US" b="1" dirty="0"/>
              <a:t>设备凭据丢失</a:t>
            </a:r>
            <a:endParaRPr lang="en-US" altLang="zh-CN" b="1" dirty="0"/>
          </a:p>
          <a:p>
            <a:pPr marL="400050" lvl="1" indent="0">
              <a:lnSpc>
                <a:spcPct val="170000"/>
              </a:lnSpc>
              <a:buNone/>
            </a:pPr>
            <a:r>
              <a:rPr lang="zh-CN" altLang="en-US" dirty="0"/>
              <a:t>在有用户凭据的情况下的设备凭据丢失并不会影响客户端的正常执行，客户端依然可以使用设备动态盐进行动态盐签名，以及使用用户凭据执行</a:t>
            </a:r>
            <a:r>
              <a:rPr lang="en-US" altLang="zh-CN" dirty="0"/>
              <a:t>API</a:t>
            </a:r>
            <a:r>
              <a:rPr lang="zh-CN" altLang="en-US" dirty="0"/>
              <a:t>调用。但是我们仍然需要从这种丢失状态下恢复回来。用户凭据可能会在用户主动注销登录和用户凭据失效时被清理，如果在这之前设备凭据没有找回，那么我们会陷入无凭据可用的情况，而不得不重新注册设备。找回的方法也比较简单，调用用户系统提供的根据用户凭据生成设备凭据的</a:t>
            </a:r>
            <a:r>
              <a:rPr lang="en-US" altLang="zh-CN" dirty="0"/>
              <a:t>API</a:t>
            </a:r>
            <a:r>
              <a:rPr lang="zh-CN" altLang="en-US" dirty="0"/>
              <a:t>，</a:t>
            </a:r>
            <a:r>
              <a:rPr lang="en-US" altLang="zh-CN" dirty="0"/>
              <a:t>API</a:t>
            </a:r>
            <a:r>
              <a:rPr lang="zh-CN" altLang="en-US" dirty="0"/>
              <a:t>仅允许登录用户访问</a:t>
            </a:r>
            <a:endParaRPr lang="en-US" altLang="zh-CN" dirty="0"/>
          </a:p>
          <a:p>
            <a:r>
              <a:rPr lang="zh-CN" altLang="en-US" b="1" dirty="0"/>
              <a:t>其他情况可以归属于上节讨论的设备信息丢失范畴，可以按照之前讨论的办法处理</a:t>
            </a:r>
            <a:endParaRPr lang="en-US" b="1" dirty="0"/>
          </a:p>
        </p:txBody>
      </p:sp>
    </p:spTree>
    <p:extLst>
      <p:ext uri="{BB962C8B-B14F-4D97-AF65-F5344CB8AC3E}">
        <p14:creationId xmlns:p14="http://schemas.microsoft.com/office/powerpoint/2010/main" val="187588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1F00-0CC2-8C4E-B01A-8CBB93CFA18C}"/>
              </a:ext>
            </a:extLst>
          </p:cNvPr>
          <p:cNvSpPr>
            <a:spLocks noGrp="1"/>
          </p:cNvSpPr>
          <p:nvPr>
            <p:ph type="title"/>
          </p:nvPr>
        </p:nvSpPr>
        <p:spPr/>
        <p:txBody>
          <a:bodyPr/>
          <a:lstStyle/>
          <a:p>
            <a:r>
              <a:rPr lang="zh-CN" altLang="en-US" dirty="0"/>
              <a:t>用户凭据过期与续签</a:t>
            </a:r>
            <a:endParaRPr lang="en-US" dirty="0"/>
          </a:p>
        </p:txBody>
      </p:sp>
      <p:sp>
        <p:nvSpPr>
          <p:cNvPr id="3" name="Content Placeholder 2">
            <a:extLst>
              <a:ext uri="{FF2B5EF4-FFF2-40B4-BE49-F238E27FC236}">
                <a16:creationId xmlns:a16="http://schemas.microsoft.com/office/drawing/2014/main" id="{B6437C0A-328E-F54D-AC33-3E114F9BFFF5}"/>
              </a:ext>
            </a:extLst>
          </p:cNvPr>
          <p:cNvSpPr>
            <a:spLocks noGrp="1"/>
          </p:cNvSpPr>
          <p:nvPr>
            <p:ph idx="1"/>
          </p:nvPr>
        </p:nvSpPr>
        <p:spPr/>
        <p:txBody>
          <a:bodyPr>
            <a:normAutofit fontScale="92500" lnSpcReduction="20000"/>
          </a:bodyPr>
          <a:lstStyle/>
          <a:p>
            <a:pPr marL="0" indent="0">
              <a:lnSpc>
                <a:spcPct val="150000"/>
              </a:lnSpc>
              <a:buNone/>
            </a:pPr>
            <a:r>
              <a:rPr lang="zh-CN" altLang="en-US" dirty="0"/>
              <a:t>身份凭据中包含了一些有时效性的信息。例如，用户凭据中包含了用户编号、用户角色、凭据签发的目标子系统等信息（详见后续章节）。换句话说，因为性能上的考虑，用户凭据中不仅包含了必须的用户身份认证相关的信息（用户编号、设备编号、动态盐），还包括了其他的类似于登录会话的信息。</a:t>
            </a:r>
          </a:p>
          <a:p>
            <a:pPr marL="0" indent="0">
              <a:lnSpc>
                <a:spcPct val="150000"/>
              </a:lnSpc>
              <a:buNone/>
            </a:pPr>
            <a:r>
              <a:rPr lang="zh-CN" altLang="en-US" dirty="0"/>
              <a:t>这使得用户凭据更像是一个会话身份凭据（</a:t>
            </a:r>
            <a:r>
              <a:rPr lang="en-US" altLang="zh-CN" dirty="0"/>
              <a:t>session token</a:t>
            </a:r>
            <a:r>
              <a:rPr lang="zh-CN" altLang="en-US" dirty="0"/>
              <a:t>），用户在切换大系统内的各个子系统时，系统应提供平滑无感知的凭据切换支持（即</a:t>
            </a:r>
            <a:r>
              <a:rPr lang="en-US" altLang="zh-CN" dirty="0"/>
              <a:t>SSO</a:t>
            </a:r>
            <a:r>
              <a:rPr lang="zh-CN" altLang="en-US" dirty="0"/>
              <a:t>）。</a:t>
            </a:r>
          </a:p>
          <a:p>
            <a:pPr marL="0" indent="0">
              <a:lnSpc>
                <a:spcPct val="150000"/>
              </a:lnSpc>
              <a:buNone/>
            </a:pPr>
            <a:r>
              <a:rPr lang="zh-CN" altLang="en-US" dirty="0"/>
              <a:t>由于用户凭据中携带了用户相关的一些可变信息，例如角色。如果一个用户的角色被编辑，那么这个用户所有的凭据都包含了错误的数据。因此凭据需要有过期机制，来尽可能及时地更新这些过期数据。凭据过期还可以用于避免一个已经被删除或者关闭的账户的凭据长时间访问系统。</a:t>
            </a:r>
            <a:endParaRPr lang="en-US" dirty="0"/>
          </a:p>
        </p:txBody>
      </p:sp>
    </p:spTree>
    <p:extLst>
      <p:ext uri="{BB962C8B-B14F-4D97-AF65-F5344CB8AC3E}">
        <p14:creationId xmlns:p14="http://schemas.microsoft.com/office/powerpoint/2010/main" val="39132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31C9-BD4D-6F45-BECF-6290BDE7368F}"/>
              </a:ext>
            </a:extLst>
          </p:cNvPr>
          <p:cNvSpPr>
            <a:spLocks noGrp="1"/>
          </p:cNvSpPr>
          <p:nvPr>
            <p:ph type="title"/>
          </p:nvPr>
        </p:nvSpPr>
        <p:spPr/>
        <p:txBody>
          <a:bodyPr/>
          <a:lstStyle/>
          <a:p>
            <a:r>
              <a:rPr lang="zh-CN" altLang="en-US" dirty="0"/>
              <a:t>用户凭据过期与续签 </a:t>
            </a:r>
            <a:r>
              <a:rPr lang="en-US" altLang="zh-CN" dirty="0"/>
              <a:t>–</a:t>
            </a:r>
            <a:r>
              <a:rPr lang="zh-CN" altLang="en-US" dirty="0"/>
              <a:t> 流程图</a:t>
            </a:r>
            <a:endParaRPr lang="en-US" dirty="0"/>
          </a:p>
        </p:txBody>
      </p:sp>
      <p:pic>
        <p:nvPicPr>
          <p:cNvPr id="5" name="Content Placeholder 4">
            <a:extLst>
              <a:ext uri="{FF2B5EF4-FFF2-40B4-BE49-F238E27FC236}">
                <a16:creationId xmlns:a16="http://schemas.microsoft.com/office/drawing/2014/main" id="{E788499D-CE00-8C46-81BE-CA72E373661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716247" y="1214948"/>
            <a:ext cx="5878179" cy="5643052"/>
          </a:xfrm>
        </p:spPr>
      </p:pic>
    </p:spTree>
    <p:extLst>
      <p:ext uri="{BB962C8B-B14F-4D97-AF65-F5344CB8AC3E}">
        <p14:creationId xmlns:p14="http://schemas.microsoft.com/office/powerpoint/2010/main" val="408841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BAC-4359-A54C-A61B-EFD7D2DC0341}"/>
              </a:ext>
            </a:extLst>
          </p:cNvPr>
          <p:cNvSpPr>
            <a:spLocks noGrp="1"/>
          </p:cNvSpPr>
          <p:nvPr>
            <p:ph type="title"/>
          </p:nvPr>
        </p:nvSpPr>
        <p:spPr/>
        <p:txBody>
          <a:bodyPr/>
          <a:lstStyle/>
          <a:p>
            <a:r>
              <a:rPr lang="zh-CN" altLang="en-US" dirty="0"/>
              <a:t>认证与授权</a:t>
            </a:r>
            <a:endParaRPr lang="en-US" dirty="0"/>
          </a:p>
        </p:txBody>
      </p:sp>
      <p:sp>
        <p:nvSpPr>
          <p:cNvPr id="3" name="Content Placeholder 2">
            <a:extLst>
              <a:ext uri="{FF2B5EF4-FFF2-40B4-BE49-F238E27FC236}">
                <a16:creationId xmlns:a16="http://schemas.microsoft.com/office/drawing/2014/main" id="{0DEFA711-5F11-584D-A514-6A9B49174C99}"/>
              </a:ext>
            </a:extLst>
          </p:cNvPr>
          <p:cNvSpPr>
            <a:spLocks noGrp="1"/>
          </p:cNvSpPr>
          <p:nvPr>
            <p:ph idx="1"/>
          </p:nvPr>
        </p:nvSpPr>
        <p:spPr/>
        <p:txBody>
          <a:bodyPr/>
          <a:lstStyle/>
          <a:p>
            <a:r>
              <a:rPr lang="zh-CN" altLang="en-US" dirty="0"/>
              <a:t>身份认证（</a:t>
            </a:r>
            <a:r>
              <a:rPr lang="en-US" altLang="zh-CN" dirty="0">
                <a:solidFill>
                  <a:schemeClr val="tx1">
                    <a:lumMod val="65000"/>
                    <a:lumOff val="35000"/>
                  </a:schemeClr>
                </a:solidFill>
              </a:rPr>
              <a:t>Authentication</a:t>
            </a:r>
            <a:r>
              <a:rPr lang="zh-CN" altLang="en-US" dirty="0"/>
              <a:t>）</a:t>
            </a:r>
            <a:endParaRPr lang="en-US" altLang="zh-CN" dirty="0"/>
          </a:p>
          <a:p>
            <a:pPr marL="400050" lvl="1" indent="0">
              <a:buNone/>
            </a:pPr>
            <a:r>
              <a:rPr lang="zh-CN" altLang="en-US" dirty="0"/>
              <a:t>用于确认当前请求的实体（或发起方、客户端）的身份。在目前的网关实现中，身份的含义是设备和用户，表示此次请求从哪里来，哪个用户在访问。我们采用一系列的手段来确定请求者的身份，确保不会出现身份冒充的问题。只有解决了</a:t>
            </a:r>
            <a:r>
              <a:rPr lang="en-US" altLang="zh-CN" dirty="0"/>
              <a:t>"</a:t>
            </a:r>
            <a:r>
              <a:rPr lang="zh-CN" altLang="en-US" dirty="0">
                <a:solidFill>
                  <a:srgbClr val="FFC000"/>
                </a:solidFill>
              </a:rPr>
              <a:t>你是谁</a:t>
            </a:r>
            <a:r>
              <a:rPr lang="en-US" altLang="zh-CN" dirty="0"/>
              <a:t>"</a:t>
            </a:r>
            <a:r>
              <a:rPr lang="zh-CN" altLang="en-US" dirty="0"/>
              <a:t>的问题，解决</a:t>
            </a:r>
            <a:r>
              <a:rPr lang="en-US" altLang="zh-CN" dirty="0"/>
              <a:t>"</a:t>
            </a:r>
            <a:r>
              <a:rPr lang="zh-CN" altLang="en-US" dirty="0">
                <a:solidFill>
                  <a:srgbClr val="FFC000"/>
                </a:solidFill>
              </a:rPr>
              <a:t>你有哪些权限</a:t>
            </a:r>
            <a:r>
              <a:rPr lang="en-US" altLang="zh-CN" dirty="0"/>
              <a:t>"</a:t>
            </a:r>
            <a:r>
              <a:rPr lang="zh-CN" altLang="en-US" dirty="0"/>
              <a:t>才有意义</a:t>
            </a:r>
            <a:endParaRPr lang="en-US" altLang="zh-CN" dirty="0"/>
          </a:p>
          <a:p>
            <a:pPr marL="400050" lvl="1" indent="0">
              <a:buNone/>
            </a:pPr>
            <a:endParaRPr lang="zh-CN" altLang="en-US" dirty="0"/>
          </a:p>
          <a:p>
            <a:r>
              <a:rPr lang="zh-CN" altLang="en-US" dirty="0"/>
              <a:t>权限验证（</a:t>
            </a:r>
            <a:r>
              <a:rPr lang="en-US" altLang="zh-CN" dirty="0">
                <a:solidFill>
                  <a:schemeClr val="tx1">
                    <a:lumMod val="65000"/>
                    <a:lumOff val="35000"/>
                  </a:schemeClr>
                </a:solidFill>
              </a:rPr>
              <a:t>Authorization</a:t>
            </a:r>
            <a:r>
              <a:rPr lang="zh-CN" altLang="en-US" dirty="0"/>
              <a:t>）</a:t>
            </a:r>
            <a:endParaRPr lang="en-US" altLang="zh-CN" dirty="0"/>
          </a:p>
          <a:p>
            <a:pPr marL="400050" lvl="1" indent="0">
              <a:buNone/>
            </a:pPr>
            <a:r>
              <a:rPr lang="zh-CN" altLang="en-US" dirty="0"/>
              <a:t>在确定访问者身份之后，我们需要再一次确认，当前访问者作为用户</a:t>
            </a:r>
            <a:r>
              <a:rPr lang="en-US" altLang="zh-CN" dirty="0"/>
              <a:t>a</a:t>
            </a:r>
            <a:r>
              <a:rPr lang="zh-CN" altLang="en-US" dirty="0"/>
              <a:t>有没有权限访问它正在访问的这些</a:t>
            </a:r>
            <a:r>
              <a:rPr lang="en-US" altLang="zh-CN" dirty="0"/>
              <a:t>API</a:t>
            </a:r>
            <a:r>
              <a:rPr lang="zh-CN" altLang="en-US" dirty="0"/>
              <a:t>。权限验证的本质是</a:t>
            </a:r>
            <a:r>
              <a:rPr lang="zh-CN" altLang="en-US" i="1" dirty="0"/>
              <a:t>一个用户能够访问哪些</a:t>
            </a:r>
            <a:r>
              <a:rPr lang="en-US" altLang="zh-CN" i="1" dirty="0"/>
              <a:t>API</a:t>
            </a:r>
            <a:r>
              <a:rPr lang="zh-CN" altLang="en-US" dirty="0"/>
              <a:t>的问题。由于用户的巨大数量，以及</a:t>
            </a:r>
            <a:r>
              <a:rPr lang="en-US" altLang="zh-CN" dirty="0"/>
              <a:t>API</a:t>
            </a:r>
            <a:r>
              <a:rPr lang="zh-CN" altLang="en-US" dirty="0"/>
              <a:t>的频繁变动，我们引入了一系列相关概念用于简化处理权限验证问题，包括用户角色概念的引入、权限树等</a:t>
            </a:r>
          </a:p>
        </p:txBody>
      </p:sp>
    </p:spTree>
    <p:extLst>
      <p:ext uri="{BB962C8B-B14F-4D97-AF65-F5344CB8AC3E}">
        <p14:creationId xmlns:p14="http://schemas.microsoft.com/office/powerpoint/2010/main" val="305028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F458-E43D-0941-BB96-62AC11ABBA4D}"/>
              </a:ext>
            </a:extLst>
          </p:cNvPr>
          <p:cNvSpPr>
            <a:spLocks noGrp="1"/>
          </p:cNvSpPr>
          <p:nvPr>
            <p:ph type="title"/>
          </p:nvPr>
        </p:nvSpPr>
        <p:spPr/>
        <p:txBody>
          <a:bodyPr/>
          <a:lstStyle/>
          <a:p>
            <a:r>
              <a:rPr lang="zh-CN" altLang="en-US" dirty="0"/>
              <a:t>用户凭据降级</a:t>
            </a:r>
            <a:endParaRPr lang="en-US" dirty="0"/>
          </a:p>
        </p:txBody>
      </p:sp>
      <p:sp>
        <p:nvSpPr>
          <p:cNvPr id="3" name="Content Placeholder 2">
            <a:extLst>
              <a:ext uri="{FF2B5EF4-FFF2-40B4-BE49-F238E27FC236}">
                <a16:creationId xmlns:a16="http://schemas.microsoft.com/office/drawing/2014/main" id="{DA246784-2307-D743-BC40-216F148ED94E}"/>
              </a:ext>
            </a:extLst>
          </p:cNvPr>
          <p:cNvSpPr>
            <a:spLocks noGrp="1"/>
          </p:cNvSpPr>
          <p:nvPr>
            <p:ph idx="1"/>
          </p:nvPr>
        </p:nvSpPr>
        <p:spPr/>
        <p:txBody>
          <a:bodyPr>
            <a:normAutofit fontScale="55000" lnSpcReduction="20000"/>
          </a:bodyPr>
          <a:lstStyle/>
          <a:p>
            <a:pPr marL="0" indent="0">
              <a:buNone/>
            </a:pPr>
            <a:r>
              <a:rPr lang="zh-CN" altLang="en-US" sz="3300" b="1" dirty="0"/>
              <a:t>已过期的</a:t>
            </a:r>
            <a:r>
              <a:rPr lang="en-US" altLang="zh-CN" sz="3300" b="1" dirty="0" err="1"/>
              <a:t>utk</a:t>
            </a:r>
            <a:r>
              <a:rPr lang="zh-CN" altLang="en-US" sz="3300" b="1" dirty="0"/>
              <a:t>可以降级为</a:t>
            </a:r>
            <a:r>
              <a:rPr lang="en-US" altLang="zh-CN" sz="3300" b="1" dirty="0" err="1"/>
              <a:t>dtk</a:t>
            </a:r>
            <a:endParaRPr lang="en-US" altLang="zh-CN" sz="3300" b="1" dirty="0"/>
          </a:p>
          <a:p>
            <a:pPr marL="0" indent="0">
              <a:buNone/>
            </a:pPr>
            <a:endParaRPr lang="en-US" dirty="0"/>
          </a:p>
          <a:p>
            <a:pPr marL="0" indent="0">
              <a:buNone/>
            </a:pPr>
            <a:r>
              <a:rPr lang="zh-CN" altLang="en-US" sz="2000" dirty="0"/>
              <a:t>用户凭据降级为设备凭据基于以下网关设计：</a:t>
            </a:r>
          </a:p>
          <a:p>
            <a:r>
              <a:rPr lang="zh-CN" altLang="en-US" dirty="0"/>
              <a:t>设备凭据不会过期</a:t>
            </a:r>
          </a:p>
          <a:p>
            <a:r>
              <a:rPr lang="zh-CN" altLang="en-US" dirty="0"/>
              <a:t>用户凭据具备设备凭据的所有功能</a:t>
            </a:r>
          </a:p>
          <a:p>
            <a:r>
              <a:rPr lang="zh-CN" altLang="en-US" dirty="0"/>
              <a:t>过期的用户凭据仍然有设备凭据的功能</a:t>
            </a:r>
          </a:p>
          <a:p>
            <a:r>
              <a:rPr lang="zh-CN" altLang="en-US" dirty="0"/>
              <a:t>网关会尽最大可能避免拒绝客户端请求</a:t>
            </a:r>
          </a:p>
          <a:p>
            <a:pPr marL="0" indent="0">
              <a:buNone/>
            </a:pPr>
            <a:endParaRPr lang="zh-CN" altLang="en-US" dirty="0"/>
          </a:p>
          <a:p>
            <a:pPr marL="0" indent="0">
              <a:buNone/>
            </a:pPr>
            <a:r>
              <a:rPr lang="zh-CN" altLang="en-US" sz="2000" dirty="0"/>
              <a:t>用户凭据降级会在以下三种情况下执行：</a:t>
            </a:r>
          </a:p>
          <a:p>
            <a:r>
              <a:rPr lang="zh-CN" altLang="en-US" dirty="0"/>
              <a:t>用户凭据已经过期，并且不可续签</a:t>
            </a:r>
          </a:p>
          <a:p>
            <a:r>
              <a:rPr lang="zh-CN" altLang="en-US" dirty="0"/>
              <a:t>用户凭据续签失败</a:t>
            </a:r>
          </a:p>
          <a:p>
            <a:r>
              <a:rPr lang="zh-CN" altLang="en-US" dirty="0"/>
              <a:t>用户凭据被强制过期，但不能续签、或续签失败</a:t>
            </a:r>
          </a:p>
          <a:p>
            <a:pPr marL="0" indent="0">
              <a:buNone/>
            </a:pPr>
            <a:endParaRPr lang="zh-CN" altLang="en-US" dirty="0"/>
          </a:p>
          <a:p>
            <a:pPr marL="0" indent="0">
              <a:lnSpc>
                <a:spcPct val="120000"/>
              </a:lnSpc>
              <a:buNone/>
            </a:pPr>
            <a:r>
              <a:rPr lang="zh-CN" altLang="en-US" dirty="0"/>
              <a:t>用户凭据在降级之后会通过通用返回值向客户端反馈凭据已过期这一事实，并期待客户端清理本地存储的用户凭据，并在合适的时间引导用户重新登录。</a:t>
            </a:r>
            <a:endParaRPr lang="en-US" dirty="0"/>
          </a:p>
        </p:txBody>
      </p:sp>
    </p:spTree>
    <p:extLst>
      <p:ext uri="{BB962C8B-B14F-4D97-AF65-F5344CB8AC3E}">
        <p14:creationId xmlns:p14="http://schemas.microsoft.com/office/powerpoint/2010/main" val="119172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B37F-00E6-5540-B4B9-02638B3E9D07}"/>
              </a:ext>
            </a:extLst>
          </p:cNvPr>
          <p:cNvSpPr>
            <a:spLocks noGrp="1"/>
          </p:cNvSpPr>
          <p:nvPr>
            <p:ph type="title"/>
          </p:nvPr>
        </p:nvSpPr>
        <p:spPr/>
        <p:txBody>
          <a:bodyPr/>
          <a:lstStyle/>
          <a:p>
            <a:r>
              <a:rPr lang="zh-CN" altLang="en-US" dirty="0"/>
              <a:t>权限验证</a:t>
            </a:r>
            <a:endParaRPr lang="en-US" dirty="0"/>
          </a:p>
        </p:txBody>
      </p:sp>
      <p:sp>
        <p:nvSpPr>
          <p:cNvPr id="3" name="Text Placeholder 2">
            <a:extLst>
              <a:ext uri="{FF2B5EF4-FFF2-40B4-BE49-F238E27FC236}">
                <a16:creationId xmlns:a16="http://schemas.microsoft.com/office/drawing/2014/main" id="{60C8901C-E43D-5945-8309-94176E08010B}"/>
              </a:ext>
            </a:extLst>
          </p:cNvPr>
          <p:cNvSpPr>
            <a:spLocks noGrp="1"/>
          </p:cNvSpPr>
          <p:nvPr>
            <p:ph type="body" idx="1"/>
          </p:nvPr>
        </p:nvSpPr>
        <p:spPr/>
        <p:txBody>
          <a:bodyPr/>
          <a:lstStyle/>
          <a:p>
            <a:r>
              <a:rPr lang="zh-CN" altLang="en-US" dirty="0"/>
              <a:t>网关在身份认证的基础上进一步校验客户端是否有权限访问需要访问的</a:t>
            </a:r>
            <a:r>
              <a:rPr lang="en-US" altLang="zh-CN" dirty="0"/>
              <a:t>API</a:t>
            </a:r>
            <a:endParaRPr lang="en-US" dirty="0"/>
          </a:p>
        </p:txBody>
      </p:sp>
    </p:spTree>
    <p:extLst>
      <p:ext uri="{BB962C8B-B14F-4D97-AF65-F5344CB8AC3E}">
        <p14:creationId xmlns:p14="http://schemas.microsoft.com/office/powerpoint/2010/main" val="108135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B486-1CD6-3341-85E0-13EDA0554139}"/>
              </a:ext>
            </a:extLst>
          </p:cNvPr>
          <p:cNvSpPr>
            <a:spLocks noGrp="1"/>
          </p:cNvSpPr>
          <p:nvPr>
            <p:ph type="title"/>
          </p:nvPr>
        </p:nvSpPr>
        <p:spPr/>
        <p:txBody>
          <a:bodyPr/>
          <a:lstStyle/>
          <a:p>
            <a:r>
              <a:rPr lang="zh-CN" altLang="en-US" dirty="0"/>
              <a:t>权限验证</a:t>
            </a:r>
            <a:endParaRPr lang="en-US" dirty="0"/>
          </a:p>
        </p:txBody>
      </p:sp>
      <p:sp>
        <p:nvSpPr>
          <p:cNvPr id="3" name="Content Placeholder 2">
            <a:extLst>
              <a:ext uri="{FF2B5EF4-FFF2-40B4-BE49-F238E27FC236}">
                <a16:creationId xmlns:a16="http://schemas.microsoft.com/office/drawing/2014/main" id="{D47D9352-B6EE-E449-9696-25E3952B644A}"/>
              </a:ext>
            </a:extLst>
          </p:cNvPr>
          <p:cNvSpPr>
            <a:spLocks noGrp="1"/>
          </p:cNvSpPr>
          <p:nvPr>
            <p:ph idx="1"/>
          </p:nvPr>
        </p:nvSpPr>
        <p:spPr/>
        <p:txBody>
          <a:bodyPr>
            <a:normAutofit fontScale="92500" lnSpcReduction="10000"/>
          </a:bodyPr>
          <a:lstStyle/>
          <a:p>
            <a:pPr marL="0" indent="0">
              <a:lnSpc>
                <a:spcPct val="110000"/>
              </a:lnSpc>
              <a:buNone/>
            </a:pPr>
            <a:r>
              <a:rPr lang="zh-CN" altLang="en-US" dirty="0"/>
              <a:t>身份认证用于帮助我们确认</a:t>
            </a:r>
            <a:r>
              <a:rPr lang="zh-CN" altLang="en-US" dirty="0">
                <a:solidFill>
                  <a:srgbClr val="FFC000"/>
                </a:solidFill>
              </a:rPr>
              <a:t>你是谁？</a:t>
            </a:r>
            <a:r>
              <a:rPr lang="zh-CN" altLang="en-US" dirty="0"/>
              <a:t>尽管我们使用了很多严谨的方案来鉴别的你的身份，但是仍然需要解决了另外一个问题：</a:t>
            </a:r>
            <a:r>
              <a:rPr lang="zh-CN" altLang="en-US" dirty="0">
                <a:solidFill>
                  <a:srgbClr val="FFC000"/>
                </a:solidFill>
              </a:rPr>
              <a:t>你有权限吗？</a:t>
            </a:r>
          </a:p>
          <a:p>
            <a:pPr marL="0" indent="0">
              <a:lnSpc>
                <a:spcPct val="110000"/>
              </a:lnSpc>
              <a:buNone/>
            </a:pPr>
            <a:r>
              <a:rPr lang="zh-CN" altLang="en-US" dirty="0"/>
              <a:t>这里的权限指的是某个给定的用户能否被允许访问它期望访问的</a:t>
            </a:r>
            <a:r>
              <a:rPr lang="en-US" altLang="zh-CN" dirty="0"/>
              <a:t>API</a:t>
            </a:r>
            <a:r>
              <a:rPr lang="zh-CN" altLang="en-US" dirty="0"/>
              <a:t>。用户是被授权的实体对象，而</a:t>
            </a:r>
            <a:r>
              <a:rPr lang="en-US" altLang="zh-CN" dirty="0"/>
              <a:t>API</a:t>
            </a:r>
            <a:r>
              <a:rPr lang="zh-CN" altLang="en-US" dirty="0"/>
              <a:t>是可以授权的单元。因为每个</a:t>
            </a:r>
            <a:r>
              <a:rPr lang="en-US" altLang="zh-CN" dirty="0"/>
              <a:t>API</a:t>
            </a:r>
            <a:r>
              <a:rPr lang="zh-CN" altLang="en-US" dirty="0"/>
              <a:t>代表着系统对外提供固定的服务，通过将为每个用户独立授权</a:t>
            </a:r>
            <a:r>
              <a:rPr lang="en-US" altLang="zh-CN" dirty="0"/>
              <a:t>API</a:t>
            </a:r>
            <a:r>
              <a:rPr lang="zh-CN" altLang="en-US" dirty="0"/>
              <a:t>的访问能力，我们可以对整个系统的权限进行细粒度的控制。</a:t>
            </a:r>
          </a:p>
          <a:p>
            <a:pPr marL="0" indent="0">
              <a:lnSpc>
                <a:spcPct val="110000"/>
              </a:lnSpc>
              <a:buNone/>
            </a:pPr>
            <a:r>
              <a:rPr lang="zh-CN" altLang="en-US" dirty="0"/>
              <a:t>网关在每次请求时，先进行身份认证，然后根据被访问的</a:t>
            </a:r>
            <a:r>
              <a:rPr lang="en-US" altLang="zh-CN" dirty="0"/>
              <a:t>API</a:t>
            </a:r>
            <a:r>
              <a:rPr lang="zh-CN" altLang="en-US" dirty="0"/>
              <a:t>的权限要求，对已授权的用户（</a:t>
            </a:r>
            <a:r>
              <a:rPr lang="en-US" altLang="zh-CN" dirty="0" err="1"/>
              <a:t>AuthorizedUser</a:t>
            </a:r>
            <a:r>
              <a:rPr lang="zh-CN" altLang="en-US" dirty="0"/>
              <a:t>）权限级别的</a:t>
            </a:r>
            <a:r>
              <a:rPr lang="en-US" altLang="zh-CN" dirty="0"/>
              <a:t>API</a:t>
            </a:r>
            <a:r>
              <a:rPr lang="zh-CN" altLang="en-US" dirty="0"/>
              <a:t>进行权限校验，如果任何一个</a:t>
            </a:r>
            <a:r>
              <a:rPr lang="en-US" altLang="zh-CN" dirty="0"/>
              <a:t>API</a:t>
            </a:r>
            <a:r>
              <a:rPr lang="zh-CN" altLang="en-US" dirty="0"/>
              <a:t>的权限要求无法满足，则终止本次请求，并返回客户端权限校验失败错误码（</a:t>
            </a:r>
            <a:r>
              <a:rPr lang="en-US" altLang="zh-CN" dirty="0"/>
              <a:t>-403</a:t>
            </a:r>
            <a:r>
              <a:rPr lang="zh-CN" altLang="en-US" dirty="0"/>
              <a:t>）。客户端在收到该错误码后应提示用户权限不足。</a:t>
            </a:r>
          </a:p>
          <a:p>
            <a:pPr marL="0" indent="0">
              <a:lnSpc>
                <a:spcPct val="110000"/>
              </a:lnSpc>
              <a:buNone/>
            </a:pPr>
            <a:r>
              <a:rPr lang="zh-CN" altLang="en-US" b="1" dirty="0">
                <a:solidFill>
                  <a:schemeClr val="tx1">
                    <a:lumMod val="95000"/>
                    <a:lumOff val="5000"/>
                  </a:schemeClr>
                </a:solidFill>
              </a:rPr>
              <a:t>哪些用户可以访问哪些</a:t>
            </a:r>
            <a:r>
              <a:rPr lang="en-US" altLang="zh-CN" b="1" dirty="0">
                <a:solidFill>
                  <a:schemeClr val="tx1">
                    <a:lumMod val="95000"/>
                    <a:lumOff val="5000"/>
                  </a:schemeClr>
                </a:solidFill>
              </a:rPr>
              <a:t>API</a:t>
            </a:r>
            <a:r>
              <a:rPr lang="zh-CN" altLang="en-US" b="1" dirty="0">
                <a:solidFill>
                  <a:schemeClr val="tx1">
                    <a:lumMod val="95000"/>
                    <a:lumOff val="5000"/>
                  </a:schemeClr>
                </a:solidFill>
              </a:rPr>
              <a:t>？</a:t>
            </a:r>
            <a:r>
              <a:rPr lang="zh-CN" altLang="en-US" dirty="0"/>
              <a:t>能够回答这个问题的数据称之为 授权信息，主要由权限管理系统（</a:t>
            </a:r>
            <a:r>
              <a:rPr lang="en-US" altLang="zh-CN" dirty="0" err="1"/>
              <a:t>sam</a:t>
            </a:r>
            <a:r>
              <a:rPr lang="zh-CN" altLang="en-US" dirty="0"/>
              <a:t>）维护和管理。网关提供了相应的支持，使权限系统能够方便地通知网关这些授权信息。</a:t>
            </a:r>
            <a:endParaRPr lang="en-US" dirty="0"/>
          </a:p>
        </p:txBody>
      </p:sp>
    </p:spTree>
    <p:extLst>
      <p:ext uri="{BB962C8B-B14F-4D97-AF65-F5344CB8AC3E}">
        <p14:creationId xmlns:p14="http://schemas.microsoft.com/office/powerpoint/2010/main" val="330359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60FB-E7D9-F944-A939-2F375000C43D}"/>
              </a:ext>
            </a:extLst>
          </p:cNvPr>
          <p:cNvSpPr>
            <a:spLocks noGrp="1"/>
          </p:cNvSpPr>
          <p:nvPr>
            <p:ph type="title"/>
          </p:nvPr>
        </p:nvSpPr>
        <p:spPr/>
        <p:txBody>
          <a:bodyPr/>
          <a:lstStyle/>
          <a:p>
            <a:r>
              <a:rPr lang="zh-CN" altLang="en-US" dirty="0"/>
              <a:t>权限验证 </a:t>
            </a:r>
            <a:r>
              <a:rPr lang="en-US" altLang="zh-CN" dirty="0"/>
              <a:t>–</a:t>
            </a:r>
            <a:r>
              <a:rPr lang="zh-CN" altLang="en-US" dirty="0"/>
              <a:t> 相关概念</a:t>
            </a:r>
            <a:endParaRPr lang="en-US" dirty="0"/>
          </a:p>
        </p:txBody>
      </p:sp>
      <p:sp>
        <p:nvSpPr>
          <p:cNvPr id="3" name="Content Placeholder 2">
            <a:extLst>
              <a:ext uri="{FF2B5EF4-FFF2-40B4-BE49-F238E27FC236}">
                <a16:creationId xmlns:a16="http://schemas.microsoft.com/office/drawing/2014/main" id="{9FD36B65-6864-3D47-9BFA-A9E48C2BCE56}"/>
              </a:ext>
            </a:extLst>
          </p:cNvPr>
          <p:cNvSpPr>
            <a:spLocks noGrp="1"/>
          </p:cNvSpPr>
          <p:nvPr>
            <p:ph idx="1"/>
          </p:nvPr>
        </p:nvSpPr>
        <p:spPr/>
        <p:txBody>
          <a:bodyPr/>
          <a:lstStyle/>
          <a:p>
            <a:r>
              <a:rPr lang="zh-CN" altLang="en-US" dirty="0">
                <a:solidFill>
                  <a:schemeClr val="accent1">
                    <a:lumMod val="60000"/>
                    <a:lumOff val="40000"/>
                  </a:schemeClr>
                </a:solidFill>
              </a:rPr>
              <a:t>角色：</a:t>
            </a:r>
            <a:r>
              <a:rPr lang="zh-CN" altLang="en-US" dirty="0"/>
              <a:t>授权的目标</a:t>
            </a:r>
            <a:endParaRPr lang="en-US" altLang="zh-CN" dirty="0"/>
          </a:p>
          <a:p>
            <a:r>
              <a:rPr lang="zh-CN" altLang="en-US" dirty="0">
                <a:solidFill>
                  <a:schemeClr val="accent1">
                    <a:lumMod val="60000"/>
                    <a:lumOff val="40000"/>
                  </a:schemeClr>
                </a:solidFill>
              </a:rPr>
              <a:t>子系统：</a:t>
            </a:r>
            <a:r>
              <a:rPr lang="zh-CN" altLang="en-US" dirty="0"/>
              <a:t>不同子系统可以有不同的授权</a:t>
            </a:r>
            <a:endParaRPr lang="en-US" altLang="zh-CN" dirty="0"/>
          </a:p>
          <a:p>
            <a:r>
              <a:rPr lang="zh-CN" altLang="en-US" dirty="0">
                <a:solidFill>
                  <a:schemeClr val="accent1">
                    <a:lumMod val="60000"/>
                    <a:lumOff val="40000"/>
                  </a:schemeClr>
                </a:solidFill>
              </a:rPr>
              <a:t>权限树：</a:t>
            </a:r>
            <a:r>
              <a:rPr lang="zh-CN" altLang="en-US" dirty="0"/>
              <a:t>用于组织角色和</a:t>
            </a:r>
            <a:r>
              <a:rPr lang="en-US" altLang="zh-CN" dirty="0"/>
              <a:t>API</a:t>
            </a:r>
            <a:r>
              <a:rPr lang="zh-CN" altLang="en-US" dirty="0"/>
              <a:t>的映射关系</a:t>
            </a:r>
            <a:endParaRPr lang="en-US" altLang="zh-CN" dirty="0"/>
          </a:p>
        </p:txBody>
      </p:sp>
    </p:spTree>
    <p:extLst>
      <p:ext uri="{BB962C8B-B14F-4D97-AF65-F5344CB8AC3E}">
        <p14:creationId xmlns:p14="http://schemas.microsoft.com/office/powerpoint/2010/main" val="23249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DFF7-4D69-814B-8874-8E1E814C93E6}"/>
              </a:ext>
            </a:extLst>
          </p:cNvPr>
          <p:cNvSpPr>
            <a:spLocks noGrp="1"/>
          </p:cNvSpPr>
          <p:nvPr>
            <p:ph type="title"/>
          </p:nvPr>
        </p:nvSpPr>
        <p:spPr/>
        <p:txBody>
          <a:bodyPr/>
          <a:lstStyle/>
          <a:p>
            <a:r>
              <a:rPr lang="zh-CN" altLang="en-US" dirty="0"/>
              <a:t>权限树</a:t>
            </a:r>
            <a:endParaRPr lang="en-US" dirty="0"/>
          </a:p>
        </p:txBody>
      </p:sp>
      <p:sp>
        <p:nvSpPr>
          <p:cNvPr id="4" name="Text Placeholder 3">
            <a:extLst>
              <a:ext uri="{FF2B5EF4-FFF2-40B4-BE49-F238E27FC236}">
                <a16:creationId xmlns:a16="http://schemas.microsoft.com/office/drawing/2014/main" id="{FE2868A4-51E2-D047-93F3-6E25A4932B5E}"/>
              </a:ext>
            </a:extLst>
          </p:cNvPr>
          <p:cNvSpPr>
            <a:spLocks noGrp="1"/>
          </p:cNvSpPr>
          <p:nvPr>
            <p:ph type="body" sz="half" idx="2"/>
          </p:nvPr>
        </p:nvSpPr>
        <p:spPr>
          <a:xfrm>
            <a:off x="2589212" y="1598613"/>
            <a:ext cx="3685464" cy="4262436"/>
          </a:xfrm>
        </p:spPr>
        <p:txBody>
          <a:bodyPr/>
          <a:lstStyle/>
          <a:p>
            <a:r>
              <a:rPr lang="zh-CN" altLang="en-US" dirty="0"/>
              <a:t>每个子系统的授权信息（权限树）包含以下信息：</a:t>
            </a:r>
          </a:p>
          <a:p>
            <a:pPr marL="285750" indent="-285750">
              <a:buFont typeface="Arial" panose="020B0604020202020204" pitchFamily="34" charset="0"/>
              <a:buChar char="•"/>
            </a:pPr>
            <a:r>
              <a:rPr lang="zh-CN" altLang="en-US" dirty="0"/>
              <a:t>子系统名称</a:t>
            </a:r>
            <a:endParaRPr lang="en-US" altLang="zh-CN" dirty="0"/>
          </a:p>
          <a:p>
            <a:pPr marL="285750" indent="-285750">
              <a:buFont typeface="Arial" panose="020B0604020202020204" pitchFamily="34" charset="0"/>
              <a:buChar char="•"/>
            </a:pPr>
            <a:r>
              <a:rPr lang="zh-CN" altLang="en-US" dirty="0"/>
              <a:t>是否开启权限验证</a:t>
            </a:r>
          </a:p>
          <a:p>
            <a:pPr marL="285750" indent="-285750">
              <a:buFont typeface="Arial" panose="020B0604020202020204" pitchFamily="34" charset="0"/>
              <a:buChar char="•"/>
            </a:pPr>
            <a:r>
              <a:rPr lang="zh-CN" altLang="en-US" dirty="0"/>
              <a:t>是否仅允许来自可信赖网络环境的客户端</a:t>
            </a:r>
          </a:p>
          <a:p>
            <a:pPr marL="285750" indent="-285750">
              <a:buFont typeface="Arial" panose="020B0604020202020204" pitchFamily="34" charset="0"/>
              <a:buChar char="•"/>
            </a:pPr>
            <a:r>
              <a:rPr lang="zh-CN" altLang="en-US" dirty="0"/>
              <a:t>角色与</a:t>
            </a:r>
            <a:r>
              <a:rPr lang="en-US" altLang="zh-CN" dirty="0"/>
              <a:t>API</a:t>
            </a:r>
            <a:r>
              <a:rPr lang="zh-CN" altLang="en-US" dirty="0"/>
              <a:t>的映射关系</a:t>
            </a:r>
            <a:endParaRPr lang="en-US" dirty="0"/>
          </a:p>
        </p:txBody>
      </p:sp>
      <p:pic>
        <p:nvPicPr>
          <p:cNvPr id="5" name="Content Placeholder 4">
            <a:extLst>
              <a:ext uri="{FF2B5EF4-FFF2-40B4-BE49-F238E27FC236}">
                <a16:creationId xmlns:a16="http://schemas.microsoft.com/office/drawing/2014/main" id="{B1A768D6-E3BE-1447-AB6E-9C466771946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021513" y="1280319"/>
            <a:ext cx="3784600" cy="3746500"/>
          </a:xfrm>
        </p:spPr>
      </p:pic>
    </p:spTree>
    <p:extLst>
      <p:ext uri="{BB962C8B-B14F-4D97-AF65-F5344CB8AC3E}">
        <p14:creationId xmlns:p14="http://schemas.microsoft.com/office/powerpoint/2010/main" val="332371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26C5-A52A-E747-9D3F-98987D448878}"/>
              </a:ext>
            </a:extLst>
          </p:cNvPr>
          <p:cNvSpPr>
            <a:spLocks noGrp="1"/>
          </p:cNvSpPr>
          <p:nvPr>
            <p:ph type="title"/>
          </p:nvPr>
        </p:nvSpPr>
        <p:spPr/>
        <p:txBody>
          <a:bodyPr/>
          <a:lstStyle/>
          <a:p>
            <a:r>
              <a:rPr lang="zh-CN" altLang="en-US" dirty="0"/>
              <a:t>权限校验流程</a:t>
            </a:r>
            <a:endParaRPr lang="en-US" dirty="0"/>
          </a:p>
        </p:txBody>
      </p:sp>
      <p:pic>
        <p:nvPicPr>
          <p:cNvPr id="5" name="Content Placeholder 4">
            <a:extLst>
              <a:ext uri="{FF2B5EF4-FFF2-40B4-BE49-F238E27FC236}">
                <a16:creationId xmlns:a16="http://schemas.microsoft.com/office/drawing/2014/main" id="{AABEFDEA-E498-7E43-A3F4-CF08D2C4E1F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34557" y="362607"/>
            <a:ext cx="4701760" cy="6244397"/>
          </a:xfrm>
        </p:spPr>
      </p:pic>
    </p:spTree>
    <p:extLst>
      <p:ext uri="{BB962C8B-B14F-4D97-AF65-F5344CB8AC3E}">
        <p14:creationId xmlns:p14="http://schemas.microsoft.com/office/powerpoint/2010/main" val="127441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DD2A-25DE-2640-8635-9CFF6E4929CA}"/>
              </a:ext>
            </a:extLst>
          </p:cNvPr>
          <p:cNvSpPr>
            <a:spLocks noGrp="1"/>
          </p:cNvSpPr>
          <p:nvPr>
            <p:ph type="title"/>
          </p:nvPr>
        </p:nvSpPr>
        <p:spPr/>
        <p:txBody>
          <a:bodyPr/>
          <a:lstStyle/>
          <a:p>
            <a:r>
              <a:rPr lang="en-US" dirty="0"/>
              <a:t>API</a:t>
            </a:r>
            <a:r>
              <a:rPr lang="zh-CN" altLang="en-US" dirty="0"/>
              <a:t>权限级别</a:t>
            </a:r>
            <a:endParaRPr lang="en-US" dirty="0"/>
          </a:p>
        </p:txBody>
      </p:sp>
      <p:sp>
        <p:nvSpPr>
          <p:cNvPr id="3" name="Content Placeholder 2">
            <a:extLst>
              <a:ext uri="{FF2B5EF4-FFF2-40B4-BE49-F238E27FC236}">
                <a16:creationId xmlns:a16="http://schemas.microsoft.com/office/drawing/2014/main" id="{356EA497-EABF-2B4B-8DC9-352D33BE5A2E}"/>
              </a:ext>
            </a:extLst>
          </p:cNvPr>
          <p:cNvSpPr>
            <a:spLocks noGrp="1"/>
          </p:cNvSpPr>
          <p:nvPr>
            <p:ph idx="1"/>
          </p:nvPr>
        </p:nvSpPr>
        <p:spPr>
          <a:xfrm>
            <a:off x="2589212" y="1474075"/>
            <a:ext cx="8915400" cy="5123794"/>
          </a:xfrm>
        </p:spPr>
        <p:txBody>
          <a:bodyPr>
            <a:normAutofit fontScale="85000" lnSpcReduction="20000"/>
          </a:bodyPr>
          <a:lstStyle/>
          <a:p>
            <a:r>
              <a:rPr lang="en-US" b="1" dirty="0">
                <a:solidFill>
                  <a:srgbClr val="0070C0"/>
                </a:solidFill>
              </a:rPr>
              <a:t>Anonym</a:t>
            </a:r>
          </a:p>
          <a:p>
            <a:pPr marL="0" indent="0">
              <a:buNone/>
            </a:pPr>
            <a:r>
              <a:rPr lang="en-US" altLang="zh-CN" dirty="0"/>
              <a:t>	</a:t>
            </a:r>
            <a:r>
              <a:rPr lang="zh-CN" altLang="en-US" dirty="0"/>
              <a:t>不验证任何权限，</a:t>
            </a:r>
            <a:r>
              <a:rPr lang="en-US" altLang="zh-CN" dirty="0"/>
              <a:t>API</a:t>
            </a:r>
            <a:r>
              <a:rPr lang="zh-CN" altLang="en-US" dirty="0"/>
              <a:t>对所有的访问者开放</a:t>
            </a:r>
            <a:endParaRPr lang="en-US" altLang="zh-CN" dirty="0"/>
          </a:p>
          <a:p>
            <a:r>
              <a:rPr lang="en-US" altLang="zh-CN" b="1" dirty="0" err="1">
                <a:solidFill>
                  <a:srgbClr val="0070C0"/>
                </a:solidFill>
              </a:rPr>
              <a:t>RegisteredDevice</a:t>
            </a:r>
            <a:endParaRPr lang="en-US" altLang="zh-CN" b="1" dirty="0">
              <a:solidFill>
                <a:srgbClr val="0070C0"/>
              </a:solidFill>
            </a:endParaRPr>
          </a:p>
          <a:p>
            <a:pPr marL="457200" lvl="1" indent="0">
              <a:buNone/>
            </a:pPr>
            <a:r>
              <a:rPr lang="zh-CN" altLang="en-US" dirty="0"/>
              <a:t>只有设备注册成功的访问者才可以访问，即拥有合法设备凭据的访问者</a:t>
            </a:r>
            <a:endParaRPr lang="en-US" altLang="zh-CN" dirty="0"/>
          </a:p>
          <a:p>
            <a:r>
              <a:rPr lang="en-US" altLang="zh-CN" b="1" dirty="0">
                <a:solidFill>
                  <a:srgbClr val="0070C0"/>
                </a:solidFill>
              </a:rPr>
              <a:t>User</a:t>
            </a:r>
          </a:p>
          <a:p>
            <a:pPr marL="457200" lvl="1" indent="0">
              <a:buNone/>
            </a:pPr>
            <a:r>
              <a:rPr lang="zh-CN" altLang="en-US" dirty="0"/>
              <a:t>只有登录用户才可以访问，即是拥有合法用户凭据的请求者</a:t>
            </a:r>
            <a:endParaRPr lang="en-US" altLang="zh-CN" dirty="0"/>
          </a:p>
          <a:p>
            <a:r>
              <a:rPr lang="en-US" altLang="zh-CN" b="1" dirty="0" err="1">
                <a:solidFill>
                  <a:srgbClr val="0070C0"/>
                </a:solidFill>
              </a:rPr>
              <a:t>AuthorizedUser</a:t>
            </a:r>
            <a:endParaRPr lang="en-US" altLang="zh-CN" b="1" dirty="0">
              <a:solidFill>
                <a:srgbClr val="0070C0"/>
              </a:solidFill>
            </a:endParaRPr>
          </a:p>
          <a:p>
            <a:pPr marL="457200" lvl="1" indent="0">
              <a:buNone/>
            </a:pPr>
            <a:r>
              <a:rPr lang="zh-CN" altLang="en-US" dirty="0"/>
              <a:t>只有已经授权的用户才可以访问</a:t>
            </a:r>
            <a:r>
              <a:rPr lang="en-US" altLang="zh-CN" dirty="0"/>
              <a:t>API</a:t>
            </a:r>
            <a:r>
              <a:rPr lang="zh-CN" altLang="en-US" dirty="0"/>
              <a:t>，即拥有合法的用户凭据并且凭据中保存的角色具有访问该</a:t>
            </a:r>
            <a:r>
              <a:rPr lang="en-US" altLang="zh-CN" dirty="0"/>
              <a:t>API</a:t>
            </a:r>
            <a:r>
              <a:rPr lang="zh-CN" altLang="en-US" dirty="0"/>
              <a:t>的权限</a:t>
            </a:r>
            <a:endParaRPr lang="en-US" altLang="zh-CN" dirty="0"/>
          </a:p>
          <a:p>
            <a:r>
              <a:rPr lang="en-US" altLang="zh-CN" b="1" dirty="0">
                <a:solidFill>
                  <a:srgbClr val="0070C0"/>
                </a:solidFill>
              </a:rPr>
              <a:t>Internal</a:t>
            </a:r>
          </a:p>
          <a:p>
            <a:pPr marL="457200" lvl="1" indent="0">
              <a:buNone/>
            </a:pPr>
            <a:r>
              <a:rPr lang="zh-CN" altLang="en-US" dirty="0"/>
              <a:t>本次请求的发起方隶属于内网环境，这是部署层面的权限，用于简化异构系统互通的复杂度（不应用于前端页面）</a:t>
            </a:r>
            <a:endParaRPr lang="en-US" altLang="zh-CN" dirty="0"/>
          </a:p>
          <a:p>
            <a:r>
              <a:rPr lang="en-US" altLang="zh-CN" b="1" dirty="0">
                <a:solidFill>
                  <a:srgbClr val="0070C0"/>
                </a:solidFill>
              </a:rPr>
              <a:t>Integrated</a:t>
            </a:r>
          </a:p>
          <a:p>
            <a:pPr marL="457200" lvl="1" indent="0">
              <a:buNone/>
            </a:pPr>
            <a:r>
              <a:rPr lang="zh-CN" altLang="en-US" dirty="0"/>
              <a:t>指此</a:t>
            </a:r>
            <a:r>
              <a:rPr lang="en-US" altLang="zh-CN" dirty="0"/>
              <a:t>API</a:t>
            </a:r>
            <a:r>
              <a:rPr lang="zh-CN" altLang="en-US" dirty="0"/>
              <a:t>开放给第三方系统，执行三方系统相关的校验（例如</a:t>
            </a:r>
            <a:r>
              <a:rPr lang="en-US" altLang="zh-CN" dirty="0"/>
              <a:t>RSA</a:t>
            </a:r>
            <a:r>
              <a:rPr lang="zh-CN" altLang="en-US" dirty="0"/>
              <a:t>校验）</a:t>
            </a:r>
            <a:endParaRPr lang="en-US" altLang="zh-CN" dirty="0"/>
          </a:p>
          <a:p>
            <a:r>
              <a:rPr lang="en-US" altLang="zh-CN" sz="1900" b="1" dirty="0" err="1">
                <a:solidFill>
                  <a:srgbClr val="0070C0"/>
                </a:solidFill>
              </a:rPr>
              <a:t>InternalUser</a:t>
            </a:r>
            <a:endParaRPr lang="en-US" altLang="zh-CN" sz="1900" b="1" dirty="0">
              <a:solidFill>
                <a:srgbClr val="0070C0"/>
              </a:solidFill>
            </a:endParaRPr>
          </a:p>
          <a:p>
            <a:pPr marL="457200" lvl="1" indent="0">
              <a:buNone/>
            </a:pPr>
            <a:r>
              <a:rPr lang="zh-CN" altLang="en-US" dirty="0"/>
              <a:t>已登录用户在内网访问，</a:t>
            </a:r>
            <a:r>
              <a:rPr lang="zh-CN" altLang="en-US" dirty="0">
                <a:solidFill>
                  <a:srgbClr val="FF0000"/>
                </a:solidFill>
              </a:rPr>
              <a:t>已废弃</a:t>
            </a:r>
            <a:r>
              <a:rPr lang="zh-CN" altLang="en-US" dirty="0"/>
              <a:t>，应迁移到</a:t>
            </a:r>
            <a:r>
              <a:rPr lang="en-US" altLang="zh-CN" dirty="0"/>
              <a:t>User</a:t>
            </a:r>
            <a:r>
              <a:rPr lang="zh-CN" altLang="en-US" dirty="0"/>
              <a:t>或者</a:t>
            </a:r>
            <a:r>
              <a:rPr lang="en-US" altLang="zh-CN" dirty="0" err="1"/>
              <a:t>AuthorizedUser</a:t>
            </a:r>
            <a:r>
              <a:rPr lang="zh-CN" altLang="en-US" dirty="0"/>
              <a:t>（如果授权）</a:t>
            </a:r>
            <a:endParaRPr lang="en-US" altLang="zh-CN" dirty="0"/>
          </a:p>
          <a:p>
            <a:r>
              <a:rPr lang="en-US" altLang="zh-CN" sz="1900" b="1" dirty="0">
                <a:solidFill>
                  <a:srgbClr val="0070C0"/>
                </a:solidFill>
              </a:rPr>
              <a:t>Subsystem</a:t>
            </a:r>
          </a:p>
          <a:p>
            <a:pPr marL="457200" lvl="1" indent="0">
              <a:buNone/>
            </a:pPr>
            <a:r>
              <a:rPr lang="zh-CN" altLang="en-US" dirty="0"/>
              <a:t>已授权用户可以访问，</a:t>
            </a:r>
            <a:r>
              <a:rPr lang="zh-CN" altLang="en-US" dirty="0">
                <a:solidFill>
                  <a:srgbClr val="FF0000"/>
                </a:solidFill>
              </a:rPr>
              <a:t>已废弃</a:t>
            </a:r>
            <a:r>
              <a:rPr lang="zh-CN" altLang="en-US" dirty="0"/>
              <a:t>，应迁移到</a:t>
            </a:r>
            <a:r>
              <a:rPr lang="en-US" altLang="zh-CN" dirty="0" err="1"/>
              <a:t>AuthorizedUser</a:t>
            </a:r>
            <a:endParaRPr lang="en-US" altLang="zh-CN" dirty="0"/>
          </a:p>
          <a:p>
            <a:endParaRPr lang="en-US" dirty="0"/>
          </a:p>
        </p:txBody>
      </p:sp>
    </p:spTree>
    <p:extLst>
      <p:ext uri="{BB962C8B-B14F-4D97-AF65-F5344CB8AC3E}">
        <p14:creationId xmlns:p14="http://schemas.microsoft.com/office/powerpoint/2010/main" val="863656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F14B-7E21-5D47-94CC-030FA3D7F693}"/>
              </a:ext>
            </a:extLst>
          </p:cNvPr>
          <p:cNvSpPr>
            <a:spLocks noGrp="1"/>
          </p:cNvSpPr>
          <p:nvPr>
            <p:ph type="title"/>
          </p:nvPr>
        </p:nvSpPr>
        <p:spPr/>
        <p:txBody>
          <a:bodyPr/>
          <a:lstStyle/>
          <a:p>
            <a:r>
              <a:rPr lang="en-US" dirty="0"/>
              <a:t>API</a:t>
            </a:r>
            <a:r>
              <a:rPr lang="zh-CN" altLang="en-US" dirty="0"/>
              <a:t>权限级别变更的兼容性问题</a:t>
            </a:r>
            <a:endParaRPr lang="en-US" dirty="0"/>
          </a:p>
        </p:txBody>
      </p:sp>
      <p:sp>
        <p:nvSpPr>
          <p:cNvPr id="3" name="Content Placeholder 2">
            <a:extLst>
              <a:ext uri="{FF2B5EF4-FFF2-40B4-BE49-F238E27FC236}">
                <a16:creationId xmlns:a16="http://schemas.microsoft.com/office/drawing/2014/main" id="{A0D50909-982B-D348-BF4E-89754672B399}"/>
              </a:ext>
            </a:extLst>
          </p:cNvPr>
          <p:cNvSpPr>
            <a:spLocks noGrp="1"/>
          </p:cNvSpPr>
          <p:nvPr>
            <p:ph idx="1"/>
          </p:nvPr>
        </p:nvSpPr>
        <p:spPr/>
        <p:txBody>
          <a:bodyPr/>
          <a:lstStyle/>
          <a:p>
            <a:r>
              <a:rPr lang="en-US" altLang="zh-CN" dirty="0">
                <a:solidFill>
                  <a:srgbClr val="0070C0"/>
                </a:solidFill>
              </a:rPr>
              <a:t>API</a:t>
            </a:r>
            <a:r>
              <a:rPr lang="zh-CN" altLang="en-US" dirty="0">
                <a:solidFill>
                  <a:srgbClr val="0070C0"/>
                </a:solidFill>
              </a:rPr>
              <a:t>权限的降级变化</a:t>
            </a:r>
            <a:endParaRPr lang="en-US" altLang="zh-CN" dirty="0">
              <a:solidFill>
                <a:srgbClr val="0070C0"/>
              </a:solidFill>
            </a:endParaRPr>
          </a:p>
          <a:p>
            <a:pPr marL="0" indent="0">
              <a:buNone/>
            </a:pPr>
            <a:r>
              <a:rPr lang="zh-CN" altLang="en-US" sz="1200" dirty="0"/>
              <a:t>已授权的用户 </a:t>
            </a:r>
            <a:r>
              <a:rPr lang="en-US" altLang="zh-CN" sz="1200" dirty="0"/>
              <a:t>-&gt; </a:t>
            </a:r>
            <a:r>
              <a:rPr lang="zh-CN" altLang="en-US" sz="1200" dirty="0"/>
              <a:t>已登录的用户 </a:t>
            </a:r>
            <a:r>
              <a:rPr lang="en-US" altLang="zh-CN" sz="1200" dirty="0"/>
              <a:t>-&gt; </a:t>
            </a:r>
            <a:r>
              <a:rPr lang="zh-CN" altLang="en-US" sz="1200" dirty="0"/>
              <a:t>注册的设备 </a:t>
            </a:r>
            <a:r>
              <a:rPr lang="en-US" altLang="zh-CN" sz="1200" dirty="0"/>
              <a:t>-&gt; </a:t>
            </a:r>
            <a:r>
              <a:rPr lang="zh-CN" altLang="en-US" sz="1200" dirty="0"/>
              <a:t>匿名</a:t>
            </a:r>
            <a:endParaRPr lang="en-US" altLang="zh-CN" sz="1200" dirty="0"/>
          </a:p>
          <a:p>
            <a:pPr marL="0" indent="0">
              <a:buNone/>
            </a:pPr>
            <a:r>
              <a:rPr lang="zh-CN" altLang="en-US" sz="1400" dirty="0"/>
              <a:t>不会对客户端产生可感知的影响</a:t>
            </a:r>
            <a:endParaRPr lang="en-US" altLang="zh-CN" sz="1400" dirty="0"/>
          </a:p>
          <a:p>
            <a:pPr marL="0" indent="0">
              <a:buNone/>
            </a:pPr>
            <a:endParaRPr lang="en-US" altLang="zh-CN" sz="1400" dirty="0"/>
          </a:p>
          <a:p>
            <a:r>
              <a:rPr lang="en-US" altLang="zh-CN" dirty="0">
                <a:solidFill>
                  <a:srgbClr val="0070C0"/>
                </a:solidFill>
              </a:rPr>
              <a:t>API</a:t>
            </a:r>
            <a:r>
              <a:rPr lang="zh-CN" altLang="en-US" dirty="0">
                <a:solidFill>
                  <a:srgbClr val="0070C0"/>
                </a:solidFill>
              </a:rPr>
              <a:t>权限的升级变化</a:t>
            </a:r>
            <a:endParaRPr lang="en-US" altLang="zh-CN" dirty="0">
              <a:solidFill>
                <a:srgbClr val="0070C0"/>
              </a:solidFill>
            </a:endParaRPr>
          </a:p>
          <a:p>
            <a:pPr marL="0" indent="0">
              <a:buNone/>
            </a:pPr>
            <a:r>
              <a:rPr lang="zh-CN" altLang="en-US" sz="1200" dirty="0"/>
              <a:t>匿名 </a:t>
            </a:r>
            <a:r>
              <a:rPr lang="en-US" altLang="zh-CN" sz="1200" dirty="0"/>
              <a:t>-&gt; </a:t>
            </a:r>
            <a:r>
              <a:rPr lang="zh-CN" altLang="en-US" sz="1200" dirty="0"/>
              <a:t>注册的设备 </a:t>
            </a:r>
            <a:r>
              <a:rPr lang="en-US" altLang="zh-CN" sz="1200" dirty="0"/>
              <a:t>-&gt; </a:t>
            </a:r>
            <a:r>
              <a:rPr lang="zh-CN" altLang="en-US" sz="1200" dirty="0"/>
              <a:t>已登录的用户 </a:t>
            </a:r>
            <a:r>
              <a:rPr lang="en-US" altLang="zh-CN" sz="1200" dirty="0"/>
              <a:t>-&gt; </a:t>
            </a:r>
            <a:r>
              <a:rPr lang="zh-CN" altLang="en-US" sz="1200" dirty="0"/>
              <a:t>已授权的用户</a:t>
            </a:r>
            <a:endParaRPr lang="en-US" altLang="zh-CN" sz="1200" dirty="0"/>
          </a:p>
          <a:p>
            <a:pPr marL="0" indent="0">
              <a:buNone/>
            </a:pPr>
            <a:r>
              <a:rPr lang="zh-CN" altLang="en-US" sz="1400" dirty="0"/>
              <a:t>会导致少量用户出现权限不足的错误（</a:t>
            </a:r>
            <a:r>
              <a:rPr lang="en-US" altLang="zh-CN" sz="1400" dirty="0"/>
              <a:t>-160</a:t>
            </a:r>
            <a:r>
              <a:rPr lang="zh-CN" altLang="en-US" sz="1400" dirty="0"/>
              <a:t>）从而引导用户登录。</a:t>
            </a:r>
            <a:endParaRPr lang="en-US" altLang="zh-CN" sz="1400" dirty="0"/>
          </a:p>
          <a:p>
            <a:pPr marL="0" indent="0">
              <a:lnSpc>
                <a:spcPct val="150000"/>
              </a:lnSpc>
              <a:buNone/>
            </a:pPr>
            <a:r>
              <a:rPr lang="zh-CN" altLang="en-US" sz="1400" dirty="0"/>
              <a:t>但是由于客户端遗留代码的问题，并不是所有的客户端都采用了最新的签名策略。目前</a:t>
            </a:r>
            <a:r>
              <a:rPr lang="zh-CN" altLang="en-US" sz="1400" dirty="0">
                <a:solidFill>
                  <a:srgbClr val="FF0000"/>
                </a:solidFill>
              </a:rPr>
              <a:t>匿名到非匿名</a:t>
            </a:r>
            <a:r>
              <a:rPr lang="zh-CN" altLang="en-US" sz="1400" dirty="0"/>
              <a:t>的转换可能会出现签名错误，但其他转换不会出现问题</a:t>
            </a:r>
            <a:endParaRPr lang="en-US" sz="1400" dirty="0"/>
          </a:p>
        </p:txBody>
      </p:sp>
    </p:spTree>
    <p:extLst>
      <p:ext uri="{BB962C8B-B14F-4D97-AF65-F5344CB8AC3E}">
        <p14:creationId xmlns:p14="http://schemas.microsoft.com/office/powerpoint/2010/main" val="2145507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9706-7CBC-794C-A5EF-952515BCACDD}"/>
              </a:ext>
            </a:extLst>
          </p:cNvPr>
          <p:cNvSpPr>
            <a:spLocks noGrp="1"/>
          </p:cNvSpPr>
          <p:nvPr>
            <p:ph type="title"/>
          </p:nvPr>
        </p:nvSpPr>
        <p:spPr/>
        <p:txBody>
          <a:bodyPr/>
          <a:lstStyle/>
          <a:p>
            <a:r>
              <a:rPr lang="en-US" dirty="0"/>
              <a:t>API</a:t>
            </a:r>
            <a:r>
              <a:rPr lang="zh-CN" altLang="en-US" dirty="0"/>
              <a:t>权限的选择</a:t>
            </a:r>
            <a:endParaRPr lang="en-US" dirty="0"/>
          </a:p>
        </p:txBody>
      </p:sp>
      <p:sp>
        <p:nvSpPr>
          <p:cNvPr id="3" name="Content Placeholder 2">
            <a:extLst>
              <a:ext uri="{FF2B5EF4-FFF2-40B4-BE49-F238E27FC236}">
                <a16:creationId xmlns:a16="http://schemas.microsoft.com/office/drawing/2014/main" id="{BBC8BA30-3677-7B44-823F-EB3F7B26131A}"/>
              </a:ext>
            </a:extLst>
          </p:cNvPr>
          <p:cNvSpPr>
            <a:spLocks noGrp="1"/>
          </p:cNvSpPr>
          <p:nvPr>
            <p:ph idx="1"/>
          </p:nvPr>
        </p:nvSpPr>
        <p:spPr/>
        <p:txBody>
          <a:bodyPr>
            <a:normAutofit fontScale="62500" lnSpcReduction="20000"/>
          </a:bodyPr>
          <a:lstStyle/>
          <a:p>
            <a:r>
              <a:rPr lang="en-US" b="1" dirty="0">
                <a:solidFill>
                  <a:srgbClr val="0070C0"/>
                </a:solidFill>
              </a:rPr>
              <a:t>Anonym</a:t>
            </a:r>
          </a:p>
          <a:p>
            <a:pPr marL="400050" lvl="1" indent="0">
              <a:lnSpc>
                <a:spcPct val="170000"/>
              </a:lnSpc>
              <a:buNone/>
            </a:pPr>
            <a:r>
              <a:rPr lang="zh-CN" altLang="en-US" dirty="0"/>
              <a:t>仅应包含注册设备的</a:t>
            </a:r>
            <a:r>
              <a:rPr lang="en-US" altLang="zh-CN" dirty="0"/>
              <a:t>API</a:t>
            </a:r>
            <a:r>
              <a:rPr lang="zh-CN" altLang="en-US" dirty="0"/>
              <a:t>以及会在注册设备成功之前执行的</a:t>
            </a:r>
            <a:r>
              <a:rPr lang="en-US" altLang="zh-CN" dirty="0"/>
              <a:t>API</a:t>
            </a:r>
            <a:r>
              <a:rPr lang="zh-CN" altLang="en-US" dirty="0"/>
              <a:t>（例如落地页中的</a:t>
            </a:r>
            <a:r>
              <a:rPr lang="en-US" altLang="zh-CN" dirty="0"/>
              <a:t>API</a:t>
            </a:r>
            <a:r>
              <a:rPr lang="zh-CN" altLang="en-US" dirty="0"/>
              <a:t>）。这个级别的</a:t>
            </a:r>
            <a:r>
              <a:rPr lang="en-US" altLang="zh-CN" dirty="0"/>
              <a:t>API</a:t>
            </a:r>
            <a:r>
              <a:rPr lang="zh-CN" altLang="en-US" dirty="0"/>
              <a:t>由于权限级别要求很低，所以应尽可能减少使用</a:t>
            </a:r>
            <a:endParaRPr lang="en-US" altLang="zh-CN" dirty="0"/>
          </a:p>
          <a:p>
            <a:r>
              <a:rPr lang="en-US" altLang="zh-CN" b="1" dirty="0" err="1">
                <a:solidFill>
                  <a:srgbClr val="0070C0"/>
                </a:solidFill>
              </a:rPr>
              <a:t>RegisteredDevice</a:t>
            </a:r>
            <a:endParaRPr lang="en-US" altLang="zh-CN" b="1" dirty="0">
              <a:solidFill>
                <a:srgbClr val="0070C0"/>
              </a:solidFill>
            </a:endParaRPr>
          </a:p>
          <a:p>
            <a:pPr marL="400050" lvl="1" indent="0">
              <a:buNone/>
            </a:pPr>
            <a:r>
              <a:rPr lang="zh-CN" altLang="en-US" dirty="0"/>
              <a:t>除已授权和已登录的用户权限之外，除以下特例之外其他</a:t>
            </a:r>
            <a:r>
              <a:rPr lang="en-US" altLang="zh-CN" dirty="0"/>
              <a:t>API</a:t>
            </a:r>
            <a:r>
              <a:rPr lang="zh-CN" altLang="en-US" dirty="0"/>
              <a:t>均应使用此权限级别：</a:t>
            </a:r>
          </a:p>
          <a:p>
            <a:pPr lvl="1"/>
            <a:r>
              <a:rPr lang="zh-CN" altLang="en-US" sz="1800" dirty="0"/>
              <a:t>注册设备的</a:t>
            </a:r>
            <a:r>
              <a:rPr lang="en-US" altLang="zh-CN" sz="1800" dirty="0"/>
              <a:t>API</a:t>
            </a:r>
          </a:p>
          <a:p>
            <a:pPr lvl="1"/>
            <a:r>
              <a:rPr lang="zh-CN" altLang="en-US" sz="1800" dirty="0"/>
              <a:t>所有可能和注册设备同时发生的</a:t>
            </a:r>
            <a:r>
              <a:rPr lang="en-US" altLang="zh-CN" sz="1800" dirty="0"/>
              <a:t>API</a:t>
            </a:r>
            <a:r>
              <a:rPr lang="zh-CN" altLang="en-US" sz="1800" dirty="0"/>
              <a:t>，例如首页、所有落地页等</a:t>
            </a:r>
            <a:endParaRPr lang="en-US" altLang="zh-CN" sz="1800" dirty="0"/>
          </a:p>
          <a:p>
            <a:r>
              <a:rPr lang="en-US" altLang="zh-CN" b="1" dirty="0">
                <a:solidFill>
                  <a:srgbClr val="0070C0"/>
                </a:solidFill>
              </a:rPr>
              <a:t>User</a:t>
            </a:r>
          </a:p>
          <a:p>
            <a:pPr marL="400050" lvl="1" indent="0">
              <a:buNone/>
            </a:pPr>
            <a:r>
              <a:rPr lang="zh-CN" altLang="en-US" dirty="0"/>
              <a:t>表示此</a:t>
            </a:r>
            <a:r>
              <a:rPr lang="en-US" altLang="zh-CN" dirty="0"/>
              <a:t>API</a:t>
            </a:r>
            <a:r>
              <a:rPr lang="zh-CN" altLang="en-US" dirty="0"/>
              <a:t>仅允许已经登录的用户访问，例如购物车下单、获取用户信息等。将</a:t>
            </a:r>
            <a:r>
              <a:rPr lang="en-US" altLang="zh-CN" dirty="0"/>
              <a:t>API</a:t>
            </a:r>
            <a:r>
              <a:rPr lang="zh-CN" altLang="en-US" dirty="0"/>
              <a:t>设置为此级别可以注入用户相关的参数（例如用户编号</a:t>
            </a:r>
            <a:r>
              <a:rPr lang="en-US" altLang="zh-CN" dirty="0" err="1"/>
              <a:t>uid</a:t>
            </a:r>
            <a:r>
              <a:rPr lang="zh-CN" altLang="en-US" dirty="0"/>
              <a:t>）。</a:t>
            </a:r>
            <a:endParaRPr lang="en-US" altLang="zh-CN" dirty="0"/>
          </a:p>
          <a:p>
            <a:pPr marL="400050" lvl="1" indent="0">
              <a:buNone/>
            </a:pPr>
            <a:r>
              <a:rPr lang="zh-CN" altLang="en-US" dirty="0"/>
              <a:t>所有需要注入当前用户编号（</a:t>
            </a:r>
            <a:r>
              <a:rPr lang="en-US" altLang="zh-CN" dirty="0" err="1"/>
              <a:t>uid</a:t>
            </a:r>
            <a:r>
              <a:rPr lang="zh-CN" altLang="en-US" dirty="0"/>
              <a:t>）的</a:t>
            </a:r>
            <a:r>
              <a:rPr lang="en-US" altLang="zh-CN" dirty="0"/>
              <a:t>API</a:t>
            </a:r>
            <a:r>
              <a:rPr lang="zh-CN" altLang="en-US" dirty="0"/>
              <a:t>都至少应将此</a:t>
            </a:r>
            <a:r>
              <a:rPr lang="en-US" altLang="zh-CN" dirty="0"/>
              <a:t>API</a:t>
            </a:r>
            <a:r>
              <a:rPr lang="zh-CN" altLang="en-US" dirty="0"/>
              <a:t>设置为已登录的用户权限级别</a:t>
            </a:r>
            <a:endParaRPr lang="en-US" altLang="zh-CN" dirty="0"/>
          </a:p>
          <a:p>
            <a:pPr marL="400050" lvl="1" indent="0">
              <a:buNone/>
            </a:pPr>
            <a:r>
              <a:rPr lang="zh-CN" altLang="en-US" dirty="0"/>
              <a:t>主要用于</a:t>
            </a:r>
            <a:r>
              <a:rPr lang="en-US" altLang="zh-CN" dirty="0"/>
              <a:t>C</a:t>
            </a:r>
            <a:r>
              <a:rPr lang="zh-CN" altLang="en-US" dirty="0"/>
              <a:t>端用户</a:t>
            </a:r>
            <a:endParaRPr lang="en-US" altLang="zh-CN" dirty="0"/>
          </a:p>
          <a:p>
            <a:r>
              <a:rPr lang="en-US" altLang="zh-CN" b="1" dirty="0" err="1">
                <a:solidFill>
                  <a:srgbClr val="0070C0"/>
                </a:solidFill>
              </a:rPr>
              <a:t>AuthorizedUser</a:t>
            </a:r>
            <a:endParaRPr lang="en-US" altLang="zh-CN" b="1" dirty="0">
              <a:solidFill>
                <a:srgbClr val="0070C0"/>
              </a:solidFill>
            </a:endParaRPr>
          </a:p>
          <a:p>
            <a:pPr marL="400050" lvl="1" indent="0">
              <a:buNone/>
            </a:pPr>
            <a:r>
              <a:rPr lang="zh-CN" altLang="en-US" dirty="0"/>
              <a:t>最高的权限级别，仅允许拥有特定角色的用户访问。用于保护相关后台数据和控制高风险的操作</a:t>
            </a:r>
            <a:endParaRPr lang="en-US" altLang="zh-CN" dirty="0"/>
          </a:p>
          <a:p>
            <a:pPr marL="400050" lvl="1" indent="0">
              <a:buNone/>
            </a:pPr>
            <a:r>
              <a:rPr lang="zh-CN" altLang="en-US" dirty="0"/>
              <a:t>主要用于</a:t>
            </a:r>
            <a:r>
              <a:rPr lang="en-US" altLang="zh-CN" dirty="0"/>
              <a:t>B</a:t>
            </a:r>
            <a:r>
              <a:rPr lang="zh-CN" altLang="en-US" dirty="0"/>
              <a:t>端用户（</a:t>
            </a:r>
            <a:r>
              <a:rPr lang="en-US" altLang="zh-CN" dirty="0"/>
              <a:t>B</a:t>
            </a:r>
            <a:r>
              <a:rPr lang="zh-CN" altLang="en-US" dirty="0"/>
              <a:t>端的所有</a:t>
            </a:r>
            <a:r>
              <a:rPr lang="en-US" altLang="zh-CN" dirty="0"/>
              <a:t>API</a:t>
            </a:r>
            <a:r>
              <a:rPr lang="zh-CN" altLang="en-US" dirty="0"/>
              <a:t>都应优先考虑使用</a:t>
            </a:r>
            <a:r>
              <a:rPr lang="en-US" altLang="zh-CN" dirty="0"/>
              <a:t>/</a:t>
            </a:r>
            <a:r>
              <a:rPr lang="en-US" altLang="zh-CN" dirty="0" err="1"/>
              <a:t>AuthorizedUser</a:t>
            </a:r>
            <a:r>
              <a:rPr lang="zh-CN" altLang="en-US" dirty="0"/>
              <a:t>）</a:t>
            </a:r>
            <a:endParaRPr lang="en-US" altLang="zh-CN" dirty="0"/>
          </a:p>
        </p:txBody>
      </p:sp>
    </p:spTree>
    <p:extLst>
      <p:ext uri="{BB962C8B-B14F-4D97-AF65-F5344CB8AC3E}">
        <p14:creationId xmlns:p14="http://schemas.microsoft.com/office/powerpoint/2010/main" val="103339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B6DA-1DD5-F54F-8AD2-A2A186324225}"/>
              </a:ext>
            </a:extLst>
          </p:cNvPr>
          <p:cNvSpPr>
            <a:spLocks noGrp="1"/>
          </p:cNvSpPr>
          <p:nvPr>
            <p:ph type="title"/>
          </p:nvPr>
        </p:nvSpPr>
        <p:spPr/>
        <p:txBody>
          <a:bodyPr/>
          <a:lstStyle/>
          <a:p>
            <a:r>
              <a:rPr lang="en-US" dirty="0"/>
              <a:t>API</a:t>
            </a:r>
            <a:r>
              <a:rPr lang="zh-CN" altLang="en-US" dirty="0"/>
              <a:t>权限的迁移方案</a:t>
            </a:r>
            <a:endParaRPr lang="en-US" dirty="0"/>
          </a:p>
        </p:txBody>
      </p:sp>
      <p:sp>
        <p:nvSpPr>
          <p:cNvPr id="3" name="Content Placeholder 2">
            <a:extLst>
              <a:ext uri="{FF2B5EF4-FFF2-40B4-BE49-F238E27FC236}">
                <a16:creationId xmlns:a16="http://schemas.microsoft.com/office/drawing/2014/main" id="{C5C943C6-16DB-B045-AEBB-D89517B9CDBA}"/>
              </a:ext>
            </a:extLst>
          </p:cNvPr>
          <p:cNvSpPr>
            <a:spLocks noGrp="1"/>
          </p:cNvSpPr>
          <p:nvPr>
            <p:ph idx="1"/>
          </p:nvPr>
        </p:nvSpPr>
        <p:spPr/>
        <p:txBody>
          <a:bodyPr/>
          <a:lstStyle/>
          <a:p>
            <a:r>
              <a:rPr lang="zh-CN" altLang="en-US" dirty="0"/>
              <a:t>所有权限级别为</a:t>
            </a:r>
            <a:r>
              <a:rPr lang="en-US" altLang="zh-CN" dirty="0">
                <a:solidFill>
                  <a:srgbClr val="FFC000"/>
                </a:solidFill>
              </a:rPr>
              <a:t>Subsystem</a:t>
            </a:r>
            <a:r>
              <a:rPr lang="zh-CN" altLang="en-US" dirty="0"/>
              <a:t>并且标注了</a:t>
            </a:r>
            <a:r>
              <a:rPr lang="en-US" altLang="zh-CN" dirty="0">
                <a:solidFill>
                  <a:srgbClr val="FFC000"/>
                </a:solidFill>
              </a:rPr>
              <a:t>@</a:t>
            </a:r>
            <a:r>
              <a:rPr lang="en-US" dirty="0" err="1">
                <a:solidFill>
                  <a:srgbClr val="FFC000"/>
                </a:solidFill>
              </a:rPr>
              <a:t>ApiSubSystem</a:t>
            </a:r>
            <a:r>
              <a:rPr lang="zh-CN" altLang="en-US" dirty="0"/>
              <a:t>均应切换到</a:t>
            </a:r>
            <a:r>
              <a:rPr lang="en-US" altLang="zh-CN" dirty="0" err="1">
                <a:solidFill>
                  <a:srgbClr val="00B050"/>
                </a:solidFill>
              </a:rPr>
              <a:t>AuthorizedUser</a:t>
            </a:r>
            <a:r>
              <a:rPr lang="zh-CN" altLang="en-US" dirty="0"/>
              <a:t>级别，并删除</a:t>
            </a:r>
            <a:r>
              <a:rPr lang="en-US" altLang="zh-CN" dirty="0"/>
              <a:t>@</a:t>
            </a:r>
            <a:r>
              <a:rPr lang="en-US" dirty="0" err="1"/>
              <a:t>ApiSubSystem</a:t>
            </a:r>
            <a:r>
              <a:rPr lang="zh-CN" altLang="en-US" dirty="0"/>
              <a:t>注解</a:t>
            </a:r>
            <a:endParaRPr lang="en-US" altLang="zh-CN" dirty="0"/>
          </a:p>
          <a:p>
            <a:r>
              <a:rPr lang="zh-CN" altLang="en-US" dirty="0"/>
              <a:t>所有权限级别为</a:t>
            </a:r>
            <a:r>
              <a:rPr lang="en-US" altLang="zh-CN" dirty="0">
                <a:solidFill>
                  <a:srgbClr val="FFC000"/>
                </a:solidFill>
              </a:rPr>
              <a:t>Subsystem</a:t>
            </a:r>
            <a:r>
              <a:rPr lang="zh-CN" altLang="en-US" dirty="0"/>
              <a:t>但未标注</a:t>
            </a:r>
            <a:r>
              <a:rPr lang="en-US" altLang="zh-CN" dirty="0">
                <a:solidFill>
                  <a:srgbClr val="FFC000"/>
                </a:solidFill>
              </a:rPr>
              <a:t>@</a:t>
            </a:r>
            <a:r>
              <a:rPr lang="en-US" dirty="0" err="1">
                <a:solidFill>
                  <a:srgbClr val="FFC000"/>
                </a:solidFill>
              </a:rPr>
              <a:t>ApiSubSystem</a:t>
            </a:r>
            <a:r>
              <a:rPr lang="zh-CN" altLang="en-US" dirty="0"/>
              <a:t>的</a:t>
            </a:r>
            <a:r>
              <a:rPr lang="en-US" altLang="zh-CN" dirty="0"/>
              <a:t>API</a:t>
            </a:r>
            <a:r>
              <a:rPr lang="zh-CN" altLang="en-US" dirty="0"/>
              <a:t>均应切换到</a:t>
            </a:r>
            <a:r>
              <a:rPr lang="en-US" altLang="zh-CN" dirty="0">
                <a:solidFill>
                  <a:srgbClr val="00B050"/>
                </a:solidFill>
              </a:rPr>
              <a:t>User</a:t>
            </a:r>
            <a:r>
              <a:rPr lang="zh-CN" altLang="en-US" dirty="0"/>
              <a:t>级别</a:t>
            </a:r>
            <a:endParaRPr lang="en-US" altLang="zh-CN" dirty="0"/>
          </a:p>
          <a:p>
            <a:r>
              <a:rPr lang="zh-CN" altLang="en-US" dirty="0"/>
              <a:t>所有权限级别为</a:t>
            </a:r>
            <a:r>
              <a:rPr lang="en-US" altLang="zh-CN" dirty="0" err="1">
                <a:solidFill>
                  <a:srgbClr val="FFC000"/>
                </a:solidFill>
              </a:rPr>
              <a:t>InternalUser</a:t>
            </a:r>
            <a:r>
              <a:rPr lang="zh-CN" altLang="en-US" dirty="0"/>
              <a:t>的</a:t>
            </a:r>
            <a:r>
              <a:rPr lang="en-US" altLang="zh-CN" dirty="0"/>
              <a:t>API</a:t>
            </a:r>
            <a:r>
              <a:rPr lang="zh-CN" altLang="en-US" dirty="0"/>
              <a:t>按照是否校验权限的原则，切换到</a:t>
            </a:r>
            <a:r>
              <a:rPr lang="en-US" altLang="zh-CN" dirty="0" err="1">
                <a:solidFill>
                  <a:srgbClr val="00B050"/>
                </a:solidFill>
              </a:rPr>
              <a:t>AuthorizedUser</a:t>
            </a:r>
            <a:r>
              <a:rPr lang="zh-CN" altLang="en-US" dirty="0"/>
              <a:t>（校验权限）或者</a:t>
            </a:r>
            <a:r>
              <a:rPr lang="en-US" altLang="zh-CN" dirty="0">
                <a:solidFill>
                  <a:srgbClr val="00B050"/>
                </a:solidFill>
              </a:rPr>
              <a:t>User</a:t>
            </a:r>
            <a:r>
              <a:rPr lang="zh-CN" altLang="en-US" dirty="0"/>
              <a:t>（不校验权限）</a:t>
            </a:r>
            <a:endParaRPr lang="en-US" altLang="zh-CN" dirty="0"/>
          </a:p>
          <a:p>
            <a:endParaRPr lang="en-US" dirty="0"/>
          </a:p>
          <a:p>
            <a:r>
              <a:rPr lang="zh-CN" altLang="en-US" dirty="0">
                <a:solidFill>
                  <a:schemeClr val="accent1">
                    <a:lumMod val="40000"/>
                    <a:lumOff val="60000"/>
                  </a:schemeClr>
                </a:solidFill>
              </a:rPr>
              <a:t>注意：以上迁移过程属于兼容升级，不会对现有系统造成影响</a:t>
            </a:r>
            <a:endParaRPr lang="en-US" altLang="zh-CN" dirty="0">
              <a:solidFill>
                <a:schemeClr val="accent1">
                  <a:lumMod val="40000"/>
                  <a:lumOff val="60000"/>
                </a:schemeClr>
              </a:solidFill>
            </a:endParaRPr>
          </a:p>
          <a:p>
            <a:r>
              <a:rPr lang="zh-CN" altLang="en-US" dirty="0">
                <a:solidFill>
                  <a:schemeClr val="accent1">
                    <a:lumMod val="40000"/>
                    <a:lumOff val="60000"/>
                  </a:schemeClr>
                </a:solidFill>
              </a:rPr>
              <a:t>请参考上一页关于如何选择权限级别的介绍确定你是否需要权限校验</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06613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8137-22EE-BC40-AE27-2851FCBE77F9}"/>
              </a:ext>
            </a:extLst>
          </p:cNvPr>
          <p:cNvSpPr>
            <a:spLocks noGrp="1"/>
          </p:cNvSpPr>
          <p:nvPr>
            <p:ph type="title"/>
          </p:nvPr>
        </p:nvSpPr>
        <p:spPr/>
        <p:txBody>
          <a:bodyPr/>
          <a:lstStyle/>
          <a:p>
            <a:r>
              <a:rPr lang="zh-CN" altLang="en-US" dirty="0"/>
              <a:t>身份凭据</a:t>
            </a:r>
            <a:endParaRPr lang="en-US" dirty="0"/>
          </a:p>
        </p:txBody>
      </p:sp>
      <p:sp>
        <p:nvSpPr>
          <p:cNvPr id="3" name="Text Placeholder 2">
            <a:extLst>
              <a:ext uri="{FF2B5EF4-FFF2-40B4-BE49-F238E27FC236}">
                <a16:creationId xmlns:a16="http://schemas.microsoft.com/office/drawing/2014/main" id="{CEB846F4-8929-3F4F-8AC0-06D6379B289C}"/>
              </a:ext>
            </a:extLst>
          </p:cNvPr>
          <p:cNvSpPr>
            <a:spLocks noGrp="1"/>
          </p:cNvSpPr>
          <p:nvPr>
            <p:ph type="body" idx="1"/>
          </p:nvPr>
        </p:nvSpPr>
        <p:spPr/>
        <p:txBody>
          <a:bodyPr/>
          <a:lstStyle/>
          <a:p>
            <a:r>
              <a:rPr lang="zh-CN" altLang="en-US" dirty="0"/>
              <a:t>身份凭据</a:t>
            </a:r>
            <a:r>
              <a:rPr lang="en-US" altLang="zh-CN" dirty="0"/>
              <a:t>(token)</a:t>
            </a:r>
            <a:r>
              <a:rPr lang="zh-CN" altLang="en-US" dirty="0"/>
              <a:t>是网关用来解决身份认证和权限校验的核心工具</a:t>
            </a:r>
            <a:endParaRPr lang="en-US" dirty="0"/>
          </a:p>
        </p:txBody>
      </p:sp>
    </p:spTree>
    <p:extLst>
      <p:ext uri="{BB962C8B-B14F-4D97-AF65-F5344CB8AC3E}">
        <p14:creationId xmlns:p14="http://schemas.microsoft.com/office/powerpoint/2010/main" val="145048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AA31-986D-5249-B071-D1CA81BBF094}"/>
              </a:ext>
            </a:extLst>
          </p:cNvPr>
          <p:cNvSpPr>
            <a:spLocks noGrp="1"/>
          </p:cNvSpPr>
          <p:nvPr>
            <p:ph type="title"/>
          </p:nvPr>
        </p:nvSpPr>
        <p:spPr/>
        <p:txBody>
          <a:bodyPr/>
          <a:lstStyle/>
          <a:p>
            <a:r>
              <a:rPr lang="zh-CN" altLang="en-US" dirty="0"/>
              <a:t>谢谢</a:t>
            </a:r>
            <a:endParaRPr lang="en-US" dirty="0"/>
          </a:p>
        </p:txBody>
      </p:sp>
      <p:sp>
        <p:nvSpPr>
          <p:cNvPr id="3" name="Text Placeholder 2">
            <a:extLst>
              <a:ext uri="{FF2B5EF4-FFF2-40B4-BE49-F238E27FC236}">
                <a16:creationId xmlns:a16="http://schemas.microsoft.com/office/drawing/2014/main" id="{50E72D31-DBEC-B349-A5BF-D82828349F31}"/>
              </a:ext>
            </a:extLst>
          </p:cNvPr>
          <p:cNvSpPr>
            <a:spLocks noGrp="1"/>
          </p:cNvSpPr>
          <p:nvPr>
            <p:ph type="body" idx="1"/>
          </p:nvPr>
        </p:nvSpPr>
        <p:spPr/>
        <p:txBody>
          <a:bodyPr/>
          <a:lstStyle/>
          <a:p>
            <a:r>
              <a:rPr lang="zh-CN" altLang="en-US" dirty="0"/>
              <a:t>详细信息请参考文档：</a:t>
            </a:r>
            <a:r>
              <a:rPr lang="en-US" dirty="0">
                <a:hlinkClick r:id="rId2"/>
              </a:rPr>
              <a:t> </a:t>
            </a:r>
          </a:p>
          <a:p>
            <a:r>
              <a:rPr lang="en-US" dirty="0">
                <a:hlinkClick r:id="rId2"/>
              </a:rPr>
              <a:t>https://gitlab.yit.com/backend/api-gateway/blob/dev/doc/auth.md</a:t>
            </a:r>
            <a:endParaRPr lang="en-US" dirty="0"/>
          </a:p>
        </p:txBody>
      </p:sp>
    </p:spTree>
    <p:extLst>
      <p:ext uri="{BB962C8B-B14F-4D97-AF65-F5344CB8AC3E}">
        <p14:creationId xmlns:p14="http://schemas.microsoft.com/office/powerpoint/2010/main" val="19806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7F38-D59B-5240-98EA-1BE6267AFD65}"/>
              </a:ext>
            </a:extLst>
          </p:cNvPr>
          <p:cNvSpPr>
            <a:spLocks noGrp="1"/>
          </p:cNvSpPr>
          <p:nvPr>
            <p:ph type="title"/>
          </p:nvPr>
        </p:nvSpPr>
        <p:spPr/>
        <p:txBody>
          <a:bodyPr/>
          <a:lstStyle/>
          <a:p>
            <a:r>
              <a:rPr lang="zh-CN" altLang="en-US" dirty="0"/>
              <a:t>身份凭据的分类</a:t>
            </a:r>
            <a:endParaRPr lang="en-US" dirty="0"/>
          </a:p>
        </p:txBody>
      </p:sp>
      <p:sp>
        <p:nvSpPr>
          <p:cNvPr id="3" name="Content Placeholder 2">
            <a:extLst>
              <a:ext uri="{FF2B5EF4-FFF2-40B4-BE49-F238E27FC236}">
                <a16:creationId xmlns:a16="http://schemas.microsoft.com/office/drawing/2014/main" id="{089F44CA-13D7-2E49-A7CE-23CA61249618}"/>
              </a:ext>
            </a:extLst>
          </p:cNvPr>
          <p:cNvSpPr>
            <a:spLocks noGrp="1"/>
          </p:cNvSpPr>
          <p:nvPr>
            <p:ph idx="1"/>
          </p:nvPr>
        </p:nvSpPr>
        <p:spPr/>
        <p:txBody>
          <a:bodyPr/>
          <a:lstStyle/>
          <a:p>
            <a:r>
              <a:rPr lang="zh-CN" altLang="en-US" dirty="0"/>
              <a:t>设备凭据，即</a:t>
            </a:r>
            <a:r>
              <a:rPr lang="en-US" altLang="zh-CN" dirty="0"/>
              <a:t>device token</a:t>
            </a:r>
            <a:r>
              <a:rPr lang="zh-CN" altLang="en-US" dirty="0"/>
              <a:t>，简称</a:t>
            </a:r>
            <a:r>
              <a:rPr lang="en-US" altLang="zh-CN" dirty="0" err="1">
                <a:solidFill>
                  <a:schemeClr val="accent1">
                    <a:lumMod val="60000"/>
                    <a:lumOff val="40000"/>
                  </a:schemeClr>
                </a:solidFill>
              </a:rPr>
              <a:t>dtk</a:t>
            </a:r>
            <a:r>
              <a:rPr lang="zh-CN" altLang="en-US" dirty="0"/>
              <a:t>，是能够代表设备身份的凭据，包含了设备编号、平台信息、凭据有效期等信息。客户端在进行设备注册时会获得该凭据</a:t>
            </a:r>
            <a:endParaRPr lang="en-US" altLang="zh-CN" dirty="0"/>
          </a:p>
          <a:p>
            <a:pPr marL="0" indent="0">
              <a:buNone/>
            </a:pPr>
            <a:endParaRPr lang="zh-CN" altLang="en-US" dirty="0"/>
          </a:p>
          <a:p>
            <a:r>
              <a:rPr lang="zh-CN" altLang="en-US" dirty="0"/>
              <a:t>用户凭据，即</a:t>
            </a:r>
            <a:r>
              <a:rPr lang="en-US" altLang="zh-CN" dirty="0"/>
              <a:t>user token</a:t>
            </a:r>
            <a:r>
              <a:rPr lang="zh-CN" altLang="en-US" dirty="0"/>
              <a:t>，简称</a:t>
            </a:r>
            <a:r>
              <a:rPr lang="en-US" altLang="zh-CN" dirty="0" err="1">
                <a:solidFill>
                  <a:schemeClr val="accent1">
                    <a:lumMod val="60000"/>
                    <a:lumOff val="40000"/>
                  </a:schemeClr>
                </a:solidFill>
              </a:rPr>
              <a:t>utk</a:t>
            </a:r>
            <a:r>
              <a:rPr lang="zh-CN" altLang="en-US" dirty="0"/>
              <a:t>，是能够代表用户身份的凭据，包含了访问者所使用的设备编号、平台编号、凭据有效期、用户编号、用户角色等信息。客户端成功登录后可以获得该凭据。用户凭据包含了设备凭据的所有信息。</a:t>
            </a:r>
            <a:endParaRPr lang="en-US" dirty="0"/>
          </a:p>
        </p:txBody>
      </p:sp>
    </p:spTree>
    <p:extLst>
      <p:ext uri="{BB962C8B-B14F-4D97-AF65-F5344CB8AC3E}">
        <p14:creationId xmlns:p14="http://schemas.microsoft.com/office/powerpoint/2010/main" val="139640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0FB9-C5D8-C947-B9F1-A34AEA3E5FB9}"/>
              </a:ext>
            </a:extLst>
          </p:cNvPr>
          <p:cNvSpPr>
            <a:spLocks noGrp="1"/>
          </p:cNvSpPr>
          <p:nvPr>
            <p:ph type="title"/>
          </p:nvPr>
        </p:nvSpPr>
        <p:spPr/>
        <p:txBody>
          <a:bodyPr/>
          <a:lstStyle/>
          <a:p>
            <a:r>
              <a:rPr lang="zh-CN" altLang="en-US" dirty="0"/>
              <a:t>身份凭据内部</a:t>
            </a:r>
            <a:endParaRPr lang="en-US" dirty="0"/>
          </a:p>
        </p:txBody>
      </p:sp>
      <p:graphicFrame>
        <p:nvGraphicFramePr>
          <p:cNvPr id="4" name="Content Placeholder 3">
            <a:extLst>
              <a:ext uri="{FF2B5EF4-FFF2-40B4-BE49-F238E27FC236}">
                <a16:creationId xmlns:a16="http://schemas.microsoft.com/office/drawing/2014/main" id="{F2AFC668-DF5C-9548-9D7C-9074DD7A1B19}"/>
              </a:ext>
            </a:extLst>
          </p:cNvPr>
          <p:cNvGraphicFramePr>
            <a:graphicFrameLocks noGrp="1"/>
          </p:cNvGraphicFramePr>
          <p:nvPr>
            <p:ph idx="1"/>
            <p:extLst>
              <p:ext uri="{D42A27DB-BD31-4B8C-83A1-F6EECF244321}">
                <p14:modId xmlns:p14="http://schemas.microsoft.com/office/powerpoint/2010/main" val="2916723695"/>
              </p:ext>
            </p:extLst>
          </p:nvPr>
        </p:nvGraphicFramePr>
        <p:xfrm>
          <a:off x="2576657" y="1521372"/>
          <a:ext cx="8915400" cy="4925337"/>
        </p:xfrm>
        <a:graphic>
          <a:graphicData uri="http://schemas.openxmlformats.org/drawingml/2006/table">
            <a:tbl>
              <a:tblPr firstRow="1" bandRow="1">
                <a:tableStyleId>{5C22544A-7EE6-4342-B048-85BDC9FD1C3A}</a:tableStyleId>
              </a:tblPr>
              <a:tblGrid>
                <a:gridCol w="1404136">
                  <a:extLst>
                    <a:ext uri="{9D8B030D-6E8A-4147-A177-3AD203B41FA5}">
                      <a16:colId xmlns:a16="http://schemas.microsoft.com/office/drawing/2014/main" val="2889942458"/>
                    </a:ext>
                  </a:extLst>
                </a:gridCol>
                <a:gridCol w="3053564">
                  <a:extLst>
                    <a:ext uri="{9D8B030D-6E8A-4147-A177-3AD203B41FA5}">
                      <a16:colId xmlns:a16="http://schemas.microsoft.com/office/drawing/2014/main" val="3792430019"/>
                    </a:ext>
                  </a:extLst>
                </a:gridCol>
                <a:gridCol w="1131678">
                  <a:extLst>
                    <a:ext uri="{9D8B030D-6E8A-4147-A177-3AD203B41FA5}">
                      <a16:colId xmlns:a16="http://schemas.microsoft.com/office/drawing/2014/main" val="1270825220"/>
                    </a:ext>
                  </a:extLst>
                </a:gridCol>
                <a:gridCol w="3326022">
                  <a:extLst>
                    <a:ext uri="{9D8B030D-6E8A-4147-A177-3AD203B41FA5}">
                      <a16:colId xmlns:a16="http://schemas.microsoft.com/office/drawing/2014/main" val="198635292"/>
                    </a:ext>
                  </a:extLst>
                </a:gridCol>
              </a:tblGrid>
              <a:tr h="432113">
                <a:tc>
                  <a:txBody>
                    <a:bodyPr/>
                    <a:lstStyle/>
                    <a:p>
                      <a:r>
                        <a:rPr lang="zh-CN" altLang="en-US" sz="1200" dirty="0"/>
                        <a:t>字段名称</a:t>
                      </a:r>
                      <a:endParaRPr lang="en-US" sz="1200" dirty="0"/>
                    </a:p>
                  </a:txBody>
                  <a:tcPr/>
                </a:tc>
                <a:tc>
                  <a:txBody>
                    <a:bodyPr/>
                    <a:lstStyle/>
                    <a:p>
                      <a:r>
                        <a:rPr lang="zh-CN" altLang="en-US" sz="1200" dirty="0"/>
                        <a:t>字段含义</a:t>
                      </a:r>
                      <a:endParaRPr lang="en-US" sz="1200" dirty="0"/>
                    </a:p>
                  </a:txBody>
                  <a:tcPr/>
                </a:tc>
                <a:tc>
                  <a:txBody>
                    <a:bodyPr/>
                    <a:lstStyle/>
                    <a:p>
                      <a:r>
                        <a:rPr lang="zh-CN" altLang="en-US" sz="1200" dirty="0"/>
                        <a:t>应用范围</a:t>
                      </a:r>
                    </a:p>
                  </a:txBody>
                  <a:tcPr/>
                </a:tc>
                <a:tc>
                  <a:txBody>
                    <a:bodyPr/>
                    <a:lstStyle/>
                    <a:p>
                      <a:r>
                        <a:rPr lang="zh-CN" altLang="en-US" sz="1200" dirty="0"/>
                        <a:t>用途</a:t>
                      </a:r>
                      <a:endParaRPr lang="en-US" sz="1200" dirty="0"/>
                    </a:p>
                  </a:txBody>
                  <a:tcPr/>
                </a:tc>
                <a:extLst>
                  <a:ext uri="{0D108BD9-81ED-4DB2-BD59-A6C34878D82A}">
                    <a16:rowId xmlns:a16="http://schemas.microsoft.com/office/drawing/2014/main" val="1001576160"/>
                  </a:ext>
                </a:extLst>
              </a:tr>
              <a:tr h="432113">
                <a:tc>
                  <a:txBody>
                    <a:bodyPr/>
                    <a:lstStyle/>
                    <a:p>
                      <a:r>
                        <a:rPr lang="en-US" sz="1400" b="1" dirty="0"/>
                        <a:t>version</a:t>
                      </a:r>
                    </a:p>
                  </a:txBody>
                  <a:tcPr/>
                </a:tc>
                <a:tc>
                  <a:txBody>
                    <a:bodyPr/>
                    <a:lstStyle/>
                    <a:p>
                      <a:r>
                        <a:rPr lang="zh-CN" altLang="en-US" sz="1400" dirty="0">
                          <a:latin typeface="Songti TC" panose="02010600040101010101" pitchFamily="2" charset="-120"/>
                          <a:ea typeface="Songti TC" panose="02010600040101010101" pitchFamily="2" charset="-120"/>
                        </a:rPr>
                        <a:t>版本号</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用于凭据的兼容升级</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1024722557"/>
                  </a:ext>
                </a:extLst>
              </a:tr>
              <a:tr h="432113">
                <a:tc>
                  <a:txBody>
                    <a:bodyPr/>
                    <a:lstStyle/>
                    <a:p>
                      <a:r>
                        <a:rPr lang="en-US" sz="1400" b="1" dirty="0" err="1"/>
                        <a:t>appid</a:t>
                      </a:r>
                      <a:endParaRPr lang="en-US" sz="1400" b="1" dirty="0"/>
                    </a:p>
                  </a:txBody>
                  <a:tcPr/>
                </a:tc>
                <a:tc>
                  <a:txBody>
                    <a:bodyPr/>
                    <a:lstStyle/>
                    <a:p>
                      <a:r>
                        <a:rPr lang="zh-CN" altLang="en-US" sz="1400" dirty="0">
                          <a:latin typeface="Songti TC" panose="02010600040101010101" pitchFamily="2" charset="-120"/>
                          <a:ea typeface="Songti TC" panose="02010600040101010101" pitchFamily="2" charset="-120"/>
                        </a:rPr>
                        <a:t>凭据所属的平台编号</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各平台之间不共享凭据</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3156263506"/>
                  </a:ext>
                </a:extLst>
              </a:tr>
              <a:tr h="432113">
                <a:tc>
                  <a:txBody>
                    <a:bodyPr/>
                    <a:lstStyle/>
                    <a:p>
                      <a:r>
                        <a:rPr lang="en-US" sz="1400" b="1" dirty="0"/>
                        <a:t>expire</a:t>
                      </a:r>
                    </a:p>
                  </a:txBody>
                  <a:tcPr/>
                </a:tc>
                <a:tc>
                  <a:txBody>
                    <a:bodyPr/>
                    <a:lstStyle/>
                    <a:p>
                      <a:r>
                        <a:rPr lang="zh-CN" altLang="en-US" sz="1400" dirty="0">
                          <a:latin typeface="Songti TC" panose="02010600040101010101" pitchFamily="2" charset="-120"/>
                          <a:ea typeface="Songti TC" panose="02010600040101010101" pitchFamily="2" charset="-120"/>
                        </a:rPr>
                        <a:t>凭据的过期时间</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用于身份认证和自动续签</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3066160778"/>
                  </a:ext>
                </a:extLst>
              </a:tr>
              <a:tr h="432113">
                <a:tc>
                  <a:txBody>
                    <a:bodyPr/>
                    <a:lstStyle/>
                    <a:p>
                      <a:r>
                        <a:rPr lang="en-US" sz="1400" b="1" dirty="0" err="1"/>
                        <a:t>deviceId</a:t>
                      </a:r>
                      <a:endParaRPr lang="en-US" sz="1400" b="1" dirty="0"/>
                    </a:p>
                  </a:txBody>
                  <a:tcPr/>
                </a:tc>
                <a:tc>
                  <a:txBody>
                    <a:bodyPr/>
                    <a:lstStyle/>
                    <a:p>
                      <a:r>
                        <a:rPr lang="zh-CN" altLang="en-US" sz="1400" dirty="0">
                          <a:latin typeface="Songti TC" panose="02010600040101010101" pitchFamily="2" charset="-120"/>
                          <a:ea typeface="Songti TC" panose="02010600040101010101" pitchFamily="2" charset="-120"/>
                        </a:rPr>
                        <a:t>凭据所有者的设备编号</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不同设备之间不共享凭据</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4106421402"/>
                  </a:ext>
                </a:extLst>
              </a:tr>
              <a:tr h="432113">
                <a:tc>
                  <a:txBody>
                    <a:bodyPr/>
                    <a:lstStyle/>
                    <a:p>
                      <a:r>
                        <a:rPr lang="en-US" sz="1400" b="1" dirty="0" err="1"/>
                        <a:t>uid</a:t>
                      </a:r>
                      <a:endParaRPr lang="en-US" sz="1400" b="1" dirty="0"/>
                    </a:p>
                  </a:txBody>
                  <a:tcPr/>
                </a:tc>
                <a:tc>
                  <a:txBody>
                    <a:bodyPr/>
                    <a:lstStyle/>
                    <a:p>
                      <a:r>
                        <a:rPr lang="zh-CN" altLang="en-US" sz="1400" dirty="0">
                          <a:latin typeface="Songti TC" panose="02010600040101010101" pitchFamily="2" charset="-120"/>
                          <a:ea typeface="Songti TC" panose="02010600040101010101" pitchFamily="2" charset="-120"/>
                        </a:rPr>
                        <a:t>凭据所有者的用户编号</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用于确定当前用户身份</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2784207393"/>
                  </a:ext>
                </a:extLst>
              </a:tr>
              <a:tr h="479468">
                <a:tc>
                  <a:txBody>
                    <a:bodyPr/>
                    <a:lstStyle/>
                    <a:p>
                      <a:r>
                        <a:rPr lang="en-US" sz="1400" b="1" dirty="0"/>
                        <a:t>key</a:t>
                      </a:r>
                    </a:p>
                  </a:txBody>
                  <a:tcPr/>
                </a:tc>
                <a:tc>
                  <a:txBody>
                    <a:bodyPr/>
                    <a:lstStyle/>
                    <a:p>
                      <a:r>
                        <a:rPr lang="zh-CN" altLang="en-US" sz="1400" dirty="0">
                          <a:latin typeface="Songti TC" panose="02010600040101010101" pitchFamily="2" charset="-120"/>
                          <a:ea typeface="Songti TC" panose="02010600040101010101" pitchFamily="2" charset="-120"/>
                        </a:rPr>
                        <a:t>用于请求签名的动态盐，在签发凭据的时候生成</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同一个设备上共存的</a:t>
                      </a:r>
                      <a:r>
                        <a:rPr lang="en-US" sz="1400" dirty="0" err="1">
                          <a:latin typeface="Songti TC" panose="02010600040101010101" pitchFamily="2" charset="-120"/>
                          <a:ea typeface="Songti TC" panose="02010600040101010101" pitchFamily="2" charset="-120"/>
                        </a:rPr>
                        <a:t>utk</a:t>
                      </a:r>
                      <a:r>
                        <a:rPr lang="zh-CN" altLang="en-US" sz="1400" dirty="0">
                          <a:latin typeface="Songti TC" panose="02010600040101010101" pitchFamily="2" charset="-120"/>
                          <a:ea typeface="Songti TC" panose="02010600040101010101" pitchFamily="2" charset="-120"/>
                        </a:rPr>
                        <a:t>和</a:t>
                      </a:r>
                      <a:r>
                        <a:rPr lang="en-US" sz="1400" dirty="0" err="1">
                          <a:latin typeface="Songti TC" panose="02010600040101010101" pitchFamily="2" charset="-120"/>
                          <a:ea typeface="Songti TC" panose="02010600040101010101" pitchFamily="2" charset="-120"/>
                        </a:rPr>
                        <a:t>dtk</a:t>
                      </a:r>
                      <a:r>
                        <a:rPr lang="zh-CN" altLang="en-US" sz="1400" dirty="0">
                          <a:latin typeface="Songti TC" panose="02010600040101010101" pitchFamily="2" charset="-120"/>
                          <a:ea typeface="Songti TC" panose="02010600040101010101" pitchFamily="2" charset="-120"/>
                        </a:rPr>
                        <a:t>中的</a:t>
                      </a:r>
                      <a:r>
                        <a:rPr lang="en-US" sz="1400" dirty="0">
                          <a:latin typeface="Songti TC" panose="02010600040101010101" pitchFamily="2" charset="-120"/>
                          <a:ea typeface="Songti TC" panose="02010600040101010101" pitchFamily="2" charset="-120"/>
                        </a:rPr>
                        <a:t>key</a:t>
                      </a:r>
                      <a:r>
                        <a:rPr lang="zh-CN" altLang="en-US" sz="1400" dirty="0">
                          <a:latin typeface="Songti TC" panose="02010600040101010101" pitchFamily="2" charset="-120"/>
                          <a:ea typeface="Songti TC" panose="02010600040101010101" pitchFamily="2" charset="-120"/>
                        </a:rPr>
                        <a:t>以及客户端持有的</a:t>
                      </a:r>
                      <a:r>
                        <a:rPr lang="en-US" sz="1400" dirty="0">
                          <a:latin typeface="Songti TC" panose="02010600040101010101" pitchFamily="2" charset="-120"/>
                          <a:ea typeface="Songti TC" panose="02010600040101010101" pitchFamily="2" charset="-120"/>
                        </a:rPr>
                        <a:t>device secret</a:t>
                      </a:r>
                      <a:r>
                        <a:rPr lang="zh-CN" altLang="en-US" sz="1400" dirty="0">
                          <a:latin typeface="Songti TC" panose="02010600040101010101" pitchFamily="2" charset="-120"/>
                          <a:ea typeface="Songti TC" panose="02010600040101010101" pitchFamily="2" charset="-120"/>
                        </a:rPr>
                        <a:t>一致</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1252104200"/>
                  </a:ext>
                </a:extLst>
              </a:tr>
              <a:tr h="432113">
                <a:tc>
                  <a:txBody>
                    <a:bodyPr/>
                    <a:lstStyle/>
                    <a:p>
                      <a:r>
                        <a:rPr lang="en-US" sz="1400" b="1" dirty="0"/>
                        <a:t>role</a:t>
                      </a:r>
                    </a:p>
                  </a:txBody>
                  <a:tcPr/>
                </a:tc>
                <a:tc>
                  <a:txBody>
                    <a:bodyPr/>
                    <a:lstStyle/>
                    <a:p>
                      <a:r>
                        <a:rPr lang="zh-CN" altLang="en-US" sz="1400" dirty="0">
                          <a:latin typeface="Songti TC" panose="02010600040101010101" pitchFamily="2" charset="-120"/>
                          <a:ea typeface="Songti TC" panose="02010600040101010101" pitchFamily="2" charset="-120"/>
                        </a:rPr>
                        <a:t>凭据持有人所属的角色</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用于权限校验</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3526550641"/>
                  </a:ext>
                </a:extLst>
              </a:tr>
              <a:tr h="432113">
                <a:tc>
                  <a:txBody>
                    <a:bodyPr/>
                    <a:lstStyle/>
                    <a:p>
                      <a:r>
                        <a:rPr lang="en-US" sz="1400" b="1" dirty="0"/>
                        <a:t>subsystem</a:t>
                      </a:r>
                    </a:p>
                  </a:txBody>
                  <a:tcPr/>
                </a:tc>
                <a:tc>
                  <a:txBody>
                    <a:bodyPr/>
                    <a:lstStyle/>
                    <a:p>
                      <a:r>
                        <a:rPr lang="zh-CN" altLang="en-US" sz="1400" dirty="0">
                          <a:latin typeface="Songti TC" panose="02010600040101010101" pitchFamily="2" charset="-120"/>
                          <a:ea typeface="Songti TC" panose="02010600040101010101" pitchFamily="2" charset="-120"/>
                        </a:rPr>
                        <a:t>凭据所属的子系统名称</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用于校验权限</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1123002853"/>
                  </a:ext>
                </a:extLst>
              </a:tr>
              <a:tr h="432113">
                <a:tc>
                  <a:txBody>
                    <a:bodyPr/>
                    <a:lstStyle/>
                    <a:p>
                      <a:r>
                        <a:rPr lang="en-US" sz="1400" b="1" dirty="0" err="1"/>
                        <a:t>renewWindow</a:t>
                      </a:r>
                      <a:endParaRPr lang="en-US" sz="1400" b="1" dirty="0"/>
                    </a:p>
                  </a:txBody>
                  <a:tcPr/>
                </a:tc>
                <a:tc>
                  <a:txBody>
                    <a:bodyPr/>
                    <a:lstStyle/>
                    <a:p>
                      <a:r>
                        <a:rPr lang="zh-CN" altLang="en-US" sz="1400" dirty="0">
                          <a:latin typeface="Songti TC" panose="02010600040101010101" pitchFamily="2" charset="-120"/>
                          <a:ea typeface="Songti TC" panose="02010600040101010101" pitchFamily="2" charset="-120"/>
                        </a:rPr>
                        <a:t>凭据过期之后能够续签的窗口期（单位毫秒）</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用于自动续签</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588497789"/>
                  </a:ext>
                </a:extLst>
              </a:tr>
              <a:tr h="432113">
                <a:tc>
                  <a:txBody>
                    <a:bodyPr/>
                    <a:lstStyle/>
                    <a:p>
                      <a:r>
                        <a:rPr lang="en-US" sz="1400" b="1" dirty="0" err="1"/>
                        <a:t>createdTime</a:t>
                      </a:r>
                      <a:endParaRPr lang="en-US" sz="1400" b="1" dirty="0"/>
                    </a:p>
                  </a:txBody>
                  <a:tcPr/>
                </a:tc>
                <a:tc>
                  <a:txBody>
                    <a:bodyPr/>
                    <a:lstStyle/>
                    <a:p>
                      <a:r>
                        <a:rPr lang="zh-CN" altLang="en-US" sz="1400" dirty="0">
                          <a:latin typeface="Songti TC" panose="02010600040101010101" pitchFamily="2" charset="-120"/>
                          <a:ea typeface="Songti TC" panose="02010600040101010101" pitchFamily="2" charset="-120"/>
                        </a:rPr>
                        <a:t>凭据的签发时间</a:t>
                      </a:r>
                      <a:endParaRPr lang="en-US" sz="1400" dirty="0">
                        <a:latin typeface="Songti TC" panose="02010600040101010101" pitchFamily="2" charset="-120"/>
                        <a:ea typeface="Songti TC" panose="02010600040101010101" pitchFamily="2" charset="-120"/>
                      </a:endParaRPr>
                    </a:p>
                  </a:txBody>
                  <a:tcPr/>
                </a:tc>
                <a:tc>
                  <a:txBody>
                    <a:bodyPr/>
                    <a:lstStyle/>
                    <a:p>
                      <a:r>
                        <a:rPr lang="en-US" sz="1400" dirty="0" err="1">
                          <a:latin typeface="Songti TC" panose="02010600040101010101" pitchFamily="2" charset="-120"/>
                          <a:ea typeface="Songti TC" panose="02010600040101010101" pitchFamily="2" charset="-120"/>
                        </a:rPr>
                        <a:t>dtk</a:t>
                      </a:r>
                      <a:r>
                        <a:rPr lang="en-US" sz="1400" dirty="0">
                          <a:latin typeface="Songti TC" panose="02010600040101010101" pitchFamily="2" charset="-120"/>
                          <a:ea typeface="Songti TC" panose="02010600040101010101" pitchFamily="2" charset="-120"/>
                        </a:rPr>
                        <a:t>/</a:t>
                      </a:r>
                      <a:r>
                        <a:rPr lang="en-US" sz="1400" dirty="0" err="1">
                          <a:latin typeface="Songti TC" panose="02010600040101010101" pitchFamily="2" charset="-120"/>
                          <a:ea typeface="Songti TC" panose="02010600040101010101" pitchFamily="2" charset="-120"/>
                        </a:rPr>
                        <a:t>utk</a:t>
                      </a:r>
                      <a:endParaRPr lang="en-US" sz="1400" dirty="0">
                        <a:latin typeface="Songti TC" panose="02010600040101010101" pitchFamily="2" charset="-120"/>
                        <a:ea typeface="Songti TC" panose="02010600040101010101" pitchFamily="2" charset="-120"/>
                      </a:endParaRPr>
                    </a:p>
                  </a:txBody>
                  <a:tcPr/>
                </a:tc>
                <a:tc>
                  <a:txBody>
                    <a:bodyPr/>
                    <a:lstStyle/>
                    <a:p>
                      <a:r>
                        <a:rPr lang="zh-CN" altLang="en-US" sz="1400" dirty="0">
                          <a:latin typeface="Songti TC" panose="02010600040101010101" pitchFamily="2" charset="-120"/>
                          <a:ea typeface="Songti TC" panose="02010600040101010101" pitchFamily="2" charset="-120"/>
                        </a:rPr>
                        <a:t>主要用于强制</a:t>
                      </a:r>
                      <a:r>
                        <a:rPr lang="en-US" altLang="zh-CN" sz="1400" dirty="0" err="1">
                          <a:latin typeface="Songti TC" panose="02010600040101010101" pitchFamily="2" charset="-120"/>
                          <a:ea typeface="Songti TC" panose="02010600040101010101" pitchFamily="2" charset="-120"/>
                        </a:rPr>
                        <a:t>utk</a:t>
                      </a:r>
                      <a:r>
                        <a:rPr lang="zh-CN" altLang="en-US" sz="1400" dirty="0">
                          <a:latin typeface="Songti TC" panose="02010600040101010101" pitchFamily="2" charset="-120"/>
                          <a:ea typeface="Songti TC" panose="02010600040101010101" pitchFamily="2" charset="-120"/>
                        </a:rPr>
                        <a:t>过期</a:t>
                      </a:r>
                      <a:endParaRPr lang="en-US" sz="1400" dirty="0">
                        <a:latin typeface="Songti TC" panose="02010600040101010101" pitchFamily="2" charset="-120"/>
                        <a:ea typeface="Songti TC" panose="02010600040101010101" pitchFamily="2" charset="-120"/>
                      </a:endParaRPr>
                    </a:p>
                  </a:txBody>
                  <a:tcPr/>
                </a:tc>
                <a:extLst>
                  <a:ext uri="{0D108BD9-81ED-4DB2-BD59-A6C34878D82A}">
                    <a16:rowId xmlns:a16="http://schemas.microsoft.com/office/drawing/2014/main" val="1124510206"/>
                  </a:ext>
                </a:extLst>
              </a:tr>
            </a:tbl>
          </a:graphicData>
        </a:graphic>
      </p:graphicFrame>
    </p:spTree>
    <p:extLst>
      <p:ext uri="{BB962C8B-B14F-4D97-AF65-F5344CB8AC3E}">
        <p14:creationId xmlns:p14="http://schemas.microsoft.com/office/powerpoint/2010/main" val="304294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2DA4-F157-094A-A0CC-4E4B96FB7427}"/>
              </a:ext>
            </a:extLst>
          </p:cNvPr>
          <p:cNvSpPr>
            <a:spLocks noGrp="1"/>
          </p:cNvSpPr>
          <p:nvPr>
            <p:ph type="title"/>
          </p:nvPr>
        </p:nvSpPr>
        <p:spPr/>
        <p:txBody>
          <a:bodyPr/>
          <a:lstStyle/>
          <a:p>
            <a:r>
              <a:rPr lang="zh-CN" altLang="en-US" dirty="0"/>
              <a:t>请求签名</a:t>
            </a:r>
            <a:r>
              <a:rPr lang="en-US" altLang="zh-CN" dirty="0"/>
              <a:t>&amp;</a:t>
            </a:r>
            <a:r>
              <a:rPr lang="zh-CN" altLang="en-US" dirty="0"/>
              <a:t>验证</a:t>
            </a:r>
            <a:endParaRPr lang="en-US" dirty="0"/>
          </a:p>
        </p:txBody>
      </p:sp>
      <p:sp>
        <p:nvSpPr>
          <p:cNvPr id="3" name="Text Placeholder 2">
            <a:extLst>
              <a:ext uri="{FF2B5EF4-FFF2-40B4-BE49-F238E27FC236}">
                <a16:creationId xmlns:a16="http://schemas.microsoft.com/office/drawing/2014/main" id="{FD95A67E-0D7B-D24F-864D-6ED1BDDD859A}"/>
              </a:ext>
            </a:extLst>
          </p:cNvPr>
          <p:cNvSpPr>
            <a:spLocks noGrp="1"/>
          </p:cNvSpPr>
          <p:nvPr>
            <p:ph type="body" idx="1"/>
          </p:nvPr>
        </p:nvSpPr>
        <p:spPr/>
        <p:txBody>
          <a:bodyPr/>
          <a:lstStyle/>
          <a:p>
            <a:r>
              <a:rPr lang="zh-CN" altLang="en-US" dirty="0"/>
              <a:t>防止客户端</a:t>
            </a:r>
            <a:r>
              <a:rPr lang="en-US" altLang="zh-CN" dirty="0"/>
              <a:t>-</a:t>
            </a:r>
            <a:r>
              <a:rPr lang="zh-CN" altLang="en-US" dirty="0"/>
              <a:t>网关通信中的中间人攻击的有效手段</a:t>
            </a:r>
            <a:endParaRPr lang="en-US" dirty="0"/>
          </a:p>
        </p:txBody>
      </p:sp>
    </p:spTree>
    <p:extLst>
      <p:ext uri="{BB962C8B-B14F-4D97-AF65-F5344CB8AC3E}">
        <p14:creationId xmlns:p14="http://schemas.microsoft.com/office/powerpoint/2010/main" val="366750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AFF-8490-2E46-AF61-693F03F5D136}"/>
              </a:ext>
            </a:extLst>
          </p:cNvPr>
          <p:cNvSpPr>
            <a:spLocks noGrp="1"/>
          </p:cNvSpPr>
          <p:nvPr>
            <p:ph type="title"/>
          </p:nvPr>
        </p:nvSpPr>
        <p:spPr/>
        <p:txBody>
          <a:bodyPr/>
          <a:lstStyle/>
          <a:p>
            <a:r>
              <a:rPr lang="zh-CN" altLang="en-US" dirty="0"/>
              <a:t>请求签名与身份凭据的关系</a:t>
            </a:r>
            <a:endParaRPr lang="en-US" dirty="0"/>
          </a:p>
        </p:txBody>
      </p:sp>
      <p:sp>
        <p:nvSpPr>
          <p:cNvPr id="3" name="Content Placeholder 2">
            <a:extLst>
              <a:ext uri="{FF2B5EF4-FFF2-40B4-BE49-F238E27FC236}">
                <a16:creationId xmlns:a16="http://schemas.microsoft.com/office/drawing/2014/main" id="{7F5C4C61-31D0-DC4E-A9B3-211DC5928C54}"/>
              </a:ext>
            </a:extLst>
          </p:cNvPr>
          <p:cNvSpPr>
            <a:spLocks noGrp="1"/>
          </p:cNvSpPr>
          <p:nvPr>
            <p:ph idx="1"/>
          </p:nvPr>
        </p:nvSpPr>
        <p:spPr/>
        <p:txBody>
          <a:bodyPr>
            <a:normAutofit/>
          </a:bodyPr>
          <a:lstStyle/>
          <a:p>
            <a:r>
              <a:rPr lang="zh-CN" altLang="en-US" dirty="0"/>
              <a:t>请求签名和身份认证这两个设计相辅相成、互相依赖、缺一不可</a:t>
            </a:r>
          </a:p>
          <a:p>
            <a:r>
              <a:rPr lang="zh-CN" altLang="en-US" dirty="0"/>
              <a:t>请求签名中的动态盐签名需要使用设备动态盐并在请求时携带设备凭据或用户凭据，网关在对请求进行签名校验时需要用到设备凭据或用户凭据中保存的动态盐。通过这种机制，网关在身份认证时不仅仅依靠客户端提供的设备或用户凭据，而且验证了客户端拥有此凭据的合法性。只有同时拥有了凭据以及凭据对应的动态盐的客户端才能被网关认可</a:t>
            </a:r>
          </a:p>
          <a:p>
            <a:r>
              <a:rPr lang="zh-CN" altLang="en-US" dirty="0"/>
              <a:t>请求签名与身份凭据相结合这种设计方案可以有效避免身份伪造（通过劫持和替换凭据）。理论上来说，只有不怀好意的人同时拿到了身份凭据和相应的动态盐才能进行身份伪造。因为设备动态盐几乎不在网络上传输，所以有效增加了攻击的难度。如果我们再结合</a:t>
            </a:r>
            <a:r>
              <a:rPr lang="en-US" altLang="zh-CN" dirty="0"/>
              <a:t>HTTPS</a:t>
            </a:r>
            <a:r>
              <a:rPr lang="zh-CN" altLang="en-US" dirty="0"/>
              <a:t>通信技术，则可避免中间人攻击</a:t>
            </a:r>
            <a:endParaRPr lang="en-US" dirty="0"/>
          </a:p>
        </p:txBody>
      </p:sp>
    </p:spTree>
    <p:extLst>
      <p:ext uri="{BB962C8B-B14F-4D97-AF65-F5344CB8AC3E}">
        <p14:creationId xmlns:p14="http://schemas.microsoft.com/office/powerpoint/2010/main" val="252642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46AE-19D5-7846-A3D1-186441C5D41D}"/>
              </a:ext>
            </a:extLst>
          </p:cNvPr>
          <p:cNvSpPr>
            <a:spLocks noGrp="1"/>
          </p:cNvSpPr>
          <p:nvPr>
            <p:ph type="title"/>
          </p:nvPr>
        </p:nvSpPr>
        <p:spPr/>
        <p:txBody>
          <a:bodyPr/>
          <a:lstStyle/>
          <a:p>
            <a:r>
              <a:rPr lang="zh-CN" altLang="en-US" dirty="0"/>
              <a:t>请求签名客户端设计规范</a:t>
            </a:r>
            <a:endParaRPr lang="en-US" dirty="0"/>
          </a:p>
        </p:txBody>
      </p:sp>
      <p:sp>
        <p:nvSpPr>
          <p:cNvPr id="3" name="Content Placeholder 2">
            <a:extLst>
              <a:ext uri="{FF2B5EF4-FFF2-40B4-BE49-F238E27FC236}">
                <a16:creationId xmlns:a16="http://schemas.microsoft.com/office/drawing/2014/main" id="{D15F9F62-432B-8E44-91F9-A2233222F013}"/>
              </a:ext>
            </a:extLst>
          </p:cNvPr>
          <p:cNvSpPr>
            <a:spLocks noGrp="1"/>
          </p:cNvSpPr>
          <p:nvPr>
            <p:ph idx="1"/>
          </p:nvPr>
        </p:nvSpPr>
        <p:spPr>
          <a:xfrm>
            <a:off x="2589212" y="2133600"/>
            <a:ext cx="8915400" cy="4267200"/>
          </a:xfrm>
        </p:spPr>
        <p:txBody>
          <a:bodyPr>
            <a:normAutofit/>
          </a:bodyPr>
          <a:lstStyle/>
          <a:p>
            <a:r>
              <a:rPr lang="zh-CN" altLang="en-US" dirty="0"/>
              <a:t>如何选择盐</a:t>
            </a:r>
            <a:endParaRPr lang="en-US" altLang="zh-CN" dirty="0"/>
          </a:p>
          <a:p>
            <a:pPr lvl="1"/>
            <a:r>
              <a:rPr lang="en-US" altLang="zh-CN" sz="1400" dirty="0"/>
              <a:t>1. </a:t>
            </a:r>
            <a:r>
              <a:rPr lang="zh-CN" altLang="en-US" sz="1400" dirty="0"/>
              <a:t>本地有可用的</a:t>
            </a:r>
            <a:r>
              <a:rPr lang="en-US" altLang="zh-CN" sz="1400" dirty="0"/>
              <a:t>device secret(</a:t>
            </a:r>
            <a:r>
              <a:rPr lang="en-US" altLang="zh-CN" sz="1400" dirty="0" err="1"/>
              <a:t>csrf</a:t>
            </a:r>
            <a:r>
              <a:rPr lang="en-US" altLang="zh-CN" sz="1400" dirty="0"/>
              <a:t> token)</a:t>
            </a:r>
            <a:r>
              <a:rPr lang="zh-CN" altLang="en-US" sz="1400" dirty="0"/>
              <a:t>和</a:t>
            </a:r>
            <a:r>
              <a:rPr lang="en-US" altLang="zh-CN" sz="1400" dirty="0" err="1"/>
              <a:t>dtk</a:t>
            </a:r>
            <a:r>
              <a:rPr lang="en-US" altLang="zh-CN" sz="1400" dirty="0"/>
              <a:t>/</a:t>
            </a:r>
            <a:r>
              <a:rPr lang="en-US" altLang="zh-CN" sz="1400" dirty="0" err="1"/>
              <a:t>utk</a:t>
            </a:r>
            <a:r>
              <a:rPr lang="zh-CN" altLang="en-US" sz="1400" dirty="0"/>
              <a:t>（至少有一个存在），则使用动态盐</a:t>
            </a:r>
          </a:p>
          <a:p>
            <a:pPr lvl="1"/>
            <a:r>
              <a:rPr lang="en-US" altLang="zh-CN" sz="1400" dirty="0"/>
              <a:t>2. </a:t>
            </a:r>
            <a:r>
              <a:rPr lang="zh-CN" altLang="en-US" sz="1400" dirty="0"/>
              <a:t>否则（即缺少</a:t>
            </a:r>
            <a:r>
              <a:rPr lang="en-US" altLang="zh-CN" sz="1400" dirty="0"/>
              <a:t>device secret</a:t>
            </a:r>
            <a:r>
              <a:rPr lang="zh-CN" altLang="en-US" sz="1400" dirty="0"/>
              <a:t>或</a:t>
            </a:r>
            <a:r>
              <a:rPr lang="en-US" altLang="zh-CN" sz="1400" dirty="0" err="1"/>
              <a:t>dtk</a:t>
            </a:r>
            <a:r>
              <a:rPr lang="en-US" altLang="zh-CN" sz="1400" dirty="0"/>
              <a:t>/</a:t>
            </a:r>
            <a:r>
              <a:rPr lang="en-US" altLang="zh-CN" sz="1400" dirty="0" err="1"/>
              <a:t>utk</a:t>
            </a:r>
            <a:r>
              <a:rPr lang="zh-CN" altLang="en-US" sz="1400" dirty="0"/>
              <a:t>）则使用静态盐</a:t>
            </a:r>
          </a:p>
          <a:p>
            <a:r>
              <a:rPr lang="zh-CN" altLang="en-US" dirty="0"/>
              <a:t>注意事项：</a:t>
            </a:r>
          </a:p>
          <a:p>
            <a:pPr lvl="1"/>
            <a:r>
              <a:rPr lang="en-US" altLang="zh-CN" sz="1400" dirty="0"/>
              <a:t>1. </a:t>
            </a:r>
            <a:r>
              <a:rPr lang="zh-CN" altLang="en-US" sz="1400" dirty="0"/>
              <a:t>如果决定使用静态盐，须确保此次请求仅包含匿名</a:t>
            </a:r>
            <a:r>
              <a:rPr lang="en-US" altLang="zh-CN" sz="1400" dirty="0"/>
              <a:t>API</a:t>
            </a:r>
            <a:r>
              <a:rPr lang="zh-CN" altLang="en-US" sz="1400" dirty="0"/>
              <a:t>，并且</a:t>
            </a:r>
            <a:r>
              <a:rPr lang="zh-CN" altLang="en-US" sz="1400" dirty="0">
                <a:solidFill>
                  <a:srgbClr val="FF0000"/>
                </a:solidFill>
              </a:rPr>
              <a:t>不应携带</a:t>
            </a:r>
            <a:r>
              <a:rPr lang="en-US" altLang="zh-CN" sz="1400" dirty="0" err="1">
                <a:solidFill>
                  <a:srgbClr val="FF0000"/>
                </a:solidFill>
              </a:rPr>
              <a:t>dtk</a:t>
            </a:r>
            <a:r>
              <a:rPr lang="en-US" altLang="zh-CN" sz="1400" dirty="0">
                <a:solidFill>
                  <a:srgbClr val="FF0000"/>
                </a:solidFill>
              </a:rPr>
              <a:t>/</a:t>
            </a:r>
            <a:r>
              <a:rPr lang="en-US" altLang="zh-CN" sz="1400" dirty="0" err="1">
                <a:solidFill>
                  <a:srgbClr val="FF0000"/>
                </a:solidFill>
              </a:rPr>
              <a:t>utk</a:t>
            </a:r>
            <a:r>
              <a:rPr lang="zh-CN" altLang="en-US" sz="1400" dirty="0"/>
              <a:t>通用参数</a:t>
            </a:r>
            <a:r>
              <a:rPr lang="en-US" altLang="zh-CN" sz="1400" dirty="0"/>
              <a:t>(_</a:t>
            </a:r>
            <a:r>
              <a:rPr lang="en-US" altLang="zh-CN" sz="1400" dirty="0" err="1"/>
              <a:t>tk</a:t>
            </a:r>
            <a:r>
              <a:rPr lang="en-US" altLang="zh-CN" sz="1400" dirty="0"/>
              <a:t>)</a:t>
            </a:r>
            <a:endParaRPr lang="zh-CN" altLang="en-US" sz="1400" dirty="0"/>
          </a:p>
          <a:p>
            <a:pPr lvl="1"/>
            <a:r>
              <a:rPr lang="en-US" altLang="zh-CN" sz="1400" dirty="0"/>
              <a:t>2. </a:t>
            </a:r>
            <a:r>
              <a:rPr lang="zh-CN" altLang="en-US" sz="1400" dirty="0"/>
              <a:t>在引入新的设备注册流程之后，从设计上说，仅在调用注册设备</a:t>
            </a:r>
            <a:r>
              <a:rPr lang="en-US" altLang="zh-CN" sz="1400" dirty="0"/>
              <a:t>API</a:t>
            </a:r>
            <a:r>
              <a:rPr lang="zh-CN" altLang="en-US" sz="1400" dirty="0"/>
              <a:t>时才应该使用静态盐，其他时间应全部使用动态盐</a:t>
            </a:r>
          </a:p>
          <a:p>
            <a:pPr lvl="1"/>
            <a:r>
              <a:rPr lang="en-US" altLang="zh-CN" sz="1400" dirty="0"/>
              <a:t>3. </a:t>
            </a:r>
            <a:r>
              <a:rPr lang="zh-CN" altLang="en-US" sz="1400" dirty="0"/>
              <a:t>动态盐或</a:t>
            </a:r>
            <a:r>
              <a:rPr lang="en-US" altLang="zh-CN" sz="1400" dirty="0" err="1"/>
              <a:t>dtk</a:t>
            </a:r>
            <a:r>
              <a:rPr lang="zh-CN" altLang="en-US" sz="1400" dirty="0"/>
              <a:t>丢失时应主动重新注册</a:t>
            </a:r>
          </a:p>
          <a:p>
            <a:pPr lvl="1"/>
            <a:r>
              <a:rPr lang="en-US" altLang="zh-CN" sz="1400" dirty="0"/>
              <a:t>4. </a:t>
            </a:r>
            <a:r>
              <a:rPr lang="zh-CN" altLang="en-US" sz="1400" dirty="0"/>
              <a:t>客户端在收到</a:t>
            </a:r>
            <a:r>
              <a:rPr lang="en-US" altLang="zh-CN" sz="1400" dirty="0"/>
              <a:t>-180</a:t>
            </a:r>
            <a:r>
              <a:rPr lang="zh-CN" altLang="en-US" sz="1400" dirty="0"/>
              <a:t>时应清理</a:t>
            </a:r>
            <a:r>
              <a:rPr lang="en-US" altLang="zh-CN" sz="1400" dirty="0" err="1"/>
              <a:t>utk</a:t>
            </a:r>
            <a:endParaRPr lang="en-US" altLang="zh-CN" sz="1400" dirty="0"/>
          </a:p>
          <a:p>
            <a:pPr lvl="1"/>
            <a:r>
              <a:rPr lang="en-US" altLang="zh-CN" sz="1400" dirty="0"/>
              <a:t>5. </a:t>
            </a:r>
            <a:r>
              <a:rPr lang="zh-CN" altLang="en-US" sz="1400" dirty="0"/>
              <a:t>客户端在收到</a:t>
            </a:r>
            <a:r>
              <a:rPr lang="en-US" altLang="zh-CN" sz="1400" dirty="0"/>
              <a:t>-181</a:t>
            </a:r>
            <a:r>
              <a:rPr lang="zh-CN" altLang="en-US" sz="1400" dirty="0"/>
              <a:t>时应清理</a:t>
            </a:r>
            <a:r>
              <a:rPr lang="en-US" altLang="zh-CN" sz="1400" dirty="0" err="1"/>
              <a:t>dtk</a:t>
            </a:r>
            <a:r>
              <a:rPr lang="en-US" altLang="zh-CN" sz="1400" dirty="0"/>
              <a:t>/device secret/did/</a:t>
            </a:r>
            <a:r>
              <a:rPr lang="en-US" altLang="zh-CN" sz="1400" dirty="0" err="1"/>
              <a:t>utk</a:t>
            </a:r>
            <a:r>
              <a:rPr lang="zh-CN" altLang="en-US" sz="1400" dirty="0"/>
              <a:t>，并重新注册设备</a:t>
            </a:r>
            <a:br>
              <a:rPr lang="zh-CN" altLang="en-US" dirty="0"/>
            </a:br>
            <a:endParaRPr lang="zh-CN" altLang="en-US" dirty="0"/>
          </a:p>
          <a:p>
            <a:endParaRPr lang="en-US" dirty="0"/>
          </a:p>
        </p:txBody>
      </p:sp>
    </p:spTree>
    <p:extLst>
      <p:ext uri="{BB962C8B-B14F-4D97-AF65-F5344CB8AC3E}">
        <p14:creationId xmlns:p14="http://schemas.microsoft.com/office/powerpoint/2010/main" val="272400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6CD7-1BE4-184B-8EE1-446B2371F1FD}"/>
              </a:ext>
            </a:extLst>
          </p:cNvPr>
          <p:cNvSpPr>
            <a:spLocks noGrp="1"/>
          </p:cNvSpPr>
          <p:nvPr>
            <p:ph type="title"/>
          </p:nvPr>
        </p:nvSpPr>
        <p:spPr/>
        <p:txBody>
          <a:bodyPr/>
          <a:lstStyle/>
          <a:p>
            <a:r>
              <a:rPr lang="zh-CN" altLang="en-US"/>
              <a:t>请求签名过程</a:t>
            </a:r>
            <a:endParaRPr lang="en-US" dirty="0"/>
          </a:p>
        </p:txBody>
      </p:sp>
      <p:pic>
        <p:nvPicPr>
          <p:cNvPr id="5" name="Content Placeholder 4">
            <a:extLst>
              <a:ext uri="{FF2B5EF4-FFF2-40B4-BE49-F238E27FC236}">
                <a16:creationId xmlns:a16="http://schemas.microsoft.com/office/drawing/2014/main" id="{57AC07B0-0BD9-DE47-8CE2-B36F7721414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377153" y="116530"/>
            <a:ext cx="4619296" cy="6624940"/>
          </a:xfrm>
        </p:spPr>
      </p:pic>
    </p:spTree>
    <p:extLst>
      <p:ext uri="{BB962C8B-B14F-4D97-AF65-F5344CB8AC3E}">
        <p14:creationId xmlns:p14="http://schemas.microsoft.com/office/powerpoint/2010/main" val="25342336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625</TotalTime>
  <Words>2828</Words>
  <Application>Microsoft Macintosh PowerPoint</Application>
  <PresentationFormat>Widescreen</PresentationFormat>
  <Paragraphs>193</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Songti TC</vt:lpstr>
      <vt:lpstr>Arial</vt:lpstr>
      <vt:lpstr>Calibri</vt:lpstr>
      <vt:lpstr>Century Gothic</vt:lpstr>
      <vt:lpstr>Wingdings 3</vt:lpstr>
      <vt:lpstr>Wisp</vt:lpstr>
      <vt:lpstr>身份认证与权限校验系统</vt:lpstr>
      <vt:lpstr>认证与授权</vt:lpstr>
      <vt:lpstr>身份凭据</vt:lpstr>
      <vt:lpstr>身份凭据的分类</vt:lpstr>
      <vt:lpstr>身份凭据内部</vt:lpstr>
      <vt:lpstr>请求签名&amp;验证</vt:lpstr>
      <vt:lpstr>请求签名与身份凭据的关系</vt:lpstr>
      <vt:lpstr>请求签名客户端设计规范</vt:lpstr>
      <vt:lpstr>请求签名过程</vt:lpstr>
      <vt:lpstr>设备凭据</vt:lpstr>
      <vt:lpstr>设备注册</vt:lpstr>
      <vt:lpstr>设备注册过程</vt:lpstr>
      <vt:lpstr>设备动态盐和设备凭据不一致</vt:lpstr>
      <vt:lpstr>用户登录</vt:lpstr>
      <vt:lpstr>用户登录</vt:lpstr>
      <vt:lpstr>用户登录过程</vt:lpstr>
      <vt:lpstr>用户凭据丢失或和设备信息不一致</vt:lpstr>
      <vt:lpstr>用户凭据过期与续签</vt:lpstr>
      <vt:lpstr>用户凭据过期与续签 – 流程图</vt:lpstr>
      <vt:lpstr>用户凭据降级</vt:lpstr>
      <vt:lpstr>权限验证</vt:lpstr>
      <vt:lpstr>权限验证</vt:lpstr>
      <vt:lpstr>权限验证 – 相关概念</vt:lpstr>
      <vt:lpstr>权限树</vt:lpstr>
      <vt:lpstr>权限校验流程</vt:lpstr>
      <vt:lpstr>API权限级别</vt:lpstr>
      <vt:lpstr>API权限级别变更的兼容性问题</vt:lpstr>
      <vt:lpstr>API权限的选择</vt:lpstr>
      <vt:lpstr>API权限的迁移方案</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网关身份认证与授权校验</dc:title>
  <dc:creator>Liu Nick</dc:creator>
  <cp:lastModifiedBy>Liu Nick</cp:lastModifiedBy>
  <cp:revision>40</cp:revision>
  <dcterms:created xsi:type="dcterms:W3CDTF">2019-09-11T08:50:49Z</dcterms:created>
  <dcterms:modified xsi:type="dcterms:W3CDTF">2019-09-20T02:59:49Z</dcterms:modified>
</cp:coreProperties>
</file>