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25571450" cy="19200813"/>
  <p:notesSz cx="6858000" cy="9144000"/>
  <p:defaultTextStyle>
    <a:defPPr>
      <a:defRPr lang="en-US"/>
    </a:defPPr>
    <a:lvl1pPr marL="0" algn="l" defTabSz="2558400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1pPr>
    <a:lvl2pPr marL="1279200" algn="l" defTabSz="2558400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2pPr>
    <a:lvl3pPr marL="2558400" algn="l" defTabSz="2558400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3pPr>
    <a:lvl4pPr marL="3837600" algn="l" defTabSz="2558400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4pPr>
    <a:lvl5pPr marL="5116800" algn="l" defTabSz="2558400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5pPr>
    <a:lvl6pPr marL="6395999" algn="l" defTabSz="2558400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6pPr>
    <a:lvl7pPr marL="7675199" algn="l" defTabSz="2558400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7pPr>
    <a:lvl8pPr marL="8954399" algn="l" defTabSz="2558400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8pPr>
    <a:lvl9pPr marL="10233599" algn="l" defTabSz="2558400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695" autoAdjust="0"/>
  </p:normalViewPr>
  <p:slideViewPr>
    <p:cSldViewPr>
      <p:cViewPr>
        <p:scale>
          <a:sx n="38" d="100"/>
          <a:sy n="38" d="100"/>
        </p:scale>
        <p:origin x="-581" y="-58"/>
      </p:cViewPr>
      <p:guideLst>
        <p:guide orient="horz" pos="6048"/>
        <p:guide pos="80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7859" y="5964698"/>
            <a:ext cx="21735733" cy="41157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35718" y="10880461"/>
            <a:ext cx="17900015" cy="490687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7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55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83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11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395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675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954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233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20A2-33D2-4057-96AA-2C96379B894C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5227-BB53-4A2F-BBAC-A98818E861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97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20A2-33D2-4057-96AA-2C96379B894C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5227-BB53-4A2F-BBAC-A98818E861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0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539301" y="768924"/>
            <a:ext cx="5753576" cy="163829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8572" y="768924"/>
            <a:ext cx="16834538" cy="163829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20A2-33D2-4057-96AA-2C96379B894C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5227-BB53-4A2F-BBAC-A98818E861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96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20A2-33D2-4057-96AA-2C96379B894C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5227-BB53-4A2F-BBAC-A98818E861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90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968" y="12338302"/>
            <a:ext cx="21735733" cy="3813495"/>
          </a:xfrm>
        </p:spPr>
        <p:txBody>
          <a:bodyPr anchor="t"/>
          <a:lstStyle>
            <a:lvl1pPr algn="l">
              <a:defRPr sz="112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9968" y="8138125"/>
            <a:ext cx="21735733" cy="4200176"/>
          </a:xfrm>
        </p:spPr>
        <p:txBody>
          <a:bodyPr anchor="b"/>
          <a:lstStyle>
            <a:lvl1pPr marL="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1pPr>
            <a:lvl2pPr marL="127920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2pPr>
            <a:lvl3pPr marL="255840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3pPr>
            <a:lvl4pPr marL="383760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4pPr>
            <a:lvl5pPr marL="511680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5pPr>
            <a:lvl6pPr marL="6395999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6pPr>
            <a:lvl7pPr marL="7675199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7pPr>
            <a:lvl8pPr marL="8954399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8pPr>
            <a:lvl9pPr marL="10233599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20A2-33D2-4057-96AA-2C96379B894C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5227-BB53-4A2F-BBAC-A98818E861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02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8573" y="4480191"/>
            <a:ext cx="11294057" cy="12671649"/>
          </a:xfrm>
        </p:spPr>
        <p:txBody>
          <a:bodyPr/>
          <a:lstStyle>
            <a:lvl1pPr>
              <a:defRPr sz="7800"/>
            </a:lvl1pPr>
            <a:lvl2pPr>
              <a:defRPr sz="6700"/>
            </a:lvl2pPr>
            <a:lvl3pPr>
              <a:defRPr sz="56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98820" y="4480191"/>
            <a:ext cx="11294057" cy="12671649"/>
          </a:xfrm>
        </p:spPr>
        <p:txBody>
          <a:bodyPr/>
          <a:lstStyle>
            <a:lvl1pPr>
              <a:defRPr sz="7800"/>
            </a:lvl1pPr>
            <a:lvl2pPr>
              <a:defRPr sz="6700"/>
            </a:lvl2pPr>
            <a:lvl3pPr>
              <a:defRPr sz="56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20A2-33D2-4057-96AA-2C96379B894C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5227-BB53-4A2F-BBAC-A98818E861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50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572" y="4297961"/>
            <a:ext cx="11298498" cy="1791186"/>
          </a:xfrm>
        </p:spPr>
        <p:txBody>
          <a:bodyPr anchor="b"/>
          <a:lstStyle>
            <a:lvl1pPr marL="0" indent="0">
              <a:buNone/>
              <a:defRPr sz="6700" b="1"/>
            </a:lvl1pPr>
            <a:lvl2pPr marL="1279200" indent="0">
              <a:buNone/>
              <a:defRPr sz="5600" b="1"/>
            </a:lvl2pPr>
            <a:lvl3pPr marL="2558400" indent="0">
              <a:buNone/>
              <a:defRPr sz="5000" b="1"/>
            </a:lvl3pPr>
            <a:lvl4pPr marL="3837600" indent="0">
              <a:buNone/>
              <a:defRPr sz="4500" b="1"/>
            </a:lvl4pPr>
            <a:lvl5pPr marL="5116800" indent="0">
              <a:buNone/>
              <a:defRPr sz="4500" b="1"/>
            </a:lvl5pPr>
            <a:lvl6pPr marL="6395999" indent="0">
              <a:buNone/>
              <a:defRPr sz="4500" b="1"/>
            </a:lvl6pPr>
            <a:lvl7pPr marL="7675199" indent="0">
              <a:buNone/>
              <a:defRPr sz="4500" b="1"/>
            </a:lvl7pPr>
            <a:lvl8pPr marL="8954399" indent="0">
              <a:buNone/>
              <a:defRPr sz="4500" b="1"/>
            </a:lvl8pPr>
            <a:lvl9pPr marL="10233599" indent="0">
              <a:buNone/>
              <a:defRPr sz="4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8572" y="6089147"/>
            <a:ext cx="11298498" cy="11062692"/>
          </a:xfrm>
        </p:spPr>
        <p:txBody>
          <a:bodyPr/>
          <a:lstStyle>
            <a:lvl1pPr>
              <a:defRPr sz="6700"/>
            </a:lvl1pPr>
            <a:lvl2pPr>
              <a:defRPr sz="5600"/>
            </a:lvl2pPr>
            <a:lvl3pPr>
              <a:defRPr sz="50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89943" y="4297961"/>
            <a:ext cx="11302936" cy="1791186"/>
          </a:xfrm>
        </p:spPr>
        <p:txBody>
          <a:bodyPr anchor="b"/>
          <a:lstStyle>
            <a:lvl1pPr marL="0" indent="0">
              <a:buNone/>
              <a:defRPr sz="6700" b="1"/>
            </a:lvl1pPr>
            <a:lvl2pPr marL="1279200" indent="0">
              <a:buNone/>
              <a:defRPr sz="5600" b="1"/>
            </a:lvl2pPr>
            <a:lvl3pPr marL="2558400" indent="0">
              <a:buNone/>
              <a:defRPr sz="5000" b="1"/>
            </a:lvl3pPr>
            <a:lvl4pPr marL="3837600" indent="0">
              <a:buNone/>
              <a:defRPr sz="4500" b="1"/>
            </a:lvl4pPr>
            <a:lvl5pPr marL="5116800" indent="0">
              <a:buNone/>
              <a:defRPr sz="4500" b="1"/>
            </a:lvl5pPr>
            <a:lvl6pPr marL="6395999" indent="0">
              <a:buNone/>
              <a:defRPr sz="4500" b="1"/>
            </a:lvl6pPr>
            <a:lvl7pPr marL="7675199" indent="0">
              <a:buNone/>
              <a:defRPr sz="4500" b="1"/>
            </a:lvl7pPr>
            <a:lvl8pPr marL="8954399" indent="0">
              <a:buNone/>
              <a:defRPr sz="4500" b="1"/>
            </a:lvl8pPr>
            <a:lvl9pPr marL="10233599" indent="0">
              <a:buNone/>
              <a:defRPr sz="4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89943" y="6089147"/>
            <a:ext cx="11302936" cy="11062692"/>
          </a:xfrm>
        </p:spPr>
        <p:txBody>
          <a:bodyPr/>
          <a:lstStyle>
            <a:lvl1pPr>
              <a:defRPr sz="6700"/>
            </a:lvl1pPr>
            <a:lvl2pPr>
              <a:defRPr sz="5600"/>
            </a:lvl2pPr>
            <a:lvl3pPr>
              <a:defRPr sz="50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20A2-33D2-4057-96AA-2C96379B894C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5227-BB53-4A2F-BBAC-A98818E861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083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20A2-33D2-4057-96AA-2C96379B894C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5227-BB53-4A2F-BBAC-A98818E861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76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20A2-33D2-4057-96AA-2C96379B894C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5227-BB53-4A2F-BBAC-A98818E861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229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574" y="764477"/>
            <a:ext cx="8412831" cy="3253471"/>
          </a:xfrm>
        </p:spPr>
        <p:txBody>
          <a:bodyPr anchor="b"/>
          <a:lstStyle>
            <a:lvl1pPr algn="l">
              <a:defRPr sz="5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7727" y="764478"/>
            <a:ext cx="14295151" cy="16387362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70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8574" y="4017949"/>
            <a:ext cx="8412831" cy="13133891"/>
          </a:xfrm>
        </p:spPr>
        <p:txBody>
          <a:bodyPr/>
          <a:lstStyle>
            <a:lvl1pPr marL="0" indent="0">
              <a:buNone/>
              <a:defRPr sz="3900"/>
            </a:lvl1pPr>
            <a:lvl2pPr marL="1279200" indent="0">
              <a:buNone/>
              <a:defRPr sz="3400"/>
            </a:lvl2pPr>
            <a:lvl3pPr marL="2558400" indent="0">
              <a:buNone/>
              <a:defRPr sz="2800"/>
            </a:lvl3pPr>
            <a:lvl4pPr marL="3837600" indent="0">
              <a:buNone/>
              <a:defRPr sz="2500"/>
            </a:lvl4pPr>
            <a:lvl5pPr marL="5116800" indent="0">
              <a:buNone/>
              <a:defRPr sz="2500"/>
            </a:lvl5pPr>
            <a:lvl6pPr marL="6395999" indent="0">
              <a:buNone/>
              <a:defRPr sz="2500"/>
            </a:lvl6pPr>
            <a:lvl7pPr marL="7675199" indent="0">
              <a:buNone/>
              <a:defRPr sz="2500"/>
            </a:lvl7pPr>
            <a:lvl8pPr marL="8954399" indent="0">
              <a:buNone/>
              <a:defRPr sz="2500"/>
            </a:lvl8pPr>
            <a:lvl9pPr marL="10233599" indent="0">
              <a:buNone/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20A2-33D2-4057-96AA-2C96379B894C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5227-BB53-4A2F-BBAC-A98818E861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59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2183" y="13440569"/>
            <a:ext cx="15342870" cy="1586735"/>
          </a:xfrm>
        </p:spPr>
        <p:txBody>
          <a:bodyPr anchor="b"/>
          <a:lstStyle>
            <a:lvl1pPr algn="l">
              <a:defRPr sz="5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12183" y="1715628"/>
            <a:ext cx="15342870" cy="11520488"/>
          </a:xfrm>
        </p:spPr>
        <p:txBody>
          <a:bodyPr/>
          <a:lstStyle>
            <a:lvl1pPr marL="0" indent="0">
              <a:buNone/>
              <a:defRPr sz="9000"/>
            </a:lvl1pPr>
            <a:lvl2pPr marL="1279200" indent="0">
              <a:buNone/>
              <a:defRPr sz="7800"/>
            </a:lvl2pPr>
            <a:lvl3pPr marL="2558400" indent="0">
              <a:buNone/>
              <a:defRPr sz="6700"/>
            </a:lvl3pPr>
            <a:lvl4pPr marL="3837600" indent="0">
              <a:buNone/>
              <a:defRPr sz="5600"/>
            </a:lvl4pPr>
            <a:lvl5pPr marL="5116800" indent="0">
              <a:buNone/>
              <a:defRPr sz="5600"/>
            </a:lvl5pPr>
            <a:lvl6pPr marL="6395999" indent="0">
              <a:buNone/>
              <a:defRPr sz="5600"/>
            </a:lvl6pPr>
            <a:lvl7pPr marL="7675199" indent="0">
              <a:buNone/>
              <a:defRPr sz="5600"/>
            </a:lvl7pPr>
            <a:lvl8pPr marL="8954399" indent="0">
              <a:buNone/>
              <a:defRPr sz="5600"/>
            </a:lvl8pPr>
            <a:lvl9pPr marL="10233599" indent="0">
              <a:buNone/>
              <a:defRPr sz="56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2183" y="15027305"/>
            <a:ext cx="15342870" cy="2253427"/>
          </a:xfrm>
        </p:spPr>
        <p:txBody>
          <a:bodyPr/>
          <a:lstStyle>
            <a:lvl1pPr marL="0" indent="0">
              <a:buNone/>
              <a:defRPr sz="3900"/>
            </a:lvl1pPr>
            <a:lvl2pPr marL="1279200" indent="0">
              <a:buNone/>
              <a:defRPr sz="3400"/>
            </a:lvl2pPr>
            <a:lvl3pPr marL="2558400" indent="0">
              <a:buNone/>
              <a:defRPr sz="2800"/>
            </a:lvl3pPr>
            <a:lvl4pPr marL="3837600" indent="0">
              <a:buNone/>
              <a:defRPr sz="2500"/>
            </a:lvl4pPr>
            <a:lvl5pPr marL="5116800" indent="0">
              <a:buNone/>
              <a:defRPr sz="2500"/>
            </a:lvl5pPr>
            <a:lvl6pPr marL="6395999" indent="0">
              <a:buNone/>
              <a:defRPr sz="2500"/>
            </a:lvl6pPr>
            <a:lvl7pPr marL="7675199" indent="0">
              <a:buNone/>
              <a:defRPr sz="2500"/>
            </a:lvl7pPr>
            <a:lvl8pPr marL="8954399" indent="0">
              <a:buNone/>
              <a:defRPr sz="2500"/>
            </a:lvl8pPr>
            <a:lvl9pPr marL="10233599" indent="0">
              <a:buNone/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20A2-33D2-4057-96AA-2C96379B894C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5227-BB53-4A2F-BBAC-A98818E861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85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8573" y="768923"/>
            <a:ext cx="23014305" cy="3200136"/>
          </a:xfrm>
          <a:prstGeom prst="rect">
            <a:avLst/>
          </a:prstGeom>
        </p:spPr>
        <p:txBody>
          <a:bodyPr vert="horz" lIns="255840" tIns="127920" rIns="255840" bIns="1279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573" y="4480191"/>
            <a:ext cx="23014305" cy="12671649"/>
          </a:xfrm>
          <a:prstGeom prst="rect">
            <a:avLst/>
          </a:prstGeom>
        </p:spPr>
        <p:txBody>
          <a:bodyPr vert="horz" lIns="255840" tIns="127920" rIns="255840" bIns="1279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8572" y="17796310"/>
            <a:ext cx="5966672" cy="1022266"/>
          </a:xfrm>
          <a:prstGeom prst="rect">
            <a:avLst/>
          </a:prstGeom>
        </p:spPr>
        <p:txBody>
          <a:bodyPr vert="horz" lIns="255840" tIns="127920" rIns="255840" bIns="127920" rtlCol="0" anchor="ctr"/>
          <a:lstStyle>
            <a:lvl1pPr algn="l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120A2-33D2-4057-96AA-2C96379B894C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36912" y="17796310"/>
            <a:ext cx="8097626" cy="1022266"/>
          </a:xfrm>
          <a:prstGeom prst="rect">
            <a:avLst/>
          </a:prstGeom>
        </p:spPr>
        <p:txBody>
          <a:bodyPr vert="horz" lIns="255840" tIns="127920" rIns="255840" bIns="127920" rtlCol="0" anchor="ctr"/>
          <a:lstStyle>
            <a:lvl1pPr algn="ct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326206" y="17796310"/>
            <a:ext cx="5966672" cy="1022266"/>
          </a:xfrm>
          <a:prstGeom prst="rect">
            <a:avLst/>
          </a:prstGeom>
        </p:spPr>
        <p:txBody>
          <a:bodyPr vert="horz" lIns="255840" tIns="127920" rIns="255840" bIns="127920" rtlCol="0" anchor="ctr"/>
          <a:lstStyle>
            <a:lvl1pPr algn="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45227-BB53-4A2F-BBAC-A98818E861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42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558400" rtl="0" eaLnBrk="1" latinLnBrk="0" hangingPunct="1">
        <a:spcBef>
          <a:spcPct val="0"/>
        </a:spcBef>
        <a:buNone/>
        <a:defRPr sz="1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400" indent="-959400" algn="l" defTabSz="2558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1pPr>
      <a:lvl2pPr marL="2078700" indent="-799500" algn="l" defTabSz="2558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7800" kern="1200">
          <a:solidFill>
            <a:schemeClr val="tx1"/>
          </a:solidFill>
          <a:latin typeface="+mn-lt"/>
          <a:ea typeface="+mn-ea"/>
          <a:cs typeface="+mn-cs"/>
        </a:defRPr>
      </a:lvl2pPr>
      <a:lvl3pPr marL="3198000" indent="-639600" algn="l" defTabSz="2558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3pPr>
      <a:lvl4pPr marL="4477200" indent="-639600" algn="l" defTabSz="2558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4pPr>
      <a:lvl5pPr marL="5756399" indent="-639600" algn="l" defTabSz="2558400" rtl="0" eaLnBrk="1" latinLnBrk="0" hangingPunct="1">
        <a:spcBef>
          <a:spcPct val="20000"/>
        </a:spcBef>
        <a:buFont typeface="Arial" panose="020B0604020202020204" pitchFamily="34" charset="0"/>
        <a:buChar char="»"/>
        <a:defRPr sz="5600" kern="1200">
          <a:solidFill>
            <a:schemeClr val="tx1"/>
          </a:solidFill>
          <a:latin typeface="+mn-lt"/>
          <a:ea typeface="+mn-ea"/>
          <a:cs typeface="+mn-cs"/>
        </a:defRPr>
      </a:lvl5pPr>
      <a:lvl6pPr marL="7035599" indent="-639600" algn="l" defTabSz="2558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6pPr>
      <a:lvl7pPr marL="8314799" indent="-639600" algn="l" defTabSz="2558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7pPr>
      <a:lvl8pPr marL="9593999" indent="-639600" algn="l" defTabSz="2558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8pPr>
      <a:lvl9pPr marL="10873199" indent="-639600" algn="l" defTabSz="2558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58400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279200" algn="l" defTabSz="2558400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558400" algn="l" defTabSz="2558400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3837600" algn="l" defTabSz="2558400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4pPr>
      <a:lvl5pPr marL="5116800" algn="l" defTabSz="2558400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6395999" algn="l" defTabSz="2558400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6pPr>
      <a:lvl7pPr marL="7675199" algn="l" defTabSz="2558400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7pPr>
      <a:lvl8pPr marL="8954399" algn="l" defTabSz="2558400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8pPr>
      <a:lvl9pPr marL="10233599" algn="l" defTabSz="2558400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9400411" y="7188853"/>
            <a:ext cx="4520382" cy="3519336"/>
          </a:xfrm>
          <a:prstGeom prst="roundRect">
            <a:avLst>
              <a:gd name="adj" fmla="val 743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2000" i="1" dirty="0" smtClean="0"/>
              <a:t>FixedAsset:1</a:t>
            </a:r>
            <a:endParaRPr lang="en-GB" sz="2000" i="1" dirty="0"/>
          </a:p>
        </p:txBody>
      </p:sp>
      <p:sp>
        <p:nvSpPr>
          <p:cNvPr id="8" name="Snip and Round Single Corner Rectangle 7"/>
          <p:cNvSpPr/>
          <p:nvPr/>
        </p:nvSpPr>
        <p:spPr>
          <a:xfrm>
            <a:off x="19809533" y="7778501"/>
            <a:ext cx="2193216" cy="1120521"/>
          </a:xfrm>
          <a:prstGeom prst="snip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Property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1744805" y="9406086"/>
            <a:ext cx="192917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Unit</a:t>
            </a:r>
            <a:br>
              <a:rPr lang="en-GB" sz="2800" dirty="0" smtClean="0"/>
            </a:br>
            <a:r>
              <a:rPr lang="en-GB" sz="2000" dirty="0" smtClean="0"/>
              <a:t>(from Property)</a:t>
            </a:r>
            <a:endParaRPr lang="en-GB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256333" y="167358"/>
            <a:ext cx="1554088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Agreement</a:t>
            </a:r>
            <a:br>
              <a:rPr lang="en-GB" sz="2000" dirty="0" smtClean="0"/>
            </a:br>
            <a:r>
              <a:rPr lang="en-GB" sz="2000" dirty="0" smtClean="0"/>
              <a:t>Type</a:t>
            </a:r>
            <a:endParaRPr lang="en-GB" sz="2000" dirty="0"/>
          </a:p>
        </p:txBody>
      </p:sp>
      <p:sp>
        <p:nvSpPr>
          <p:cNvPr id="11" name="Rounded Rectangle 10"/>
          <p:cNvSpPr/>
          <p:nvPr/>
        </p:nvSpPr>
        <p:spPr>
          <a:xfrm>
            <a:off x="1954437" y="167358"/>
            <a:ext cx="1554088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Agreement</a:t>
            </a:r>
            <a:br>
              <a:rPr lang="en-GB" sz="2000" dirty="0" smtClean="0"/>
            </a:br>
            <a:r>
              <a:rPr lang="en-GB" sz="2000" dirty="0" err="1" smtClean="0"/>
              <a:t>RoleType</a:t>
            </a:r>
            <a:endParaRPr lang="en-GB" sz="2000" dirty="0"/>
          </a:p>
        </p:txBody>
      </p:sp>
      <p:sp>
        <p:nvSpPr>
          <p:cNvPr id="12" name="Rounded Rectangle 11"/>
          <p:cNvSpPr/>
          <p:nvPr/>
        </p:nvSpPr>
        <p:spPr>
          <a:xfrm>
            <a:off x="3769283" y="167358"/>
            <a:ext cx="2001578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/>
              <a:t>AgreementRole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err="1" smtClean="0"/>
              <a:t>CommChannel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Type</a:t>
            </a:r>
            <a:endParaRPr lang="en-GB" sz="2000" dirty="0"/>
          </a:p>
        </p:txBody>
      </p:sp>
      <p:sp>
        <p:nvSpPr>
          <p:cNvPr id="13" name="Rounded Rectangle 12"/>
          <p:cNvSpPr/>
          <p:nvPr/>
        </p:nvSpPr>
        <p:spPr>
          <a:xfrm>
            <a:off x="2992637" y="5688529"/>
            <a:ext cx="6024086" cy="4991997"/>
          </a:xfrm>
          <a:prstGeom prst="roundRect">
            <a:avLst>
              <a:gd name="adj" fmla="val 80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2000" i="1" dirty="0"/>
              <a:t>Agreement</a:t>
            </a:r>
          </a:p>
        </p:txBody>
      </p:sp>
      <p:sp>
        <p:nvSpPr>
          <p:cNvPr id="14" name="Snip and Round Single Corner Rectangle 13"/>
          <p:cNvSpPr/>
          <p:nvPr/>
        </p:nvSpPr>
        <p:spPr>
          <a:xfrm>
            <a:off x="6217953" y="8828890"/>
            <a:ext cx="2463316" cy="1512168"/>
          </a:xfrm>
          <a:prstGeom prst="snip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Lease</a:t>
            </a:r>
            <a:br>
              <a:rPr lang="en-GB" sz="3200" dirty="0" smtClean="0"/>
            </a:br>
            <a:r>
              <a:rPr lang="en-GB" sz="2000" dirty="0" smtClean="0"/>
              <a:t>(from property,</a:t>
            </a:r>
            <a:br>
              <a:rPr lang="en-GB" sz="2000" dirty="0" smtClean="0"/>
            </a:br>
            <a:r>
              <a:rPr lang="en-GB" sz="2000" dirty="0" smtClean="0"/>
              <a:t>via occupancy)</a:t>
            </a:r>
            <a:endParaRPr lang="en-GB" sz="3200" dirty="0"/>
          </a:p>
        </p:txBody>
      </p:sp>
      <p:sp>
        <p:nvSpPr>
          <p:cNvPr id="15" name="Snip and Round Single Corner Rectangle 14"/>
          <p:cNvSpPr/>
          <p:nvPr/>
        </p:nvSpPr>
        <p:spPr>
          <a:xfrm>
            <a:off x="5440908" y="6144022"/>
            <a:ext cx="1872209" cy="1318364"/>
          </a:xfrm>
          <a:prstGeom prst="snip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Bank</a:t>
            </a:r>
            <a:br>
              <a:rPr lang="en-GB" sz="2800" dirty="0" smtClean="0"/>
            </a:br>
            <a:r>
              <a:rPr lang="en-GB" sz="2800" dirty="0" smtClean="0"/>
              <a:t>Mandate</a:t>
            </a:r>
            <a:br>
              <a:rPr lang="en-GB" sz="2800" dirty="0" smtClean="0"/>
            </a:br>
            <a:r>
              <a:rPr lang="en-GB" sz="2000" dirty="0" smtClean="0"/>
              <a:t>(from debtor)</a:t>
            </a:r>
            <a:endParaRPr lang="en-GB" sz="2800" dirty="0"/>
          </a:p>
        </p:txBody>
      </p:sp>
      <p:sp>
        <p:nvSpPr>
          <p:cNvPr id="16" name="Rounded Rectangle 15"/>
          <p:cNvSpPr/>
          <p:nvPr/>
        </p:nvSpPr>
        <p:spPr>
          <a:xfrm>
            <a:off x="10727582" y="7331128"/>
            <a:ext cx="2760072" cy="123601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&lt;&lt;contiguous&gt;&gt;</a:t>
            </a:r>
            <a:br>
              <a:rPr lang="en-GB" sz="1400" dirty="0" smtClean="0"/>
            </a:br>
            <a:r>
              <a:rPr lang="en-GB" sz="2800" dirty="0" err="1" smtClean="0"/>
              <a:t>AgreementRole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(from agreement)</a:t>
            </a:r>
            <a:endParaRPr lang="en-GB" sz="2000" dirty="0"/>
          </a:p>
        </p:txBody>
      </p:sp>
      <p:sp>
        <p:nvSpPr>
          <p:cNvPr id="17" name="Rounded Rectangle 16"/>
          <p:cNvSpPr/>
          <p:nvPr/>
        </p:nvSpPr>
        <p:spPr>
          <a:xfrm>
            <a:off x="13073757" y="8948067"/>
            <a:ext cx="2348040" cy="122840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&lt;&lt;contiguous&gt;&gt;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400" dirty="0" err="1" smtClean="0"/>
              <a:t>AgreementRole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err="1" smtClean="0"/>
              <a:t>CommChannel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000" dirty="0" smtClean="0"/>
              <a:t>(from role)</a:t>
            </a:r>
            <a:endParaRPr lang="en-GB" sz="2000" dirty="0"/>
          </a:p>
        </p:txBody>
      </p:sp>
      <p:sp>
        <p:nvSpPr>
          <p:cNvPr id="18" name="Rounded Rectangle 17"/>
          <p:cNvSpPr/>
          <p:nvPr/>
        </p:nvSpPr>
        <p:spPr>
          <a:xfrm>
            <a:off x="23435081" y="5078618"/>
            <a:ext cx="2024052" cy="12862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&lt;&lt;contiguous&gt;&gt;</a:t>
            </a:r>
            <a:br>
              <a:rPr lang="en-GB" sz="1200" dirty="0" smtClean="0"/>
            </a:br>
            <a:r>
              <a:rPr lang="en-GB" sz="2800" dirty="0" err="1" smtClean="0"/>
              <a:t>FixedAsset</a:t>
            </a: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Role</a:t>
            </a:r>
            <a:br>
              <a:rPr lang="en-GB" sz="2800" dirty="0" smtClean="0"/>
            </a:br>
            <a:r>
              <a:rPr lang="en-GB" sz="2000" dirty="0" smtClean="0"/>
              <a:t>(from asset)</a:t>
            </a:r>
            <a:endParaRPr lang="en-GB" sz="2000" dirty="0"/>
          </a:p>
        </p:txBody>
      </p:sp>
      <p:sp>
        <p:nvSpPr>
          <p:cNvPr id="19" name="Rounded Rectangle 18"/>
          <p:cNvSpPr/>
          <p:nvPr/>
        </p:nvSpPr>
        <p:spPr>
          <a:xfrm>
            <a:off x="19167289" y="4974325"/>
            <a:ext cx="2142178" cy="13857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err="1" smtClean="0"/>
              <a:t>FixedAsset</a:t>
            </a: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err="1" smtClean="0"/>
              <a:t>Financ’lAcct</a:t>
            </a: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000" dirty="0" smtClean="0"/>
              <a:t>(from </a:t>
            </a:r>
            <a:r>
              <a:rPr lang="en-GB" sz="2000" dirty="0" err="1" smtClean="0"/>
              <a:t>fixedAset</a:t>
            </a:r>
            <a:r>
              <a:rPr lang="en-GB" sz="2000" dirty="0" smtClean="0"/>
              <a:t>)</a:t>
            </a:r>
            <a:endParaRPr lang="en-GB" sz="2000" dirty="0"/>
          </a:p>
        </p:txBody>
      </p:sp>
      <p:sp>
        <p:nvSpPr>
          <p:cNvPr id="20" name="Rounded Rectangle 19"/>
          <p:cNvSpPr/>
          <p:nvPr/>
        </p:nvSpPr>
        <p:spPr>
          <a:xfrm>
            <a:off x="23169547" y="11856099"/>
            <a:ext cx="2073561" cy="14858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&lt;&lt;chained&gt;&gt;</a:t>
            </a:r>
            <a:br>
              <a:rPr lang="en-GB" sz="1200" dirty="0" smtClean="0"/>
            </a:br>
            <a:r>
              <a:rPr lang="en-GB" sz="2800" dirty="0" err="1" smtClean="0"/>
              <a:t>FixedAsset</a:t>
            </a: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Registration</a:t>
            </a:r>
            <a:br>
              <a:rPr lang="en-GB" sz="2800" dirty="0" smtClean="0"/>
            </a:br>
            <a:r>
              <a:rPr lang="en-GB" sz="2000" dirty="0" smtClean="0"/>
              <a:t>(from subject)</a:t>
            </a:r>
            <a:endParaRPr lang="en-GB" sz="2000" dirty="0"/>
          </a:p>
        </p:txBody>
      </p:sp>
      <p:sp>
        <p:nvSpPr>
          <p:cNvPr id="21" name="Snip and Round Single Corner Rectangle 20"/>
          <p:cNvSpPr/>
          <p:nvPr/>
        </p:nvSpPr>
        <p:spPr>
          <a:xfrm>
            <a:off x="20193565" y="17975038"/>
            <a:ext cx="1554088" cy="914400"/>
          </a:xfrm>
          <a:prstGeom prst="snip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Charge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0163477" y="16297150"/>
            <a:ext cx="1554088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Charge</a:t>
            </a:r>
            <a:br>
              <a:rPr lang="en-GB" sz="2000" dirty="0" smtClean="0"/>
            </a:br>
            <a:r>
              <a:rPr lang="en-GB" sz="2000" dirty="0" smtClean="0"/>
              <a:t>Group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5954077" y="1129276"/>
            <a:ext cx="5204310" cy="2642961"/>
          </a:xfrm>
          <a:prstGeom prst="roundRect">
            <a:avLst>
              <a:gd name="adj" fmla="val 642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2000" i="1" dirty="0" smtClean="0"/>
              <a:t>Party:1</a:t>
            </a:r>
            <a:endParaRPr lang="en-GB" sz="2000" i="1" dirty="0"/>
          </a:p>
        </p:txBody>
      </p:sp>
      <p:sp>
        <p:nvSpPr>
          <p:cNvPr id="24" name="Snip and Round Single Corner Rectangle 23"/>
          <p:cNvSpPr/>
          <p:nvPr/>
        </p:nvSpPr>
        <p:spPr>
          <a:xfrm>
            <a:off x="16242109" y="2231549"/>
            <a:ext cx="1665080" cy="1176169"/>
          </a:xfrm>
          <a:prstGeom prst="snip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Person</a:t>
            </a:r>
          </a:p>
        </p:txBody>
      </p:sp>
      <p:sp>
        <p:nvSpPr>
          <p:cNvPr id="25" name="Snip and Round Single Corner Rectangle 24"/>
          <p:cNvSpPr/>
          <p:nvPr/>
        </p:nvSpPr>
        <p:spPr>
          <a:xfrm>
            <a:off x="18258333" y="1535510"/>
            <a:ext cx="2670898" cy="1240792"/>
          </a:xfrm>
          <a:prstGeom prst="snip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Organisation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8516610" y="17975038"/>
            <a:ext cx="1554088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Currency</a:t>
            </a:r>
            <a:endParaRPr lang="en-GB" sz="2000" dirty="0"/>
          </a:p>
        </p:txBody>
      </p:sp>
      <p:sp>
        <p:nvSpPr>
          <p:cNvPr id="31" name="Rounded Rectangle 30"/>
          <p:cNvSpPr/>
          <p:nvPr/>
        </p:nvSpPr>
        <p:spPr>
          <a:xfrm>
            <a:off x="12117853" y="13759778"/>
            <a:ext cx="2003936" cy="10063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i="1" dirty="0"/>
              <a:t>Event</a:t>
            </a:r>
            <a:br>
              <a:rPr lang="en-GB" sz="2800" i="1" dirty="0"/>
            </a:br>
            <a:r>
              <a:rPr lang="en-GB" sz="2000" i="1" dirty="0" smtClean="0"/>
              <a:t>(from </a:t>
            </a:r>
            <a:r>
              <a:rPr lang="en-GB" sz="2000" i="1" dirty="0"/>
              <a:t>subject)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0073820" y="2831654"/>
            <a:ext cx="2866709" cy="1576037"/>
          </a:xfrm>
          <a:prstGeom prst="roundRect">
            <a:avLst>
              <a:gd name="adj" fmla="val 1036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2400" i="1" dirty="0" err="1" smtClean="0">
                <a:solidFill>
                  <a:schemeClr val="dk1"/>
                </a:solidFill>
              </a:rPr>
              <a:t>FinancialAccount</a:t>
            </a:r>
            <a:r>
              <a:rPr lang="en-GB" sz="2400" i="1" dirty="0" smtClean="0">
                <a:solidFill>
                  <a:schemeClr val="dk1"/>
                </a:solidFill>
              </a:rPr>
              <a:t/>
            </a:r>
            <a:br>
              <a:rPr lang="en-GB" sz="2400" i="1" dirty="0" smtClean="0">
                <a:solidFill>
                  <a:schemeClr val="dk1"/>
                </a:solidFill>
              </a:rPr>
            </a:br>
            <a:r>
              <a:rPr lang="en-GB" sz="2400" i="1" dirty="0" smtClean="0">
                <a:solidFill>
                  <a:schemeClr val="dk1"/>
                </a:solidFill>
              </a:rPr>
              <a:t/>
            </a:r>
            <a:br>
              <a:rPr lang="en-GB" sz="2400" i="1" dirty="0" smtClean="0">
                <a:solidFill>
                  <a:schemeClr val="dk1"/>
                </a:solidFill>
              </a:rPr>
            </a:br>
            <a:r>
              <a:rPr lang="en-GB" sz="2000" i="1" dirty="0" smtClean="0">
                <a:solidFill>
                  <a:schemeClr val="dk1"/>
                </a:solidFill>
              </a:rPr>
              <a:t>(from</a:t>
            </a:r>
            <a:br>
              <a:rPr lang="en-GB" sz="2000" i="1" dirty="0" smtClean="0">
                <a:solidFill>
                  <a:schemeClr val="dk1"/>
                </a:solidFill>
              </a:rPr>
            </a:br>
            <a:r>
              <a:rPr lang="en-GB" sz="2000" i="1" dirty="0" smtClean="0">
                <a:solidFill>
                  <a:schemeClr val="dk1"/>
                </a:solidFill>
              </a:rPr>
              <a:t>owner)</a:t>
            </a:r>
            <a:endParaRPr lang="en-GB" sz="2000" i="1" dirty="0">
              <a:solidFill>
                <a:schemeClr val="dk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2379848" y="4703862"/>
            <a:ext cx="2926157" cy="12308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/>
              <a:t>FinancialAccount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>Transaction</a:t>
            </a:r>
            <a:br>
              <a:rPr lang="en-GB" sz="2400" dirty="0" smtClean="0"/>
            </a:br>
            <a:r>
              <a:rPr lang="en-GB" sz="2000" dirty="0" smtClean="0"/>
              <a:t>(from </a:t>
            </a:r>
            <a:r>
              <a:rPr lang="en-GB" sz="2000" dirty="0" err="1" smtClean="0"/>
              <a:t>financialAccount</a:t>
            </a:r>
            <a:r>
              <a:rPr lang="en-GB" sz="2000" dirty="0" smtClean="0"/>
              <a:t>)</a:t>
            </a:r>
            <a:endParaRPr lang="en-GB" sz="2000" dirty="0"/>
          </a:p>
        </p:txBody>
      </p:sp>
      <p:sp>
        <p:nvSpPr>
          <p:cNvPr id="34" name="Rounded Rectangle 33"/>
          <p:cNvSpPr/>
          <p:nvPr/>
        </p:nvSpPr>
        <p:spPr>
          <a:xfrm>
            <a:off x="11151016" y="3315037"/>
            <a:ext cx="155408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Bank</a:t>
            </a:r>
            <a:br>
              <a:rPr lang="en-GB" sz="2400" dirty="0" smtClean="0"/>
            </a:br>
            <a:r>
              <a:rPr lang="en-GB" sz="2400" dirty="0" smtClean="0"/>
              <a:t>Account</a:t>
            </a:r>
            <a:endParaRPr lang="en-GB" sz="2400" dirty="0"/>
          </a:p>
        </p:txBody>
      </p:sp>
      <p:sp>
        <p:nvSpPr>
          <p:cNvPr id="35" name="Rounded Rectangle 34"/>
          <p:cNvSpPr/>
          <p:nvPr/>
        </p:nvSpPr>
        <p:spPr>
          <a:xfrm>
            <a:off x="16760093" y="18041074"/>
            <a:ext cx="1554088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Country</a:t>
            </a:r>
            <a:endParaRPr lang="en-GB" sz="2000" dirty="0"/>
          </a:p>
        </p:txBody>
      </p:sp>
      <p:sp>
        <p:nvSpPr>
          <p:cNvPr id="36" name="Rounded Rectangle 35"/>
          <p:cNvSpPr/>
          <p:nvPr/>
        </p:nvSpPr>
        <p:spPr>
          <a:xfrm>
            <a:off x="16760093" y="17035476"/>
            <a:ext cx="1554088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State</a:t>
            </a:r>
            <a:endParaRPr lang="en-GB" sz="2000" dirty="0"/>
          </a:p>
        </p:txBody>
      </p:sp>
      <p:sp>
        <p:nvSpPr>
          <p:cNvPr id="37" name="Rounded Rectangle 36"/>
          <p:cNvSpPr/>
          <p:nvPr/>
        </p:nvSpPr>
        <p:spPr>
          <a:xfrm>
            <a:off x="4000749" y="8376270"/>
            <a:ext cx="1939090" cy="88466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i="1" dirty="0" smtClean="0"/>
              <a:t>Guarantee</a:t>
            </a:r>
            <a:br>
              <a:rPr lang="en-GB" sz="2800" i="1" dirty="0" smtClean="0"/>
            </a:br>
            <a:r>
              <a:rPr lang="en-GB" sz="2000" i="1" dirty="0" smtClean="0"/>
              <a:t>(from lease)</a:t>
            </a:r>
            <a:endParaRPr lang="en-GB" sz="2800" i="1" dirty="0"/>
          </a:p>
        </p:txBody>
      </p:sp>
      <p:sp>
        <p:nvSpPr>
          <p:cNvPr id="38" name="Snip and Round Single Corner Rectangle 37"/>
          <p:cNvSpPr/>
          <p:nvPr/>
        </p:nvSpPr>
        <p:spPr>
          <a:xfrm>
            <a:off x="23617013" y="14640966"/>
            <a:ext cx="1554088" cy="914400"/>
          </a:xfrm>
          <a:prstGeom prst="snip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Index</a:t>
            </a:r>
            <a:endParaRPr lang="en-GB" sz="2000" dirty="0"/>
          </a:p>
        </p:txBody>
      </p:sp>
      <p:sp>
        <p:nvSpPr>
          <p:cNvPr id="39" name="Rounded Rectangle 38"/>
          <p:cNvSpPr/>
          <p:nvPr/>
        </p:nvSpPr>
        <p:spPr>
          <a:xfrm>
            <a:off x="23617013" y="16297150"/>
            <a:ext cx="1554088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/>
              <a:t>IndexBase</a:t>
            </a:r>
            <a:endParaRPr lang="en-GB" sz="2000" dirty="0"/>
          </a:p>
        </p:txBody>
      </p:sp>
      <p:sp>
        <p:nvSpPr>
          <p:cNvPr id="40" name="Rounded Rectangle 39"/>
          <p:cNvSpPr/>
          <p:nvPr/>
        </p:nvSpPr>
        <p:spPr>
          <a:xfrm>
            <a:off x="23600238" y="17949876"/>
            <a:ext cx="1554088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smtClean="0"/>
              <a:t>IndexValue</a:t>
            </a:r>
            <a:endParaRPr lang="en-GB" sz="2000" dirty="0"/>
          </a:p>
        </p:txBody>
      </p:sp>
      <p:sp>
        <p:nvSpPr>
          <p:cNvPr id="41" name="Snip and Round Single Corner Rectangle 40"/>
          <p:cNvSpPr/>
          <p:nvPr/>
        </p:nvSpPr>
        <p:spPr>
          <a:xfrm>
            <a:off x="21911081" y="16297150"/>
            <a:ext cx="1554088" cy="914400"/>
          </a:xfrm>
          <a:prstGeom prst="snip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Tax</a:t>
            </a:r>
            <a:endParaRPr lang="en-GB" sz="2400" dirty="0"/>
          </a:p>
        </p:txBody>
      </p:sp>
      <p:sp>
        <p:nvSpPr>
          <p:cNvPr id="42" name="Rounded Rectangle 41"/>
          <p:cNvSpPr/>
          <p:nvPr/>
        </p:nvSpPr>
        <p:spPr>
          <a:xfrm>
            <a:off x="21880993" y="17975038"/>
            <a:ext cx="1554088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/>
              <a:t>TaxRate</a:t>
            </a:r>
            <a:endParaRPr lang="en-GB" sz="2000" dirty="0"/>
          </a:p>
        </p:txBody>
      </p:sp>
      <p:sp>
        <p:nvSpPr>
          <p:cNvPr id="43" name="Snip and Round Single Corner Rectangle 42"/>
          <p:cNvSpPr/>
          <p:nvPr/>
        </p:nvSpPr>
        <p:spPr>
          <a:xfrm>
            <a:off x="1942605" y="12114378"/>
            <a:ext cx="2065666" cy="1275571"/>
          </a:xfrm>
          <a:prstGeom prst="snip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Invoice</a:t>
            </a:r>
            <a:br>
              <a:rPr lang="en-GB" sz="3200" dirty="0" smtClean="0"/>
            </a:br>
            <a:r>
              <a:rPr lang="en-GB" sz="2000" dirty="0" smtClean="0"/>
              <a:t>(from </a:t>
            </a:r>
            <a:r>
              <a:rPr lang="en-GB" sz="2000" dirty="0" err="1" smtClean="0"/>
              <a:t>invoiceItem</a:t>
            </a:r>
            <a:r>
              <a:rPr lang="en-GB" sz="2000" dirty="0" smtClean="0"/>
              <a:t>)</a:t>
            </a:r>
            <a:endParaRPr lang="en-GB" sz="3200" dirty="0" smtClean="0"/>
          </a:p>
        </p:txBody>
      </p:sp>
      <p:sp>
        <p:nvSpPr>
          <p:cNvPr id="44" name="Rounded Rectangle 43"/>
          <p:cNvSpPr/>
          <p:nvPr/>
        </p:nvSpPr>
        <p:spPr>
          <a:xfrm>
            <a:off x="6593037" y="15306752"/>
            <a:ext cx="3312368" cy="21385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2000" i="1" dirty="0">
                <a:solidFill>
                  <a:schemeClr val="dk1"/>
                </a:solidFill>
              </a:rPr>
              <a:t>Invoice</a:t>
            </a:r>
            <a:br>
              <a:rPr lang="en-GB" sz="2000" i="1" dirty="0">
                <a:solidFill>
                  <a:schemeClr val="dk1"/>
                </a:solidFill>
              </a:rPr>
            </a:br>
            <a:r>
              <a:rPr lang="en-GB" sz="2000" i="1" dirty="0">
                <a:solidFill>
                  <a:schemeClr val="dk1"/>
                </a:solidFill>
              </a:rPr>
              <a:t>Item</a:t>
            </a:r>
          </a:p>
        </p:txBody>
      </p:sp>
      <p:sp>
        <p:nvSpPr>
          <p:cNvPr id="45" name="Snip and Round Single Corner Rectangle 44"/>
          <p:cNvSpPr/>
          <p:nvPr/>
        </p:nvSpPr>
        <p:spPr>
          <a:xfrm>
            <a:off x="7745165" y="11559464"/>
            <a:ext cx="1929512" cy="1151712"/>
          </a:xfrm>
          <a:prstGeom prst="snip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Lease</a:t>
            </a:r>
            <a:br>
              <a:rPr lang="en-GB" sz="3200" dirty="0" smtClean="0"/>
            </a:br>
            <a:r>
              <a:rPr lang="en-GB" sz="3200" dirty="0" smtClean="0"/>
              <a:t>Item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7843345" y="13618803"/>
            <a:ext cx="2242080" cy="10901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i="1" dirty="0" smtClean="0"/>
              <a:t>&lt;&lt;chained&gt;&gt;</a:t>
            </a:r>
            <a:br>
              <a:rPr lang="en-GB" sz="1200" i="1" dirty="0" smtClean="0"/>
            </a:br>
            <a:r>
              <a:rPr lang="en-GB" sz="2800" i="1" dirty="0" err="1" smtClean="0"/>
              <a:t>LeaseTerm</a:t>
            </a:r>
            <a:r>
              <a:rPr lang="en-GB" sz="2800" i="1" dirty="0" smtClean="0"/>
              <a:t/>
            </a:r>
            <a:br>
              <a:rPr lang="en-GB" sz="2800" i="1" dirty="0" smtClean="0"/>
            </a:br>
            <a:r>
              <a:rPr lang="en-GB" sz="2000" i="1" dirty="0" smtClean="0"/>
              <a:t>(from </a:t>
            </a:r>
            <a:r>
              <a:rPr lang="en-GB" sz="2000" i="1" dirty="0" err="1" smtClean="0"/>
              <a:t>leaseItem</a:t>
            </a:r>
            <a:r>
              <a:rPr lang="en-GB" sz="2000" i="1" dirty="0" smtClean="0"/>
              <a:t>)</a:t>
            </a:r>
            <a:endParaRPr lang="en-GB" sz="2000" i="1" dirty="0"/>
          </a:p>
        </p:txBody>
      </p:sp>
      <p:sp>
        <p:nvSpPr>
          <p:cNvPr id="48" name="Rounded Rectangle 47"/>
          <p:cNvSpPr/>
          <p:nvPr/>
        </p:nvSpPr>
        <p:spPr>
          <a:xfrm>
            <a:off x="256333" y="1319486"/>
            <a:ext cx="1554088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Lease</a:t>
            </a:r>
            <a:br>
              <a:rPr lang="en-GB" sz="2000" dirty="0" smtClean="0"/>
            </a:br>
            <a:r>
              <a:rPr lang="en-GB" sz="2000" dirty="0" smtClean="0"/>
              <a:t>Type</a:t>
            </a:r>
            <a:endParaRPr lang="en-GB" sz="2000" dirty="0"/>
          </a:p>
        </p:txBody>
      </p:sp>
      <p:sp>
        <p:nvSpPr>
          <p:cNvPr id="50" name="Rounded Rectangle 49"/>
          <p:cNvSpPr/>
          <p:nvPr/>
        </p:nvSpPr>
        <p:spPr>
          <a:xfrm>
            <a:off x="16027949" y="10773876"/>
            <a:ext cx="2156024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Occupancy</a:t>
            </a:r>
            <a:br>
              <a:rPr lang="en-GB" sz="2800" dirty="0" smtClean="0"/>
            </a:br>
            <a:r>
              <a:rPr lang="en-GB" sz="2000" dirty="0" smtClean="0"/>
              <a:t>(from unit)</a:t>
            </a:r>
            <a:endParaRPr lang="en-GB" sz="2000" dirty="0"/>
          </a:p>
        </p:txBody>
      </p:sp>
      <p:sp>
        <p:nvSpPr>
          <p:cNvPr id="51" name="Rounded Rectangle 50"/>
          <p:cNvSpPr/>
          <p:nvPr/>
        </p:nvSpPr>
        <p:spPr>
          <a:xfrm>
            <a:off x="256333" y="2589367"/>
            <a:ext cx="1554088" cy="914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(?) Lease</a:t>
            </a:r>
            <a:br>
              <a:rPr lang="en-GB" sz="2000" dirty="0" smtClean="0"/>
            </a:br>
            <a:r>
              <a:rPr lang="en-GB" sz="2000" dirty="0" smtClean="0"/>
              <a:t>Assignment</a:t>
            </a:r>
            <a:endParaRPr lang="en-GB" sz="2000" dirty="0"/>
          </a:p>
        </p:txBody>
      </p:sp>
      <p:sp>
        <p:nvSpPr>
          <p:cNvPr id="52" name="Rounded Rectangle 51"/>
          <p:cNvSpPr/>
          <p:nvPr/>
        </p:nvSpPr>
        <p:spPr>
          <a:xfrm>
            <a:off x="11633597" y="11544622"/>
            <a:ext cx="1856650" cy="120243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i="1" dirty="0" smtClean="0"/>
              <a:t>Break</a:t>
            </a:r>
            <a:br>
              <a:rPr lang="en-GB" sz="2800" i="1" dirty="0" smtClean="0"/>
            </a:br>
            <a:r>
              <a:rPr lang="en-GB" sz="2800" i="1" dirty="0" smtClean="0"/>
              <a:t>Option</a:t>
            </a:r>
          </a:p>
          <a:p>
            <a:pPr algn="ctr"/>
            <a:r>
              <a:rPr lang="en-GB" sz="2000" i="1" dirty="0" smtClean="0"/>
              <a:t>(from Lease)</a:t>
            </a:r>
            <a:endParaRPr lang="en-GB" sz="2000" i="1" dirty="0"/>
          </a:p>
        </p:txBody>
      </p:sp>
      <p:cxnSp>
        <p:nvCxnSpPr>
          <p:cNvPr id="56" name="Curved Connector 55"/>
          <p:cNvCxnSpPr>
            <a:stCxn id="14" idx="0"/>
            <a:endCxn id="52" idx="1"/>
          </p:cNvCxnSpPr>
          <p:nvPr/>
        </p:nvCxnSpPr>
        <p:spPr>
          <a:xfrm>
            <a:off x="8681269" y="9584974"/>
            <a:ext cx="2952328" cy="2560864"/>
          </a:xfrm>
          <a:prstGeom prst="curvedConnector3">
            <a:avLst>
              <a:gd name="adj1" fmla="val 50000"/>
            </a:avLst>
          </a:prstGeom>
          <a:ln w="25400">
            <a:prstDash val="solid"/>
            <a:headEnd type="stealth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7559229" y="16120543"/>
            <a:ext cx="2101406" cy="11200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i="1" dirty="0" err="1"/>
              <a:t>InvoiceItem</a:t>
            </a:r>
            <a:r>
              <a:rPr lang="en-GB" sz="2400" i="1" dirty="0"/>
              <a:t/>
            </a:r>
            <a:br>
              <a:rPr lang="en-GB" sz="2400" i="1" dirty="0"/>
            </a:br>
            <a:r>
              <a:rPr lang="en-GB" sz="2400" i="1" dirty="0" err="1" smtClean="0"/>
              <a:t>ForLease</a:t>
            </a:r>
            <a:endParaRPr lang="en-GB" sz="2400" i="1" dirty="0"/>
          </a:p>
        </p:txBody>
      </p:sp>
      <p:cxnSp>
        <p:nvCxnSpPr>
          <p:cNvPr id="70" name="Curved Connector 69"/>
          <p:cNvCxnSpPr>
            <a:stCxn id="14" idx="1"/>
            <a:endCxn id="45" idx="3"/>
          </p:cNvCxnSpPr>
          <p:nvPr/>
        </p:nvCxnSpPr>
        <p:spPr>
          <a:xfrm rot="16200000" flipH="1">
            <a:off x="7470563" y="10320106"/>
            <a:ext cx="1218406" cy="1260310"/>
          </a:xfrm>
          <a:prstGeom prst="curvedConnector3">
            <a:avLst>
              <a:gd name="adj1" fmla="val 50000"/>
            </a:avLst>
          </a:prstGeom>
          <a:ln w="25400">
            <a:prstDash val="dash"/>
            <a:headEnd type="stealth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endCxn id="46" idx="0"/>
          </p:cNvCxnSpPr>
          <p:nvPr/>
        </p:nvCxnSpPr>
        <p:spPr>
          <a:xfrm rot="16200000" flipH="1">
            <a:off x="8383339" y="13037757"/>
            <a:ext cx="907628" cy="254464"/>
          </a:xfrm>
          <a:prstGeom prst="curvedConnector3">
            <a:avLst>
              <a:gd name="adj1" fmla="val 50000"/>
            </a:avLst>
          </a:prstGeom>
          <a:ln w="25400">
            <a:prstDash val="solid"/>
            <a:headEnd type="stealth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46" idx="2"/>
          </p:cNvCxnSpPr>
          <p:nvPr/>
        </p:nvCxnSpPr>
        <p:spPr>
          <a:xfrm rot="5400000">
            <a:off x="7913939" y="15070098"/>
            <a:ext cx="1411560" cy="689332"/>
          </a:xfrm>
          <a:prstGeom prst="curvedConnector3">
            <a:avLst>
              <a:gd name="adj1" fmla="val 50000"/>
            </a:avLst>
          </a:prstGeom>
          <a:ln w="25400">
            <a:prstDash val="solid"/>
            <a:headEnd type="stealth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43" idx="1"/>
            <a:endCxn id="44" idx="1"/>
          </p:cNvCxnSpPr>
          <p:nvPr/>
        </p:nvCxnSpPr>
        <p:spPr>
          <a:xfrm rot="16200000" flipH="1">
            <a:off x="3291202" y="13074184"/>
            <a:ext cx="2986071" cy="3617599"/>
          </a:xfrm>
          <a:prstGeom prst="curvedConnector2">
            <a:avLst/>
          </a:prstGeom>
          <a:ln w="25400">
            <a:prstDash val="solid"/>
            <a:headEnd type="stealth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13233266" y="17003403"/>
            <a:ext cx="1554088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Activity</a:t>
            </a:r>
          </a:p>
        </p:txBody>
      </p:sp>
      <p:sp>
        <p:nvSpPr>
          <p:cNvPr id="85" name="Snip and Round Single Corner Rectangle 84"/>
          <p:cNvSpPr/>
          <p:nvPr/>
        </p:nvSpPr>
        <p:spPr>
          <a:xfrm>
            <a:off x="13247810" y="18085720"/>
            <a:ext cx="1554088" cy="914400"/>
          </a:xfrm>
          <a:prstGeom prst="snip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Brand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14932785" y="17003403"/>
            <a:ext cx="1554088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Sector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14932784" y="18085720"/>
            <a:ext cx="1554088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/>
              <a:t>UnitSize</a:t>
            </a:r>
            <a:endParaRPr lang="en-GB" sz="2000" dirty="0"/>
          </a:p>
        </p:txBody>
      </p:sp>
      <p:sp>
        <p:nvSpPr>
          <p:cNvPr id="88" name="Snip and Round Single Corner Rectangle 87"/>
          <p:cNvSpPr/>
          <p:nvPr/>
        </p:nvSpPr>
        <p:spPr>
          <a:xfrm>
            <a:off x="1380037" y="16046662"/>
            <a:ext cx="1900632" cy="1186592"/>
          </a:xfrm>
          <a:prstGeom prst="snip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Numerator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22896932" y="671414"/>
            <a:ext cx="2257393" cy="1207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Party</a:t>
            </a:r>
            <a:br>
              <a:rPr lang="en-GB" sz="2800" dirty="0" smtClean="0"/>
            </a:br>
            <a:r>
              <a:rPr lang="en-GB" sz="2800" dirty="0" smtClean="0"/>
              <a:t>Registration</a:t>
            </a:r>
            <a:br>
              <a:rPr lang="en-GB" sz="2800" dirty="0" smtClean="0"/>
            </a:br>
            <a:r>
              <a:rPr lang="en-GB" sz="2000" dirty="0" smtClean="0"/>
              <a:t>(from party)</a:t>
            </a:r>
            <a:endParaRPr lang="en-GB" sz="2000" dirty="0"/>
          </a:p>
        </p:txBody>
      </p:sp>
      <p:sp>
        <p:nvSpPr>
          <p:cNvPr id="96" name="Snip and Round Single Corner Rectangle 95"/>
          <p:cNvSpPr/>
          <p:nvPr/>
        </p:nvSpPr>
        <p:spPr>
          <a:xfrm>
            <a:off x="655217" y="17756220"/>
            <a:ext cx="1554088" cy="914400"/>
          </a:xfrm>
          <a:prstGeom prst="snip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Link</a:t>
            </a:r>
          </a:p>
        </p:txBody>
      </p:sp>
      <p:cxnSp>
        <p:nvCxnSpPr>
          <p:cNvPr id="63" name="Curved Connector 62"/>
          <p:cNvCxnSpPr>
            <a:stCxn id="13" idx="3"/>
            <a:endCxn id="16" idx="1"/>
          </p:cNvCxnSpPr>
          <p:nvPr/>
        </p:nvCxnSpPr>
        <p:spPr>
          <a:xfrm flipV="1">
            <a:off x="9016723" y="7949135"/>
            <a:ext cx="1710859" cy="235393"/>
          </a:xfrm>
          <a:prstGeom prst="curvedConnector3">
            <a:avLst>
              <a:gd name="adj1" fmla="val 50000"/>
            </a:avLst>
          </a:prstGeom>
          <a:ln w="25400"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16" idx="2"/>
            <a:endCxn id="17" idx="1"/>
          </p:cNvCxnSpPr>
          <p:nvPr/>
        </p:nvCxnSpPr>
        <p:spPr>
          <a:xfrm rot="16200000" flipH="1">
            <a:off x="12093124" y="8581635"/>
            <a:ext cx="995126" cy="966139"/>
          </a:xfrm>
          <a:prstGeom prst="curvedConnector2">
            <a:avLst/>
          </a:prstGeom>
          <a:ln w="25400"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stCxn id="17" idx="3"/>
            <a:endCxn id="125" idx="2"/>
          </p:cNvCxnSpPr>
          <p:nvPr/>
        </p:nvCxnSpPr>
        <p:spPr>
          <a:xfrm flipV="1">
            <a:off x="15421797" y="9152145"/>
            <a:ext cx="1388417" cy="410123"/>
          </a:xfrm>
          <a:prstGeom prst="curvedConnector2">
            <a:avLst/>
          </a:prstGeom>
          <a:ln w="25400">
            <a:prstDash val="lg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2645625" y="9458131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*</a:t>
            </a:r>
            <a:endParaRPr lang="en-GB" sz="3600" dirty="0"/>
          </a:p>
        </p:txBody>
      </p:sp>
      <p:cxnSp>
        <p:nvCxnSpPr>
          <p:cNvPr id="94" name="Curved Connector 93"/>
          <p:cNvCxnSpPr>
            <a:stCxn id="125" idx="3"/>
            <a:endCxn id="23" idx="2"/>
          </p:cNvCxnSpPr>
          <p:nvPr/>
        </p:nvCxnSpPr>
        <p:spPr>
          <a:xfrm flipV="1">
            <a:off x="17811714" y="3772237"/>
            <a:ext cx="744518" cy="4721505"/>
          </a:xfrm>
          <a:prstGeom prst="curvedConnector2">
            <a:avLst/>
          </a:prstGeom>
          <a:ln w="25400"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7974288" y="8078946"/>
            <a:ext cx="78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owner</a:t>
            </a:r>
            <a:endParaRPr lang="en-GB" sz="1800" dirty="0"/>
          </a:p>
        </p:txBody>
      </p:sp>
      <p:cxnSp>
        <p:nvCxnSpPr>
          <p:cNvPr id="99" name="Curved Connector 98"/>
          <p:cNvCxnSpPr>
            <a:stCxn id="125" idx="3"/>
            <a:endCxn id="7" idx="1"/>
          </p:cNvCxnSpPr>
          <p:nvPr/>
        </p:nvCxnSpPr>
        <p:spPr>
          <a:xfrm>
            <a:off x="17811714" y="8493742"/>
            <a:ext cx="1588697" cy="454779"/>
          </a:xfrm>
          <a:prstGeom prst="curvedConnector3">
            <a:avLst>
              <a:gd name="adj1" fmla="val 50000"/>
            </a:avLst>
          </a:prstGeom>
          <a:ln w="25400"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01"/>
          <p:cNvCxnSpPr>
            <a:stCxn id="7" idx="3"/>
            <a:endCxn id="18" idx="2"/>
          </p:cNvCxnSpPr>
          <p:nvPr/>
        </p:nvCxnSpPr>
        <p:spPr>
          <a:xfrm flipV="1">
            <a:off x="23920793" y="6364893"/>
            <a:ext cx="526314" cy="2583628"/>
          </a:xfrm>
          <a:prstGeom prst="curvedConnector2">
            <a:avLst/>
          </a:prstGeom>
          <a:ln w="25400" cmpd="sng">
            <a:prstDash val="solid"/>
            <a:headEnd type="stealth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4523029" y="4631854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*</a:t>
            </a:r>
            <a:endParaRPr lang="en-GB" sz="3600" dirty="0"/>
          </a:p>
        </p:txBody>
      </p:sp>
      <p:cxnSp>
        <p:nvCxnSpPr>
          <p:cNvPr id="108" name="Curved Connector 107"/>
          <p:cNvCxnSpPr>
            <a:stCxn id="18" idx="0"/>
            <a:endCxn id="23" idx="3"/>
          </p:cNvCxnSpPr>
          <p:nvPr/>
        </p:nvCxnSpPr>
        <p:spPr>
          <a:xfrm rot="16200000" flipV="1">
            <a:off x="21488817" y="2120328"/>
            <a:ext cx="2627861" cy="3288720"/>
          </a:xfrm>
          <a:prstGeom prst="curvedConnector2">
            <a:avLst/>
          </a:prstGeom>
          <a:ln w="25400"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/>
          <p:cNvCxnSpPr>
            <a:stCxn id="8" idx="0"/>
            <a:endCxn id="9" idx="0"/>
          </p:cNvCxnSpPr>
          <p:nvPr/>
        </p:nvCxnSpPr>
        <p:spPr>
          <a:xfrm>
            <a:off x="22002749" y="8338762"/>
            <a:ext cx="706642" cy="1067324"/>
          </a:xfrm>
          <a:prstGeom prst="curvedConnector2">
            <a:avLst/>
          </a:prstGeom>
          <a:ln w="25400" cmpd="sng">
            <a:prstDash val="solid"/>
            <a:headEnd type="stealth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2668973" y="8808318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*</a:t>
            </a:r>
            <a:endParaRPr lang="en-GB" sz="3600" dirty="0"/>
          </a:p>
        </p:txBody>
      </p:sp>
      <p:sp>
        <p:nvSpPr>
          <p:cNvPr id="129" name="TextBox 128"/>
          <p:cNvSpPr txBox="1"/>
          <p:nvPr/>
        </p:nvSpPr>
        <p:spPr>
          <a:xfrm>
            <a:off x="10265445" y="794596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*</a:t>
            </a:r>
            <a:endParaRPr lang="en-GB" sz="3600" dirty="0"/>
          </a:p>
        </p:txBody>
      </p:sp>
      <p:cxnSp>
        <p:nvCxnSpPr>
          <p:cNvPr id="130" name="Curved Connector 129"/>
          <p:cNvCxnSpPr>
            <a:stCxn id="16" idx="3"/>
            <a:endCxn id="23" idx="2"/>
          </p:cNvCxnSpPr>
          <p:nvPr/>
        </p:nvCxnSpPr>
        <p:spPr>
          <a:xfrm flipV="1">
            <a:off x="13487654" y="3772237"/>
            <a:ext cx="5068578" cy="4176898"/>
          </a:xfrm>
          <a:prstGeom prst="curvedConnector2">
            <a:avLst/>
          </a:prstGeom>
          <a:ln w="25400">
            <a:prstDash val="lg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8681269" y="1118632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*</a:t>
            </a:r>
            <a:endParaRPr lang="en-GB" sz="3600" dirty="0"/>
          </a:p>
        </p:txBody>
      </p:sp>
      <p:cxnSp>
        <p:nvCxnSpPr>
          <p:cNvPr id="175" name="Curved Connector 174"/>
          <p:cNvCxnSpPr>
            <a:stCxn id="52" idx="2"/>
            <a:endCxn id="31" idx="0"/>
          </p:cNvCxnSpPr>
          <p:nvPr/>
        </p:nvCxnSpPr>
        <p:spPr>
          <a:xfrm rot="16200000" flipH="1">
            <a:off x="12334509" y="12974466"/>
            <a:ext cx="1012724" cy="557899"/>
          </a:xfrm>
          <a:prstGeom prst="curvedConnector3">
            <a:avLst>
              <a:gd name="adj1" fmla="val 50000"/>
            </a:avLst>
          </a:prstGeom>
          <a:ln w="25400"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11201549" y="11688638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*</a:t>
            </a:r>
            <a:endParaRPr lang="en-GB" sz="3600" dirty="0"/>
          </a:p>
        </p:txBody>
      </p:sp>
      <p:sp>
        <p:nvSpPr>
          <p:cNvPr id="184" name="TextBox 183"/>
          <p:cNvSpPr txBox="1"/>
          <p:nvPr/>
        </p:nvSpPr>
        <p:spPr>
          <a:xfrm>
            <a:off x="8278161" y="1566853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*</a:t>
            </a:r>
            <a:endParaRPr lang="en-GB" sz="3600" dirty="0"/>
          </a:p>
        </p:txBody>
      </p:sp>
      <p:sp>
        <p:nvSpPr>
          <p:cNvPr id="187" name="TextBox 186"/>
          <p:cNvSpPr txBox="1"/>
          <p:nvPr/>
        </p:nvSpPr>
        <p:spPr>
          <a:xfrm>
            <a:off x="8555405" y="13200806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*</a:t>
            </a:r>
            <a:endParaRPr lang="en-GB" sz="3600" dirty="0"/>
          </a:p>
        </p:txBody>
      </p:sp>
      <p:sp>
        <p:nvSpPr>
          <p:cNvPr id="188" name="TextBox 187"/>
          <p:cNvSpPr txBox="1"/>
          <p:nvPr/>
        </p:nvSpPr>
        <p:spPr>
          <a:xfrm>
            <a:off x="6107133" y="1636690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*</a:t>
            </a:r>
            <a:endParaRPr lang="en-GB" sz="3600" dirty="0"/>
          </a:p>
        </p:txBody>
      </p:sp>
      <p:cxnSp>
        <p:nvCxnSpPr>
          <p:cNvPr id="189" name="Curved Connector 188"/>
          <p:cNvCxnSpPr>
            <a:stCxn id="52" idx="3"/>
            <a:endCxn id="31" idx="3"/>
          </p:cNvCxnSpPr>
          <p:nvPr/>
        </p:nvCxnSpPr>
        <p:spPr>
          <a:xfrm>
            <a:off x="13490247" y="12145838"/>
            <a:ext cx="631542" cy="2117126"/>
          </a:xfrm>
          <a:prstGeom prst="curvedConnector3">
            <a:avLst>
              <a:gd name="adj1" fmla="val 136197"/>
            </a:avLst>
          </a:prstGeom>
          <a:ln w="25400">
            <a:prstDash val="solid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14369901" y="13686030"/>
            <a:ext cx="1507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subject</a:t>
            </a:r>
            <a:br>
              <a:rPr lang="en-GB" sz="1800" dirty="0" smtClean="0"/>
            </a:br>
            <a:r>
              <a:rPr lang="en-GB" sz="1800" dirty="0" smtClean="0"/>
              <a:t>(polymorphic)</a:t>
            </a:r>
            <a:endParaRPr lang="en-GB" sz="1800" dirty="0"/>
          </a:p>
        </p:txBody>
      </p:sp>
      <p:cxnSp>
        <p:nvCxnSpPr>
          <p:cNvPr id="197" name="Curved Connector 196"/>
          <p:cNvCxnSpPr>
            <a:stCxn id="14" idx="0"/>
            <a:endCxn id="50" idx="1"/>
          </p:cNvCxnSpPr>
          <p:nvPr/>
        </p:nvCxnSpPr>
        <p:spPr>
          <a:xfrm>
            <a:off x="8681269" y="9584974"/>
            <a:ext cx="7346680" cy="1646102"/>
          </a:xfrm>
          <a:prstGeom prst="curvedConnector3">
            <a:avLst>
              <a:gd name="adj1" fmla="val 50000"/>
            </a:avLst>
          </a:prstGeom>
          <a:ln w="25400">
            <a:prstDash val="lg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15540181" y="1118632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*</a:t>
            </a:r>
            <a:endParaRPr lang="en-GB" sz="3600" dirty="0"/>
          </a:p>
        </p:txBody>
      </p:sp>
      <p:cxnSp>
        <p:nvCxnSpPr>
          <p:cNvPr id="201" name="Curved Connector 200"/>
          <p:cNvCxnSpPr>
            <a:stCxn id="9" idx="1"/>
            <a:endCxn id="50" idx="3"/>
          </p:cNvCxnSpPr>
          <p:nvPr/>
        </p:nvCxnSpPr>
        <p:spPr>
          <a:xfrm rot="10800000" flipV="1">
            <a:off x="18183973" y="9863286"/>
            <a:ext cx="3560832" cy="1367790"/>
          </a:xfrm>
          <a:prstGeom prst="curvedConnector3">
            <a:avLst>
              <a:gd name="adj1" fmla="val 50000"/>
            </a:avLst>
          </a:prstGeom>
          <a:ln w="25400">
            <a:prstDash val="solid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18204477" y="1113314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*</a:t>
            </a:r>
            <a:endParaRPr lang="en-GB" sz="3600" dirty="0"/>
          </a:p>
        </p:txBody>
      </p:sp>
      <p:cxnSp>
        <p:nvCxnSpPr>
          <p:cNvPr id="209" name="Curved Connector 208"/>
          <p:cNvCxnSpPr>
            <a:stCxn id="14" idx="3"/>
            <a:endCxn id="15" idx="2"/>
          </p:cNvCxnSpPr>
          <p:nvPr/>
        </p:nvCxnSpPr>
        <p:spPr>
          <a:xfrm rot="16200000" flipV="1">
            <a:off x="5432417" y="6811695"/>
            <a:ext cx="2025686" cy="2008703"/>
          </a:xfrm>
          <a:prstGeom prst="curvedConnector4">
            <a:avLst>
              <a:gd name="adj1" fmla="val 33729"/>
              <a:gd name="adj2" fmla="val 111380"/>
            </a:avLst>
          </a:prstGeom>
          <a:ln w="25400"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urved Connector 215"/>
          <p:cNvCxnSpPr>
            <a:stCxn id="14" idx="3"/>
            <a:endCxn id="16" idx="0"/>
          </p:cNvCxnSpPr>
          <p:nvPr/>
        </p:nvCxnSpPr>
        <p:spPr>
          <a:xfrm rot="5400000" flipH="1" flipV="1">
            <a:off x="9029733" y="5751006"/>
            <a:ext cx="1497762" cy="4658007"/>
          </a:xfrm>
          <a:prstGeom prst="curvedConnector3">
            <a:avLst>
              <a:gd name="adj1" fmla="val 141807"/>
            </a:avLst>
          </a:prstGeom>
          <a:ln w="25400"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12142479" y="6649819"/>
            <a:ext cx="1147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primary,</a:t>
            </a:r>
            <a:br>
              <a:rPr lang="en-GB" sz="1800" dirty="0" smtClean="0"/>
            </a:br>
            <a:r>
              <a:rPr lang="en-GB" sz="1800" dirty="0" smtClean="0"/>
              <a:t>secondary</a:t>
            </a:r>
            <a:endParaRPr lang="en-GB" sz="1800" dirty="0"/>
          </a:p>
        </p:txBody>
      </p:sp>
      <p:cxnSp>
        <p:nvCxnSpPr>
          <p:cNvPr id="223" name="Curved Connector 222"/>
          <p:cNvCxnSpPr>
            <a:stCxn id="13" idx="0"/>
            <a:endCxn id="23" idx="0"/>
          </p:cNvCxnSpPr>
          <p:nvPr/>
        </p:nvCxnSpPr>
        <p:spPr>
          <a:xfrm rot="5400000" flipH="1" flipV="1">
            <a:off x="10000830" y="-2866873"/>
            <a:ext cx="4559253" cy="12551552"/>
          </a:xfrm>
          <a:prstGeom prst="curvedConnector3">
            <a:avLst>
              <a:gd name="adj1" fmla="val 105014"/>
            </a:avLst>
          </a:prstGeom>
          <a:ln w="25400">
            <a:prstDash val="sysDot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18402349" y="313115"/>
            <a:ext cx="1147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primary,</a:t>
            </a:r>
            <a:br>
              <a:rPr lang="en-GB" sz="1800" dirty="0" smtClean="0"/>
            </a:br>
            <a:r>
              <a:rPr lang="en-GB" sz="1800" dirty="0" smtClean="0"/>
              <a:t>secondary</a:t>
            </a:r>
            <a:endParaRPr lang="en-GB" sz="1800" dirty="0"/>
          </a:p>
        </p:txBody>
      </p:sp>
      <p:cxnSp>
        <p:nvCxnSpPr>
          <p:cNvPr id="244" name="Curved Connector 243"/>
          <p:cNvCxnSpPr>
            <a:stCxn id="14" idx="2"/>
            <a:endCxn id="57" idx="1"/>
          </p:cNvCxnSpPr>
          <p:nvPr/>
        </p:nvCxnSpPr>
        <p:spPr>
          <a:xfrm rot="10800000" flipH="1" flipV="1">
            <a:off x="6217953" y="9584974"/>
            <a:ext cx="1341276" cy="7095592"/>
          </a:xfrm>
          <a:prstGeom prst="curvedConnector3">
            <a:avLst>
              <a:gd name="adj1" fmla="val -61504"/>
            </a:avLst>
          </a:prstGeom>
          <a:ln w="25400">
            <a:prstDash val="lgDashDot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urved Connector 247"/>
          <p:cNvCxnSpPr>
            <a:stCxn id="7" idx="2"/>
            <a:endCxn id="57" idx="3"/>
          </p:cNvCxnSpPr>
          <p:nvPr/>
        </p:nvCxnSpPr>
        <p:spPr>
          <a:xfrm rot="5400000">
            <a:off x="12674431" y="7694394"/>
            <a:ext cx="5972377" cy="11999967"/>
          </a:xfrm>
          <a:prstGeom prst="curvedConnector2">
            <a:avLst/>
          </a:prstGeom>
          <a:ln w="25400">
            <a:prstDash val="lgDashDot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ounded Rectangle 254"/>
          <p:cNvSpPr/>
          <p:nvPr/>
        </p:nvSpPr>
        <p:spPr>
          <a:xfrm>
            <a:off x="505420" y="10176470"/>
            <a:ext cx="1752496" cy="74241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2000" i="1" dirty="0" smtClean="0"/>
              <a:t>Party:2</a:t>
            </a:r>
            <a:endParaRPr lang="en-GB" sz="2000" i="1" dirty="0"/>
          </a:p>
        </p:txBody>
      </p:sp>
      <p:cxnSp>
        <p:nvCxnSpPr>
          <p:cNvPr id="256" name="Curved Connector 255"/>
          <p:cNvCxnSpPr>
            <a:stCxn id="255" idx="2"/>
            <a:endCxn id="43" idx="2"/>
          </p:cNvCxnSpPr>
          <p:nvPr/>
        </p:nvCxnSpPr>
        <p:spPr>
          <a:xfrm rot="16200000" flipH="1">
            <a:off x="745498" y="11555057"/>
            <a:ext cx="1833276" cy="560937"/>
          </a:xfrm>
          <a:prstGeom prst="curvedConnector2">
            <a:avLst/>
          </a:prstGeom>
          <a:ln w="25400">
            <a:prstDash val="lg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472357" y="10943419"/>
            <a:ext cx="763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buyer,</a:t>
            </a:r>
            <a:br>
              <a:rPr lang="en-GB" sz="1800" dirty="0" smtClean="0"/>
            </a:br>
            <a:r>
              <a:rPr lang="en-GB" sz="1800" dirty="0" smtClean="0"/>
              <a:t>seller</a:t>
            </a:r>
            <a:endParaRPr lang="en-GB" sz="1800" dirty="0"/>
          </a:p>
        </p:txBody>
      </p:sp>
      <p:cxnSp>
        <p:nvCxnSpPr>
          <p:cNvPr id="261" name="Curved Connector 260"/>
          <p:cNvCxnSpPr>
            <a:stCxn id="266" idx="0"/>
            <a:endCxn id="43" idx="2"/>
          </p:cNvCxnSpPr>
          <p:nvPr/>
        </p:nvCxnSpPr>
        <p:spPr>
          <a:xfrm rot="5400000" flipH="1" flipV="1">
            <a:off x="894664" y="13278113"/>
            <a:ext cx="1573890" cy="521992"/>
          </a:xfrm>
          <a:prstGeom prst="curvedConnector2">
            <a:avLst/>
          </a:prstGeom>
          <a:ln w="25400">
            <a:prstDash val="lg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ounded Rectangle 265"/>
          <p:cNvSpPr/>
          <p:nvPr/>
        </p:nvSpPr>
        <p:spPr>
          <a:xfrm>
            <a:off x="544365" y="14326054"/>
            <a:ext cx="1752496" cy="822804"/>
          </a:xfrm>
          <a:prstGeom prst="roundRect">
            <a:avLst>
              <a:gd name="adj" fmla="val 743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2000" i="1" dirty="0" smtClean="0"/>
              <a:t>FixedAsset:2</a:t>
            </a:r>
            <a:endParaRPr lang="en-GB" sz="2000" i="1" dirty="0"/>
          </a:p>
        </p:txBody>
      </p:sp>
      <p:cxnSp>
        <p:nvCxnSpPr>
          <p:cNvPr id="308" name="Curved Connector 307"/>
          <p:cNvCxnSpPr>
            <a:stCxn id="14" idx="2"/>
            <a:endCxn id="43" idx="0"/>
          </p:cNvCxnSpPr>
          <p:nvPr/>
        </p:nvCxnSpPr>
        <p:spPr>
          <a:xfrm rot="10800000" flipV="1">
            <a:off x="4008271" y="9584974"/>
            <a:ext cx="2209682" cy="3167190"/>
          </a:xfrm>
          <a:prstGeom prst="curvedConnector3">
            <a:avLst>
              <a:gd name="adj1" fmla="val 50000"/>
            </a:avLst>
          </a:prstGeom>
          <a:ln w="25400">
            <a:prstDash val="lgDashDot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urved Connector 328"/>
          <p:cNvCxnSpPr>
            <a:stCxn id="15" idx="2"/>
            <a:endCxn id="43" idx="3"/>
          </p:cNvCxnSpPr>
          <p:nvPr/>
        </p:nvCxnSpPr>
        <p:spPr>
          <a:xfrm rot="10800000" flipV="1">
            <a:off x="2975438" y="6803204"/>
            <a:ext cx="2465470" cy="5311174"/>
          </a:xfrm>
          <a:prstGeom prst="curvedConnector2">
            <a:avLst/>
          </a:prstGeom>
          <a:ln w="25400">
            <a:prstDash val="sys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331"/>
          <p:cNvSpPr txBox="1"/>
          <p:nvPr/>
        </p:nvSpPr>
        <p:spPr>
          <a:xfrm>
            <a:off x="4406071" y="6156433"/>
            <a:ext cx="818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err="1" smtClean="0"/>
              <a:t>paidBy</a:t>
            </a:r>
            <a:endParaRPr lang="en-GB" sz="1800" dirty="0"/>
          </a:p>
        </p:txBody>
      </p:sp>
      <p:cxnSp>
        <p:nvCxnSpPr>
          <p:cNvPr id="336" name="Curved Connector 335"/>
          <p:cNvCxnSpPr>
            <a:stCxn id="15" idx="3"/>
            <a:endCxn id="32" idx="1"/>
          </p:cNvCxnSpPr>
          <p:nvPr/>
        </p:nvCxnSpPr>
        <p:spPr>
          <a:xfrm rot="5400000" flipH="1" flipV="1">
            <a:off x="6963242" y="3033445"/>
            <a:ext cx="2524349" cy="3696807"/>
          </a:xfrm>
          <a:prstGeom prst="curvedConnector2">
            <a:avLst/>
          </a:prstGeom>
          <a:ln w="25400">
            <a:prstDash val="lg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urved Connector 344"/>
          <p:cNvCxnSpPr>
            <a:stCxn id="32" idx="0"/>
            <a:endCxn id="23" idx="1"/>
          </p:cNvCxnSpPr>
          <p:nvPr/>
        </p:nvCxnSpPr>
        <p:spPr>
          <a:xfrm rot="5400000" flipH="1" flipV="1">
            <a:off x="13540178" y="417755"/>
            <a:ext cx="380897" cy="4446902"/>
          </a:xfrm>
          <a:prstGeom prst="curvedConnector2">
            <a:avLst/>
          </a:prstGeom>
          <a:ln w="25400"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xtBox 347"/>
          <p:cNvSpPr txBox="1"/>
          <p:nvPr/>
        </p:nvSpPr>
        <p:spPr>
          <a:xfrm>
            <a:off x="13889728" y="1895550"/>
            <a:ext cx="78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owner</a:t>
            </a:r>
            <a:endParaRPr lang="en-GB" sz="1800" dirty="0"/>
          </a:p>
        </p:txBody>
      </p:sp>
      <p:cxnSp>
        <p:nvCxnSpPr>
          <p:cNvPr id="351" name="Curved Connector 350"/>
          <p:cNvCxnSpPr>
            <a:stCxn id="33" idx="1"/>
            <a:endCxn id="32" idx="2"/>
          </p:cNvCxnSpPr>
          <p:nvPr/>
        </p:nvCxnSpPr>
        <p:spPr>
          <a:xfrm rot="10800000">
            <a:off x="11507176" y="4407691"/>
            <a:ext cx="872673" cy="911588"/>
          </a:xfrm>
          <a:prstGeom prst="curvedConnector2">
            <a:avLst/>
          </a:prstGeom>
          <a:ln w="25400"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TextBox 353"/>
          <p:cNvSpPr txBox="1"/>
          <p:nvPr/>
        </p:nvSpPr>
        <p:spPr>
          <a:xfrm>
            <a:off x="12011789" y="528166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*</a:t>
            </a:r>
            <a:endParaRPr lang="en-GB" sz="3600" dirty="0"/>
          </a:p>
        </p:txBody>
      </p:sp>
      <p:cxnSp>
        <p:nvCxnSpPr>
          <p:cNvPr id="365" name="Curved Connector 364"/>
          <p:cNvCxnSpPr>
            <a:stCxn id="19" idx="1"/>
            <a:endCxn id="32" idx="3"/>
          </p:cNvCxnSpPr>
          <p:nvPr/>
        </p:nvCxnSpPr>
        <p:spPr>
          <a:xfrm rot="10800000">
            <a:off x="12940529" y="3619674"/>
            <a:ext cx="6226760" cy="2047513"/>
          </a:xfrm>
          <a:prstGeom prst="curvedConnector3">
            <a:avLst>
              <a:gd name="adj1" fmla="val 50000"/>
            </a:avLst>
          </a:prstGeom>
          <a:ln w="25400">
            <a:prstDash val="lg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urved Connector 367"/>
          <p:cNvCxnSpPr>
            <a:stCxn id="19" idx="3"/>
            <a:endCxn id="7" idx="0"/>
          </p:cNvCxnSpPr>
          <p:nvPr/>
        </p:nvCxnSpPr>
        <p:spPr>
          <a:xfrm>
            <a:off x="21309467" y="5667186"/>
            <a:ext cx="351135" cy="1521667"/>
          </a:xfrm>
          <a:prstGeom prst="curvedConnector2">
            <a:avLst/>
          </a:prstGeom>
          <a:ln w="25400"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TextBox 373"/>
          <p:cNvSpPr txBox="1"/>
          <p:nvPr/>
        </p:nvSpPr>
        <p:spPr>
          <a:xfrm>
            <a:off x="18762389" y="5713715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*</a:t>
            </a:r>
            <a:endParaRPr lang="en-GB" sz="3600" dirty="0"/>
          </a:p>
        </p:txBody>
      </p:sp>
      <p:sp>
        <p:nvSpPr>
          <p:cNvPr id="375" name="TextBox 374"/>
          <p:cNvSpPr txBox="1"/>
          <p:nvPr/>
        </p:nvSpPr>
        <p:spPr>
          <a:xfrm>
            <a:off x="21372829" y="537363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*</a:t>
            </a:r>
            <a:endParaRPr lang="en-GB" sz="3600" dirty="0"/>
          </a:p>
        </p:txBody>
      </p:sp>
      <p:cxnSp>
        <p:nvCxnSpPr>
          <p:cNvPr id="395" name="Curved Connector 394"/>
          <p:cNvCxnSpPr>
            <a:stCxn id="14" idx="2"/>
            <a:endCxn id="37" idx="2"/>
          </p:cNvCxnSpPr>
          <p:nvPr/>
        </p:nvCxnSpPr>
        <p:spPr>
          <a:xfrm rot="10800000">
            <a:off x="4970295" y="9260938"/>
            <a:ext cx="1247659" cy="324036"/>
          </a:xfrm>
          <a:prstGeom prst="curvedConnector2">
            <a:avLst/>
          </a:prstGeom>
          <a:ln w="25400">
            <a:prstDash val="solid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Curved Connector 409"/>
          <p:cNvCxnSpPr>
            <a:stCxn id="89" idx="1"/>
            <a:endCxn id="23" idx="3"/>
          </p:cNvCxnSpPr>
          <p:nvPr/>
        </p:nvCxnSpPr>
        <p:spPr>
          <a:xfrm rot="10800000" flipV="1">
            <a:off x="21158388" y="1275153"/>
            <a:ext cx="1738545" cy="1175603"/>
          </a:xfrm>
          <a:prstGeom prst="curvedConnector3">
            <a:avLst>
              <a:gd name="adj1" fmla="val 50000"/>
            </a:avLst>
          </a:prstGeom>
          <a:ln w="25400">
            <a:prstDash val="solid"/>
            <a:headEnd type="stealth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TextBox 412"/>
          <p:cNvSpPr txBox="1"/>
          <p:nvPr/>
        </p:nvSpPr>
        <p:spPr>
          <a:xfrm>
            <a:off x="22434797" y="124921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*</a:t>
            </a:r>
            <a:endParaRPr lang="en-GB" sz="3600" dirty="0"/>
          </a:p>
        </p:txBody>
      </p:sp>
      <p:sp>
        <p:nvSpPr>
          <p:cNvPr id="414" name="TextBox 413"/>
          <p:cNvSpPr txBox="1"/>
          <p:nvPr/>
        </p:nvSpPr>
        <p:spPr>
          <a:xfrm>
            <a:off x="24453756" y="6338342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*</a:t>
            </a:r>
            <a:endParaRPr lang="en-GB" sz="3600" dirty="0"/>
          </a:p>
        </p:txBody>
      </p:sp>
      <p:sp>
        <p:nvSpPr>
          <p:cNvPr id="421" name="TextBox 420"/>
          <p:cNvSpPr txBox="1"/>
          <p:nvPr/>
        </p:nvSpPr>
        <p:spPr>
          <a:xfrm>
            <a:off x="13523957" y="7512174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*</a:t>
            </a:r>
            <a:endParaRPr lang="en-GB" sz="3600" dirty="0"/>
          </a:p>
        </p:txBody>
      </p:sp>
      <p:cxnSp>
        <p:nvCxnSpPr>
          <p:cNvPr id="434" name="Curved Connector 433"/>
          <p:cNvCxnSpPr>
            <a:stCxn id="7" idx="2"/>
            <a:endCxn id="20" idx="1"/>
          </p:cNvCxnSpPr>
          <p:nvPr/>
        </p:nvCxnSpPr>
        <p:spPr>
          <a:xfrm rot="16200000" flipH="1">
            <a:off x="21469657" y="10899133"/>
            <a:ext cx="1890835" cy="1508945"/>
          </a:xfrm>
          <a:prstGeom prst="curvedConnector2">
            <a:avLst/>
          </a:prstGeom>
          <a:ln w="25400" cmpd="sng">
            <a:prstDash val="solid"/>
            <a:headEnd type="stealth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TextBox 434"/>
          <p:cNvSpPr txBox="1"/>
          <p:nvPr/>
        </p:nvSpPr>
        <p:spPr>
          <a:xfrm>
            <a:off x="22740981" y="1248246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*</a:t>
            </a:r>
            <a:endParaRPr lang="en-GB" sz="3600" dirty="0"/>
          </a:p>
        </p:txBody>
      </p:sp>
      <p:sp>
        <p:nvSpPr>
          <p:cNvPr id="470" name="TextBox 469"/>
          <p:cNvSpPr txBox="1"/>
          <p:nvPr/>
        </p:nvSpPr>
        <p:spPr>
          <a:xfrm>
            <a:off x="12659861" y="1334656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*</a:t>
            </a:r>
            <a:endParaRPr lang="en-GB" sz="3600" dirty="0"/>
          </a:p>
        </p:txBody>
      </p:sp>
      <p:cxnSp>
        <p:nvCxnSpPr>
          <p:cNvPr id="147" name="Curved Connector 146"/>
          <p:cNvCxnSpPr>
            <a:stCxn id="22" idx="2"/>
          </p:cNvCxnSpPr>
          <p:nvPr/>
        </p:nvCxnSpPr>
        <p:spPr>
          <a:xfrm rot="16200000" flipH="1">
            <a:off x="20573821" y="17578250"/>
            <a:ext cx="763488" cy="30088"/>
          </a:xfrm>
          <a:prstGeom prst="curvedConnector3">
            <a:avLst>
              <a:gd name="adj1" fmla="val 50000"/>
            </a:avLst>
          </a:prstGeom>
          <a:ln w="25400">
            <a:prstDash val="solid"/>
            <a:headEnd type="stealth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20550986" y="17521286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*</a:t>
            </a:r>
            <a:endParaRPr lang="en-GB" sz="3600" dirty="0"/>
          </a:p>
        </p:txBody>
      </p:sp>
      <p:cxnSp>
        <p:nvCxnSpPr>
          <p:cNvPr id="151" name="Curved Connector 150"/>
          <p:cNvCxnSpPr/>
          <p:nvPr/>
        </p:nvCxnSpPr>
        <p:spPr>
          <a:xfrm rot="5400000">
            <a:off x="22305992" y="17592905"/>
            <a:ext cx="763488" cy="778"/>
          </a:xfrm>
          <a:prstGeom prst="curvedConnector3">
            <a:avLst>
              <a:gd name="adj1" fmla="val 50000"/>
            </a:avLst>
          </a:prstGeom>
          <a:ln w="25400">
            <a:prstDash val="solid"/>
            <a:headEnd type="stealth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22273451" y="17521286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*</a:t>
            </a:r>
            <a:endParaRPr lang="en-GB" sz="3600" dirty="0"/>
          </a:p>
        </p:txBody>
      </p:sp>
      <p:cxnSp>
        <p:nvCxnSpPr>
          <p:cNvPr id="158" name="Curved Connector 157"/>
          <p:cNvCxnSpPr/>
          <p:nvPr/>
        </p:nvCxnSpPr>
        <p:spPr>
          <a:xfrm rot="5400000">
            <a:off x="23955884" y="17604145"/>
            <a:ext cx="785193" cy="12700"/>
          </a:xfrm>
          <a:prstGeom prst="curvedConnector3">
            <a:avLst>
              <a:gd name="adj1" fmla="val 50000"/>
            </a:avLst>
          </a:prstGeom>
          <a:ln w="25400">
            <a:prstDash val="solid"/>
            <a:headEnd type="stealth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23934584" y="17521286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*</a:t>
            </a:r>
            <a:endParaRPr lang="en-GB" sz="3600" dirty="0"/>
          </a:p>
        </p:txBody>
      </p:sp>
      <p:cxnSp>
        <p:nvCxnSpPr>
          <p:cNvPr id="160" name="Curved Connector 159"/>
          <p:cNvCxnSpPr>
            <a:endCxn id="39" idx="0"/>
          </p:cNvCxnSpPr>
          <p:nvPr/>
        </p:nvCxnSpPr>
        <p:spPr>
          <a:xfrm rot="5400000">
            <a:off x="24023165" y="15926258"/>
            <a:ext cx="741784" cy="12700"/>
          </a:xfrm>
          <a:prstGeom prst="curvedConnector3">
            <a:avLst>
              <a:gd name="adj1" fmla="val 50000"/>
            </a:avLst>
          </a:prstGeom>
          <a:ln w="25400">
            <a:prstDash val="solid"/>
            <a:headEnd type="stealth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23935362" y="1586684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*</a:t>
            </a:r>
            <a:endParaRPr lang="en-GB" sz="3600" dirty="0"/>
          </a:p>
        </p:txBody>
      </p:sp>
      <p:sp>
        <p:nvSpPr>
          <p:cNvPr id="123" name="Rounded Rectangle 122"/>
          <p:cNvSpPr/>
          <p:nvPr/>
        </p:nvSpPr>
        <p:spPr>
          <a:xfrm>
            <a:off x="5959611" y="167358"/>
            <a:ext cx="2001578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/>
              <a:t>FixedAsset</a:t>
            </a:r>
            <a:endParaRPr lang="en-GB" sz="2000" dirty="0" smtClean="0"/>
          </a:p>
          <a:p>
            <a:pPr algn="ctr"/>
            <a:r>
              <a:rPr lang="en-GB" sz="2000" dirty="0" smtClean="0"/>
              <a:t>Registration</a:t>
            </a:r>
          </a:p>
          <a:p>
            <a:pPr algn="ctr"/>
            <a:r>
              <a:rPr lang="en-GB" sz="2000" dirty="0" smtClean="0"/>
              <a:t>Type</a:t>
            </a:r>
            <a:endParaRPr lang="en-GB" sz="2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15808713" y="7835339"/>
            <a:ext cx="2003001" cy="1316806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Comm.</a:t>
            </a:r>
            <a:br>
              <a:rPr lang="en-GB" sz="2800" dirty="0"/>
            </a:br>
            <a:r>
              <a:rPr lang="en-GB" sz="2800" dirty="0" smtClean="0"/>
              <a:t>Channel</a:t>
            </a:r>
            <a:br>
              <a:rPr lang="en-GB" sz="2800" dirty="0" smtClean="0"/>
            </a:br>
            <a:r>
              <a:rPr lang="en-GB" sz="2000" dirty="0" smtClean="0"/>
              <a:t>(from owner)</a:t>
            </a:r>
            <a:endParaRPr lang="en-GB" sz="2000" dirty="0"/>
          </a:p>
        </p:txBody>
      </p:sp>
      <p:sp>
        <p:nvSpPr>
          <p:cNvPr id="157" name="TextBox 156"/>
          <p:cNvSpPr txBox="1"/>
          <p:nvPr/>
        </p:nvSpPr>
        <p:spPr>
          <a:xfrm>
            <a:off x="21858733" y="11040566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subject</a:t>
            </a:r>
            <a:endParaRPr lang="en-GB" sz="1800" dirty="0"/>
          </a:p>
        </p:txBody>
      </p:sp>
      <p:sp>
        <p:nvSpPr>
          <p:cNvPr id="162" name="TextBox 161"/>
          <p:cNvSpPr txBox="1"/>
          <p:nvPr/>
        </p:nvSpPr>
        <p:spPr>
          <a:xfrm>
            <a:off x="24217117" y="8664302"/>
            <a:ext cx="66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asset</a:t>
            </a:r>
            <a:endParaRPr lang="en-GB" sz="1800" dirty="0"/>
          </a:p>
        </p:txBody>
      </p:sp>
      <p:sp>
        <p:nvSpPr>
          <p:cNvPr id="214" name="TextBox 213"/>
          <p:cNvSpPr txBox="1"/>
          <p:nvPr/>
        </p:nvSpPr>
        <p:spPr>
          <a:xfrm>
            <a:off x="11502791" y="8727018"/>
            <a:ext cx="55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role</a:t>
            </a:r>
            <a:endParaRPr lang="en-GB" sz="1800" dirty="0"/>
          </a:p>
        </p:txBody>
      </p:sp>
      <p:sp>
        <p:nvSpPr>
          <p:cNvPr id="227" name="TextBox 226"/>
          <p:cNvSpPr txBox="1"/>
          <p:nvPr/>
        </p:nvSpPr>
        <p:spPr>
          <a:xfrm>
            <a:off x="8897293" y="3767758"/>
            <a:ext cx="80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i="1" dirty="0" smtClean="0"/>
              <a:t>debtor</a:t>
            </a:r>
            <a:endParaRPr lang="en-GB" sz="1800" i="1" dirty="0"/>
          </a:p>
        </p:txBody>
      </p:sp>
    </p:spTree>
    <p:extLst>
      <p:ext uri="{BB962C8B-B14F-4D97-AF65-F5344CB8AC3E}">
        <p14:creationId xmlns:p14="http://schemas.microsoft.com/office/powerpoint/2010/main" val="368293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8421" y="1247478"/>
            <a:ext cx="111158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Key</a:t>
            </a:r>
            <a:endParaRPr lang="en-GB" dirty="0"/>
          </a:p>
        </p:txBody>
      </p:sp>
      <p:cxnSp>
        <p:nvCxnSpPr>
          <p:cNvPr id="5" name="Curved Connector 4"/>
          <p:cNvCxnSpPr/>
          <p:nvPr/>
        </p:nvCxnSpPr>
        <p:spPr>
          <a:xfrm rot="16200000" flipH="1">
            <a:off x="1302561" y="11578979"/>
            <a:ext cx="572304" cy="1079655"/>
          </a:xfrm>
          <a:prstGeom prst="curvedConnector2">
            <a:avLst/>
          </a:prstGeom>
          <a:ln w="25400"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68893" y="12483048"/>
            <a:ext cx="5036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*</a:t>
            </a:r>
            <a:endParaRPr lang="en-GB" dirty="0"/>
          </a:p>
        </p:txBody>
      </p:sp>
      <p:cxnSp>
        <p:nvCxnSpPr>
          <p:cNvPr id="7" name="Curved Connector 6"/>
          <p:cNvCxnSpPr/>
          <p:nvPr/>
        </p:nvCxnSpPr>
        <p:spPr>
          <a:xfrm rot="16200000" flipH="1">
            <a:off x="1302097" y="4450187"/>
            <a:ext cx="572304" cy="1079655"/>
          </a:xfrm>
          <a:prstGeom prst="curvedConnector2">
            <a:avLst/>
          </a:prstGeom>
          <a:ln w="25400">
            <a:prstDash val="lg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44565" y="4703862"/>
            <a:ext cx="68650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constrained update</a:t>
            </a:r>
          </a:p>
          <a:p>
            <a:r>
              <a:rPr lang="en-GB" sz="3600" dirty="0" smtClean="0"/>
              <a:t>(app tenancy of referenced must be</a:t>
            </a:r>
            <a:br>
              <a:rPr lang="en-GB" sz="3600" dirty="0" smtClean="0"/>
            </a:br>
            <a:r>
              <a:rPr lang="en-GB" sz="3600" dirty="0" smtClean="0"/>
              <a:t>compatible, </a:t>
            </a:r>
            <a:r>
              <a:rPr lang="en-GB" sz="3600" dirty="0" err="1" smtClean="0"/>
              <a:t>ie</a:t>
            </a:r>
            <a:r>
              <a:rPr lang="en-GB" sz="3600" dirty="0" smtClean="0"/>
              <a:t> at a parent level)</a:t>
            </a:r>
            <a:endParaRPr lang="en-GB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2344565" y="12057394"/>
            <a:ext cx="1883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* = many</a:t>
            </a:r>
            <a:endParaRPr lang="en-GB" sz="3600" dirty="0"/>
          </a:p>
        </p:txBody>
      </p:sp>
      <p:sp>
        <p:nvSpPr>
          <p:cNvPr id="12" name="Rounded Rectangle 11"/>
          <p:cNvSpPr/>
          <p:nvPr/>
        </p:nvSpPr>
        <p:spPr>
          <a:xfrm>
            <a:off x="17610261" y="3965780"/>
            <a:ext cx="3024336" cy="1314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Entity</a:t>
            </a:r>
            <a:br>
              <a:rPr lang="en-GB" sz="2000" dirty="0" smtClean="0"/>
            </a:br>
            <a:r>
              <a:rPr lang="en-GB" sz="2000" dirty="0" smtClean="0"/>
              <a:t>with tenancy</a:t>
            </a:r>
            <a:br>
              <a:rPr lang="en-GB" sz="2000" dirty="0" smtClean="0"/>
            </a:br>
            <a:r>
              <a:rPr lang="en-GB" sz="2000" dirty="0" smtClean="0"/>
              <a:t>at country level</a:t>
            </a:r>
            <a:br>
              <a:rPr lang="en-GB" sz="2000" dirty="0" smtClean="0"/>
            </a:br>
            <a:r>
              <a:rPr lang="en-GB" sz="2000" dirty="0" smtClean="0"/>
              <a:t>/xx</a:t>
            </a:r>
            <a:endParaRPr lang="en-GB" sz="2000" dirty="0"/>
          </a:p>
        </p:txBody>
      </p:sp>
      <p:sp>
        <p:nvSpPr>
          <p:cNvPr id="13" name="Rounded Rectangle 12"/>
          <p:cNvSpPr/>
          <p:nvPr/>
        </p:nvSpPr>
        <p:spPr>
          <a:xfrm>
            <a:off x="14297893" y="2399606"/>
            <a:ext cx="3024336" cy="13501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Entity </a:t>
            </a:r>
            <a:r>
              <a:rPr lang="en-GB" sz="2000" dirty="0"/>
              <a:t/>
            </a:r>
            <a:br>
              <a:rPr lang="en-GB" sz="2000" dirty="0"/>
            </a:br>
            <a:r>
              <a:rPr lang="en-GB" sz="2000" dirty="0" smtClean="0"/>
              <a:t>at immutable</a:t>
            </a:r>
            <a:br>
              <a:rPr lang="en-GB" sz="2000" dirty="0" smtClean="0"/>
            </a:br>
            <a:r>
              <a:rPr lang="en-GB" sz="2000" dirty="0" smtClean="0"/>
              <a:t>global level</a:t>
            </a:r>
          </a:p>
          <a:p>
            <a:pPr algn="ctr"/>
            <a:r>
              <a:rPr lang="en-GB" sz="2000" dirty="0"/>
              <a:t>/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1057533" y="16009118"/>
            <a:ext cx="3024336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(?) Unused</a:t>
            </a:r>
            <a:endParaRPr lang="en-GB" sz="2000" dirty="0"/>
          </a:p>
        </p:txBody>
      </p:sp>
      <p:sp>
        <p:nvSpPr>
          <p:cNvPr id="16" name="Rounded Rectangle 15"/>
          <p:cNvSpPr/>
          <p:nvPr/>
        </p:nvSpPr>
        <p:spPr>
          <a:xfrm>
            <a:off x="14297893" y="3929776"/>
            <a:ext cx="3024336" cy="13501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Entity</a:t>
            </a:r>
            <a:br>
              <a:rPr lang="en-GB" sz="2000" dirty="0" smtClean="0"/>
            </a:br>
            <a:r>
              <a:rPr lang="en-GB" sz="2000" dirty="0" smtClean="0"/>
              <a:t>at immutable</a:t>
            </a:r>
            <a:r>
              <a:rPr lang="en-GB" sz="2000" dirty="0"/>
              <a:t/>
            </a:r>
            <a:br>
              <a:rPr lang="en-GB" sz="2000" dirty="0"/>
            </a:br>
            <a:r>
              <a:rPr lang="en-GB" sz="2000" dirty="0" smtClean="0"/>
              <a:t>country level</a:t>
            </a:r>
          </a:p>
          <a:p>
            <a:pPr algn="ctr"/>
            <a:r>
              <a:rPr lang="en-GB" sz="2000" dirty="0" smtClean="0"/>
              <a:t>/xx</a:t>
            </a:r>
            <a:endParaRPr lang="en-GB" sz="2000" dirty="0"/>
          </a:p>
        </p:txBody>
      </p:sp>
      <p:cxnSp>
        <p:nvCxnSpPr>
          <p:cNvPr id="22" name="Curved Connector 21"/>
          <p:cNvCxnSpPr/>
          <p:nvPr/>
        </p:nvCxnSpPr>
        <p:spPr>
          <a:xfrm rot="16200000" flipH="1">
            <a:off x="1302097" y="2721995"/>
            <a:ext cx="572304" cy="1079655"/>
          </a:xfrm>
          <a:prstGeom prst="curvedConnector2">
            <a:avLst/>
          </a:prstGeom>
          <a:ln w="25400">
            <a:prstDash val="solid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44565" y="3193435"/>
            <a:ext cx="82988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cascade update</a:t>
            </a:r>
            <a:br>
              <a:rPr lang="en-GB" sz="3600" dirty="0" smtClean="0"/>
            </a:br>
            <a:r>
              <a:rPr lang="en-GB" sz="3600" dirty="0" smtClean="0"/>
              <a:t>(app tenancy of referenced is updated also)</a:t>
            </a:r>
            <a:endParaRPr lang="en-GB" sz="3600" dirty="0"/>
          </a:p>
        </p:txBody>
      </p:sp>
      <p:sp>
        <p:nvSpPr>
          <p:cNvPr id="25" name="Rounded Rectangle 24"/>
          <p:cNvSpPr/>
          <p:nvPr/>
        </p:nvSpPr>
        <p:spPr>
          <a:xfrm>
            <a:off x="11057533" y="13582550"/>
            <a:ext cx="302433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&lt;&lt;contiguous&gt;&gt;</a:t>
            </a:r>
            <a:br>
              <a:rPr lang="en-GB" sz="1400" dirty="0" smtClean="0"/>
            </a:br>
            <a:r>
              <a:rPr lang="en-GB" sz="2000" dirty="0" smtClean="0"/>
              <a:t>Contiguous entity</a:t>
            </a:r>
            <a:endParaRPr lang="en-GB" sz="2000" dirty="0"/>
          </a:p>
        </p:txBody>
      </p:sp>
      <p:sp>
        <p:nvSpPr>
          <p:cNvPr id="26" name="Rounded Rectangle 25"/>
          <p:cNvSpPr/>
          <p:nvPr/>
        </p:nvSpPr>
        <p:spPr>
          <a:xfrm>
            <a:off x="10985525" y="9672414"/>
            <a:ext cx="4104456" cy="2027132"/>
          </a:xfrm>
          <a:prstGeom prst="roundRect">
            <a:avLst>
              <a:gd name="adj" fmla="val 743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2000" i="1" dirty="0" smtClean="0"/>
              <a:t>Abstract </a:t>
            </a:r>
            <a:r>
              <a:rPr lang="en-GB" sz="2000" i="1" dirty="0" err="1" smtClean="0"/>
              <a:t>supertype</a:t>
            </a:r>
            <a:endParaRPr lang="en-GB" sz="2000" i="1" dirty="0"/>
          </a:p>
        </p:txBody>
      </p:sp>
      <p:sp>
        <p:nvSpPr>
          <p:cNvPr id="27" name="Rounded Rectangle 26"/>
          <p:cNvSpPr/>
          <p:nvPr/>
        </p:nvSpPr>
        <p:spPr>
          <a:xfrm>
            <a:off x="11322639" y="10262063"/>
            <a:ext cx="155408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subtype</a:t>
            </a:r>
            <a:endParaRPr lang="en-GB" sz="2000" dirty="0"/>
          </a:p>
        </p:txBody>
      </p:sp>
      <p:sp>
        <p:nvSpPr>
          <p:cNvPr id="28" name="Rounded Rectangle 27"/>
          <p:cNvSpPr/>
          <p:nvPr/>
        </p:nvSpPr>
        <p:spPr>
          <a:xfrm>
            <a:off x="13145765" y="10248477"/>
            <a:ext cx="155408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subtype</a:t>
            </a:r>
            <a:endParaRPr lang="en-GB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1336453" y="15693791"/>
            <a:ext cx="29241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err="1" smtClean="0"/>
              <a:t>Enums</a:t>
            </a:r>
            <a:r>
              <a:rPr lang="en-GB" sz="4000" dirty="0" smtClean="0"/>
              <a:t> are</a:t>
            </a:r>
            <a:br>
              <a:rPr lang="en-GB" sz="4000" dirty="0" smtClean="0"/>
            </a:br>
            <a:r>
              <a:rPr lang="en-GB" sz="4000" dirty="0" smtClean="0"/>
              <a:t>not included.</a:t>
            </a:r>
            <a:endParaRPr lang="en-GB" sz="4000" dirty="0"/>
          </a:p>
        </p:txBody>
      </p:sp>
      <p:sp>
        <p:nvSpPr>
          <p:cNvPr id="32" name="Rounded Rectangle 31"/>
          <p:cNvSpPr/>
          <p:nvPr/>
        </p:nvSpPr>
        <p:spPr>
          <a:xfrm>
            <a:off x="11057533" y="12048678"/>
            <a:ext cx="302433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i="1" dirty="0" err="1" smtClean="0"/>
              <a:t>Supertype</a:t>
            </a:r>
            <a:r>
              <a:rPr lang="en-GB" sz="2000" i="1" dirty="0" smtClean="0"/>
              <a:t/>
            </a:r>
            <a:br>
              <a:rPr lang="en-GB" sz="2000" i="1" dirty="0" smtClean="0"/>
            </a:br>
            <a:r>
              <a:rPr lang="en-GB" sz="2000" i="1" dirty="0" smtClean="0"/>
              <a:t>(no significant subtypes)</a:t>
            </a:r>
            <a:endParaRPr lang="en-GB" sz="2000" i="1" dirty="0"/>
          </a:p>
        </p:txBody>
      </p:sp>
      <p:cxnSp>
        <p:nvCxnSpPr>
          <p:cNvPr id="34" name="Curved Connector 33"/>
          <p:cNvCxnSpPr/>
          <p:nvPr/>
        </p:nvCxnSpPr>
        <p:spPr>
          <a:xfrm>
            <a:off x="1048421" y="7482486"/>
            <a:ext cx="1007648" cy="534905"/>
          </a:xfrm>
          <a:prstGeom prst="curvedConnector3">
            <a:avLst>
              <a:gd name="adj1" fmla="val 50000"/>
            </a:avLst>
          </a:prstGeom>
          <a:ln w="25400">
            <a:prstDash val="sysDot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44565" y="7729939"/>
            <a:ext cx="3489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derived reference</a:t>
            </a:r>
            <a:endParaRPr lang="en-GB" sz="3600" dirty="0"/>
          </a:p>
        </p:txBody>
      </p:sp>
      <p:sp>
        <p:nvSpPr>
          <p:cNvPr id="38" name="Rounded Rectangle 37"/>
          <p:cNvSpPr/>
          <p:nvPr/>
        </p:nvSpPr>
        <p:spPr>
          <a:xfrm>
            <a:off x="11057533" y="14734678"/>
            <a:ext cx="302433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&lt;&lt;chained&gt;&gt;</a:t>
            </a:r>
            <a:br>
              <a:rPr lang="en-GB" sz="1400" dirty="0" smtClean="0"/>
            </a:br>
            <a:r>
              <a:rPr lang="en-GB" sz="2000" dirty="0" smtClean="0"/>
              <a:t>Chained entity</a:t>
            </a:r>
            <a:endParaRPr lang="en-GB" sz="2000" dirty="0"/>
          </a:p>
        </p:txBody>
      </p:sp>
      <p:cxnSp>
        <p:nvCxnSpPr>
          <p:cNvPr id="39" name="Curved Connector 38"/>
          <p:cNvCxnSpPr/>
          <p:nvPr/>
        </p:nvCxnSpPr>
        <p:spPr>
          <a:xfrm rot="10800000">
            <a:off x="1048421" y="8232254"/>
            <a:ext cx="1039578" cy="649348"/>
          </a:xfrm>
          <a:prstGeom prst="curvedConnector3">
            <a:avLst>
              <a:gd name="adj1" fmla="val 50000"/>
            </a:avLst>
          </a:prstGeom>
          <a:ln w="25400">
            <a:prstDash val="lg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344565" y="8666043"/>
            <a:ext cx="6899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derived but also </a:t>
            </a:r>
            <a:r>
              <a:rPr lang="en-GB" sz="3600" dirty="0"/>
              <a:t>persisted </a:t>
            </a:r>
            <a:r>
              <a:rPr lang="en-GB" sz="3600" dirty="0" smtClean="0"/>
              <a:t>reference</a:t>
            </a:r>
            <a:endParaRPr lang="en-GB" sz="3600" dirty="0"/>
          </a:p>
        </p:txBody>
      </p:sp>
      <p:cxnSp>
        <p:nvCxnSpPr>
          <p:cNvPr id="29" name="Curved Connector 28"/>
          <p:cNvCxnSpPr/>
          <p:nvPr/>
        </p:nvCxnSpPr>
        <p:spPr>
          <a:xfrm rot="16200000" flipH="1">
            <a:off x="1302097" y="10502618"/>
            <a:ext cx="572304" cy="1079655"/>
          </a:xfrm>
          <a:prstGeom prst="curvedConnector2">
            <a:avLst/>
          </a:prstGeom>
          <a:ln w="25400"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44565" y="10968558"/>
            <a:ext cx="5432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arrow = persisted, navigable</a:t>
            </a:r>
            <a:endParaRPr lang="en-GB" sz="3600" dirty="0"/>
          </a:p>
        </p:txBody>
      </p:sp>
      <p:sp>
        <p:nvSpPr>
          <p:cNvPr id="33" name="Rounded Rectangle 32"/>
          <p:cNvSpPr/>
          <p:nvPr/>
        </p:nvSpPr>
        <p:spPr>
          <a:xfrm>
            <a:off x="17637186" y="5494070"/>
            <a:ext cx="2997411" cy="13501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Entity </a:t>
            </a:r>
            <a:br>
              <a:rPr lang="en-GB" sz="2000" dirty="0" smtClean="0"/>
            </a:br>
            <a:r>
              <a:rPr lang="en-GB" sz="2000" dirty="0" smtClean="0"/>
              <a:t>at property level</a:t>
            </a:r>
          </a:p>
          <a:p>
            <a:pPr algn="ctr"/>
            <a:r>
              <a:rPr lang="en-GB" sz="2000" dirty="0" smtClean="0"/>
              <a:t>/xx/CAR</a:t>
            </a:r>
            <a:endParaRPr lang="en-GB" sz="2000" dirty="0"/>
          </a:p>
        </p:txBody>
      </p:sp>
      <p:sp>
        <p:nvSpPr>
          <p:cNvPr id="35" name="Snip and Round Single Corner Rectangle 34"/>
          <p:cNvSpPr/>
          <p:nvPr/>
        </p:nvSpPr>
        <p:spPr>
          <a:xfrm>
            <a:off x="18276591" y="12905682"/>
            <a:ext cx="2520280" cy="1666428"/>
          </a:xfrm>
          <a:prstGeom prst="snip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Entity</a:t>
            </a:r>
            <a:endParaRPr lang="en-GB" sz="2000" dirty="0"/>
          </a:p>
        </p:txBody>
      </p:sp>
      <p:sp>
        <p:nvSpPr>
          <p:cNvPr id="44" name="Rounded Rectangle 43"/>
          <p:cNvSpPr/>
          <p:nvPr/>
        </p:nvSpPr>
        <p:spPr>
          <a:xfrm>
            <a:off x="17644048" y="7081287"/>
            <a:ext cx="2997411" cy="13501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Entity </a:t>
            </a:r>
            <a:br>
              <a:rPr lang="en-GB" sz="2000" dirty="0"/>
            </a:br>
            <a:r>
              <a:rPr lang="en-GB" sz="2000" dirty="0" smtClean="0"/>
              <a:t>at local level</a:t>
            </a:r>
            <a:r>
              <a:rPr lang="en-GB" sz="2000" dirty="0"/>
              <a:t/>
            </a:r>
            <a:br>
              <a:rPr lang="en-GB" sz="2000" dirty="0"/>
            </a:br>
            <a:r>
              <a:rPr lang="en-GB" sz="2000" dirty="0" smtClean="0"/>
              <a:t>/xx/</a:t>
            </a:r>
            <a:r>
              <a:rPr lang="en-GB" sz="2000" dirty="0" err="1" smtClean="0"/>
              <a:t>yy</a:t>
            </a:r>
            <a:r>
              <a:rPr lang="en-GB" sz="2000" dirty="0"/>
              <a:t> </a:t>
            </a:r>
            <a:r>
              <a:rPr lang="en-GB" sz="2000" dirty="0" smtClean="0"/>
              <a:t>y/_  or  /xx/</a:t>
            </a:r>
            <a:r>
              <a:rPr lang="en-GB" sz="2000" dirty="0" err="1" smtClean="0"/>
              <a:t>yyy</a:t>
            </a:r>
            <a:r>
              <a:rPr lang="en-GB" sz="2000" dirty="0" smtClean="0"/>
              <a:t>/TA</a:t>
            </a:r>
            <a:endParaRPr lang="en-GB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21930741" y="2402508"/>
            <a:ext cx="13211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global</a:t>
            </a:r>
            <a:br>
              <a:rPr lang="en-GB" sz="3600" dirty="0" smtClean="0"/>
            </a:br>
            <a:r>
              <a:rPr lang="en-GB" sz="2800" dirty="0" smtClean="0"/>
              <a:t>/</a:t>
            </a:r>
            <a:endParaRPr lang="en-GB" sz="3600" dirty="0"/>
          </a:p>
        </p:txBody>
      </p:sp>
      <p:sp>
        <p:nvSpPr>
          <p:cNvPr id="46" name="TextBox 45"/>
          <p:cNvSpPr txBox="1"/>
          <p:nvPr/>
        </p:nvSpPr>
        <p:spPr>
          <a:xfrm>
            <a:off x="21955843" y="4127798"/>
            <a:ext cx="16246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country</a:t>
            </a:r>
            <a:br>
              <a:rPr lang="en-GB" sz="3600" dirty="0" smtClean="0"/>
            </a:br>
            <a:r>
              <a:rPr lang="en-GB" sz="2800" dirty="0" smtClean="0"/>
              <a:t>/it</a:t>
            </a:r>
            <a:endParaRPr lang="en-GB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21954460" y="5567958"/>
            <a:ext cx="18171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property</a:t>
            </a:r>
            <a:br>
              <a:rPr lang="en-GB" sz="3600" dirty="0" smtClean="0"/>
            </a:br>
            <a:r>
              <a:rPr lang="en-GB" sz="2800" dirty="0" smtClean="0"/>
              <a:t>/it/CAR</a:t>
            </a:r>
            <a:endParaRPr lang="en-GB" sz="2800" dirty="0"/>
          </a:p>
        </p:txBody>
      </p:sp>
      <p:sp>
        <p:nvSpPr>
          <p:cNvPr id="48" name="TextBox 47"/>
          <p:cNvSpPr txBox="1"/>
          <p:nvPr/>
        </p:nvSpPr>
        <p:spPr>
          <a:xfrm>
            <a:off x="21971813" y="6936110"/>
            <a:ext cx="1687129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local</a:t>
            </a:r>
            <a:br>
              <a:rPr lang="en-GB" sz="3600" dirty="0" smtClean="0"/>
            </a:br>
            <a:r>
              <a:rPr lang="en-GB" sz="2800" dirty="0" smtClean="0"/>
              <a:t>/it/CAR/_</a:t>
            </a:r>
          </a:p>
          <a:p>
            <a:r>
              <a:rPr lang="en-GB" sz="2800" dirty="0" smtClean="0"/>
              <a:t>/it/CAR/ta</a:t>
            </a:r>
            <a:endParaRPr lang="en-GB" sz="2800" dirty="0"/>
          </a:p>
        </p:txBody>
      </p:sp>
      <p:sp>
        <p:nvSpPr>
          <p:cNvPr id="50" name="Rounded Rectangle 49"/>
          <p:cNvSpPr/>
          <p:nvPr/>
        </p:nvSpPr>
        <p:spPr>
          <a:xfrm>
            <a:off x="18276591" y="15076418"/>
            <a:ext cx="2520280" cy="1436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Entity</a:t>
            </a:r>
            <a:br>
              <a:rPr lang="en-GB" sz="2400" dirty="0" smtClean="0"/>
            </a:br>
            <a:r>
              <a:rPr lang="en-GB" sz="2000" dirty="0" smtClean="0"/>
              <a:t>(from </a:t>
            </a:r>
            <a:r>
              <a:rPr lang="en-GB" sz="2000" dirty="0" err="1" smtClean="0"/>
              <a:t>OtherEntity</a:t>
            </a:r>
            <a:r>
              <a:rPr lang="en-GB" sz="2000" dirty="0" smtClean="0"/>
              <a:t>)</a:t>
            </a:r>
            <a:endParaRPr lang="en-GB" sz="2000" dirty="0"/>
          </a:p>
        </p:txBody>
      </p:sp>
      <p:sp>
        <p:nvSpPr>
          <p:cNvPr id="8" name="Right Brace 7"/>
          <p:cNvSpPr/>
          <p:nvPr/>
        </p:nvSpPr>
        <p:spPr>
          <a:xfrm>
            <a:off x="20850621" y="2402508"/>
            <a:ext cx="576064" cy="6154420"/>
          </a:xfrm>
          <a:prstGeom prst="rightBrace">
            <a:avLst>
              <a:gd name="adj1" fmla="val 6699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ounded Rectangle 36"/>
          <p:cNvSpPr/>
          <p:nvPr/>
        </p:nvSpPr>
        <p:spPr>
          <a:xfrm>
            <a:off x="18276591" y="10253804"/>
            <a:ext cx="2003001" cy="1074794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Comm.</a:t>
            </a:r>
            <a:br>
              <a:rPr lang="en-GB" sz="2400" dirty="0"/>
            </a:br>
            <a:r>
              <a:rPr lang="en-GB" sz="2400" dirty="0"/>
              <a:t>Channel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037975" y="10043740"/>
            <a:ext cx="37010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either country or</a:t>
            </a:r>
            <a:br>
              <a:rPr lang="en-GB" sz="3200" dirty="0" smtClean="0"/>
            </a:br>
            <a:r>
              <a:rPr lang="en-GB" sz="3200" dirty="0" smtClean="0"/>
              <a:t>property level,</a:t>
            </a:r>
            <a:br>
              <a:rPr lang="en-GB" sz="3200" dirty="0" smtClean="0"/>
            </a:br>
            <a:r>
              <a:rPr lang="en-GB" sz="3200" dirty="0" smtClean="0"/>
              <a:t>dependent on owner</a:t>
            </a:r>
            <a:endParaRPr lang="en-GB" sz="3200" dirty="0"/>
          </a:p>
        </p:txBody>
      </p:sp>
      <p:sp>
        <p:nvSpPr>
          <p:cNvPr id="42" name="TextBox 41"/>
          <p:cNvSpPr txBox="1"/>
          <p:nvPr/>
        </p:nvSpPr>
        <p:spPr>
          <a:xfrm>
            <a:off x="21066645" y="12999298"/>
            <a:ext cx="43334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Entity with persisted</a:t>
            </a:r>
            <a:br>
              <a:rPr lang="en-GB" sz="3200" dirty="0" smtClean="0"/>
            </a:br>
            <a:r>
              <a:rPr lang="en-GB" sz="3200" dirty="0" smtClean="0"/>
              <a:t>app tenancy (somewhat</a:t>
            </a:r>
            <a:br>
              <a:rPr lang="en-GB" sz="3200" dirty="0" smtClean="0"/>
            </a:br>
            <a:r>
              <a:rPr lang="en-GB" sz="3200" dirty="0" smtClean="0"/>
              <a:t>akin to “aggregate root”)</a:t>
            </a:r>
            <a:endParaRPr lang="en-GB" sz="3200" dirty="0"/>
          </a:p>
        </p:txBody>
      </p:sp>
      <p:sp>
        <p:nvSpPr>
          <p:cNvPr id="49" name="TextBox 48"/>
          <p:cNvSpPr txBox="1"/>
          <p:nvPr/>
        </p:nvSpPr>
        <p:spPr>
          <a:xfrm>
            <a:off x="21066645" y="14799498"/>
            <a:ext cx="400545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Entity with derived</a:t>
            </a:r>
            <a:br>
              <a:rPr lang="en-GB" sz="3200" dirty="0" smtClean="0"/>
            </a:br>
            <a:r>
              <a:rPr lang="en-GB" sz="3200" dirty="0" smtClean="0"/>
              <a:t>app tenancy (specifies</a:t>
            </a:r>
          </a:p>
          <a:p>
            <a:r>
              <a:rPr lang="en-GB" sz="3200" dirty="0" smtClean="0"/>
              <a:t>the entity that tenancy</a:t>
            </a:r>
          </a:p>
          <a:p>
            <a:r>
              <a:rPr lang="en-GB" sz="3200" dirty="0" smtClean="0"/>
              <a:t>is derived from)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19750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4824</TotalTime>
  <Words>168</Words>
  <Application>Microsoft Office PowerPoint</Application>
  <PresentationFormat>Custom</PresentationFormat>
  <Paragraphs>127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96</cp:revision>
  <dcterms:created xsi:type="dcterms:W3CDTF">2015-01-13T00:32:55Z</dcterms:created>
  <dcterms:modified xsi:type="dcterms:W3CDTF">2015-02-05T10:34:09Z</dcterms:modified>
</cp:coreProperties>
</file>