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3" r:id="rId26"/>
    <p:sldId id="281" r:id="rId27"/>
    <p:sldId id="282" r:id="rId28"/>
    <p:sldId id="284" r:id="rId29"/>
    <p:sldId id="286" r:id="rId30"/>
    <p:sldId id="285" r:id="rId31"/>
    <p:sldId id="287" r:id="rId32"/>
    <p:sldId id="289" r:id="rId33"/>
    <p:sldId id="290" r:id="rId34"/>
    <p:sldId id="291" r:id="rId35"/>
    <p:sldId id="288" r:id="rId3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174" autoAdjust="0"/>
  </p:normalViewPr>
  <p:slideViewPr>
    <p:cSldViewPr>
      <p:cViewPr varScale="1">
        <p:scale>
          <a:sx n="53" d="100"/>
          <a:sy n="53" d="100"/>
        </p:scale>
        <p:origin x="-173"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49B8F9-6864-4082-8E15-7114751A0079}" type="datetimeFigureOut">
              <a:rPr lang="es-ES" smtClean="0"/>
              <a:t>07/06/2014</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9D9DB9-1F07-46ED-8A38-29E8AC36293F}" type="slidenum">
              <a:rPr lang="es-ES" smtClean="0"/>
              <a:t>‹Nº›</a:t>
            </a:fld>
            <a:endParaRPr lang="es-ES"/>
          </a:p>
        </p:txBody>
      </p:sp>
    </p:spTree>
    <p:extLst>
      <p:ext uri="{BB962C8B-B14F-4D97-AF65-F5344CB8AC3E}">
        <p14:creationId xmlns:p14="http://schemas.microsoft.com/office/powerpoint/2010/main" val="340393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accessexcellence.org/AB/GG/trans_of.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accessexcellence.org/AB/GG/genetic.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accessexcellence.org/AB/GG/protein_synthesis.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745068F-6757-4C03-BC77-A85832E559C9}" type="slidenum">
              <a:rPr lang="es-ES"/>
              <a:pPr/>
              <a:t>1</a:t>
            </a:fld>
            <a:endParaRPr lang="es-ES"/>
          </a:p>
        </p:txBody>
      </p:sp>
      <p:sp>
        <p:nvSpPr>
          <p:cNvPr id="44033" name="Rectangle 1"/>
          <p:cNvSpPr txBox="1">
            <a:spLocks noGrp="1" noRot="1" noChangeAspect="1" noChangeArrowheads="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44034" name="Rectangle 2"/>
          <p:cNvSpPr txBox="1">
            <a:spLocks noGrp="1" noChangeArrowheads="1"/>
          </p:cNvSpPr>
          <p:nvPr>
            <p:ph type="body" idx="1"/>
          </p:nvPr>
        </p:nvSpPr>
        <p:spPr bwMode="auto">
          <a:xfrm>
            <a:off x="686129" y="4344180"/>
            <a:ext cx="5485745" cy="4115616"/>
          </a:xfrm>
          <a:prstGeom prst="rect">
            <a:avLst/>
          </a:prstGeom>
          <a:noFill/>
          <a:ln>
            <a:round/>
            <a:headEnd/>
            <a:tailEnd/>
          </a:ln>
        </p:spPr>
        <p:txBody>
          <a:bodyPr wrap="none" anchor="ctr"/>
          <a:lstStyle/>
          <a:p>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64A25EC6-E3FC-4E91-9F6A-9231394DD020}" type="slidenum">
              <a:rPr lang="es-ES"/>
              <a:pPr/>
              <a:t>10</a:t>
            </a:fld>
            <a:endParaRPr lang="es-ES"/>
          </a:p>
        </p:txBody>
      </p:sp>
      <p:sp>
        <p:nvSpPr>
          <p:cNvPr id="53249" name="Text Box 1"/>
          <p:cNvSpPr txBox="1">
            <a:spLocks noChangeArrowheads="1"/>
          </p:cNvSpPr>
          <p:nvPr/>
        </p:nvSpPr>
        <p:spPr bwMode="auto">
          <a:xfrm>
            <a:off x="0" y="0"/>
            <a:ext cx="1638" cy="1485"/>
          </a:xfrm>
          <a:prstGeom prst="rect">
            <a:avLst/>
          </a:prstGeom>
          <a:noFill/>
          <a:ln w="9525">
            <a:no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62BC65F6-24EB-490F-975E-72B7FD5BFF9B}" type="slidenum">
              <a:rPr lang="ca-ES" sz="2400">
                <a:solidFill>
                  <a:srgbClr val="FFFFFF"/>
                </a:solidFill>
                <a:latin typeface="Times New Roman" pitchFamily="16" charset="0"/>
                <a:ea typeface="+mn-ea" charset="0"/>
                <a:cs typeface="+mn-ea" charset="0"/>
              </a:rPr>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10</a:t>
            </a:fld>
            <a:endParaRPr lang="ca-ES" sz="2400">
              <a:solidFill>
                <a:srgbClr val="FFFFFF"/>
              </a:solidFill>
              <a:latin typeface="Times New Roman" pitchFamily="16" charset="0"/>
              <a:ea typeface="+mn-ea" charset="0"/>
              <a:cs typeface="+mn-ea" charset="0"/>
            </a:endParaRPr>
          </a:p>
        </p:txBody>
      </p:sp>
      <p:sp>
        <p:nvSpPr>
          <p:cNvPr id="53250" name="Rectangle 2"/>
          <p:cNvSpPr txBox="1">
            <a:spLocks noGrp="1" noRot="1" noChangeAspect="1" noChangeArrowheads="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53251" name="Rectangle 3"/>
          <p:cNvSpPr txBox="1">
            <a:spLocks noGrp="1" noChangeArrowheads="1"/>
          </p:cNvSpPr>
          <p:nvPr>
            <p:ph type="body" idx="1"/>
          </p:nvPr>
        </p:nvSpPr>
        <p:spPr bwMode="auto">
          <a:xfrm>
            <a:off x="730341" y="4540090"/>
            <a:ext cx="5844366" cy="4296685"/>
          </a:xfrm>
          <a:prstGeom prst="rect">
            <a:avLst/>
          </a:prstGeom>
          <a:noFill/>
          <a:ln>
            <a:round/>
            <a:headEnd/>
            <a:tailEnd/>
          </a:ln>
        </p:spPr>
        <p:txBody>
          <a:bodyPr wrap="none" anchor="ct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ca-ES">
              <a:latin typeface="Arial" charset="0"/>
              <a:ea typeface="DejaVu Sans" charset="0"/>
              <a:cs typeface="DejaVu Sans"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6D7439C4-6945-4D7B-9598-18F0DBD6EA2E}" type="slidenum">
              <a:rPr lang="es-ES"/>
              <a:pPr/>
              <a:t>11</a:t>
            </a:fld>
            <a:endParaRPr lang="es-ES"/>
          </a:p>
        </p:txBody>
      </p:sp>
      <p:sp>
        <p:nvSpPr>
          <p:cNvPr id="55297" name="Text Box 1"/>
          <p:cNvSpPr txBox="1">
            <a:spLocks noChangeArrowheads="1"/>
          </p:cNvSpPr>
          <p:nvPr/>
        </p:nvSpPr>
        <p:spPr bwMode="auto">
          <a:xfrm>
            <a:off x="0" y="0"/>
            <a:ext cx="1638" cy="1485"/>
          </a:xfrm>
          <a:prstGeom prst="rect">
            <a:avLst/>
          </a:prstGeom>
          <a:noFill/>
          <a:ln w="9525">
            <a:no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BE40FD1-6663-4B63-9F7D-624729EC5D66}" type="slidenum">
              <a:rPr lang="ca-ES" sz="2400">
                <a:solidFill>
                  <a:srgbClr val="FFFFFF"/>
                </a:solidFill>
                <a:latin typeface="Times New Roman" pitchFamily="16" charset="0"/>
                <a:ea typeface="+mn-ea" charset="0"/>
                <a:cs typeface="+mn-ea" charset="0"/>
              </a:rPr>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11</a:t>
            </a:fld>
            <a:endParaRPr lang="ca-ES" sz="2400">
              <a:solidFill>
                <a:srgbClr val="FFFFFF"/>
              </a:solidFill>
              <a:latin typeface="Times New Roman" pitchFamily="16" charset="0"/>
              <a:ea typeface="+mn-ea" charset="0"/>
              <a:cs typeface="+mn-ea" charset="0"/>
            </a:endParaRPr>
          </a:p>
        </p:txBody>
      </p:sp>
      <p:sp>
        <p:nvSpPr>
          <p:cNvPr id="55298" name="Rectangle 2"/>
          <p:cNvSpPr txBox="1">
            <a:spLocks noGrp="1" noRot="1" noChangeAspect="1" noChangeArrowheads="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55299" name="Rectangle 3"/>
          <p:cNvSpPr txBox="1">
            <a:spLocks noGrp="1" noChangeArrowheads="1"/>
          </p:cNvSpPr>
          <p:nvPr>
            <p:ph type="body" idx="1"/>
          </p:nvPr>
        </p:nvSpPr>
        <p:spPr bwMode="auto">
          <a:xfrm>
            <a:off x="730341" y="4540090"/>
            <a:ext cx="5844366" cy="4296685"/>
          </a:xfrm>
          <a:prstGeom prst="rect">
            <a:avLst/>
          </a:prstGeom>
          <a:noFill/>
          <a:ln>
            <a:round/>
            <a:headEnd/>
            <a:tailEnd/>
          </a:ln>
        </p:spPr>
        <p:txBody>
          <a:bodyPr wrap="none" anchor="ct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ca-ES">
              <a:latin typeface="Arial" charset="0"/>
              <a:ea typeface="DejaVu Sans" charset="0"/>
              <a:cs typeface="DejaVu Sans"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4216EE07-6B93-433A-9C20-26CFEA02188D}" type="slidenum">
              <a:rPr lang="es-ES"/>
              <a:pPr/>
              <a:t>12</a:t>
            </a:fld>
            <a:endParaRPr lang="es-ES"/>
          </a:p>
        </p:txBody>
      </p:sp>
      <p:sp>
        <p:nvSpPr>
          <p:cNvPr id="56321" name="Text Box 1"/>
          <p:cNvSpPr txBox="1">
            <a:spLocks noChangeArrowheads="1"/>
          </p:cNvSpPr>
          <p:nvPr/>
        </p:nvSpPr>
        <p:spPr bwMode="auto">
          <a:xfrm>
            <a:off x="0" y="0"/>
            <a:ext cx="1638" cy="1485"/>
          </a:xfrm>
          <a:prstGeom prst="rect">
            <a:avLst/>
          </a:prstGeom>
          <a:noFill/>
          <a:ln w="9525">
            <a:no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5CC34C9-FEC3-4E6F-AE25-2987373CD51C}" type="slidenum">
              <a:rPr lang="ca-ES" sz="2400">
                <a:solidFill>
                  <a:srgbClr val="FFFFFF"/>
                </a:solidFill>
                <a:latin typeface="Times New Roman" pitchFamily="16" charset="0"/>
                <a:ea typeface="+mn-ea" charset="0"/>
                <a:cs typeface="+mn-ea" charset="0"/>
              </a:rPr>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12</a:t>
            </a:fld>
            <a:endParaRPr lang="ca-ES" sz="2400">
              <a:solidFill>
                <a:srgbClr val="FFFFFF"/>
              </a:solidFill>
              <a:latin typeface="Times New Roman" pitchFamily="16" charset="0"/>
              <a:ea typeface="+mn-ea" charset="0"/>
              <a:cs typeface="+mn-ea" charset="0"/>
            </a:endParaRPr>
          </a:p>
        </p:txBody>
      </p:sp>
      <p:sp>
        <p:nvSpPr>
          <p:cNvPr id="56322" name="Rectangle 2"/>
          <p:cNvSpPr txBox="1">
            <a:spLocks noGrp="1" noRot="1" noChangeAspect="1" noChangeArrowheads="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56323" name="Rectangle 3"/>
          <p:cNvSpPr txBox="1">
            <a:spLocks noGrp="1" noChangeArrowheads="1"/>
          </p:cNvSpPr>
          <p:nvPr>
            <p:ph type="body" idx="1"/>
          </p:nvPr>
        </p:nvSpPr>
        <p:spPr bwMode="auto">
          <a:xfrm>
            <a:off x="730341" y="4540090"/>
            <a:ext cx="5844366" cy="4296685"/>
          </a:xfrm>
          <a:prstGeom prst="rect">
            <a:avLst/>
          </a:prstGeom>
          <a:noFill/>
          <a:ln>
            <a:round/>
            <a:headEnd/>
            <a:tailEnd/>
          </a:ln>
        </p:spPr>
        <p:txBody>
          <a:bodyPr wrap="none" anchor="ct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ca-ES">
              <a:latin typeface="Arial" charset="0"/>
              <a:ea typeface="DejaVu Sans" charset="0"/>
              <a:cs typeface="DejaVu Sans"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89C8E4AA-B128-461E-8036-2EB723FE23EB}" type="slidenum">
              <a:rPr lang="es-ES"/>
              <a:pPr/>
              <a:t>13</a:t>
            </a:fld>
            <a:endParaRPr lang="es-ES"/>
          </a:p>
        </p:txBody>
      </p:sp>
      <p:sp>
        <p:nvSpPr>
          <p:cNvPr id="57345" name="Text Box 1"/>
          <p:cNvSpPr txBox="1">
            <a:spLocks noChangeArrowheads="1"/>
          </p:cNvSpPr>
          <p:nvPr/>
        </p:nvSpPr>
        <p:spPr bwMode="auto">
          <a:xfrm>
            <a:off x="0" y="0"/>
            <a:ext cx="1638" cy="1485"/>
          </a:xfrm>
          <a:prstGeom prst="rect">
            <a:avLst/>
          </a:prstGeom>
          <a:noFill/>
          <a:ln w="9525">
            <a:no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4CB0BD0-5D14-4339-BB27-A8F578160A82}" type="slidenum">
              <a:rPr lang="ca-ES" sz="2400">
                <a:solidFill>
                  <a:srgbClr val="FFFFFF"/>
                </a:solidFill>
                <a:latin typeface="Times New Roman" pitchFamily="16" charset="0"/>
                <a:ea typeface="+mn-ea" charset="0"/>
                <a:cs typeface="+mn-ea" charset="0"/>
              </a:rPr>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13</a:t>
            </a:fld>
            <a:endParaRPr lang="ca-ES" sz="2400">
              <a:solidFill>
                <a:srgbClr val="FFFFFF"/>
              </a:solidFill>
              <a:latin typeface="Times New Roman" pitchFamily="16" charset="0"/>
              <a:ea typeface="+mn-ea" charset="0"/>
              <a:cs typeface="+mn-ea" charset="0"/>
            </a:endParaRPr>
          </a:p>
        </p:txBody>
      </p:sp>
      <p:sp>
        <p:nvSpPr>
          <p:cNvPr id="57346" name="Rectangle 2"/>
          <p:cNvSpPr txBox="1">
            <a:spLocks noGrp="1" noRot="1" noChangeAspect="1" noChangeArrowheads="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57347" name="Rectangle 3"/>
          <p:cNvSpPr txBox="1">
            <a:spLocks noGrp="1" noChangeArrowheads="1"/>
          </p:cNvSpPr>
          <p:nvPr>
            <p:ph type="body" idx="1"/>
          </p:nvPr>
        </p:nvSpPr>
        <p:spPr bwMode="auto">
          <a:xfrm>
            <a:off x="730341" y="4540090"/>
            <a:ext cx="5844366" cy="4296685"/>
          </a:xfrm>
          <a:prstGeom prst="rect">
            <a:avLst/>
          </a:prstGeom>
          <a:noFill/>
          <a:ln>
            <a:round/>
            <a:headEnd/>
            <a:tailEnd/>
          </a:ln>
        </p:spPr>
        <p:txBody>
          <a:bodyPr wrap="none" anchor="ct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ca-ES">
              <a:latin typeface="Arial" charset="0"/>
              <a:ea typeface="DejaVu Sans" charset="0"/>
              <a:cs typeface="DejaVu Sans"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595197CF-A385-4A24-BD0E-A29171E6235C}" type="slidenum">
              <a:rPr lang="es-ES"/>
              <a:pPr/>
              <a:t>14</a:t>
            </a:fld>
            <a:endParaRPr lang="es-ES"/>
          </a:p>
        </p:txBody>
      </p:sp>
      <p:sp>
        <p:nvSpPr>
          <p:cNvPr id="58369" name="Text Box 1"/>
          <p:cNvSpPr txBox="1">
            <a:spLocks noChangeArrowheads="1"/>
          </p:cNvSpPr>
          <p:nvPr/>
        </p:nvSpPr>
        <p:spPr bwMode="auto">
          <a:xfrm>
            <a:off x="0" y="0"/>
            <a:ext cx="1638" cy="1485"/>
          </a:xfrm>
          <a:prstGeom prst="rect">
            <a:avLst/>
          </a:prstGeom>
          <a:noFill/>
          <a:ln w="9525">
            <a:no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C68BD055-3379-411C-A089-B51E8347B2AC}" type="slidenum">
              <a:rPr lang="ca-ES" sz="2400">
                <a:solidFill>
                  <a:srgbClr val="FFFFFF"/>
                </a:solidFill>
                <a:latin typeface="Times New Roman" pitchFamily="16" charset="0"/>
                <a:ea typeface="+mn-ea" charset="0"/>
                <a:cs typeface="+mn-ea" charset="0"/>
              </a:rPr>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14</a:t>
            </a:fld>
            <a:endParaRPr lang="ca-ES" sz="2400">
              <a:solidFill>
                <a:srgbClr val="FFFFFF"/>
              </a:solidFill>
              <a:latin typeface="Times New Roman" pitchFamily="16" charset="0"/>
              <a:ea typeface="+mn-ea" charset="0"/>
              <a:cs typeface="+mn-ea" charset="0"/>
            </a:endParaRPr>
          </a:p>
        </p:txBody>
      </p:sp>
      <p:sp>
        <p:nvSpPr>
          <p:cNvPr id="58370" name="Rectangle 2"/>
          <p:cNvSpPr txBox="1">
            <a:spLocks noGrp="1" noRot="1" noChangeAspect="1" noChangeArrowheads="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58371" name="Rectangle 3"/>
          <p:cNvSpPr txBox="1">
            <a:spLocks noGrp="1" noChangeArrowheads="1"/>
          </p:cNvSpPr>
          <p:nvPr>
            <p:ph type="body" idx="1"/>
          </p:nvPr>
        </p:nvSpPr>
        <p:spPr bwMode="auto">
          <a:xfrm>
            <a:off x="730341" y="4540090"/>
            <a:ext cx="5844366" cy="4296685"/>
          </a:xfrm>
          <a:prstGeom prst="rect">
            <a:avLst/>
          </a:prstGeom>
          <a:noFill/>
          <a:ln>
            <a:round/>
            <a:headEnd/>
            <a:tailEnd/>
          </a:ln>
        </p:spPr>
        <p:txBody>
          <a:bodyPr wrap="none" anchor="ct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ca-ES">
              <a:latin typeface="Arial" charset="0"/>
              <a:ea typeface="DejaVu Sans" charset="0"/>
              <a:cs typeface="DejaVu Sans"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3385CBE6-BA19-427F-9E82-78A58B9D98BB}" type="slidenum">
              <a:rPr lang="es-ES"/>
              <a:pPr/>
              <a:t>15</a:t>
            </a:fld>
            <a:endParaRPr lang="es-ES"/>
          </a:p>
        </p:txBody>
      </p:sp>
      <p:sp>
        <p:nvSpPr>
          <p:cNvPr id="59393" name="Text Box 1"/>
          <p:cNvSpPr txBox="1">
            <a:spLocks noChangeArrowheads="1"/>
          </p:cNvSpPr>
          <p:nvPr/>
        </p:nvSpPr>
        <p:spPr bwMode="auto">
          <a:xfrm>
            <a:off x="0" y="0"/>
            <a:ext cx="1638" cy="1485"/>
          </a:xfrm>
          <a:prstGeom prst="rect">
            <a:avLst/>
          </a:prstGeom>
          <a:noFill/>
          <a:ln w="9525">
            <a:no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6C1886D-A90C-4E69-B144-8D369C5C2985}" type="slidenum">
              <a:rPr lang="ca-ES" sz="2400">
                <a:solidFill>
                  <a:srgbClr val="FFFFFF"/>
                </a:solidFill>
                <a:latin typeface="Times New Roman" pitchFamily="16" charset="0"/>
                <a:ea typeface="+mn-ea" charset="0"/>
                <a:cs typeface="+mn-ea" charset="0"/>
              </a:rPr>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15</a:t>
            </a:fld>
            <a:endParaRPr lang="ca-ES" sz="2400">
              <a:solidFill>
                <a:srgbClr val="FFFFFF"/>
              </a:solidFill>
              <a:latin typeface="Times New Roman" pitchFamily="16" charset="0"/>
              <a:ea typeface="+mn-ea" charset="0"/>
              <a:cs typeface="+mn-ea" charset="0"/>
            </a:endParaRPr>
          </a:p>
        </p:txBody>
      </p:sp>
      <p:sp>
        <p:nvSpPr>
          <p:cNvPr id="59394" name="Rectangle 2"/>
          <p:cNvSpPr txBox="1">
            <a:spLocks noGrp="1" noRot="1" noChangeAspect="1" noChangeArrowheads="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59395" name="Rectangle 3"/>
          <p:cNvSpPr txBox="1">
            <a:spLocks noGrp="1" noChangeArrowheads="1"/>
          </p:cNvSpPr>
          <p:nvPr>
            <p:ph type="body" idx="1"/>
          </p:nvPr>
        </p:nvSpPr>
        <p:spPr bwMode="auto">
          <a:xfrm>
            <a:off x="730341" y="4540090"/>
            <a:ext cx="5844366" cy="4296685"/>
          </a:xfrm>
          <a:prstGeom prst="rect">
            <a:avLst/>
          </a:prstGeom>
          <a:noFill/>
          <a:ln>
            <a:round/>
            <a:headEnd/>
            <a:tailEnd/>
          </a:ln>
        </p:spPr>
        <p:txBody>
          <a:bodyPr wrap="none" anchor="ct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ca-ES">
              <a:latin typeface="Arial" charset="0"/>
              <a:ea typeface="DejaVu Sans" charset="0"/>
              <a:cs typeface="DejaVu Sans"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7B2FF93-8D9A-4F67-AF36-FB03B4AD7B47}" type="slidenum">
              <a:rPr lang="es-ES"/>
              <a:pPr/>
              <a:t>16</a:t>
            </a:fld>
            <a:endParaRPr lang="es-ES"/>
          </a:p>
        </p:txBody>
      </p:sp>
      <p:sp>
        <p:nvSpPr>
          <p:cNvPr id="60417" name="Text Box 1"/>
          <p:cNvSpPr txBox="1">
            <a:spLocks noChangeArrowheads="1"/>
          </p:cNvSpPr>
          <p:nvPr/>
        </p:nvSpPr>
        <p:spPr bwMode="auto">
          <a:xfrm>
            <a:off x="957959" y="687173"/>
            <a:ext cx="4938808" cy="3423990"/>
          </a:xfrm>
          <a:prstGeom prst="rect">
            <a:avLst/>
          </a:prstGeom>
          <a:solidFill>
            <a:srgbClr val="FFFFFF"/>
          </a:solidFill>
          <a:ln w="9360">
            <a:solidFill>
              <a:srgbClr val="000000"/>
            </a:solidFill>
            <a:miter lim="800000"/>
            <a:headEnd/>
            <a:tailEnd/>
          </a:ln>
          <a:effectLst/>
        </p:spPr>
        <p:txBody>
          <a:bodyPr wrap="none" anchor="ctr"/>
          <a:lstStyle/>
          <a:p>
            <a:endParaRPr lang="es-ES"/>
          </a:p>
        </p:txBody>
      </p:sp>
      <p:sp>
        <p:nvSpPr>
          <p:cNvPr id="60418" name="Rectangle 2"/>
          <p:cNvSpPr txBox="1">
            <a:spLocks noGrp="1" noChangeArrowheads="1"/>
          </p:cNvSpPr>
          <p:nvPr>
            <p:ph type="body"/>
          </p:nvPr>
        </p:nvSpPr>
        <p:spPr bwMode="auto">
          <a:xfrm>
            <a:off x="684490" y="4342695"/>
            <a:ext cx="5475920" cy="4186857"/>
          </a:xfrm>
          <a:prstGeom prst="rect">
            <a:avLst/>
          </a:prstGeom>
          <a:noFill/>
          <a:ln>
            <a:round/>
            <a:headEnd/>
            <a:tailEnd/>
          </a:ln>
        </p:spPr>
        <p:txBody>
          <a:bodyPr wrap="none" anchor="ctr"/>
          <a:lstStyle/>
          <a:p>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20C590C2-654D-4C96-A4AE-CC16AECE2BEF}" type="slidenum">
              <a:rPr lang="es-ES"/>
              <a:pPr/>
              <a:t>17</a:t>
            </a:fld>
            <a:endParaRPr lang="es-ES"/>
          </a:p>
        </p:txBody>
      </p:sp>
      <p:sp>
        <p:nvSpPr>
          <p:cNvPr id="61441" name="Text Box 1"/>
          <p:cNvSpPr txBox="1">
            <a:spLocks noChangeArrowheads="1"/>
          </p:cNvSpPr>
          <p:nvPr/>
        </p:nvSpPr>
        <p:spPr bwMode="auto">
          <a:xfrm>
            <a:off x="0" y="0"/>
            <a:ext cx="1638" cy="1485"/>
          </a:xfrm>
          <a:prstGeom prst="rect">
            <a:avLst/>
          </a:prstGeom>
          <a:noFill/>
          <a:ln w="9525">
            <a:no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2D9A440-DDD5-4D5B-9B11-A69151B78BCA}" type="slidenum">
              <a:rPr lang="ca-ES" sz="2400">
                <a:solidFill>
                  <a:srgbClr val="FFFFFF"/>
                </a:solidFill>
                <a:latin typeface="Times New Roman" pitchFamily="16" charset="0"/>
                <a:ea typeface="+mn-ea" charset="0"/>
                <a:cs typeface="+mn-ea" charset="0"/>
              </a:rPr>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17</a:t>
            </a:fld>
            <a:endParaRPr lang="ca-ES" sz="2400">
              <a:solidFill>
                <a:srgbClr val="FFFFFF"/>
              </a:solidFill>
              <a:latin typeface="Times New Roman" pitchFamily="16" charset="0"/>
              <a:ea typeface="+mn-ea" charset="0"/>
              <a:cs typeface="+mn-ea" charset="0"/>
            </a:endParaRPr>
          </a:p>
        </p:txBody>
      </p:sp>
      <p:sp>
        <p:nvSpPr>
          <p:cNvPr id="61442" name="Rectangle 2"/>
          <p:cNvSpPr txBox="1">
            <a:spLocks noGrp="1" noRot="1" noChangeAspect="1" noChangeArrowheads="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61443" name="Rectangle 3"/>
          <p:cNvSpPr txBox="1">
            <a:spLocks noGrp="1" noChangeArrowheads="1"/>
          </p:cNvSpPr>
          <p:nvPr>
            <p:ph type="body" idx="1"/>
          </p:nvPr>
        </p:nvSpPr>
        <p:spPr bwMode="auto">
          <a:xfrm>
            <a:off x="730341" y="4540090"/>
            <a:ext cx="5844366" cy="4296685"/>
          </a:xfrm>
          <a:prstGeom prst="rect">
            <a:avLst/>
          </a:prstGeom>
          <a:noFill/>
          <a:ln>
            <a:round/>
            <a:headEnd/>
            <a:tailEnd/>
          </a:ln>
        </p:spPr>
        <p:txBody>
          <a:bodyPr wrap="none" anchor="ct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ca-ES">
              <a:latin typeface="Arial" charset="0"/>
              <a:ea typeface="DejaVu Sans" charset="0"/>
              <a:cs typeface="DejaVu Sans"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B5F2BDFA-34A6-4564-99E0-F206AAED197F}" type="slidenum">
              <a:rPr lang="es-ES"/>
              <a:pPr/>
              <a:t>18</a:t>
            </a:fld>
            <a:endParaRPr lang="es-ES"/>
          </a:p>
        </p:txBody>
      </p:sp>
      <p:sp>
        <p:nvSpPr>
          <p:cNvPr id="62465" name="Text Box 1"/>
          <p:cNvSpPr txBox="1">
            <a:spLocks noChangeArrowheads="1"/>
          </p:cNvSpPr>
          <p:nvPr/>
        </p:nvSpPr>
        <p:spPr bwMode="auto">
          <a:xfrm>
            <a:off x="0" y="0"/>
            <a:ext cx="1638" cy="1485"/>
          </a:xfrm>
          <a:prstGeom prst="rect">
            <a:avLst/>
          </a:prstGeom>
          <a:noFill/>
          <a:ln w="9525">
            <a:no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1573753-2D0E-4DB1-B579-0D2809F6B6FB}" type="slidenum">
              <a:rPr lang="ca-ES" sz="2400">
                <a:solidFill>
                  <a:srgbClr val="FFFFFF"/>
                </a:solidFill>
                <a:latin typeface="Times New Roman" pitchFamily="16" charset="0"/>
                <a:ea typeface="+mn-ea" charset="0"/>
                <a:cs typeface="+mn-ea" charset="0"/>
              </a:rPr>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18</a:t>
            </a:fld>
            <a:endParaRPr lang="ca-ES" sz="2400">
              <a:solidFill>
                <a:srgbClr val="FFFFFF"/>
              </a:solidFill>
              <a:latin typeface="Times New Roman" pitchFamily="16" charset="0"/>
              <a:ea typeface="+mn-ea" charset="0"/>
              <a:cs typeface="+mn-ea" charset="0"/>
            </a:endParaRPr>
          </a:p>
        </p:txBody>
      </p:sp>
      <p:sp>
        <p:nvSpPr>
          <p:cNvPr id="62466" name="Rectangle 2"/>
          <p:cNvSpPr txBox="1">
            <a:spLocks noGrp="1" noRot="1" noChangeAspect="1" noChangeArrowheads="1"/>
          </p:cNvSpPr>
          <p:nvPr>
            <p:ph type="sldImg"/>
          </p:nvPr>
        </p:nvSpPr>
        <p:spPr bwMode="auto">
          <a:xfrm>
            <a:off x="907195" y="685689"/>
            <a:ext cx="5045248" cy="3429928"/>
          </a:xfrm>
          <a:prstGeom prst="rect">
            <a:avLst/>
          </a:prstGeom>
          <a:solidFill>
            <a:srgbClr val="FFFFFF"/>
          </a:solidFill>
          <a:ln>
            <a:solidFill>
              <a:srgbClr val="000000"/>
            </a:solidFill>
            <a:miter lim="800000"/>
            <a:headEnd/>
            <a:tailEnd/>
          </a:ln>
        </p:spPr>
      </p:sp>
      <p:sp>
        <p:nvSpPr>
          <p:cNvPr id="62467" name="Text Box 3"/>
          <p:cNvSpPr txBox="1">
            <a:spLocks noGrp="1" noChangeArrowheads="1"/>
          </p:cNvSpPr>
          <p:nvPr>
            <p:ph type="body" idx="1"/>
          </p:nvPr>
        </p:nvSpPr>
        <p:spPr bwMode="auto">
          <a:xfrm>
            <a:off x="730341" y="4540091"/>
            <a:ext cx="5849278" cy="4384252"/>
          </a:xfrm>
          <a:prstGeom prst="rect">
            <a:avLst/>
          </a:prstGeom>
          <a:noFill/>
          <a:ln>
            <a:round/>
            <a:headEnd/>
            <a:tailEnd/>
          </a:ln>
        </p:spPr>
        <p:txBody>
          <a:bodyPr lIns="90000" tIns="46800" rIns="90000" bIns="46800"/>
          <a:lstStyle/>
          <a:p>
            <a:pPr eaLnBrk="1" hangingPunct="1">
              <a:spcBef>
                <a:spcPts val="4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ca-ES" sz="1800">
                <a:latin typeface="Arial" charset="0"/>
                <a:ea typeface="DejaVu Sans" charset="0"/>
                <a:cs typeface="DejaVu Sans" charset="0"/>
              </a:rPr>
              <a:t>The major types of proteins, which must work together during the replication of DNA, are illustrated, </a:t>
            </a:r>
            <a:br>
              <a:rPr lang="ca-ES" sz="1800">
                <a:latin typeface="Arial" charset="0"/>
                <a:ea typeface="DejaVu Sans" charset="0"/>
                <a:cs typeface="DejaVu Sans" charset="0"/>
              </a:rPr>
            </a:br>
            <a:r>
              <a:rPr lang="ca-ES" sz="1800">
                <a:latin typeface="Arial" charset="0"/>
                <a:ea typeface="DejaVu Sans" charset="0"/>
                <a:cs typeface="DejaVu Sans" charset="0"/>
              </a:rPr>
              <a:t>showing their positions.</a:t>
            </a:r>
          </a:p>
          <a:p>
            <a:pPr eaLnBrk="1" hangingPunct="1">
              <a:spcBef>
                <a:spcPts val="4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ca-ES" sz="1800">
                <a:latin typeface="Arial" charset="0"/>
                <a:ea typeface="DejaVu Sans" charset="0"/>
                <a:cs typeface="DejaVu Sans" charset="0"/>
              </a:rPr>
              <a:t>When DNA replicates, many different proteins work together to accomplish the following steps: </a:t>
            </a:r>
            <a:br>
              <a:rPr lang="ca-ES" sz="1800">
                <a:latin typeface="Arial" charset="0"/>
                <a:ea typeface="DejaVu Sans" charset="0"/>
                <a:cs typeface="DejaVu Sans" charset="0"/>
              </a:rPr>
            </a:br>
            <a:r>
              <a:rPr lang="ca-ES" sz="1800">
                <a:latin typeface="Arial" charset="0"/>
                <a:ea typeface="DejaVu Sans" charset="0"/>
                <a:cs typeface="DejaVu Sans" charset="0"/>
              </a:rPr>
              <a:t> </a:t>
            </a:r>
          </a:p>
          <a:p>
            <a:pPr eaLnBrk="1" hangingPunct="1">
              <a:spcBef>
                <a:spcPts val="4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ca-ES" sz="1800">
                <a:latin typeface="Arial" charset="0"/>
                <a:ea typeface="DejaVu Sans" charset="0"/>
                <a:cs typeface="DejaVu Sans" charset="0"/>
              </a:rPr>
              <a:t>The two parent strands are unwound with the help of </a:t>
            </a:r>
            <a:r>
              <a:rPr lang="ca-ES" sz="1800" b="1">
                <a:latin typeface="Arial" charset="0"/>
                <a:ea typeface="DejaVu Sans" charset="0"/>
                <a:cs typeface="DejaVu Sans" charset="0"/>
              </a:rPr>
              <a:t>DNA helicases</a:t>
            </a:r>
            <a:r>
              <a:rPr lang="ca-ES" sz="1800">
                <a:latin typeface="Arial" charset="0"/>
                <a:ea typeface="DejaVu Sans" charset="0"/>
                <a:cs typeface="DejaVu Sans" charset="0"/>
              </a:rPr>
              <a:t>.</a:t>
            </a:r>
            <a:br>
              <a:rPr lang="ca-ES" sz="1800">
                <a:latin typeface="Arial" charset="0"/>
                <a:ea typeface="DejaVu Sans" charset="0"/>
                <a:cs typeface="DejaVu Sans" charset="0"/>
              </a:rPr>
            </a:br>
            <a:endParaRPr lang="ca-ES" sz="1800">
              <a:latin typeface="Arial" charset="0"/>
              <a:ea typeface="DejaVu Sans" charset="0"/>
              <a:cs typeface="DejaVu Sans" charset="0"/>
            </a:endParaRPr>
          </a:p>
          <a:p>
            <a:pPr eaLnBrk="1" hangingPunct="1">
              <a:spcBef>
                <a:spcPts val="4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ca-ES" sz="1800">
                <a:latin typeface="Arial" charset="0"/>
                <a:ea typeface="DejaVu Sans" charset="0"/>
                <a:cs typeface="DejaVu Sans" charset="0"/>
              </a:rPr>
              <a:t>Single stranded </a:t>
            </a:r>
            <a:r>
              <a:rPr lang="ca-ES" sz="1800" b="1">
                <a:latin typeface="Arial" charset="0"/>
                <a:ea typeface="DejaVu Sans" charset="0"/>
                <a:cs typeface="DejaVu Sans" charset="0"/>
              </a:rPr>
              <a:t>DNA binding proteins</a:t>
            </a:r>
            <a:r>
              <a:rPr lang="ca-ES" sz="1800">
                <a:latin typeface="Arial" charset="0"/>
                <a:ea typeface="DejaVu Sans" charset="0"/>
                <a:cs typeface="DejaVu Sans" charset="0"/>
              </a:rPr>
              <a:t> attach to the unwound strands, preventing them from winding back together.</a:t>
            </a:r>
            <a:br>
              <a:rPr lang="ca-ES" sz="1800">
                <a:latin typeface="Arial" charset="0"/>
                <a:ea typeface="DejaVu Sans" charset="0"/>
                <a:cs typeface="DejaVu Sans" charset="0"/>
              </a:rPr>
            </a:br>
            <a:endParaRPr lang="ca-ES" sz="1800">
              <a:latin typeface="Arial" charset="0"/>
              <a:ea typeface="DejaVu Sans" charset="0"/>
              <a:cs typeface="DejaVu Sans" charset="0"/>
            </a:endParaRPr>
          </a:p>
          <a:p>
            <a:pPr eaLnBrk="1" hangingPunct="1">
              <a:spcBef>
                <a:spcPts val="4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ca-ES" sz="1800">
                <a:latin typeface="Arial" charset="0"/>
                <a:ea typeface="DejaVu Sans" charset="0"/>
                <a:cs typeface="DejaVu Sans" charset="0"/>
              </a:rPr>
              <a:t>The strands are held in position, binding easily to </a:t>
            </a:r>
            <a:r>
              <a:rPr lang="ca-ES" sz="1800" b="1">
                <a:latin typeface="Arial" charset="0"/>
                <a:ea typeface="DejaVu Sans" charset="0"/>
                <a:cs typeface="DejaVu Sans" charset="0"/>
              </a:rPr>
              <a:t>DNA polymerase</a:t>
            </a:r>
            <a:r>
              <a:rPr lang="ca-ES" sz="1800">
                <a:latin typeface="Arial" charset="0"/>
                <a:ea typeface="DejaVu Sans" charset="0"/>
                <a:cs typeface="DejaVu Sans" charset="0"/>
              </a:rPr>
              <a:t>, which catalyzes the elongation of the leading and lagging strands. (DNA polymerase also checks the accuracy of its own work!).</a:t>
            </a:r>
            <a:br>
              <a:rPr lang="ca-ES" sz="1800">
                <a:latin typeface="Arial" charset="0"/>
                <a:ea typeface="DejaVu Sans" charset="0"/>
                <a:cs typeface="DejaVu Sans" charset="0"/>
              </a:rPr>
            </a:br>
            <a:endParaRPr lang="ca-ES" sz="1800">
              <a:latin typeface="Arial" charset="0"/>
              <a:ea typeface="DejaVu Sans" charset="0"/>
              <a:cs typeface="DejaVu Sans" charset="0"/>
            </a:endParaRPr>
          </a:p>
          <a:p>
            <a:pPr eaLnBrk="1" hangingPunct="1">
              <a:spcBef>
                <a:spcPts val="4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ca-ES" sz="1800">
                <a:latin typeface="Arial" charset="0"/>
                <a:ea typeface="DejaVu Sans" charset="0"/>
                <a:cs typeface="DejaVu Sans" charset="0"/>
              </a:rPr>
              <a:t>While the DNA polymerase on the leading strand can operate in a continuous fashion, RNA primer is needed repeatedly on the lagging strand to facilitate synthesis of Okazaki fragments. </a:t>
            </a:r>
            <a:r>
              <a:rPr lang="ca-ES" sz="1800" b="1">
                <a:latin typeface="Arial" charset="0"/>
                <a:ea typeface="DejaVu Sans" charset="0"/>
                <a:cs typeface="DejaVu Sans" charset="0"/>
              </a:rPr>
              <a:t>DNA primase</a:t>
            </a:r>
            <a:r>
              <a:rPr lang="ca-ES" sz="1800">
                <a:latin typeface="Arial" charset="0"/>
                <a:ea typeface="DejaVu Sans" charset="0"/>
                <a:cs typeface="DejaVu Sans" charset="0"/>
              </a:rPr>
              <a:t>, which is one of several polypeptides bound together in a group called primosomes, helps to build the primer.</a:t>
            </a:r>
            <a:br>
              <a:rPr lang="ca-ES" sz="1800">
                <a:latin typeface="Arial" charset="0"/>
                <a:ea typeface="DejaVu Sans" charset="0"/>
                <a:cs typeface="DejaVu Sans" charset="0"/>
              </a:rPr>
            </a:br>
            <a:endParaRPr lang="ca-ES" sz="1800">
              <a:latin typeface="Arial" charset="0"/>
              <a:ea typeface="DejaVu Sans" charset="0"/>
              <a:cs typeface="DejaVu Sans" charset="0"/>
            </a:endParaRPr>
          </a:p>
          <a:p>
            <a:pPr eaLnBrk="1" hangingPunct="1">
              <a:spcBef>
                <a:spcPts val="4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ca-ES" sz="1800">
                <a:latin typeface="Arial" charset="0"/>
                <a:ea typeface="DejaVu Sans" charset="0"/>
                <a:cs typeface="DejaVu Sans" charset="0"/>
              </a:rPr>
              <a:t>Finally, each new </a:t>
            </a:r>
            <a:r>
              <a:rPr lang="ca-ES" sz="1800" b="1">
                <a:latin typeface="Arial" charset="0"/>
                <a:ea typeface="DejaVu Sans" charset="0"/>
                <a:cs typeface="DejaVu Sans" charset="0"/>
              </a:rPr>
              <a:t>Okazaki fragment </a:t>
            </a:r>
            <a:r>
              <a:rPr lang="ca-ES" sz="1800">
                <a:latin typeface="Arial" charset="0"/>
                <a:ea typeface="DejaVu Sans" charset="0"/>
                <a:cs typeface="DejaVu Sans" charset="0"/>
              </a:rPr>
              <a:t>is attached to the completed portion of the lagging strand in a reaction catalyzed by </a:t>
            </a:r>
            <a:r>
              <a:rPr lang="ca-ES" sz="1800" b="1">
                <a:latin typeface="Arial" charset="0"/>
                <a:ea typeface="DejaVu Sans" charset="0"/>
                <a:cs typeface="DejaVu Sans" charset="0"/>
              </a:rPr>
              <a:t>DNA ligase</a:t>
            </a:r>
          </a:p>
          <a:p>
            <a:pPr eaLnBrk="1" hangingPunct="1">
              <a:spcBef>
                <a:spcPts val="4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endParaRPr lang="ca-ES" sz="1800" b="1">
              <a:latin typeface="Arial" charset="0"/>
              <a:ea typeface="DejaVu Sans" charset="0"/>
              <a:cs typeface="DejaVu Sans"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B2A508BA-9038-4C69-959B-333C283D6D56}" type="slidenum">
              <a:rPr lang="es-ES"/>
              <a:pPr/>
              <a:t>19</a:t>
            </a:fld>
            <a:endParaRPr lang="es-ES"/>
          </a:p>
        </p:txBody>
      </p:sp>
      <p:sp>
        <p:nvSpPr>
          <p:cNvPr id="63489" name="Text Box 1"/>
          <p:cNvSpPr txBox="1">
            <a:spLocks noChangeArrowheads="1"/>
          </p:cNvSpPr>
          <p:nvPr/>
        </p:nvSpPr>
        <p:spPr bwMode="auto">
          <a:xfrm>
            <a:off x="0" y="0"/>
            <a:ext cx="1638" cy="1485"/>
          </a:xfrm>
          <a:prstGeom prst="rect">
            <a:avLst/>
          </a:prstGeom>
          <a:noFill/>
          <a:ln w="9525">
            <a:no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6A254C75-FDD0-4FC2-8848-4C7FAD9681A1}" type="slidenum">
              <a:rPr lang="ca-ES" sz="2400">
                <a:solidFill>
                  <a:srgbClr val="FFFFFF"/>
                </a:solidFill>
                <a:latin typeface="Times New Roman" pitchFamily="16" charset="0"/>
                <a:ea typeface="+mn-ea" charset="0"/>
                <a:cs typeface="+mn-ea" charset="0"/>
              </a:rPr>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19</a:t>
            </a:fld>
            <a:endParaRPr lang="ca-ES" sz="2400">
              <a:solidFill>
                <a:srgbClr val="FFFFFF"/>
              </a:solidFill>
              <a:latin typeface="Times New Roman" pitchFamily="16" charset="0"/>
              <a:ea typeface="+mn-ea" charset="0"/>
              <a:cs typeface="+mn-ea" charset="0"/>
            </a:endParaRPr>
          </a:p>
        </p:txBody>
      </p:sp>
      <p:sp>
        <p:nvSpPr>
          <p:cNvPr id="63490" name="Rectangle 2"/>
          <p:cNvSpPr txBox="1">
            <a:spLocks noGrp="1" noRot="1" noChangeAspect="1" noChangeArrowheads="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63491" name="Text Box 3"/>
          <p:cNvSpPr txBox="1">
            <a:spLocks noGrp="1" noChangeArrowheads="1"/>
          </p:cNvSpPr>
          <p:nvPr>
            <p:ph type="body" idx="1"/>
          </p:nvPr>
        </p:nvSpPr>
        <p:spPr bwMode="auto">
          <a:xfrm>
            <a:off x="730341" y="4540091"/>
            <a:ext cx="5849278" cy="4301138"/>
          </a:xfrm>
          <a:prstGeom prst="rect">
            <a:avLst/>
          </a:prstGeom>
          <a:noFill/>
          <a:ln>
            <a:round/>
            <a:headEnd/>
            <a:tailEnd/>
          </a:ln>
        </p:spPr>
        <p:txBody>
          <a:bodyPr lIns="90000" tIns="46800" rIns="90000" bIns="46800"/>
          <a:lstStyle/>
          <a:p>
            <a:pPr eaLnBrk="1" hangingPunct="1">
              <a:spcBef>
                <a:spcPts val="4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ca-ES" sz="1800" b="1">
                <a:latin typeface="Arial" charset="0"/>
                <a:ea typeface="DejaVu Sans" charset="0"/>
                <a:cs typeface="DejaVu Sans" charset="0"/>
              </a:rPr>
              <a:t>Transcription</a:t>
            </a:r>
            <a:r>
              <a:rPr lang="ca-ES" sz="1800">
                <a:latin typeface="Arial" charset="0"/>
                <a:ea typeface="DejaVu Sans" charset="0"/>
                <a:cs typeface="DejaVu Sans" charset="0"/>
              </a:rPr>
              <a:t> </a:t>
            </a:r>
            <a:br>
              <a:rPr lang="ca-ES" sz="1800">
                <a:latin typeface="Arial" charset="0"/>
                <a:ea typeface="DejaVu Sans" charset="0"/>
                <a:cs typeface="DejaVu Sans" charset="0"/>
              </a:rPr>
            </a:br>
            <a:r>
              <a:rPr lang="ca-ES" sz="1800">
                <a:latin typeface="Arial" charset="0"/>
                <a:ea typeface="DejaVu Sans" charset="0"/>
                <a:cs typeface="DejaVu Sans" charset="0"/>
              </a:rPr>
              <a:t>Before the synthesis of a protein begins, the corresponding RNA molecule is produced by RNA transcription. One strand of the DNA double helix is used as a template by the RNA polymerase to synthesize a messenger RNA (mRNA). This mRNA migrates from the nucleus to the cytoplasm.</a:t>
            </a:r>
          </a:p>
          <a:p>
            <a:pPr eaLnBrk="1" hangingPunct="1">
              <a:spcBef>
                <a:spcPts val="4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ca-ES" sz="1800">
                <a:latin typeface="Arial" charset="0"/>
                <a:ea typeface="DejaVu Sans" charset="0"/>
                <a:cs typeface="DejaVu Sans" charset="0"/>
              </a:rPr>
              <a:t>During this step, mRNA goes through different types of maturation including one called </a:t>
            </a:r>
            <a:r>
              <a:rPr lang="ca-ES" sz="1800" b="1" u="sng">
                <a:solidFill>
                  <a:srgbClr val="CCCCFF"/>
                </a:solidFill>
                <a:latin typeface="Arial" charset="0"/>
                <a:ea typeface="DejaVu Sans" charset="0"/>
                <a:cs typeface="DejaVu Sans" charset="0"/>
                <a:hlinkClick r:id="rId3"/>
              </a:rPr>
              <a:t>splicing</a:t>
            </a:r>
            <a:r>
              <a:rPr lang="ca-ES" sz="1800">
                <a:solidFill>
                  <a:srgbClr val="CCCCFF"/>
                </a:solidFill>
                <a:latin typeface="Arial" charset="0"/>
                <a:ea typeface="DejaVu Sans" charset="0"/>
                <a:cs typeface="DejaVu Sans" charset="0"/>
              </a:rPr>
              <a:t> when the non-coding sequences are eliminated. </a:t>
            </a:r>
          </a:p>
          <a:p>
            <a:pPr eaLnBrk="1" hangingPunct="1">
              <a:spcBef>
                <a:spcPts val="4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pPr>
            <a:r>
              <a:rPr lang="ca-ES" sz="1800">
                <a:solidFill>
                  <a:srgbClr val="CCCCFF"/>
                </a:solidFill>
                <a:latin typeface="Arial" charset="0"/>
                <a:ea typeface="DejaVu Sans" charset="0"/>
                <a:cs typeface="DejaVu Sans" charset="0"/>
              </a:rPr>
              <a:t>The coding mRNA sequence can be described as a unit of three nucleotides called a </a:t>
            </a:r>
            <a:r>
              <a:rPr lang="ca-ES" sz="1800" b="1">
                <a:solidFill>
                  <a:srgbClr val="CCCCFF"/>
                </a:solidFill>
                <a:latin typeface="Arial" charset="0"/>
                <a:ea typeface="DejaVu Sans" charset="0"/>
                <a:cs typeface="DejaVu Sans" charset="0"/>
              </a:rPr>
              <a:t>codon</a:t>
            </a:r>
            <a:r>
              <a:rPr lang="ca-ES" sz="1800">
                <a:solidFill>
                  <a:srgbClr val="CCCCFF"/>
                </a:solidFill>
                <a:latin typeface="Arial" charset="0"/>
                <a:ea typeface="DejaVu Sans" charset="0"/>
                <a:cs typeface="DejaVu Sans" charset="0"/>
              </a:rP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3E6DCC63-F67B-4C6F-8610-31A3B2E2CE87}" type="slidenum">
              <a:rPr lang="es-ES"/>
              <a:pPr/>
              <a:t>2</a:t>
            </a:fld>
            <a:endParaRPr lang="es-ES"/>
          </a:p>
        </p:txBody>
      </p:sp>
      <p:sp>
        <p:nvSpPr>
          <p:cNvPr id="45057" name="Text Box 1"/>
          <p:cNvSpPr txBox="1">
            <a:spLocks noChangeArrowheads="1"/>
          </p:cNvSpPr>
          <p:nvPr/>
        </p:nvSpPr>
        <p:spPr bwMode="auto">
          <a:xfrm>
            <a:off x="0" y="0"/>
            <a:ext cx="1638" cy="1485"/>
          </a:xfrm>
          <a:prstGeom prst="rect">
            <a:avLst/>
          </a:prstGeom>
          <a:noFill/>
          <a:ln w="9525">
            <a:no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47681BE1-B6C4-456B-82E4-E79D7F60E813}" type="slidenum">
              <a:rPr lang="ca-ES" sz="2400">
                <a:solidFill>
                  <a:srgbClr val="FFFFFF"/>
                </a:solidFill>
                <a:latin typeface="Times New Roman" pitchFamily="16" charset="0"/>
                <a:ea typeface="+mn-ea" charset="0"/>
                <a:cs typeface="+mn-ea" charset="0"/>
              </a:rPr>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a:t>
            </a:fld>
            <a:endParaRPr lang="ca-ES" sz="2400">
              <a:solidFill>
                <a:srgbClr val="FFFFFF"/>
              </a:solidFill>
              <a:latin typeface="Times New Roman" pitchFamily="16" charset="0"/>
              <a:ea typeface="+mn-ea" charset="0"/>
              <a:cs typeface="+mn-ea" charset="0"/>
            </a:endParaRPr>
          </a:p>
        </p:txBody>
      </p:sp>
      <p:sp>
        <p:nvSpPr>
          <p:cNvPr id="45058" name="Rectangle 2"/>
          <p:cNvSpPr txBox="1">
            <a:spLocks noGrp="1" noRot="1" noChangeAspect="1" noChangeArrowheads="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45059" name="Rectangle 3"/>
          <p:cNvSpPr txBox="1">
            <a:spLocks noGrp="1" noChangeArrowheads="1"/>
          </p:cNvSpPr>
          <p:nvPr>
            <p:ph type="body" idx="1"/>
          </p:nvPr>
        </p:nvSpPr>
        <p:spPr bwMode="auto">
          <a:xfrm>
            <a:off x="730341" y="4540090"/>
            <a:ext cx="5844366" cy="4296685"/>
          </a:xfrm>
          <a:prstGeom prst="rect">
            <a:avLst/>
          </a:prstGeom>
          <a:noFill/>
          <a:ln>
            <a:round/>
            <a:headEnd/>
            <a:tailEnd/>
          </a:ln>
        </p:spPr>
        <p:txBody>
          <a:bodyPr wrap="none" anchor="ct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ca-ES">
              <a:latin typeface="Arial" charset="0"/>
              <a:ea typeface="DejaVu Sans" charset="0"/>
              <a:cs typeface="DejaVu Sans"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405F09E0-D02A-469F-B1D9-0B48752EED77}" type="slidenum">
              <a:rPr lang="es-ES"/>
              <a:pPr/>
              <a:t>20</a:t>
            </a:fld>
            <a:endParaRPr lang="es-ES"/>
          </a:p>
        </p:txBody>
      </p:sp>
      <p:sp>
        <p:nvSpPr>
          <p:cNvPr id="64513" name="Text Box 1"/>
          <p:cNvSpPr txBox="1">
            <a:spLocks noChangeArrowheads="1"/>
          </p:cNvSpPr>
          <p:nvPr/>
        </p:nvSpPr>
        <p:spPr bwMode="auto">
          <a:xfrm>
            <a:off x="0" y="0"/>
            <a:ext cx="1638" cy="1485"/>
          </a:xfrm>
          <a:prstGeom prst="rect">
            <a:avLst/>
          </a:prstGeom>
          <a:noFill/>
          <a:ln w="9525">
            <a:no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2124AF3-D819-45C6-A899-308B2B635FF0}" type="slidenum">
              <a:rPr lang="ca-ES" sz="2400">
                <a:solidFill>
                  <a:srgbClr val="FFFFFF"/>
                </a:solidFill>
                <a:latin typeface="Times New Roman" pitchFamily="16" charset="0"/>
                <a:ea typeface="+mn-ea" charset="0"/>
                <a:cs typeface="+mn-ea" charset="0"/>
              </a:rPr>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20</a:t>
            </a:fld>
            <a:endParaRPr lang="ca-ES" sz="2400">
              <a:solidFill>
                <a:srgbClr val="FFFFFF"/>
              </a:solidFill>
              <a:latin typeface="Times New Roman" pitchFamily="16" charset="0"/>
              <a:ea typeface="+mn-ea" charset="0"/>
              <a:cs typeface="+mn-ea" charset="0"/>
            </a:endParaRPr>
          </a:p>
        </p:txBody>
      </p:sp>
      <p:sp>
        <p:nvSpPr>
          <p:cNvPr id="64514" name="Rectangle 2"/>
          <p:cNvSpPr txBox="1">
            <a:spLocks noGrp="1" noRot="1" noChangeAspect="1" noChangeArrowheads="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64515" name="Text Box 3"/>
          <p:cNvSpPr txBox="1">
            <a:spLocks noGrp="1" noChangeArrowheads="1"/>
          </p:cNvSpPr>
          <p:nvPr>
            <p:ph type="body" idx="1"/>
          </p:nvPr>
        </p:nvSpPr>
        <p:spPr bwMode="auto">
          <a:xfrm>
            <a:off x="730341" y="4540091"/>
            <a:ext cx="5849278" cy="4301138"/>
          </a:xfrm>
          <a:prstGeom prst="rect">
            <a:avLst/>
          </a:prstGeom>
          <a:noFill/>
          <a:ln>
            <a:round/>
            <a:headEnd/>
            <a:tailEnd/>
          </a:ln>
        </p:spPr>
        <p:txBody>
          <a:bodyPr lIns="90000" tIns="46800" rIns="90000" bIns="46800"/>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ca-ES" sz="1800">
                <a:latin typeface="Arial" charset="0"/>
                <a:ea typeface="DejaVu Sans" charset="0"/>
                <a:cs typeface="DejaVu Sans" charset="0"/>
              </a:rPr>
              <a:t>Process by which non-coding sequences of base pairs (</a:t>
            </a:r>
            <a:r>
              <a:rPr lang="ca-ES" sz="1800" b="1">
                <a:latin typeface="Arial" charset="0"/>
                <a:ea typeface="DejaVu Sans" charset="0"/>
                <a:cs typeface="DejaVu Sans" charset="0"/>
              </a:rPr>
              <a:t>introns</a:t>
            </a:r>
            <a:r>
              <a:rPr lang="ca-ES" sz="1800">
                <a:latin typeface="Arial" charset="0"/>
                <a:ea typeface="DejaVu Sans" charset="0"/>
                <a:cs typeface="DejaVu Sans" charset="0"/>
              </a:rPr>
              <a:t>) are subtracted from the coding sequences (</a:t>
            </a:r>
            <a:r>
              <a:rPr lang="ca-ES" sz="1800" b="1">
                <a:latin typeface="Arial" charset="0"/>
                <a:ea typeface="DejaVu Sans" charset="0"/>
                <a:cs typeface="DejaVu Sans" charset="0"/>
              </a:rPr>
              <a:t>exons</a:t>
            </a:r>
            <a:r>
              <a:rPr lang="ca-ES" sz="1800">
                <a:latin typeface="Arial" charset="0"/>
                <a:ea typeface="DejaVu Sans" charset="0"/>
                <a:cs typeface="DejaVu Sans" charset="0"/>
              </a:rPr>
              <a:t>) of a gene in order to transcribe DNA into messenger RNA (mRNA.)</a:t>
            </a:r>
          </a:p>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ca-ES" sz="1800">
                <a:latin typeface="Arial" charset="0"/>
                <a:ea typeface="DejaVu Sans" charset="0"/>
                <a:cs typeface="DejaVu Sans" charset="0"/>
              </a:rPr>
              <a:t>In chromosomes, DNA acts as a template for the synthesis of RNA in a process called </a:t>
            </a:r>
            <a:r>
              <a:rPr lang="ca-ES" sz="1800" b="1">
                <a:latin typeface="Arial" charset="0"/>
                <a:ea typeface="DejaVu Sans" charset="0"/>
                <a:cs typeface="DejaVu Sans" charset="0"/>
              </a:rPr>
              <a:t>transcription</a:t>
            </a:r>
            <a:r>
              <a:rPr lang="ca-ES" sz="1800">
                <a:latin typeface="Arial" charset="0"/>
                <a:ea typeface="DejaVu Sans" charset="0"/>
                <a:cs typeface="DejaVu Sans" charset="0"/>
              </a:rPr>
              <a:t>. In most mammalian cells, only 1% of the DNA sequence is copied into a functional RNA (mRNA). Only one part of the DNA is transcribed to produce nuclear RNA, and only a minor portion of the nuclear RNA survives the RNA processing steps.</a:t>
            </a:r>
            <a:br>
              <a:rPr lang="ca-ES" sz="1800">
                <a:latin typeface="Arial" charset="0"/>
                <a:ea typeface="DejaVu Sans" charset="0"/>
                <a:cs typeface="DejaVu Sans" charset="0"/>
              </a:rPr>
            </a:br>
            <a:r>
              <a:rPr lang="ca-ES" sz="1800">
                <a:latin typeface="Arial" charset="0"/>
                <a:ea typeface="DejaVu Sans" charset="0"/>
                <a:cs typeface="DejaVu Sans" charset="0"/>
              </a:rPr>
              <a:t/>
            </a:r>
            <a:br>
              <a:rPr lang="ca-ES" sz="1800">
                <a:latin typeface="Arial" charset="0"/>
                <a:ea typeface="DejaVu Sans" charset="0"/>
                <a:cs typeface="DejaVu Sans" charset="0"/>
              </a:rPr>
            </a:br>
            <a:r>
              <a:rPr lang="ca-ES" sz="1800">
                <a:latin typeface="Arial" charset="0"/>
                <a:ea typeface="DejaVu Sans" charset="0"/>
                <a:cs typeface="DejaVu Sans" charset="0"/>
              </a:rPr>
              <a:t>One of the most important stages in RNA processing is</a:t>
            </a:r>
            <a:r>
              <a:rPr lang="ca-ES" sz="1800" b="1">
                <a:latin typeface="Arial" charset="0"/>
                <a:ea typeface="DejaVu Sans" charset="0"/>
                <a:cs typeface="DejaVu Sans" charset="0"/>
              </a:rPr>
              <a:t>RNA splicing</a:t>
            </a:r>
            <a:r>
              <a:rPr lang="ca-ES" sz="1800">
                <a:latin typeface="Arial" charset="0"/>
                <a:ea typeface="DejaVu Sans" charset="0"/>
                <a:cs typeface="DejaVu Sans" charset="0"/>
              </a:rPr>
              <a:t>. In many genes, the DNA sequence coding for proteins, or "</a:t>
            </a:r>
            <a:r>
              <a:rPr lang="ca-ES" sz="1800" b="1">
                <a:latin typeface="Arial" charset="0"/>
                <a:ea typeface="DejaVu Sans" charset="0"/>
                <a:cs typeface="DejaVu Sans" charset="0"/>
              </a:rPr>
              <a:t>exons</a:t>
            </a:r>
            <a:r>
              <a:rPr lang="ca-ES" sz="1800">
                <a:latin typeface="Arial" charset="0"/>
                <a:ea typeface="DejaVu Sans" charset="0"/>
                <a:cs typeface="DejaVu Sans" charset="0"/>
              </a:rPr>
              <a:t>", may be interrupted by stretches of non-coding DNA, called "</a:t>
            </a:r>
            <a:r>
              <a:rPr lang="ca-ES" sz="1800" b="1">
                <a:latin typeface="Arial" charset="0"/>
                <a:ea typeface="DejaVu Sans" charset="0"/>
                <a:cs typeface="DejaVu Sans" charset="0"/>
              </a:rPr>
              <a:t>introns</a:t>
            </a:r>
            <a:r>
              <a:rPr lang="ca-ES" sz="1800">
                <a:latin typeface="Arial" charset="0"/>
                <a:ea typeface="DejaVu Sans" charset="0"/>
                <a:cs typeface="DejaVu Sans" charset="0"/>
              </a:rPr>
              <a:t>". In the cell nucleus, the DNA that includes all the exons and introns of the gene is first transcribed into a complementary RNA copy called "</a:t>
            </a:r>
            <a:r>
              <a:rPr lang="ca-ES" sz="1800" b="1">
                <a:latin typeface="Arial" charset="0"/>
                <a:ea typeface="DejaVu Sans" charset="0"/>
                <a:cs typeface="DejaVu Sans" charset="0"/>
              </a:rPr>
              <a:t>nuclear RNA</a:t>
            </a:r>
            <a:r>
              <a:rPr lang="ca-ES" sz="1800">
                <a:latin typeface="Arial" charset="0"/>
                <a:ea typeface="DejaVu Sans" charset="0"/>
                <a:cs typeface="DejaVu Sans" charset="0"/>
              </a:rPr>
              <a:t>," or nRNA. In a second step, introns are removed from nRNA by a process called RNA splicing. The edited sequence is called "</a:t>
            </a:r>
            <a:r>
              <a:rPr lang="ca-ES" sz="1800" b="1">
                <a:latin typeface="Arial" charset="0"/>
                <a:ea typeface="DejaVu Sans" charset="0"/>
                <a:cs typeface="DejaVu Sans" charset="0"/>
              </a:rPr>
              <a:t>messenger RNA</a:t>
            </a:r>
            <a:r>
              <a:rPr lang="ca-ES" sz="1800">
                <a:latin typeface="Arial" charset="0"/>
                <a:ea typeface="DejaVu Sans" charset="0"/>
                <a:cs typeface="DejaVu Sans" charset="0"/>
              </a:rPr>
              <a:t>," or mRNA.</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1B6E6F6A-C73B-4250-A4C7-7A2FFE3B5624}" type="slidenum">
              <a:rPr lang="es-ES"/>
              <a:pPr/>
              <a:t>21</a:t>
            </a:fld>
            <a:endParaRPr lang="es-ES"/>
          </a:p>
        </p:txBody>
      </p:sp>
      <p:sp>
        <p:nvSpPr>
          <p:cNvPr id="65537" name="Text Box 1"/>
          <p:cNvSpPr txBox="1">
            <a:spLocks noChangeArrowheads="1"/>
          </p:cNvSpPr>
          <p:nvPr/>
        </p:nvSpPr>
        <p:spPr bwMode="auto">
          <a:xfrm>
            <a:off x="0" y="0"/>
            <a:ext cx="1638" cy="1485"/>
          </a:xfrm>
          <a:prstGeom prst="rect">
            <a:avLst/>
          </a:prstGeom>
          <a:noFill/>
          <a:ln w="9525">
            <a:no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272EC03-6299-4CC3-8553-F33F8AFC1832}" type="slidenum">
              <a:rPr lang="ca-ES" sz="2400">
                <a:solidFill>
                  <a:srgbClr val="FFFFFF"/>
                </a:solidFill>
                <a:latin typeface="Times New Roman" pitchFamily="16" charset="0"/>
                <a:ea typeface="+mn-ea" charset="0"/>
                <a:cs typeface="+mn-ea" charset="0"/>
              </a:rPr>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21</a:t>
            </a:fld>
            <a:endParaRPr lang="ca-ES" sz="2400">
              <a:solidFill>
                <a:srgbClr val="FFFFFF"/>
              </a:solidFill>
              <a:latin typeface="Times New Roman" pitchFamily="16" charset="0"/>
              <a:ea typeface="+mn-ea" charset="0"/>
              <a:cs typeface="+mn-ea" charset="0"/>
            </a:endParaRPr>
          </a:p>
        </p:txBody>
      </p:sp>
      <p:sp>
        <p:nvSpPr>
          <p:cNvPr id="65538" name="Rectangle 2"/>
          <p:cNvSpPr txBox="1">
            <a:spLocks noGrp="1" noRot="1" noChangeAspect="1" noChangeArrowheads="1"/>
          </p:cNvSpPr>
          <p:nvPr>
            <p:ph type="sldImg"/>
          </p:nvPr>
        </p:nvSpPr>
        <p:spPr bwMode="auto">
          <a:xfrm>
            <a:off x="907195" y="685689"/>
            <a:ext cx="5045248" cy="3429928"/>
          </a:xfrm>
          <a:prstGeom prst="rect">
            <a:avLst/>
          </a:prstGeom>
          <a:solidFill>
            <a:srgbClr val="FFFFFF"/>
          </a:solidFill>
          <a:ln>
            <a:solidFill>
              <a:srgbClr val="000000"/>
            </a:solidFill>
            <a:miter lim="800000"/>
            <a:headEnd/>
            <a:tailEnd/>
          </a:ln>
        </p:spPr>
      </p:sp>
      <p:sp>
        <p:nvSpPr>
          <p:cNvPr id="65539" name="Text Box 3"/>
          <p:cNvSpPr txBox="1">
            <a:spLocks noGrp="1" noChangeArrowheads="1"/>
          </p:cNvSpPr>
          <p:nvPr>
            <p:ph type="body" idx="1"/>
          </p:nvPr>
        </p:nvSpPr>
        <p:spPr bwMode="auto">
          <a:xfrm>
            <a:off x="730341" y="4540091"/>
            <a:ext cx="5849278" cy="4301138"/>
          </a:xfrm>
          <a:prstGeom prst="rect">
            <a:avLst/>
          </a:prstGeom>
          <a:noFill/>
          <a:ln>
            <a:round/>
            <a:headEnd/>
            <a:tailEnd/>
          </a:ln>
        </p:spPr>
        <p:txBody>
          <a:bodyPr lIns="90000" tIns="46800" rIns="90000" bIns="46800"/>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ca-ES" sz="1800">
                <a:latin typeface="Arial" charset="0"/>
                <a:ea typeface="DejaVu Sans" charset="0"/>
                <a:cs typeface="DejaVu Sans" charset="0"/>
              </a:rPr>
              <a:t>The ribosome binds to the mRNA at the </a:t>
            </a:r>
            <a:r>
              <a:rPr lang="ca-ES" sz="1800" b="1">
                <a:latin typeface="Arial" charset="0"/>
                <a:ea typeface="DejaVu Sans" charset="0"/>
                <a:cs typeface="DejaVu Sans" charset="0"/>
              </a:rPr>
              <a:t>start codon</a:t>
            </a:r>
            <a:r>
              <a:rPr lang="ca-ES" sz="1800">
                <a:latin typeface="Arial" charset="0"/>
                <a:ea typeface="DejaVu Sans" charset="0"/>
                <a:cs typeface="DejaVu Sans" charset="0"/>
              </a:rPr>
              <a:t> (AUG) that is recognized only by the initiator tRNA. The ribosome proceeds to the elongation phase of protein synthesis. During this stage, complexes, composed of an amino acid linked to tRNA, sequentially bind to the appropriate codon in mRNA by forming complementary base pairs with the tRNA </a:t>
            </a:r>
            <a:r>
              <a:rPr lang="ca-ES" sz="1800" b="1">
                <a:latin typeface="Arial" charset="0"/>
                <a:ea typeface="DejaVu Sans" charset="0"/>
                <a:cs typeface="DejaVu Sans" charset="0"/>
              </a:rPr>
              <a:t>anticodon</a:t>
            </a:r>
            <a:r>
              <a:rPr lang="ca-ES" sz="1800">
                <a:latin typeface="Arial" charset="0"/>
                <a:ea typeface="DejaVu Sans" charset="0"/>
                <a:cs typeface="DejaVu Sans" charset="0"/>
              </a:rPr>
              <a:t>. The ribosome moves from codon to codon along the mRNA. Amino acids are added one by one, translated into polypeptidic sequences dictated by DNA and represented by mRNA. At the end, a release factor binds to the stop codon, terminating translation and releasing the complete polypeptide from the ribosome.</a:t>
            </a:r>
          </a:p>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ca-ES" sz="1800">
                <a:latin typeface="Arial" charset="0"/>
                <a:ea typeface="DejaVu Sans" charset="0"/>
                <a:cs typeface="DejaVu Sans" charset="0"/>
              </a:rPr>
              <a:t>One specific amino acid can correspond to more than one codon. The genetic code is said to be </a:t>
            </a:r>
            <a:r>
              <a:rPr lang="ca-ES" sz="1800" u="sng">
                <a:solidFill>
                  <a:srgbClr val="CCCCFF"/>
                </a:solidFill>
                <a:latin typeface="Arial" charset="0"/>
                <a:ea typeface="DejaVu Sans" charset="0"/>
                <a:cs typeface="DejaVu Sans" charset="0"/>
                <a:hlinkClick r:id="rId3"/>
              </a:rPr>
              <a:t>degenerate</a:t>
            </a:r>
            <a:r>
              <a:rPr lang="ca-ES" sz="1800">
                <a:solidFill>
                  <a:srgbClr val="CCCCFF"/>
                </a:solidFill>
                <a:latin typeface="Arial" charset="0"/>
                <a:ea typeface="DejaVu Sans" charset="0"/>
                <a:cs typeface="DejaVu Sans" charset="0"/>
              </a:rPr>
              <a:t>. </a:t>
            </a:r>
            <a:br>
              <a:rPr lang="ca-ES" sz="1800">
                <a:solidFill>
                  <a:srgbClr val="CCCCFF"/>
                </a:solidFill>
                <a:latin typeface="Arial" charset="0"/>
                <a:ea typeface="DejaVu Sans" charset="0"/>
                <a:cs typeface="DejaVu Sans" charset="0"/>
              </a:rPr>
            </a:br>
            <a:endParaRPr lang="ca-ES" sz="1800">
              <a:solidFill>
                <a:srgbClr val="CCCCFF"/>
              </a:solidFill>
              <a:latin typeface="Arial" charset="0"/>
              <a:ea typeface="DejaVu Sans" charset="0"/>
              <a:cs typeface="DejaVu Sans"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885C3F8A-1582-4050-AE8E-1A4F2519345E}" type="slidenum">
              <a:rPr lang="es-ES"/>
              <a:pPr/>
              <a:t>22</a:t>
            </a:fld>
            <a:endParaRPr lang="es-ES"/>
          </a:p>
        </p:txBody>
      </p:sp>
      <p:sp>
        <p:nvSpPr>
          <p:cNvPr id="66561" name="Text Box 1"/>
          <p:cNvSpPr txBox="1">
            <a:spLocks noChangeArrowheads="1"/>
          </p:cNvSpPr>
          <p:nvPr/>
        </p:nvSpPr>
        <p:spPr bwMode="auto">
          <a:xfrm>
            <a:off x="0" y="0"/>
            <a:ext cx="1638" cy="1485"/>
          </a:xfrm>
          <a:prstGeom prst="rect">
            <a:avLst/>
          </a:prstGeom>
          <a:noFill/>
          <a:ln w="9525">
            <a:no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E43B8FA-40A3-4014-835E-06FFA5D0210C}" type="slidenum">
              <a:rPr lang="ca-ES" sz="2400">
                <a:solidFill>
                  <a:srgbClr val="FFFFFF"/>
                </a:solidFill>
                <a:latin typeface="Times New Roman" pitchFamily="16" charset="0"/>
                <a:ea typeface="+mn-ea" charset="0"/>
                <a:cs typeface="+mn-ea" charset="0"/>
              </a:rPr>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22</a:t>
            </a:fld>
            <a:endParaRPr lang="ca-ES" sz="2400">
              <a:solidFill>
                <a:srgbClr val="FFFFFF"/>
              </a:solidFill>
              <a:latin typeface="Times New Roman" pitchFamily="16" charset="0"/>
              <a:ea typeface="+mn-ea" charset="0"/>
              <a:cs typeface="+mn-ea" charset="0"/>
            </a:endParaRPr>
          </a:p>
        </p:txBody>
      </p:sp>
      <p:sp>
        <p:nvSpPr>
          <p:cNvPr id="66562" name="Rectangle 2"/>
          <p:cNvSpPr txBox="1">
            <a:spLocks noGrp="1" noRot="1" noChangeAspect="1" noChangeArrowheads="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66563" name="Rectangle 3"/>
          <p:cNvSpPr txBox="1">
            <a:spLocks noGrp="1" noChangeArrowheads="1"/>
          </p:cNvSpPr>
          <p:nvPr>
            <p:ph type="body" idx="1"/>
          </p:nvPr>
        </p:nvSpPr>
        <p:spPr bwMode="auto">
          <a:xfrm>
            <a:off x="730341" y="4540090"/>
            <a:ext cx="5844366" cy="4296685"/>
          </a:xfrm>
          <a:prstGeom prst="rect">
            <a:avLst/>
          </a:prstGeom>
          <a:noFill/>
          <a:ln>
            <a:round/>
            <a:headEnd/>
            <a:tailEnd/>
          </a:ln>
        </p:spPr>
        <p:txBody>
          <a:bodyPr wrap="none" anchor="ct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ca-ES">
              <a:latin typeface="Arial" charset="0"/>
              <a:ea typeface="DejaVu Sans" charset="0"/>
              <a:cs typeface="DejaVu Sans"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45D25E1B-81FC-4DFF-995B-E17519D2A126}" type="slidenum">
              <a:rPr lang="es-ES"/>
              <a:pPr/>
              <a:t>23</a:t>
            </a:fld>
            <a:endParaRPr lang="es-ES"/>
          </a:p>
        </p:txBody>
      </p:sp>
      <p:sp>
        <p:nvSpPr>
          <p:cNvPr id="67585" name="Text Box 1"/>
          <p:cNvSpPr txBox="1">
            <a:spLocks noChangeArrowheads="1"/>
          </p:cNvSpPr>
          <p:nvPr/>
        </p:nvSpPr>
        <p:spPr bwMode="auto">
          <a:xfrm>
            <a:off x="0" y="0"/>
            <a:ext cx="1638" cy="1485"/>
          </a:xfrm>
          <a:prstGeom prst="rect">
            <a:avLst/>
          </a:prstGeom>
          <a:noFill/>
          <a:ln w="9525">
            <a:no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B2EB98C-2F9B-4091-859E-377AA6E322D4}" type="slidenum">
              <a:rPr lang="ca-ES" sz="2400">
                <a:solidFill>
                  <a:srgbClr val="FFFFFF"/>
                </a:solidFill>
                <a:latin typeface="Times New Roman" pitchFamily="16" charset="0"/>
                <a:ea typeface="+mn-ea" charset="0"/>
                <a:cs typeface="+mn-ea" charset="0"/>
              </a:rPr>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23</a:t>
            </a:fld>
            <a:endParaRPr lang="ca-ES" sz="2400">
              <a:solidFill>
                <a:srgbClr val="FFFFFF"/>
              </a:solidFill>
              <a:latin typeface="Times New Roman" pitchFamily="16" charset="0"/>
              <a:ea typeface="+mn-ea" charset="0"/>
              <a:cs typeface="+mn-ea" charset="0"/>
            </a:endParaRPr>
          </a:p>
        </p:txBody>
      </p:sp>
      <p:sp>
        <p:nvSpPr>
          <p:cNvPr id="67586" name="Rectangle 2"/>
          <p:cNvSpPr txBox="1">
            <a:spLocks noGrp="1" noRot="1" noChangeAspect="1" noChangeArrowheads="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67587" name="Text Box 3"/>
          <p:cNvSpPr txBox="1">
            <a:spLocks noGrp="1" noChangeArrowheads="1"/>
          </p:cNvSpPr>
          <p:nvPr>
            <p:ph type="body" idx="1"/>
          </p:nvPr>
        </p:nvSpPr>
        <p:spPr bwMode="auto">
          <a:xfrm>
            <a:off x="730341" y="4540091"/>
            <a:ext cx="5849278" cy="4301138"/>
          </a:xfrm>
          <a:prstGeom prst="rect">
            <a:avLst/>
          </a:prstGeom>
          <a:noFill/>
          <a:ln>
            <a:round/>
            <a:headEnd/>
            <a:tailEnd/>
          </a:ln>
        </p:spPr>
        <p:txBody>
          <a:bodyPr lIns="90000" tIns="46800" rIns="90000" bIns="46800"/>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ca-ES" sz="1800">
                <a:latin typeface="Arial" charset="0"/>
                <a:ea typeface="DejaVu Sans" charset="0"/>
                <a:cs typeface="DejaVu Sans" charset="0"/>
              </a:rPr>
              <a:t>Amino acids specified by each codon sequence on mRNA. Key for the above table:</a:t>
            </a:r>
            <a:br>
              <a:rPr lang="ca-ES" sz="1800">
                <a:latin typeface="Arial" charset="0"/>
                <a:ea typeface="DejaVu Sans" charset="0"/>
                <a:cs typeface="DejaVu Sans" charset="0"/>
              </a:rPr>
            </a:br>
            <a:r>
              <a:rPr lang="ca-ES" sz="1800">
                <a:latin typeface="Arial" charset="0"/>
                <a:ea typeface="DejaVu Sans" charset="0"/>
                <a:cs typeface="DejaVu Sans" charset="0"/>
              </a:rPr>
              <a:t/>
            </a:r>
            <a:br>
              <a:rPr lang="ca-ES" sz="1800">
                <a:latin typeface="Arial" charset="0"/>
                <a:ea typeface="DejaVu Sans" charset="0"/>
                <a:cs typeface="DejaVu Sans" charset="0"/>
              </a:rPr>
            </a:br>
            <a:r>
              <a:rPr lang="ca-ES" sz="1800">
                <a:latin typeface="Arial" charset="0"/>
                <a:ea typeface="DejaVu Sans" charset="0"/>
                <a:cs typeface="DejaVu Sans" charset="0"/>
              </a:rPr>
              <a:t>Ala: Alanine Cys: Cysteine Asp: Aspartic acid Glu: Glutamic acidPhe: Phenylalanine Gly: GlycineHis: Histidine Ile: Isoleucine Lys: LysineLeu: Leucine Met: MethionineAsn: AsparaginePro: ProlineGln: GlutamineArg: ArginineSer: SerineThr: ThreonineVal: ValineTrp: TryptophaneTyr: TyrosisneA = adenine G = guanine C = cytosine T = thymine U = uracil</a:t>
            </a:r>
            <a:br>
              <a:rPr lang="ca-ES" sz="1800">
                <a:latin typeface="Arial" charset="0"/>
                <a:ea typeface="DejaVu Sans" charset="0"/>
                <a:cs typeface="DejaVu Sans" charset="0"/>
              </a:rPr>
            </a:br>
            <a:r>
              <a:rPr lang="ca-ES" sz="1800">
                <a:latin typeface="Arial" charset="0"/>
                <a:ea typeface="DejaVu Sans" charset="0"/>
                <a:cs typeface="DejaVu Sans" charset="0"/>
              </a:rPr>
              <a:t/>
            </a:r>
            <a:br>
              <a:rPr lang="ca-ES" sz="1800">
                <a:latin typeface="Arial" charset="0"/>
                <a:ea typeface="DejaVu Sans" charset="0"/>
                <a:cs typeface="DejaVu Sans" charset="0"/>
              </a:rPr>
            </a:br>
            <a:r>
              <a:rPr lang="ca-ES" sz="1800">
                <a:latin typeface="Arial" charset="0"/>
                <a:ea typeface="DejaVu Sans" charset="0"/>
                <a:cs typeface="DejaVu Sans" charset="0"/>
              </a:rPr>
              <a:t>DNA transfers information to mRNA in the form of a code defined by a sequence of nucleotides bases. </a:t>
            </a:r>
          </a:p>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ca-ES" sz="1800">
                <a:latin typeface="Arial" charset="0"/>
                <a:ea typeface="DejaVu Sans" charset="0"/>
                <a:cs typeface="DejaVu Sans" charset="0"/>
              </a:rPr>
              <a:t>During </a:t>
            </a:r>
            <a:r>
              <a:rPr lang="ca-ES" sz="1800" u="sng">
                <a:solidFill>
                  <a:srgbClr val="CCCCFF"/>
                </a:solidFill>
                <a:latin typeface="Arial" charset="0"/>
                <a:ea typeface="DejaVu Sans" charset="0"/>
                <a:cs typeface="DejaVu Sans" charset="0"/>
                <a:hlinkClick r:id="rId3"/>
              </a:rPr>
              <a:t>protein synthesis</a:t>
            </a:r>
            <a:r>
              <a:rPr lang="ca-ES" sz="1800">
                <a:solidFill>
                  <a:srgbClr val="CCCCFF"/>
                </a:solidFill>
                <a:latin typeface="Arial" charset="0"/>
                <a:ea typeface="DejaVu Sans" charset="0"/>
                <a:cs typeface="DejaVu Sans" charset="0"/>
              </a:rPr>
              <a:t>, ribosomes move along the mRNA molecule and "read" its sequence three nucleotides at a time (codon) from the 5' end to the 3' end. </a:t>
            </a:r>
          </a:p>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ca-ES" sz="1800">
                <a:solidFill>
                  <a:srgbClr val="CCCCFF"/>
                </a:solidFill>
                <a:latin typeface="Arial" charset="0"/>
                <a:ea typeface="DejaVu Sans" charset="0"/>
                <a:cs typeface="DejaVu Sans" charset="0"/>
              </a:rPr>
              <a:t>Each amino acid is specified by the mRNA's codon, and then pairs with a sequence of three complementary nucleotides carried by a particular tRNA (anticodon).</a:t>
            </a:r>
          </a:p>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ca-ES" sz="1800">
                <a:solidFill>
                  <a:srgbClr val="CCCCFF"/>
                </a:solidFill>
                <a:latin typeface="Arial" charset="0"/>
                <a:ea typeface="DejaVu Sans" charset="0"/>
                <a:cs typeface="DejaVu Sans" charset="0"/>
              </a:rPr>
              <a:t>Since RNA is constructed from four types of nucleotides, there are 64 possible triplet sequences or codons (4x4x4). Three of these possible codons specify the termination of the polypeptide chain. They are called "</a:t>
            </a:r>
            <a:r>
              <a:rPr lang="ca-ES" sz="1800" b="1">
                <a:solidFill>
                  <a:srgbClr val="CCCCFF"/>
                </a:solidFill>
                <a:latin typeface="Arial" charset="0"/>
                <a:ea typeface="DejaVu Sans" charset="0"/>
                <a:cs typeface="DejaVu Sans" charset="0"/>
              </a:rPr>
              <a:t>stop codons</a:t>
            </a:r>
            <a:r>
              <a:rPr lang="ca-ES" sz="1800">
                <a:solidFill>
                  <a:srgbClr val="CCCCFF"/>
                </a:solidFill>
                <a:latin typeface="Arial" charset="0"/>
                <a:ea typeface="DejaVu Sans" charset="0"/>
                <a:cs typeface="DejaVu Sans" charset="0"/>
              </a:rPr>
              <a:t>". That leaves 61 codons to specify only 20 different amino acids. Therefore, most of the amino acids are represented by more than one codon. </a:t>
            </a:r>
            <a:r>
              <a:rPr lang="ca-ES" sz="1800" b="1">
                <a:solidFill>
                  <a:srgbClr val="CCCCFF"/>
                </a:solidFill>
                <a:latin typeface="Arial" charset="0"/>
                <a:ea typeface="DejaVu Sans" charset="0"/>
                <a:cs typeface="DejaVu Sans" charset="0"/>
              </a:rPr>
              <a:t>The genetic code is said to be degenerate</a:t>
            </a:r>
            <a:r>
              <a:rPr lang="ca-ES" sz="1800">
                <a:solidFill>
                  <a:srgbClr val="CCCCFF"/>
                </a:solidFill>
                <a:latin typeface="Arial" charset="0"/>
                <a:ea typeface="DejaVu Sans" charset="0"/>
                <a:cs typeface="DejaVu Sans" charset="0"/>
              </a:rPr>
              <a:t>. </a:t>
            </a:r>
            <a:br>
              <a:rPr lang="ca-ES" sz="1800">
                <a:solidFill>
                  <a:srgbClr val="CCCCFF"/>
                </a:solidFill>
                <a:latin typeface="Arial" charset="0"/>
                <a:ea typeface="DejaVu Sans" charset="0"/>
                <a:cs typeface="DejaVu Sans" charset="0"/>
              </a:rPr>
            </a:br>
            <a:r>
              <a:rPr lang="ca-ES" sz="1800">
                <a:solidFill>
                  <a:srgbClr val="CCCCFF"/>
                </a:solidFill>
                <a:latin typeface="Arial" charset="0"/>
                <a:ea typeface="DejaVu Sans" charset="0"/>
                <a:cs typeface="DejaVu Sans" charset="0"/>
              </a:rPr>
              <a:t>  </a:t>
            </a:r>
            <a:br>
              <a:rPr lang="ca-ES" sz="1800">
                <a:solidFill>
                  <a:srgbClr val="CCCCFF"/>
                </a:solidFill>
                <a:latin typeface="Arial" charset="0"/>
                <a:ea typeface="DejaVu Sans" charset="0"/>
                <a:cs typeface="DejaVu Sans" charset="0"/>
              </a:rPr>
            </a:br>
            <a:endParaRPr lang="ca-ES" sz="1800">
              <a:solidFill>
                <a:srgbClr val="CCCCFF"/>
              </a:solidFill>
              <a:latin typeface="Arial" charset="0"/>
              <a:ea typeface="DejaVu Sans" charset="0"/>
              <a:cs typeface="DejaVu Sans"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626D9538-32D2-401C-90C9-0E9471B9AEA9}" type="slidenum">
              <a:rPr lang="es-ES"/>
              <a:pPr/>
              <a:t>24</a:t>
            </a:fld>
            <a:endParaRPr lang="es-ES"/>
          </a:p>
        </p:txBody>
      </p:sp>
      <p:sp>
        <p:nvSpPr>
          <p:cNvPr id="68609" name="Text Box 1"/>
          <p:cNvSpPr txBox="1">
            <a:spLocks noChangeArrowheads="1"/>
          </p:cNvSpPr>
          <p:nvPr/>
        </p:nvSpPr>
        <p:spPr bwMode="auto">
          <a:xfrm>
            <a:off x="0" y="0"/>
            <a:ext cx="1638" cy="1485"/>
          </a:xfrm>
          <a:prstGeom prst="rect">
            <a:avLst/>
          </a:prstGeom>
          <a:noFill/>
          <a:ln w="9525">
            <a:no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42E23B13-F2C9-4D84-A7EF-CD16DCACFBAA}" type="slidenum">
              <a:rPr lang="ca-ES" sz="2400">
                <a:solidFill>
                  <a:srgbClr val="FFFFFF"/>
                </a:solidFill>
                <a:latin typeface="Times New Roman" pitchFamily="16" charset="0"/>
                <a:ea typeface="+mn-ea" charset="0"/>
                <a:cs typeface="+mn-ea" charset="0"/>
              </a:rPr>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24</a:t>
            </a:fld>
            <a:endParaRPr lang="ca-ES" sz="2400">
              <a:solidFill>
                <a:srgbClr val="FFFFFF"/>
              </a:solidFill>
              <a:latin typeface="Times New Roman" pitchFamily="16" charset="0"/>
              <a:ea typeface="+mn-ea" charset="0"/>
              <a:cs typeface="+mn-ea" charset="0"/>
            </a:endParaRPr>
          </a:p>
        </p:txBody>
      </p:sp>
      <p:sp>
        <p:nvSpPr>
          <p:cNvPr id="68610" name="Rectangle 2"/>
          <p:cNvSpPr txBox="1">
            <a:spLocks noGrp="1" noRot="1" noChangeAspect="1" noChangeArrowheads="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68611" name="Rectangle 3"/>
          <p:cNvSpPr txBox="1">
            <a:spLocks noGrp="1" noChangeArrowheads="1"/>
          </p:cNvSpPr>
          <p:nvPr>
            <p:ph type="body" idx="1"/>
          </p:nvPr>
        </p:nvSpPr>
        <p:spPr bwMode="auto">
          <a:xfrm>
            <a:off x="730341" y="4540090"/>
            <a:ext cx="5844366" cy="4296685"/>
          </a:xfrm>
          <a:prstGeom prst="rect">
            <a:avLst/>
          </a:prstGeom>
          <a:noFill/>
          <a:ln>
            <a:round/>
            <a:headEnd/>
            <a:tailEnd/>
          </a:ln>
        </p:spPr>
        <p:txBody>
          <a:bodyPr wrap="none" anchor="ct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ca-ES">
              <a:latin typeface="Arial" charset="0"/>
              <a:ea typeface="DejaVu Sans" charset="0"/>
              <a:cs typeface="DejaVu Sans"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0A6CB9D1-9156-4F18-AEE9-ABE7CB20A3F1}" type="slidenum">
              <a:rPr lang="es-ES"/>
              <a:pPr/>
              <a:t>25</a:t>
            </a:fld>
            <a:endParaRPr lang="es-ES"/>
          </a:p>
        </p:txBody>
      </p:sp>
      <p:sp>
        <p:nvSpPr>
          <p:cNvPr id="71681" name="Text Box 1"/>
          <p:cNvSpPr txBox="1">
            <a:spLocks noChangeArrowheads="1"/>
          </p:cNvSpPr>
          <p:nvPr/>
        </p:nvSpPr>
        <p:spPr bwMode="auto">
          <a:xfrm>
            <a:off x="0" y="0"/>
            <a:ext cx="1638" cy="1485"/>
          </a:xfrm>
          <a:prstGeom prst="rect">
            <a:avLst/>
          </a:prstGeom>
          <a:noFill/>
          <a:ln w="9525">
            <a:no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27DE836-DE2E-4490-849E-69CE28ED33E2}" type="slidenum">
              <a:rPr lang="ca-ES" sz="2400">
                <a:solidFill>
                  <a:srgbClr val="FFFFFF"/>
                </a:solidFill>
                <a:latin typeface="Times New Roman" pitchFamily="16" charset="0"/>
                <a:ea typeface="+mn-ea" charset="0"/>
                <a:cs typeface="+mn-ea" charset="0"/>
              </a:rPr>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25</a:t>
            </a:fld>
            <a:endParaRPr lang="ca-ES" sz="2400">
              <a:solidFill>
                <a:srgbClr val="FFFFFF"/>
              </a:solidFill>
              <a:latin typeface="Times New Roman" pitchFamily="16" charset="0"/>
              <a:ea typeface="+mn-ea" charset="0"/>
              <a:cs typeface="+mn-ea" charset="0"/>
            </a:endParaRPr>
          </a:p>
        </p:txBody>
      </p:sp>
      <p:sp>
        <p:nvSpPr>
          <p:cNvPr id="71682" name="Rectangle 2"/>
          <p:cNvSpPr txBox="1">
            <a:spLocks noGrp="1" noRot="1" noChangeAspect="1" noChangeArrowheads="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71683" name="Rectangle 3"/>
          <p:cNvSpPr txBox="1">
            <a:spLocks noGrp="1" noChangeArrowheads="1"/>
          </p:cNvSpPr>
          <p:nvPr>
            <p:ph type="body" idx="1"/>
          </p:nvPr>
        </p:nvSpPr>
        <p:spPr bwMode="auto">
          <a:xfrm>
            <a:off x="730341" y="4540090"/>
            <a:ext cx="5844366" cy="4296685"/>
          </a:xfrm>
          <a:prstGeom prst="rect">
            <a:avLst/>
          </a:prstGeom>
          <a:noFill/>
          <a:ln>
            <a:round/>
            <a:headEnd/>
            <a:tailEnd/>
          </a:ln>
        </p:spPr>
        <p:txBody>
          <a:bodyPr wrap="none" anchor="ct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ca-ES">
              <a:latin typeface="Arial" charset="0"/>
              <a:ea typeface="DejaVu Sans" charset="0"/>
              <a:cs typeface="DejaVu Sans"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06BBF82-E548-4A40-BB1D-561F5F981B3B}" type="slidenum">
              <a:rPr lang="es-ES"/>
              <a:pPr/>
              <a:t>26</a:t>
            </a:fld>
            <a:endParaRPr lang="es-ES"/>
          </a:p>
        </p:txBody>
      </p:sp>
      <p:sp>
        <p:nvSpPr>
          <p:cNvPr id="69633" name="Rectangle 1"/>
          <p:cNvSpPr txBox="1">
            <a:spLocks noGrp="1" noRot="1" noChangeAspect="1" noChangeArrowheads="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69634" name="Rectangle 2"/>
          <p:cNvSpPr txBox="1">
            <a:spLocks noGrp="1" noChangeArrowheads="1"/>
          </p:cNvSpPr>
          <p:nvPr>
            <p:ph type="body" idx="1"/>
          </p:nvPr>
        </p:nvSpPr>
        <p:spPr bwMode="auto">
          <a:xfrm>
            <a:off x="686129" y="4344180"/>
            <a:ext cx="5485745" cy="4115616"/>
          </a:xfrm>
          <a:prstGeom prst="rect">
            <a:avLst/>
          </a:prstGeom>
          <a:noFill/>
          <a:ln>
            <a:round/>
            <a:headEnd/>
            <a:tailEnd/>
          </a:ln>
        </p:spPr>
        <p:txBody>
          <a:bodyPr wrap="none" anchor="ctr"/>
          <a:lstStyle/>
          <a:p>
            <a:endParaRPr lang="es-E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3AC758F-FB8A-4807-9ED7-35470213FD08}" type="slidenum">
              <a:rPr lang="es-ES"/>
              <a:pPr/>
              <a:t>27</a:t>
            </a:fld>
            <a:endParaRPr lang="es-ES"/>
          </a:p>
        </p:txBody>
      </p:sp>
      <p:sp>
        <p:nvSpPr>
          <p:cNvPr id="70657" name="Rectangle 1"/>
          <p:cNvSpPr txBox="1">
            <a:spLocks noGrp="1" noRot="1" noChangeAspect="1" noChangeArrowheads="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70658" name="Rectangle 2"/>
          <p:cNvSpPr txBox="1">
            <a:spLocks noGrp="1" noChangeArrowheads="1"/>
          </p:cNvSpPr>
          <p:nvPr>
            <p:ph type="body" idx="1"/>
          </p:nvPr>
        </p:nvSpPr>
        <p:spPr bwMode="auto">
          <a:xfrm>
            <a:off x="686129" y="4344180"/>
            <a:ext cx="5485745" cy="4115616"/>
          </a:xfrm>
          <a:prstGeom prst="rect">
            <a:avLst/>
          </a:prstGeom>
          <a:noFill/>
          <a:ln>
            <a:round/>
            <a:headEnd/>
            <a:tailEnd/>
          </a:ln>
        </p:spPr>
        <p:txBody>
          <a:bodyPr wrap="none" anchor="ctr"/>
          <a:lstStyle/>
          <a:p>
            <a:r>
              <a:rPr lang="en-US" dirty="0" smtClean="0"/>
              <a:t>How the proposed definition of the gene can be applied to a sample case. </a:t>
            </a:r>
          </a:p>
          <a:p>
            <a:r>
              <a:rPr lang="en-US" dirty="0" smtClean="0"/>
              <a:t>A genomic region produces three primary transcripts. After alternative splicing, products of two of these encode five protein products, while the third encodes for a </a:t>
            </a:r>
            <a:r>
              <a:rPr lang="en-US" dirty="0" err="1" smtClean="0"/>
              <a:t>noncoding</a:t>
            </a:r>
            <a:r>
              <a:rPr lang="en-US" dirty="0" smtClean="0"/>
              <a:t> RNA (</a:t>
            </a:r>
            <a:r>
              <a:rPr lang="en-US" dirty="0" err="1" smtClean="0"/>
              <a:t>ncRNA</a:t>
            </a:r>
            <a:r>
              <a:rPr lang="en-US" dirty="0" smtClean="0"/>
              <a:t>) product. The protein products are encoded by three clusters of DNA sequence segments (A, B, and C; D; and E). In the case of the three-segment cluster (A, B, C), each DNA sequence segment is shared by at least two of the products. Two primary transcripts share a 5′ </a:t>
            </a:r>
            <a:r>
              <a:rPr lang="en-US" dirty="0" err="1" smtClean="0"/>
              <a:t>untranslated</a:t>
            </a:r>
            <a:r>
              <a:rPr lang="en-US" dirty="0" smtClean="0"/>
              <a:t> region, but their translated regions D and E do not overlap. There is also one </a:t>
            </a:r>
            <a:r>
              <a:rPr lang="en-US" dirty="0" err="1" smtClean="0"/>
              <a:t>noncoding</a:t>
            </a:r>
            <a:r>
              <a:rPr lang="en-US" dirty="0" smtClean="0"/>
              <a:t> RNA product, and because its sequence is of RNA, not protein, the fact that it shares its genomic sequences (X and Y) with the protein-coding genomic segments A and E does not make it a co-product of these protein-coding genes. In summary, there are four genes in this region, and they are the sets of sequences shown inside the orange dashed lines: Gene 1 consists of the sequence segments A, B, and C; gene 2 consists of D; gene 3 of E; and gene 4 of X and Y. In the diagram, for clarity, the </a:t>
            </a:r>
            <a:r>
              <a:rPr lang="en-US" dirty="0" err="1" smtClean="0"/>
              <a:t>exonic</a:t>
            </a:r>
            <a:r>
              <a:rPr lang="en-US" dirty="0" smtClean="0"/>
              <a:t> and protein sequences A and E have been lined up vertically, so the dashed lines for the spliced transcripts and functional products indicate connectivity between the proteins sequences (ovals) and RNA sequences (boxes). (Solid boxes on transcripts) </a:t>
            </a:r>
            <a:r>
              <a:rPr lang="en-US" dirty="0" err="1" smtClean="0"/>
              <a:t>Untranslated</a:t>
            </a:r>
            <a:r>
              <a:rPr lang="en-US" dirty="0" smtClean="0"/>
              <a:t> sequences, (open boxes) translated sequences.</a:t>
            </a:r>
            <a:endParaRPr lang="es-E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239C7D92-D078-496D-8C52-C765EFAECE8F}" type="slidenum">
              <a:rPr lang="es-ES"/>
              <a:pPr/>
              <a:t>28</a:t>
            </a:fld>
            <a:endParaRPr lang="es-ES"/>
          </a:p>
        </p:txBody>
      </p:sp>
      <p:sp>
        <p:nvSpPr>
          <p:cNvPr id="72705" name="Text Box 1"/>
          <p:cNvSpPr txBox="1">
            <a:spLocks noChangeArrowheads="1"/>
          </p:cNvSpPr>
          <p:nvPr/>
        </p:nvSpPr>
        <p:spPr bwMode="auto">
          <a:xfrm>
            <a:off x="0" y="0"/>
            <a:ext cx="1638" cy="1485"/>
          </a:xfrm>
          <a:prstGeom prst="rect">
            <a:avLst/>
          </a:prstGeom>
          <a:noFill/>
          <a:ln w="9525">
            <a:no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0CD56EA-5867-4898-A447-F11C64675283}" type="slidenum">
              <a:rPr lang="ca-ES" sz="2400">
                <a:solidFill>
                  <a:srgbClr val="FFFFFF"/>
                </a:solidFill>
                <a:latin typeface="Times New Roman" pitchFamily="16" charset="0"/>
                <a:ea typeface="+mn-ea" charset="0"/>
                <a:cs typeface="+mn-ea" charset="0"/>
              </a:rPr>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28</a:t>
            </a:fld>
            <a:endParaRPr lang="ca-ES" sz="2400">
              <a:solidFill>
                <a:srgbClr val="FFFFFF"/>
              </a:solidFill>
              <a:latin typeface="Times New Roman" pitchFamily="16" charset="0"/>
              <a:ea typeface="+mn-ea" charset="0"/>
              <a:cs typeface="+mn-ea" charset="0"/>
            </a:endParaRPr>
          </a:p>
        </p:txBody>
      </p:sp>
      <p:sp>
        <p:nvSpPr>
          <p:cNvPr id="72706" name="Rectangle 2"/>
          <p:cNvSpPr txBox="1">
            <a:spLocks noGrp="1" noRot="1" noChangeAspect="1" noChangeArrowheads="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72707" name="Rectangle 3"/>
          <p:cNvSpPr txBox="1">
            <a:spLocks noGrp="1" noChangeArrowheads="1"/>
          </p:cNvSpPr>
          <p:nvPr>
            <p:ph type="body" idx="1"/>
          </p:nvPr>
        </p:nvSpPr>
        <p:spPr bwMode="auto">
          <a:xfrm>
            <a:off x="730341" y="4540090"/>
            <a:ext cx="5844366" cy="4296685"/>
          </a:xfrm>
          <a:prstGeom prst="rect">
            <a:avLst/>
          </a:prstGeom>
          <a:noFill/>
          <a:ln>
            <a:round/>
            <a:headEnd/>
            <a:tailEnd/>
          </a:ln>
        </p:spPr>
        <p:txBody>
          <a:bodyPr wrap="none" anchor="ct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ca-ES">
              <a:latin typeface="Arial" charset="0"/>
              <a:ea typeface="DejaVu Sans" charset="0"/>
              <a:cs typeface="DejaVu Sans"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CC5B9FA5-DFA0-4521-B664-F1CFF17A2CD2}" type="slidenum">
              <a:rPr lang="es-ES"/>
              <a:pPr/>
              <a:t>29</a:t>
            </a:fld>
            <a:endParaRPr lang="es-ES"/>
          </a:p>
        </p:txBody>
      </p:sp>
      <p:sp>
        <p:nvSpPr>
          <p:cNvPr id="74753" name="Text Box 1"/>
          <p:cNvSpPr txBox="1">
            <a:spLocks noChangeArrowheads="1"/>
          </p:cNvSpPr>
          <p:nvPr/>
        </p:nvSpPr>
        <p:spPr bwMode="auto">
          <a:xfrm>
            <a:off x="0" y="0"/>
            <a:ext cx="1638" cy="1485"/>
          </a:xfrm>
          <a:prstGeom prst="rect">
            <a:avLst/>
          </a:prstGeom>
          <a:noFill/>
          <a:ln w="9525">
            <a:no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4A56610C-0CC3-47BA-BF71-29C21F941CA6}" type="slidenum">
              <a:rPr lang="ca-ES" sz="2400">
                <a:solidFill>
                  <a:srgbClr val="FFFFFF"/>
                </a:solidFill>
                <a:latin typeface="Times New Roman" pitchFamily="16" charset="0"/>
                <a:ea typeface="+mn-ea" charset="0"/>
                <a:cs typeface="+mn-ea" charset="0"/>
              </a:rPr>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29</a:t>
            </a:fld>
            <a:endParaRPr lang="ca-ES" sz="2400">
              <a:solidFill>
                <a:srgbClr val="FFFFFF"/>
              </a:solidFill>
              <a:latin typeface="Times New Roman" pitchFamily="16" charset="0"/>
              <a:ea typeface="+mn-ea" charset="0"/>
              <a:cs typeface="+mn-ea" charset="0"/>
            </a:endParaRPr>
          </a:p>
        </p:txBody>
      </p:sp>
      <p:sp>
        <p:nvSpPr>
          <p:cNvPr id="74754" name="Rectangle 2"/>
          <p:cNvSpPr txBox="1">
            <a:spLocks noGrp="1" noRot="1" noChangeAspect="1" noChangeArrowheads="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74755" name="Rectangle 3"/>
          <p:cNvSpPr txBox="1">
            <a:spLocks noGrp="1" noChangeArrowheads="1"/>
          </p:cNvSpPr>
          <p:nvPr>
            <p:ph type="body" idx="1"/>
          </p:nvPr>
        </p:nvSpPr>
        <p:spPr bwMode="auto">
          <a:xfrm>
            <a:off x="730341" y="4540090"/>
            <a:ext cx="5844366" cy="4296685"/>
          </a:xfrm>
          <a:prstGeom prst="rect">
            <a:avLst/>
          </a:prstGeom>
          <a:noFill/>
          <a:ln>
            <a:round/>
            <a:headEnd/>
            <a:tailEnd/>
          </a:ln>
        </p:spPr>
        <p:txBody>
          <a:bodyPr wrap="none" anchor="ct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ca-ES">
              <a:latin typeface="Arial" charset="0"/>
              <a:ea typeface="DejaVu Sans" charset="0"/>
              <a:cs typeface="DejaVu Sans"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2FC7EC63-D7AA-4A54-B093-11889C7F1460}" type="slidenum">
              <a:rPr lang="es-ES"/>
              <a:pPr/>
              <a:t>3</a:t>
            </a:fld>
            <a:endParaRPr lang="es-ES"/>
          </a:p>
        </p:txBody>
      </p:sp>
      <p:sp>
        <p:nvSpPr>
          <p:cNvPr id="46081" name="Text Box 1"/>
          <p:cNvSpPr txBox="1">
            <a:spLocks noChangeArrowheads="1"/>
          </p:cNvSpPr>
          <p:nvPr/>
        </p:nvSpPr>
        <p:spPr bwMode="auto">
          <a:xfrm>
            <a:off x="0" y="0"/>
            <a:ext cx="1638" cy="1485"/>
          </a:xfrm>
          <a:prstGeom prst="rect">
            <a:avLst/>
          </a:prstGeom>
          <a:noFill/>
          <a:ln w="9525">
            <a:no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9A86B3A-F5FF-4256-8918-40C22E6A7099}" type="slidenum">
              <a:rPr lang="ca-ES" sz="2400">
                <a:solidFill>
                  <a:srgbClr val="FFFFFF"/>
                </a:solidFill>
                <a:latin typeface="Times New Roman" pitchFamily="16" charset="0"/>
                <a:ea typeface="+mn-ea" charset="0"/>
                <a:cs typeface="+mn-ea" charset="0"/>
              </a:rPr>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a:t>
            </a:fld>
            <a:endParaRPr lang="ca-ES" sz="2400">
              <a:solidFill>
                <a:srgbClr val="FFFFFF"/>
              </a:solidFill>
              <a:latin typeface="Times New Roman" pitchFamily="16" charset="0"/>
              <a:ea typeface="+mn-ea" charset="0"/>
              <a:cs typeface="+mn-ea" charset="0"/>
            </a:endParaRPr>
          </a:p>
        </p:txBody>
      </p:sp>
      <p:sp>
        <p:nvSpPr>
          <p:cNvPr id="46082" name="Rectangle 2"/>
          <p:cNvSpPr txBox="1">
            <a:spLocks noGrp="1" noRot="1" noChangeAspect="1" noChangeArrowheads="1"/>
          </p:cNvSpPr>
          <p:nvPr>
            <p:ph type="sldImg"/>
          </p:nvPr>
        </p:nvSpPr>
        <p:spPr bwMode="auto">
          <a:xfrm>
            <a:off x="907195" y="685689"/>
            <a:ext cx="5045248" cy="3429928"/>
          </a:xfrm>
          <a:prstGeom prst="rect">
            <a:avLst/>
          </a:prstGeom>
          <a:solidFill>
            <a:srgbClr val="FFFFFF"/>
          </a:solidFill>
          <a:ln>
            <a:solidFill>
              <a:srgbClr val="000000"/>
            </a:solidFill>
            <a:miter lim="800000"/>
            <a:headEnd/>
            <a:tailEnd/>
          </a:ln>
        </p:spPr>
      </p:sp>
      <p:sp>
        <p:nvSpPr>
          <p:cNvPr id="46083" name="Rectangle 3"/>
          <p:cNvSpPr txBox="1">
            <a:spLocks noGrp="1" noChangeArrowheads="1"/>
          </p:cNvSpPr>
          <p:nvPr>
            <p:ph type="body" idx="1"/>
          </p:nvPr>
        </p:nvSpPr>
        <p:spPr bwMode="auto">
          <a:xfrm>
            <a:off x="730341" y="4540090"/>
            <a:ext cx="5844366" cy="4296685"/>
          </a:xfrm>
          <a:prstGeom prst="rect">
            <a:avLst/>
          </a:prstGeom>
          <a:noFill/>
          <a:ln>
            <a:round/>
            <a:headEnd/>
            <a:tailEnd/>
          </a:ln>
        </p:spPr>
        <p:txBody>
          <a:bodyPr wrap="none" anchor="ct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ca-ES">
              <a:latin typeface="Arial" charset="0"/>
              <a:ea typeface="DejaVu Sans" charset="0"/>
              <a:cs typeface="DejaVu Sans"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3DD958F5-EC73-4D7D-8CA6-3D19779BBCAB}" type="slidenum">
              <a:rPr lang="es-ES"/>
              <a:pPr/>
              <a:t>30</a:t>
            </a:fld>
            <a:endParaRPr lang="es-ES"/>
          </a:p>
        </p:txBody>
      </p:sp>
      <p:sp>
        <p:nvSpPr>
          <p:cNvPr id="73729" name="Text Box 1"/>
          <p:cNvSpPr txBox="1">
            <a:spLocks noChangeArrowheads="1"/>
          </p:cNvSpPr>
          <p:nvPr/>
        </p:nvSpPr>
        <p:spPr bwMode="auto">
          <a:xfrm>
            <a:off x="0" y="0"/>
            <a:ext cx="1638" cy="1485"/>
          </a:xfrm>
          <a:prstGeom prst="rect">
            <a:avLst/>
          </a:prstGeom>
          <a:noFill/>
          <a:ln w="9525">
            <a:no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5FF7B96-7995-45CB-9BD6-0D5F8A78AD20}" type="slidenum">
              <a:rPr lang="ca-ES" sz="2400">
                <a:solidFill>
                  <a:srgbClr val="FFFFFF"/>
                </a:solidFill>
                <a:latin typeface="Times New Roman" pitchFamily="16" charset="0"/>
                <a:ea typeface="+mn-ea" charset="0"/>
                <a:cs typeface="+mn-ea" charset="0"/>
              </a:rPr>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30</a:t>
            </a:fld>
            <a:endParaRPr lang="ca-ES" sz="2400">
              <a:solidFill>
                <a:srgbClr val="FFFFFF"/>
              </a:solidFill>
              <a:latin typeface="Times New Roman" pitchFamily="16" charset="0"/>
              <a:ea typeface="+mn-ea" charset="0"/>
              <a:cs typeface="+mn-ea" charset="0"/>
            </a:endParaRPr>
          </a:p>
        </p:txBody>
      </p:sp>
      <p:sp>
        <p:nvSpPr>
          <p:cNvPr id="73730" name="Rectangle 2"/>
          <p:cNvSpPr txBox="1">
            <a:spLocks noGrp="1" noRot="1" noChangeAspect="1" noChangeArrowheads="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73731" name="Rectangle 3"/>
          <p:cNvSpPr txBox="1">
            <a:spLocks noGrp="1" noChangeArrowheads="1"/>
          </p:cNvSpPr>
          <p:nvPr>
            <p:ph type="body" idx="1"/>
          </p:nvPr>
        </p:nvSpPr>
        <p:spPr bwMode="auto">
          <a:xfrm>
            <a:off x="730341" y="4540090"/>
            <a:ext cx="5844366" cy="4296685"/>
          </a:xfrm>
          <a:prstGeom prst="rect">
            <a:avLst/>
          </a:prstGeom>
          <a:noFill/>
          <a:ln>
            <a:round/>
            <a:headEnd/>
            <a:tailEnd/>
          </a:ln>
        </p:spPr>
        <p:txBody>
          <a:bodyPr wrap="none" anchor="ct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ca-ES">
              <a:latin typeface="Arial" charset="0"/>
              <a:ea typeface="DejaVu Sans" charset="0"/>
              <a:cs typeface="DejaVu Sans"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Rectangle 7"/>
          <p:cNvSpPr>
            <a:spLocks noGrp="1" noChangeArrowheads="1"/>
          </p:cNvSpPr>
          <p:nvPr>
            <p:ph type="sldNum"/>
          </p:nvPr>
        </p:nvSpPr>
        <p:spPr>
          <a:ln/>
        </p:spPr>
        <p:txBody>
          <a:bodyPr/>
          <a:lstStyle/>
          <a:p>
            <a:fld id="{F905748B-BAAB-4832-ACFB-636A386E7C81}" type="slidenum">
              <a:rPr lang="es-ES"/>
              <a:pPr/>
              <a:t>31</a:t>
            </a:fld>
            <a:endParaRPr lang="es-ES"/>
          </a:p>
        </p:txBody>
      </p:sp>
      <p:sp>
        <p:nvSpPr>
          <p:cNvPr id="75777" name="Text Box 1"/>
          <p:cNvSpPr txBox="1">
            <a:spLocks noChangeArrowheads="1"/>
          </p:cNvSpPr>
          <p:nvPr/>
        </p:nvSpPr>
        <p:spPr bwMode="auto">
          <a:xfrm>
            <a:off x="0" y="0"/>
            <a:ext cx="1638" cy="1485"/>
          </a:xfrm>
          <a:prstGeom prst="rect">
            <a:avLst/>
          </a:prstGeom>
          <a:noFill/>
          <a:ln w="9525">
            <a:no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A40564A-B484-4519-AEBA-A021B64CF217}" type="slidenum">
              <a:rPr lang="ca-ES" sz="2400">
                <a:solidFill>
                  <a:srgbClr val="FFFFFF"/>
                </a:solidFill>
                <a:latin typeface="Times New Roman" pitchFamily="16" charset="0"/>
                <a:ea typeface="+mn-ea" charset="0"/>
                <a:cs typeface="+mn-ea" charset="0"/>
              </a:rPr>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31</a:t>
            </a:fld>
            <a:endParaRPr lang="ca-ES" sz="2400">
              <a:solidFill>
                <a:srgbClr val="FFFFFF"/>
              </a:solidFill>
              <a:latin typeface="Times New Roman" pitchFamily="16" charset="0"/>
              <a:ea typeface="+mn-ea" charset="0"/>
              <a:cs typeface="+mn-ea" charset="0"/>
            </a:endParaRPr>
          </a:p>
        </p:txBody>
      </p:sp>
      <p:sp>
        <p:nvSpPr>
          <p:cNvPr id="75778" name="AutoShape 2"/>
          <p:cNvSpPr>
            <a:spLocks noChangeArrowheads="1"/>
          </p:cNvSpPr>
          <p:nvPr/>
        </p:nvSpPr>
        <p:spPr bwMode="auto">
          <a:xfrm>
            <a:off x="4141329" y="9078697"/>
            <a:ext cx="3166994" cy="477904"/>
          </a:xfrm>
          <a:custGeom>
            <a:avLst/>
            <a:gdLst>
              <a:gd name="G0" fmla="*/ 8528 1 2"/>
              <a:gd name="G1" fmla="*/ 1420 1 2"/>
              <a:gd name="G2" fmla="+- 1420 0 0"/>
              <a:gd name="G3" fmla="+- 8528 0 0"/>
            </a:gdLst>
            <a:ahLst/>
            <a:cxnLst>
              <a:cxn ang="0">
                <a:pos x="r" y="vc"/>
              </a:cxn>
              <a:cxn ang="5400000">
                <a:pos x="hc" y="b"/>
              </a:cxn>
              <a:cxn ang="10800000">
                <a:pos x="l" y="vc"/>
              </a:cxn>
              <a:cxn ang="16200000">
                <a:pos x="hc" y="t"/>
              </a:cxn>
            </a:cxnLst>
            <a:rect l="0" t="0" r="0" b="0"/>
            <a:pathLst>
              <a:path>
                <a:moveTo>
                  <a:pt x="0" y="0"/>
                </a:moveTo>
                <a:lnTo>
                  <a:pt x="8528" y="0"/>
                </a:lnTo>
                <a:lnTo>
                  <a:pt x="8528" y="1420"/>
                </a:lnTo>
                <a:lnTo>
                  <a:pt x="0" y="1420"/>
                </a:lnTo>
                <a:close/>
              </a:path>
            </a:pathLst>
          </a:custGeom>
          <a:noFill/>
          <a:ln w="9360">
            <a:noFill/>
            <a:round/>
            <a:headEnd/>
            <a:tailEnd/>
          </a:ln>
          <a:effectLst/>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B72516C-0489-4DB9-B6D9-2974D1A21F22}" type="slidenum">
              <a:rPr lang="ca-ES" sz="1200">
                <a:solidFill>
                  <a:srgbClr val="000000"/>
                </a:solidFill>
                <a:latin typeface="Times New Roman" pitchFamily="16" charset="0"/>
                <a:ea typeface="+mn-ea" charset="0"/>
                <a:cs typeface="+mn-ea"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31</a:t>
            </a:fld>
            <a:endParaRPr lang="ca-ES" sz="1200">
              <a:solidFill>
                <a:srgbClr val="000000"/>
              </a:solidFill>
              <a:latin typeface="Times New Roman" pitchFamily="16" charset="0"/>
              <a:ea typeface="+mn-ea" charset="0"/>
              <a:cs typeface="+mn-ea" charset="0"/>
            </a:endParaRPr>
          </a:p>
        </p:txBody>
      </p:sp>
      <p:sp>
        <p:nvSpPr>
          <p:cNvPr id="75779" name="AutoShape 3"/>
          <p:cNvSpPr>
            <a:spLocks noChangeArrowheads="1"/>
          </p:cNvSpPr>
          <p:nvPr/>
        </p:nvSpPr>
        <p:spPr bwMode="auto">
          <a:xfrm>
            <a:off x="1" y="9078697"/>
            <a:ext cx="3166994" cy="477904"/>
          </a:xfrm>
          <a:custGeom>
            <a:avLst/>
            <a:gdLst>
              <a:gd name="G0" fmla="*/ 8528 1 2"/>
              <a:gd name="G1" fmla="*/ 1420 1 2"/>
              <a:gd name="G2" fmla="+- 1420 0 0"/>
              <a:gd name="G3" fmla="+- 8528 0 0"/>
            </a:gdLst>
            <a:ahLst/>
            <a:cxnLst>
              <a:cxn ang="0">
                <a:pos x="r" y="vc"/>
              </a:cxn>
              <a:cxn ang="5400000">
                <a:pos x="hc" y="b"/>
              </a:cxn>
              <a:cxn ang="10800000">
                <a:pos x="l" y="vc"/>
              </a:cxn>
              <a:cxn ang="16200000">
                <a:pos x="hc" y="t"/>
              </a:cxn>
            </a:cxnLst>
            <a:rect l="0" t="0" r="0" b="0"/>
            <a:pathLst>
              <a:path>
                <a:moveTo>
                  <a:pt x="0" y="0"/>
                </a:moveTo>
                <a:lnTo>
                  <a:pt x="8528" y="0"/>
                </a:lnTo>
                <a:lnTo>
                  <a:pt x="8528" y="1420"/>
                </a:lnTo>
                <a:lnTo>
                  <a:pt x="0" y="1420"/>
                </a:lnTo>
                <a:close/>
              </a:path>
            </a:pathLst>
          </a:custGeom>
          <a:noFill/>
          <a:ln w="9360">
            <a:noFill/>
            <a:round/>
            <a:headEnd/>
            <a:tailEnd/>
          </a:ln>
          <a:effectLst/>
        </p:spPr>
        <p:txBody>
          <a:bodyPr wrap="none" anchor="ctr"/>
          <a:lstStyle/>
          <a:p>
            <a:endParaRPr lang="es-ES"/>
          </a:p>
        </p:txBody>
      </p:sp>
      <p:sp>
        <p:nvSpPr>
          <p:cNvPr id="75780" name="AutoShape 4"/>
          <p:cNvSpPr>
            <a:spLocks noChangeArrowheads="1"/>
          </p:cNvSpPr>
          <p:nvPr/>
        </p:nvSpPr>
        <p:spPr bwMode="auto">
          <a:xfrm>
            <a:off x="1" y="1"/>
            <a:ext cx="3166994" cy="477904"/>
          </a:xfrm>
          <a:custGeom>
            <a:avLst/>
            <a:gdLst>
              <a:gd name="G0" fmla="*/ 8528 1 2"/>
              <a:gd name="G1" fmla="*/ 1420 1 2"/>
              <a:gd name="G2" fmla="+- 1420 0 0"/>
              <a:gd name="G3" fmla="+- 8528 0 0"/>
            </a:gdLst>
            <a:ahLst/>
            <a:cxnLst>
              <a:cxn ang="0">
                <a:pos x="r" y="vc"/>
              </a:cxn>
              <a:cxn ang="5400000">
                <a:pos x="hc" y="b"/>
              </a:cxn>
              <a:cxn ang="10800000">
                <a:pos x="l" y="vc"/>
              </a:cxn>
              <a:cxn ang="16200000">
                <a:pos x="hc" y="t"/>
              </a:cxn>
            </a:cxnLst>
            <a:rect l="0" t="0" r="0" b="0"/>
            <a:pathLst>
              <a:path>
                <a:moveTo>
                  <a:pt x="0" y="0"/>
                </a:moveTo>
                <a:lnTo>
                  <a:pt x="8528" y="0"/>
                </a:lnTo>
                <a:lnTo>
                  <a:pt x="8528" y="1420"/>
                </a:lnTo>
                <a:lnTo>
                  <a:pt x="0" y="1420"/>
                </a:lnTo>
                <a:close/>
              </a:path>
            </a:pathLst>
          </a:custGeom>
          <a:noFill/>
          <a:ln w="9360">
            <a:noFill/>
            <a:round/>
            <a:headEnd/>
            <a:tailEnd/>
          </a:ln>
          <a:effectLst/>
        </p:spPr>
        <p:txBody>
          <a:bodyPr wrap="none" anchor="ctr"/>
          <a:lstStyle/>
          <a:p>
            <a:endParaRPr lang="es-ES"/>
          </a:p>
        </p:txBody>
      </p:sp>
      <p:sp>
        <p:nvSpPr>
          <p:cNvPr id="75781" name="AutoShape 5"/>
          <p:cNvSpPr>
            <a:spLocks noChangeArrowheads="1"/>
          </p:cNvSpPr>
          <p:nvPr/>
        </p:nvSpPr>
        <p:spPr bwMode="auto">
          <a:xfrm>
            <a:off x="4141329" y="1"/>
            <a:ext cx="3166994" cy="477904"/>
          </a:xfrm>
          <a:custGeom>
            <a:avLst/>
            <a:gdLst>
              <a:gd name="G0" fmla="*/ 8528 1 2"/>
              <a:gd name="G1" fmla="*/ 1420 1 2"/>
              <a:gd name="G2" fmla="+- 1420 0 0"/>
              <a:gd name="G3" fmla="+- 8528 0 0"/>
            </a:gdLst>
            <a:ahLst/>
            <a:cxnLst>
              <a:cxn ang="0">
                <a:pos x="r" y="vc"/>
              </a:cxn>
              <a:cxn ang="5400000">
                <a:pos x="hc" y="b"/>
              </a:cxn>
              <a:cxn ang="10800000">
                <a:pos x="l" y="vc"/>
              </a:cxn>
              <a:cxn ang="16200000">
                <a:pos x="hc" y="t"/>
              </a:cxn>
            </a:cxnLst>
            <a:rect l="0" t="0" r="0" b="0"/>
            <a:pathLst>
              <a:path>
                <a:moveTo>
                  <a:pt x="0" y="0"/>
                </a:moveTo>
                <a:lnTo>
                  <a:pt x="8528" y="0"/>
                </a:lnTo>
                <a:lnTo>
                  <a:pt x="8528" y="1420"/>
                </a:lnTo>
                <a:lnTo>
                  <a:pt x="0" y="1420"/>
                </a:lnTo>
                <a:close/>
              </a:path>
            </a:pathLst>
          </a:custGeom>
          <a:noFill/>
          <a:ln w="9360">
            <a:noFill/>
            <a:round/>
            <a:headEnd/>
            <a:tailEnd/>
          </a:ln>
          <a:effectLst/>
        </p:spPr>
        <p:txBody>
          <a:bodyPr wrap="none" anchor="ctr"/>
          <a:lstStyle/>
          <a:p>
            <a:endParaRPr lang="es-ES"/>
          </a:p>
        </p:txBody>
      </p:sp>
      <p:sp>
        <p:nvSpPr>
          <p:cNvPr id="75782" name="Rectangle 6"/>
          <p:cNvSpPr txBox="1">
            <a:spLocks noGrp="1" noRot="1" noChangeAspect="1" noChangeArrowheads="1"/>
          </p:cNvSpPr>
          <p:nvPr>
            <p:ph type="sldImg"/>
          </p:nvPr>
        </p:nvSpPr>
        <p:spPr bwMode="auto">
          <a:xfrm>
            <a:off x="907195" y="685689"/>
            <a:ext cx="5045248" cy="3429928"/>
          </a:xfrm>
          <a:prstGeom prst="rect">
            <a:avLst/>
          </a:prstGeom>
          <a:solidFill>
            <a:srgbClr val="FFFFFF"/>
          </a:solidFill>
          <a:ln>
            <a:solidFill>
              <a:srgbClr val="000000"/>
            </a:solidFill>
            <a:miter lim="800000"/>
            <a:headEnd/>
            <a:tailEnd/>
          </a:ln>
        </p:spPr>
      </p:sp>
      <p:sp>
        <p:nvSpPr>
          <p:cNvPr id="75783" name="Text Box 7"/>
          <p:cNvSpPr txBox="1">
            <a:spLocks noGrp="1" noChangeArrowheads="1"/>
          </p:cNvSpPr>
          <p:nvPr>
            <p:ph type="body" idx="1"/>
          </p:nvPr>
        </p:nvSpPr>
        <p:spPr bwMode="auto">
          <a:xfrm>
            <a:off x="974335" y="4540091"/>
            <a:ext cx="5361292" cy="4301138"/>
          </a:xfrm>
          <a:prstGeom prst="rect">
            <a:avLst/>
          </a:prstGeom>
          <a:noFill/>
          <a:ln>
            <a:round/>
            <a:headEnd/>
            <a:tailEnd/>
          </a:ln>
        </p:spPr>
        <p:txBody>
          <a:bodyPr lIns="90000" tIns="46800" rIns="90000" bIns="46800"/>
          <a:lstStyle/>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ca-ES" sz="1800">
                <a:latin typeface="Arial" charset="0"/>
                <a:ea typeface="DejaVu Sans" charset="0"/>
                <a:cs typeface="DejaVu Sans" charset="0"/>
              </a:rPr>
              <a:t>The action of the glucocorticoid receptor is illustrated. </a:t>
            </a:r>
          </a:p>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ca-ES" sz="1800">
                <a:latin typeface="Arial" charset="0"/>
                <a:ea typeface="DejaVu Sans" charset="0"/>
                <a:cs typeface="DejaVu Sans" charset="0"/>
              </a:rPr>
              <a:t>On the left is shown a series of genes, each of which has various gene activator proteins bound to its regulatory region. However, these bound proteins are not sufficient on their own to activate transcription efficiently. </a:t>
            </a:r>
          </a:p>
          <a:p>
            <a:pPr eaLnBrk="1" hangingPunct="1">
              <a:spcBef>
                <a:spcPts val="45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ca-ES" sz="1800">
                <a:latin typeface="Arial" charset="0"/>
                <a:ea typeface="DejaVu Sans" charset="0"/>
                <a:cs typeface="DejaVu Sans" charset="0"/>
              </a:rPr>
              <a:t>On the right is shown the effects of adding an additional gene regulatory protein‹the glucocorticoid receptor in a complex with glucocorticoid hormone‹that can bind to the regulatory region of each gene. The glucocorticoid receptor completes the combination of gene regulatory proteins required for efficient initiation of transcription, and the genes are now switched on as a set.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9"/>
          <p:cNvSpPr>
            <a:spLocks noGrp="1" noChangeArrowheads="1"/>
          </p:cNvSpPr>
          <p:nvPr>
            <p:ph type="sldNum" sz="quarter"/>
          </p:nvPr>
        </p:nvSpPr>
        <p:spPr>
          <a:noFill/>
        </p:spPr>
        <p:txBody>
          <a:bodyPr/>
          <a:lstStyle/>
          <a:p>
            <a:fld id="{F4EA38C6-2BC8-4493-8EC3-68696748BBEA}" type="slidenum">
              <a:rPr lang="en-US">
                <a:latin typeface="Times New Roman" pitchFamily="16" charset="0"/>
                <a:cs typeface="Arial" charset="0"/>
              </a:rPr>
              <a:pPr/>
              <a:t>32</a:t>
            </a:fld>
            <a:endParaRPr lang="en-US">
              <a:latin typeface="Times New Roman" pitchFamily="16" charset="0"/>
              <a:cs typeface="Arial" charset="0"/>
            </a:endParaRPr>
          </a:p>
        </p:txBody>
      </p:sp>
      <p:sp>
        <p:nvSpPr>
          <p:cNvPr id="88067" name="Rectangle 1"/>
          <p:cNvSpPr txBox="1">
            <a:spLocks noGrp="1" noRot="1" noChangeAspect="1" noChangeArrowheads="1" noTextEdit="1"/>
          </p:cNvSpPr>
          <p:nvPr>
            <p:ph type="sldImg"/>
          </p:nvPr>
        </p:nvSpPr>
        <p:spPr>
          <a:xfrm>
            <a:off x="1143000" y="685800"/>
            <a:ext cx="4572000" cy="3429000"/>
          </a:xfrm>
          <a:ln/>
        </p:spPr>
      </p:sp>
      <p:sp>
        <p:nvSpPr>
          <p:cNvPr id="88068" name="Text Box 2"/>
          <p:cNvSpPr txBox="1">
            <a:spLocks noGrp="1" noChangeArrowheads="1"/>
          </p:cNvSpPr>
          <p:nvPr>
            <p:ph type="body" idx="1"/>
          </p:nvPr>
        </p:nvSpPr>
        <p:spPr>
          <a:xfrm>
            <a:off x="685494" y="4342939"/>
            <a:ext cx="5487013" cy="4026651"/>
          </a:xfrm>
          <a:noFill/>
          <a:ln/>
        </p:spPr>
        <p:txBody>
          <a:bodyPr lIns="0" tIns="0" rIns="0" bIns="0"/>
          <a:lstStyle/>
          <a:p>
            <a:pPr>
              <a:spcBef>
                <a:spcPts val="415"/>
              </a:spcBef>
              <a:tabLst>
                <a:tab pos="0" algn="l"/>
                <a:tab pos="413249" algn="l"/>
                <a:tab pos="827963" algn="l"/>
                <a:tab pos="1242677" algn="l"/>
                <a:tab pos="1657392" algn="l"/>
                <a:tab pos="2072106" algn="l"/>
                <a:tab pos="2486820" algn="l"/>
                <a:tab pos="2901534" algn="l"/>
                <a:tab pos="3316249" algn="l"/>
                <a:tab pos="3730963" algn="l"/>
                <a:tab pos="4145677" algn="l"/>
                <a:tab pos="4560391" algn="l"/>
                <a:tab pos="4975106" algn="l"/>
                <a:tab pos="5389819" algn="l"/>
                <a:tab pos="5804534" algn="l"/>
                <a:tab pos="6219248" algn="l"/>
                <a:tab pos="6633962" algn="l"/>
                <a:tab pos="7048676" algn="l"/>
                <a:tab pos="7463391" algn="l"/>
                <a:tab pos="7878105" algn="l"/>
                <a:tab pos="8292819" algn="l"/>
              </a:tabLst>
            </a:pPr>
            <a:r>
              <a:rPr lang="ca-ES" dirty="0" smtClean="0">
                <a:latin typeface="Arial" charset="0"/>
                <a:cs typeface="Arial" charset="0"/>
              </a:rPr>
              <a:t>Font: </a:t>
            </a:r>
            <a:r>
              <a:rPr lang="ca-ES" dirty="0" err="1" smtClean="0">
                <a:latin typeface="Arial" charset="0"/>
                <a:cs typeface="Arial" charset="0"/>
              </a:rPr>
              <a:t>Nature</a:t>
            </a:r>
            <a:r>
              <a:rPr lang="ca-ES" dirty="0" smtClean="0">
                <a:latin typeface="Arial" charset="0"/>
                <a:cs typeface="Arial" charset="0"/>
              </a:rPr>
              <a:t> </a:t>
            </a:r>
            <a:r>
              <a:rPr lang="ca-ES" dirty="0" err="1" smtClean="0">
                <a:latin typeface="Arial" charset="0"/>
                <a:cs typeface="Arial" charset="0"/>
              </a:rPr>
              <a:t>Reviews</a:t>
            </a:r>
            <a:r>
              <a:rPr lang="ca-ES" dirty="0" smtClean="0">
                <a:latin typeface="Arial" charset="0"/>
                <a:cs typeface="Arial" charset="0"/>
              </a:rPr>
              <a:t> </a:t>
            </a:r>
            <a:r>
              <a:rPr lang="ca-ES" dirty="0" err="1" smtClean="0">
                <a:latin typeface="Arial" charset="0"/>
                <a:cs typeface="Arial" charset="0"/>
              </a:rPr>
              <a:t>Genetics</a:t>
            </a:r>
            <a:r>
              <a:rPr lang="ca-ES" dirty="0" smtClean="0">
                <a:latin typeface="Arial" charset="0"/>
                <a:cs typeface="Arial" charset="0"/>
              </a:rPr>
              <a:t> 3, 43-52 (</a:t>
            </a:r>
            <a:r>
              <a:rPr lang="ca-ES" dirty="0" err="1" smtClean="0">
                <a:latin typeface="Arial" charset="0"/>
                <a:cs typeface="Arial" charset="0"/>
              </a:rPr>
              <a:t>January</a:t>
            </a:r>
            <a:r>
              <a:rPr lang="ca-ES" dirty="0" smtClean="0">
                <a:latin typeface="Arial" charset="0"/>
                <a:cs typeface="Arial" charset="0"/>
              </a:rPr>
              <a:t> 2002)</a:t>
            </a:r>
          </a:p>
          <a:p>
            <a:pPr>
              <a:spcBef>
                <a:spcPts val="415"/>
              </a:spcBef>
              <a:tabLst>
                <a:tab pos="0" algn="l"/>
                <a:tab pos="413249" algn="l"/>
                <a:tab pos="827963" algn="l"/>
                <a:tab pos="1242677" algn="l"/>
                <a:tab pos="1657392" algn="l"/>
                <a:tab pos="2072106" algn="l"/>
                <a:tab pos="2486820" algn="l"/>
                <a:tab pos="2901534" algn="l"/>
                <a:tab pos="3316249" algn="l"/>
                <a:tab pos="3730963" algn="l"/>
                <a:tab pos="4145677" algn="l"/>
                <a:tab pos="4560391" algn="l"/>
                <a:tab pos="4975106" algn="l"/>
                <a:tab pos="5389819" algn="l"/>
                <a:tab pos="5804534" algn="l"/>
                <a:tab pos="6219248" algn="l"/>
                <a:tab pos="6633962" algn="l"/>
                <a:tab pos="7048676" algn="l"/>
                <a:tab pos="7463391" algn="l"/>
                <a:tab pos="7878105" algn="l"/>
                <a:tab pos="8292819" algn="l"/>
              </a:tabLst>
            </a:pPr>
            <a:endParaRPr lang="ca-ES" dirty="0" smtClean="0">
              <a:latin typeface="Arial" charset="0"/>
              <a:cs typeface="Arial" charset="0"/>
            </a:endParaRPr>
          </a:p>
          <a:p>
            <a:pPr>
              <a:spcBef>
                <a:spcPts val="415"/>
              </a:spcBef>
              <a:tabLst>
                <a:tab pos="0" algn="l"/>
                <a:tab pos="413249" algn="l"/>
                <a:tab pos="827963" algn="l"/>
                <a:tab pos="1242677" algn="l"/>
                <a:tab pos="1657392" algn="l"/>
                <a:tab pos="2072106" algn="l"/>
                <a:tab pos="2486820" algn="l"/>
                <a:tab pos="2901534" algn="l"/>
                <a:tab pos="3316249" algn="l"/>
                <a:tab pos="3730963" algn="l"/>
                <a:tab pos="4145677" algn="l"/>
                <a:tab pos="4560391" algn="l"/>
                <a:tab pos="4975106" algn="l"/>
                <a:tab pos="5389819" algn="l"/>
                <a:tab pos="5804534" algn="l"/>
                <a:tab pos="6219248" algn="l"/>
                <a:tab pos="6633962" algn="l"/>
                <a:tab pos="7048676" algn="l"/>
                <a:tab pos="7463391" algn="l"/>
                <a:tab pos="7878105" algn="l"/>
                <a:tab pos="8292819" algn="l"/>
              </a:tabLst>
            </a:pPr>
            <a:r>
              <a:rPr lang="ca-ES" dirty="0" smtClean="0">
                <a:latin typeface="Arial" charset="0"/>
                <a:cs typeface="Arial" charset="0"/>
              </a:rPr>
              <a:t>The central dogma </a:t>
            </a:r>
            <a:r>
              <a:rPr lang="ca-ES" dirty="0" err="1" smtClean="0">
                <a:latin typeface="Arial" charset="0"/>
                <a:cs typeface="Arial" charset="0"/>
              </a:rPr>
              <a:t>outlines</a:t>
            </a:r>
            <a:r>
              <a:rPr lang="ca-ES" dirty="0" smtClean="0">
                <a:latin typeface="Arial" charset="0"/>
                <a:cs typeface="Arial" charset="0"/>
              </a:rPr>
              <a:t> </a:t>
            </a:r>
            <a:r>
              <a:rPr lang="ca-ES" dirty="0" err="1" smtClean="0">
                <a:latin typeface="Arial" charset="0"/>
                <a:cs typeface="Arial" charset="0"/>
              </a:rPr>
              <a:t>the</a:t>
            </a:r>
            <a:r>
              <a:rPr lang="ca-ES" dirty="0" smtClean="0">
                <a:latin typeface="Arial" charset="0"/>
                <a:cs typeface="Arial" charset="0"/>
              </a:rPr>
              <a:t> </a:t>
            </a:r>
            <a:r>
              <a:rPr lang="ca-ES" dirty="0" err="1" smtClean="0">
                <a:latin typeface="Arial" charset="0"/>
                <a:cs typeface="Arial" charset="0"/>
              </a:rPr>
              <a:t>flow</a:t>
            </a:r>
            <a:r>
              <a:rPr lang="ca-ES" dirty="0" smtClean="0">
                <a:latin typeface="Arial" charset="0"/>
                <a:cs typeface="Arial" charset="0"/>
              </a:rPr>
              <a:t> of </a:t>
            </a:r>
            <a:r>
              <a:rPr lang="ca-ES" dirty="0" err="1" smtClean="0">
                <a:latin typeface="Arial" charset="0"/>
                <a:cs typeface="Arial" charset="0"/>
              </a:rPr>
              <a:t>information</a:t>
            </a:r>
            <a:r>
              <a:rPr lang="ca-ES" dirty="0" smtClean="0">
                <a:latin typeface="Arial" charset="0"/>
                <a:cs typeface="Arial" charset="0"/>
              </a:rPr>
              <a:t> </a:t>
            </a:r>
            <a:r>
              <a:rPr lang="ca-ES" dirty="0" err="1" smtClean="0">
                <a:latin typeface="Arial" charset="0"/>
                <a:cs typeface="Arial" charset="0"/>
              </a:rPr>
              <a:t>that</a:t>
            </a:r>
            <a:r>
              <a:rPr lang="ca-ES" dirty="0" smtClean="0">
                <a:latin typeface="Arial" charset="0"/>
                <a:cs typeface="Arial" charset="0"/>
              </a:rPr>
              <a:t> is </a:t>
            </a:r>
            <a:r>
              <a:rPr lang="ca-ES" dirty="0" err="1" smtClean="0">
                <a:latin typeface="Arial" charset="0"/>
                <a:cs typeface="Arial" charset="0"/>
              </a:rPr>
              <a:t>stored</a:t>
            </a:r>
            <a:r>
              <a:rPr lang="ca-ES" dirty="0" smtClean="0">
                <a:latin typeface="Arial" charset="0"/>
                <a:cs typeface="Arial" charset="0"/>
              </a:rPr>
              <a:t> in a </a:t>
            </a:r>
            <a:r>
              <a:rPr lang="ca-ES" dirty="0" err="1" smtClean="0">
                <a:latin typeface="Arial" charset="0"/>
                <a:cs typeface="Arial" charset="0"/>
              </a:rPr>
              <a:t>gene</a:t>
            </a:r>
            <a:r>
              <a:rPr lang="ca-ES" dirty="0" smtClean="0">
                <a:latin typeface="Arial" charset="0"/>
                <a:cs typeface="Arial" charset="0"/>
              </a:rPr>
              <a:t>, </a:t>
            </a:r>
            <a:r>
              <a:rPr lang="ca-ES" dirty="0" err="1" smtClean="0">
                <a:latin typeface="Arial" charset="0"/>
                <a:cs typeface="Arial" charset="0"/>
              </a:rPr>
              <a:t>transcribed</a:t>
            </a:r>
            <a:r>
              <a:rPr lang="ca-ES" dirty="0" smtClean="0">
                <a:latin typeface="Arial" charset="0"/>
                <a:cs typeface="Arial" charset="0"/>
              </a:rPr>
              <a:t> </a:t>
            </a:r>
            <a:r>
              <a:rPr lang="ca-ES" dirty="0" err="1" smtClean="0">
                <a:latin typeface="Arial" charset="0"/>
                <a:cs typeface="Arial" charset="0"/>
              </a:rPr>
              <a:t>into</a:t>
            </a:r>
            <a:r>
              <a:rPr lang="ca-ES" dirty="0" smtClean="0">
                <a:latin typeface="Arial" charset="0"/>
                <a:cs typeface="Arial" charset="0"/>
              </a:rPr>
              <a:t> RNA and </a:t>
            </a:r>
            <a:r>
              <a:rPr lang="ca-ES" dirty="0" err="1" smtClean="0">
                <a:latin typeface="Arial" charset="0"/>
                <a:cs typeface="Arial" charset="0"/>
              </a:rPr>
              <a:t>finally</a:t>
            </a:r>
            <a:r>
              <a:rPr lang="ca-ES" dirty="0" smtClean="0">
                <a:latin typeface="Arial" charset="0"/>
                <a:cs typeface="Arial" charset="0"/>
              </a:rPr>
              <a:t> </a:t>
            </a:r>
            <a:r>
              <a:rPr lang="ca-ES" dirty="0" err="1" smtClean="0">
                <a:latin typeface="Arial" charset="0"/>
                <a:cs typeface="Arial" charset="0"/>
              </a:rPr>
              <a:t>translated</a:t>
            </a:r>
            <a:r>
              <a:rPr lang="ca-ES" dirty="0" smtClean="0">
                <a:latin typeface="Arial" charset="0"/>
                <a:cs typeface="Arial" charset="0"/>
              </a:rPr>
              <a:t> </a:t>
            </a:r>
            <a:r>
              <a:rPr lang="ca-ES" dirty="0" err="1" smtClean="0">
                <a:latin typeface="Arial" charset="0"/>
                <a:cs typeface="Arial" charset="0"/>
              </a:rPr>
              <a:t>into</a:t>
            </a:r>
            <a:r>
              <a:rPr lang="ca-ES" dirty="0" smtClean="0">
                <a:latin typeface="Arial" charset="0"/>
                <a:cs typeface="Arial" charset="0"/>
              </a:rPr>
              <a:t> </a:t>
            </a:r>
            <a:r>
              <a:rPr lang="ca-ES" dirty="0" err="1" smtClean="0">
                <a:latin typeface="Arial" charset="0"/>
                <a:cs typeface="Arial" charset="0"/>
              </a:rPr>
              <a:t>protein</a:t>
            </a:r>
            <a:r>
              <a:rPr lang="ca-ES" dirty="0" smtClean="0">
                <a:latin typeface="Arial" charset="0"/>
                <a:cs typeface="Arial" charset="0"/>
              </a:rPr>
              <a:t>. The </a:t>
            </a:r>
            <a:r>
              <a:rPr lang="ca-ES" dirty="0" err="1" smtClean="0">
                <a:latin typeface="Arial" charset="0"/>
                <a:cs typeface="Arial" charset="0"/>
              </a:rPr>
              <a:t>ultimate</a:t>
            </a:r>
            <a:r>
              <a:rPr lang="ca-ES" dirty="0" smtClean="0">
                <a:latin typeface="Arial" charset="0"/>
                <a:cs typeface="Arial" charset="0"/>
              </a:rPr>
              <a:t> </a:t>
            </a:r>
            <a:r>
              <a:rPr lang="ca-ES" dirty="0" err="1" smtClean="0">
                <a:latin typeface="Arial" charset="0"/>
                <a:cs typeface="Arial" charset="0"/>
              </a:rPr>
              <a:t>expression</a:t>
            </a:r>
            <a:r>
              <a:rPr lang="ca-ES" dirty="0" smtClean="0">
                <a:latin typeface="Arial" charset="0"/>
                <a:cs typeface="Arial" charset="0"/>
              </a:rPr>
              <a:t> of </a:t>
            </a:r>
            <a:r>
              <a:rPr lang="ca-ES" dirty="0" err="1" smtClean="0">
                <a:latin typeface="Arial" charset="0"/>
                <a:cs typeface="Arial" charset="0"/>
              </a:rPr>
              <a:t>this</a:t>
            </a:r>
            <a:r>
              <a:rPr lang="ca-ES" dirty="0" smtClean="0">
                <a:latin typeface="Arial" charset="0"/>
                <a:cs typeface="Arial" charset="0"/>
              </a:rPr>
              <a:t> </a:t>
            </a:r>
            <a:r>
              <a:rPr lang="ca-ES" dirty="0" err="1" smtClean="0">
                <a:latin typeface="Arial" charset="0"/>
                <a:cs typeface="Arial" charset="0"/>
              </a:rPr>
              <a:t>information</a:t>
            </a:r>
            <a:r>
              <a:rPr lang="ca-ES" dirty="0" smtClean="0">
                <a:latin typeface="Arial" charset="0"/>
                <a:cs typeface="Arial" charset="0"/>
              </a:rPr>
              <a:t> is </a:t>
            </a:r>
            <a:r>
              <a:rPr lang="ca-ES" dirty="0" err="1" smtClean="0">
                <a:latin typeface="Arial" charset="0"/>
                <a:cs typeface="Arial" charset="0"/>
              </a:rPr>
              <a:t>the</a:t>
            </a:r>
            <a:r>
              <a:rPr lang="ca-ES" dirty="0" smtClean="0">
                <a:latin typeface="Arial" charset="0"/>
                <a:cs typeface="Arial" charset="0"/>
              </a:rPr>
              <a:t> </a:t>
            </a:r>
            <a:r>
              <a:rPr lang="ca-ES" dirty="0" err="1" smtClean="0">
                <a:latin typeface="Arial" charset="0"/>
                <a:cs typeface="Arial" charset="0"/>
              </a:rPr>
              <a:t>phenotype</a:t>
            </a:r>
            <a:r>
              <a:rPr lang="ca-ES" dirty="0" smtClean="0">
                <a:latin typeface="Arial" charset="0"/>
                <a:cs typeface="Arial" charset="0"/>
              </a:rPr>
              <a:t> of </a:t>
            </a:r>
            <a:r>
              <a:rPr lang="ca-ES" dirty="0" err="1" smtClean="0">
                <a:latin typeface="Arial" charset="0"/>
                <a:cs typeface="Arial" charset="0"/>
              </a:rPr>
              <a:t>the</a:t>
            </a:r>
            <a:r>
              <a:rPr lang="ca-ES" dirty="0" smtClean="0">
                <a:latin typeface="Arial" charset="0"/>
                <a:cs typeface="Arial" charset="0"/>
              </a:rPr>
              <a:t> </a:t>
            </a:r>
            <a:r>
              <a:rPr lang="ca-ES" dirty="0" err="1" smtClean="0">
                <a:latin typeface="Arial" charset="0"/>
                <a:cs typeface="Arial" charset="0"/>
              </a:rPr>
              <a:t>organism</a:t>
            </a:r>
            <a:r>
              <a:rPr lang="ca-ES" dirty="0" smtClean="0">
                <a:latin typeface="Arial" charset="0"/>
                <a:cs typeface="Arial" charset="0"/>
              </a:rPr>
              <a:t>. </a:t>
            </a:r>
            <a:r>
              <a:rPr lang="ca-ES" dirty="0" err="1" smtClean="0">
                <a:latin typeface="Arial" charset="0"/>
                <a:cs typeface="Arial" charset="0"/>
              </a:rPr>
              <a:t>Each</a:t>
            </a:r>
            <a:r>
              <a:rPr lang="ca-ES" dirty="0" smtClean="0">
                <a:latin typeface="Arial" charset="0"/>
                <a:cs typeface="Arial" charset="0"/>
              </a:rPr>
              <a:t> </a:t>
            </a:r>
            <a:r>
              <a:rPr lang="ca-ES" dirty="0" err="1" smtClean="0">
                <a:latin typeface="Arial" charset="0"/>
                <a:cs typeface="Arial" charset="0"/>
              </a:rPr>
              <a:t>step</a:t>
            </a:r>
            <a:r>
              <a:rPr lang="ca-ES" dirty="0" smtClean="0">
                <a:latin typeface="Arial" charset="0"/>
                <a:cs typeface="Arial" charset="0"/>
              </a:rPr>
              <a:t> of </a:t>
            </a:r>
            <a:r>
              <a:rPr lang="ca-ES" dirty="0" err="1" smtClean="0">
                <a:latin typeface="Arial" charset="0"/>
                <a:cs typeface="Arial" charset="0"/>
              </a:rPr>
              <a:t>the</a:t>
            </a:r>
            <a:r>
              <a:rPr lang="ca-ES" dirty="0" smtClean="0">
                <a:latin typeface="Arial" charset="0"/>
                <a:cs typeface="Arial" charset="0"/>
              </a:rPr>
              <a:t> central dogma is </a:t>
            </a:r>
            <a:r>
              <a:rPr lang="ca-ES" dirty="0" err="1" smtClean="0">
                <a:latin typeface="Arial" charset="0"/>
                <a:cs typeface="Arial" charset="0"/>
              </a:rPr>
              <a:t>accompanied</a:t>
            </a:r>
            <a:r>
              <a:rPr lang="ca-ES" dirty="0" smtClean="0">
                <a:latin typeface="Arial" charset="0"/>
                <a:cs typeface="Arial" charset="0"/>
              </a:rPr>
              <a:t> </a:t>
            </a:r>
            <a:r>
              <a:rPr lang="ca-ES" dirty="0" err="1" smtClean="0">
                <a:latin typeface="Arial" charset="0"/>
                <a:cs typeface="Arial" charset="0"/>
              </a:rPr>
              <a:t>by</a:t>
            </a:r>
            <a:r>
              <a:rPr lang="ca-ES" dirty="0" smtClean="0">
                <a:latin typeface="Arial" charset="0"/>
                <a:cs typeface="Arial" charset="0"/>
              </a:rPr>
              <a:t> recent </a:t>
            </a:r>
            <a:r>
              <a:rPr lang="ca-ES" dirty="0" err="1" smtClean="0">
                <a:latin typeface="Arial" charset="0"/>
                <a:cs typeface="Arial" charset="0"/>
              </a:rPr>
              <a:t>technological</a:t>
            </a:r>
            <a:r>
              <a:rPr lang="ca-ES" dirty="0" smtClean="0">
                <a:latin typeface="Arial" charset="0"/>
                <a:cs typeface="Arial" charset="0"/>
              </a:rPr>
              <a:t> </a:t>
            </a:r>
            <a:r>
              <a:rPr lang="ca-ES" dirty="0" err="1" smtClean="0">
                <a:latin typeface="Arial" charset="0"/>
                <a:cs typeface="Arial" charset="0"/>
              </a:rPr>
              <a:t>innovations</a:t>
            </a:r>
            <a:r>
              <a:rPr lang="ca-ES" dirty="0" smtClean="0">
                <a:latin typeface="Arial" charset="0"/>
                <a:cs typeface="Arial" charset="0"/>
              </a:rPr>
              <a:t> </a:t>
            </a:r>
            <a:r>
              <a:rPr lang="ca-ES" dirty="0" err="1" smtClean="0">
                <a:latin typeface="Arial" charset="0"/>
                <a:cs typeface="Arial" charset="0"/>
              </a:rPr>
              <a:t>that</a:t>
            </a:r>
            <a:r>
              <a:rPr lang="ca-ES" dirty="0" smtClean="0">
                <a:latin typeface="Arial" charset="0"/>
                <a:cs typeface="Arial" charset="0"/>
              </a:rPr>
              <a:t> </a:t>
            </a:r>
            <a:r>
              <a:rPr lang="ca-ES" dirty="0" err="1" smtClean="0">
                <a:latin typeface="Arial" charset="0"/>
                <a:cs typeface="Arial" charset="0"/>
              </a:rPr>
              <a:t>allow</a:t>
            </a:r>
            <a:r>
              <a:rPr lang="ca-ES" dirty="0" smtClean="0">
                <a:latin typeface="Arial" charset="0"/>
                <a:cs typeface="Arial" charset="0"/>
              </a:rPr>
              <a:t> </a:t>
            </a:r>
            <a:r>
              <a:rPr lang="ca-ES" dirty="0" err="1" smtClean="0">
                <a:latin typeface="Arial" charset="0"/>
                <a:cs typeface="Arial" charset="0"/>
              </a:rPr>
              <a:t>genome-wide</a:t>
            </a:r>
            <a:r>
              <a:rPr lang="ca-ES" dirty="0" smtClean="0">
                <a:latin typeface="Arial" charset="0"/>
                <a:cs typeface="Arial" charset="0"/>
              </a:rPr>
              <a:t> </a:t>
            </a:r>
            <a:r>
              <a:rPr lang="ca-ES" dirty="0" err="1" smtClean="0">
                <a:latin typeface="Arial" charset="0"/>
                <a:cs typeface="Arial" charset="0"/>
              </a:rPr>
              <a:t>analysis</a:t>
            </a:r>
            <a:r>
              <a:rPr lang="ca-ES" dirty="0" smtClean="0">
                <a:latin typeface="Arial" charset="0"/>
                <a:cs typeface="Arial" charset="0"/>
              </a:rPr>
              <a:t>. </a:t>
            </a:r>
            <a:r>
              <a:rPr lang="ca-ES" dirty="0" err="1" smtClean="0">
                <a:latin typeface="Arial" charset="0"/>
                <a:cs typeface="Arial" charset="0"/>
              </a:rPr>
              <a:t>Although</a:t>
            </a:r>
            <a:r>
              <a:rPr lang="ca-ES" dirty="0" smtClean="0">
                <a:latin typeface="Arial" charset="0"/>
                <a:cs typeface="Arial" charset="0"/>
              </a:rPr>
              <a:t> </a:t>
            </a:r>
            <a:r>
              <a:rPr lang="ca-ES" dirty="0" err="1" smtClean="0">
                <a:latin typeface="Arial" charset="0"/>
                <a:cs typeface="Arial" charset="0"/>
              </a:rPr>
              <a:t>the</a:t>
            </a:r>
            <a:r>
              <a:rPr lang="ca-ES" dirty="0" smtClean="0">
                <a:latin typeface="Arial" charset="0"/>
                <a:cs typeface="Arial" charset="0"/>
              </a:rPr>
              <a:t> central dogma </a:t>
            </a:r>
            <a:r>
              <a:rPr lang="ca-ES" dirty="0" err="1" smtClean="0">
                <a:latin typeface="Arial" charset="0"/>
                <a:cs typeface="Arial" charset="0"/>
              </a:rPr>
              <a:t>once</a:t>
            </a:r>
            <a:r>
              <a:rPr lang="ca-ES" dirty="0" smtClean="0">
                <a:latin typeface="Arial" charset="0"/>
                <a:cs typeface="Arial" charset="0"/>
              </a:rPr>
              <a:t> </a:t>
            </a:r>
            <a:r>
              <a:rPr lang="ca-ES" dirty="0" err="1" smtClean="0">
                <a:latin typeface="Arial" charset="0"/>
                <a:cs typeface="Arial" charset="0"/>
              </a:rPr>
              <a:t>presented</a:t>
            </a:r>
            <a:r>
              <a:rPr lang="ca-ES" dirty="0" smtClean="0">
                <a:latin typeface="Arial" charset="0"/>
                <a:cs typeface="Arial" charset="0"/>
              </a:rPr>
              <a:t> a </a:t>
            </a:r>
            <a:r>
              <a:rPr lang="ca-ES" dirty="0" err="1" smtClean="0">
                <a:latin typeface="Arial" charset="0"/>
                <a:cs typeface="Arial" charset="0"/>
              </a:rPr>
              <a:t>view</a:t>
            </a:r>
            <a:r>
              <a:rPr lang="ca-ES" dirty="0" smtClean="0">
                <a:latin typeface="Arial" charset="0"/>
                <a:cs typeface="Arial" charset="0"/>
              </a:rPr>
              <a:t> </a:t>
            </a:r>
            <a:r>
              <a:rPr lang="ca-ES" dirty="0" err="1" smtClean="0">
                <a:latin typeface="Arial" charset="0"/>
                <a:cs typeface="Arial" charset="0"/>
              </a:rPr>
              <a:t>that</a:t>
            </a:r>
            <a:r>
              <a:rPr lang="ca-ES" dirty="0" smtClean="0">
                <a:latin typeface="Arial" charset="0"/>
                <a:cs typeface="Arial" charset="0"/>
              </a:rPr>
              <a:t> </a:t>
            </a:r>
            <a:r>
              <a:rPr lang="ca-ES" dirty="0" err="1" smtClean="0">
                <a:latin typeface="Arial" charset="0"/>
                <a:cs typeface="Arial" charset="0"/>
              </a:rPr>
              <a:t>was</a:t>
            </a:r>
            <a:r>
              <a:rPr lang="ca-ES" dirty="0" smtClean="0">
                <a:latin typeface="Arial" charset="0"/>
                <a:cs typeface="Arial" charset="0"/>
              </a:rPr>
              <a:t> </a:t>
            </a:r>
            <a:r>
              <a:rPr lang="ca-ES" dirty="0" err="1" smtClean="0">
                <a:latin typeface="Arial" charset="0"/>
                <a:cs typeface="Arial" charset="0"/>
              </a:rPr>
              <a:t>essentially</a:t>
            </a:r>
            <a:r>
              <a:rPr lang="ca-ES" dirty="0" smtClean="0">
                <a:latin typeface="Arial" charset="0"/>
                <a:cs typeface="Arial" charset="0"/>
              </a:rPr>
              <a:t> </a:t>
            </a:r>
            <a:r>
              <a:rPr lang="ca-ES" dirty="0" err="1" smtClean="0">
                <a:latin typeface="Arial" charset="0"/>
                <a:cs typeface="Arial" charset="0"/>
              </a:rPr>
              <a:t>descriptive</a:t>
            </a:r>
            <a:r>
              <a:rPr lang="ca-ES" dirty="0" smtClean="0">
                <a:latin typeface="Arial" charset="0"/>
                <a:cs typeface="Arial" charset="0"/>
              </a:rPr>
              <a:t>, and </a:t>
            </a:r>
            <a:r>
              <a:rPr lang="ca-ES" dirty="0" err="1" smtClean="0">
                <a:latin typeface="Arial" charset="0"/>
                <a:cs typeface="Arial" charset="0"/>
              </a:rPr>
              <a:t>limited</a:t>
            </a:r>
            <a:r>
              <a:rPr lang="ca-ES" dirty="0" smtClean="0">
                <a:latin typeface="Arial" charset="0"/>
                <a:cs typeface="Arial" charset="0"/>
              </a:rPr>
              <a:t> to </a:t>
            </a:r>
            <a:r>
              <a:rPr lang="ca-ES" dirty="0" err="1" smtClean="0">
                <a:latin typeface="Arial" charset="0"/>
                <a:cs typeface="Arial" charset="0"/>
              </a:rPr>
              <a:t>gene-by-gene</a:t>
            </a:r>
            <a:r>
              <a:rPr lang="ca-ES" dirty="0" smtClean="0">
                <a:latin typeface="Arial" charset="0"/>
                <a:cs typeface="Arial" charset="0"/>
              </a:rPr>
              <a:t> </a:t>
            </a:r>
            <a:r>
              <a:rPr lang="ca-ES" dirty="0" err="1" smtClean="0">
                <a:latin typeface="Arial" charset="0"/>
                <a:cs typeface="Arial" charset="0"/>
              </a:rPr>
              <a:t>studies</a:t>
            </a:r>
            <a:r>
              <a:rPr lang="ca-ES" dirty="0" smtClean="0">
                <a:latin typeface="Arial" charset="0"/>
                <a:cs typeface="Arial" charset="0"/>
              </a:rPr>
              <a:t>, </a:t>
            </a:r>
            <a:r>
              <a:rPr lang="ca-ES" dirty="0" err="1" smtClean="0">
                <a:latin typeface="Arial" charset="0"/>
                <a:cs typeface="Arial" charset="0"/>
              </a:rPr>
              <a:t>it</a:t>
            </a:r>
            <a:r>
              <a:rPr lang="ca-ES" dirty="0" smtClean="0">
                <a:latin typeface="Arial" charset="0"/>
                <a:cs typeface="Arial" charset="0"/>
              </a:rPr>
              <a:t> </a:t>
            </a:r>
            <a:r>
              <a:rPr lang="ca-ES" dirty="0" err="1" smtClean="0">
                <a:latin typeface="Arial" charset="0"/>
                <a:cs typeface="Arial" charset="0"/>
              </a:rPr>
              <a:t>can</a:t>
            </a:r>
            <a:r>
              <a:rPr lang="ca-ES" dirty="0" smtClean="0">
                <a:latin typeface="Arial" charset="0"/>
                <a:cs typeface="Arial" charset="0"/>
              </a:rPr>
              <a:t> </a:t>
            </a:r>
            <a:r>
              <a:rPr lang="ca-ES" dirty="0" err="1" smtClean="0">
                <a:latin typeface="Arial" charset="0"/>
                <a:cs typeface="Arial" charset="0"/>
              </a:rPr>
              <a:t>now</a:t>
            </a:r>
            <a:r>
              <a:rPr lang="ca-ES" dirty="0" smtClean="0">
                <a:latin typeface="Arial" charset="0"/>
                <a:cs typeface="Arial" charset="0"/>
              </a:rPr>
              <a:t> be </a:t>
            </a:r>
            <a:r>
              <a:rPr lang="ca-ES" dirty="0" err="1" smtClean="0">
                <a:latin typeface="Arial" charset="0"/>
                <a:cs typeface="Arial" charset="0"/>
              </a:rPr>
              <a:t>coupled</a:t>
            </a:r>
            <a:r>
              <a:rPr lang="ca-ES" dirty="0" smtClean="0">
                <a:latin typeface="Arial" charset="0"/>
                <a:cs typeface="Arial" charset="0"/>
              </a:rPr>
              <a:t> </a:t>
            </a:r>
            <a:r>
              <a:rPr lang="ca-ES" dirty="0" err="1" smtClean="0">
                <a:latin typeface="Arial" charset="0"/>
                <a:cs typeface="Arial" charset="0"/>
              </a:rPr>
              <a:t>with</a:t>
            </a:r>
            <a:r>
              <a:rPr lang="ca-ES" dirty="0" smtClean="0">
                <a:latin typeface="Arial" charset="0"/>
                <a:cs typeface="Arial" charset="0"/>
              </a:rPr>
              <a:t> </a:t>
            </a:r>
            <a:r>
              <a:rPr lang="ca-ES" dirty="0" err="1" smtClean="0">
                <a:latin typeface="Arial" charset="0"/>
                <a:cs typeface="Arial" charset="0"/>
              </a:rPr>
              <a:t>technology</a:t>
            </a:r>
            <a:r>
              <a:rPr lang="ca-ES" dirty="0" smtClean="0">
                <a:latin typeface="Arial" charset="0"/>
                <a:cs typeface="Arial" charset="0"/>
              </a:rPr>
              <a:t> and </a:t>
            </a:r>
            <a:r>
              <a:rPr lang="ca-ES" dirty="0" err="1" smtClean="0">
                <a:latin typeface="Arial" charset="0"/>
                <a:cs typeface="Arial" charset="0"/>
              </a:rPr>
              <a:t>viewed</a:t>
            </a:r>
            <a:r>
              <a:rPr lang="ca-ES" dirty="0" smtClean="0">
                <a:latin typeface="Arial" charset="0"/>
                <a:cs typeface="Arial" charset="0"/>
              </a:rPr>
              <a:t> as experimental and </a:t>
            </a:r>
            <a:r>
              <a:rPr lang="ca-ES" dirty="0" err="1" smtClean="0">
                <a:latin typeface="Arial" charset="0"/>
                <a:cs typeface="Arial" charset="0"/>
              </a:rPr>
              <a:t>testable</a:t>
            </a:r>
            <a:r>
              <a:rPr lang="ca-ES" dirty="0" smtClean="0">
                <a:latin typeface="Arial" charset="0"/>
                <a:cs typeface="Arial" charset="0"/>
              </a:rPr>
              <a:t>. </a:t>
            </a:r>
            <a:r>
              <a:rPr lang="ca-ES" dirty="0" err="1" smtClean="0">
                <a:latin typeface="Arial" charset="0"/>
                <a:cs typeface="Arial" charset="0"/>
              </a:rPr>
              <a:t>Hypotheses</a:t>
            </a:r>
            <a:r>
              <a:rPr lang="ca-ES" dirty="0" smtClean="0">
                <a:latin typeface="Arial" charset="0"/>
                <a:cs typeface="Arial" charset="0"/>
              </a:rPr>
              <a:t> </a:t>
            </a:r>
            <a:r>
              <a:rPr lang="ca-ES" dirty="0" err="1" smtClean="0">
                <a:latin typeface="Arial" charset="0"/>
                <a:cs typeface="Arial" charset="0"/>
              </a:rPr>
              <a:t>can</a:t>
            </a:r>
            <a:r>
              <a:rPr lang="ca-ES" dirty="0" smtClean="0">
                <a:latin typeface="Arial" charset="0"/>
                <a:cs typeface="Arial" charset="0"/>
              </a:rPr>
              <a:t> be </a:t>
            </a:r>
            <a:r>
              <a:rPr lang="ca-ES" dirty="0" err="1" smtClean="0">
                <a:latin typeface="Arial" charset="0"/>
                <a:cs typeface="Arial" charset="0"/>
              </a:rPr>
              <a:t>formulated</a:t>
            </a:r>
            <a:r>
              <a:rPr lang="ca-ES" dirty="0" smtClean="0">
                <a:latin typeface="Arial" charset="0"/>
                <a:cs typeface="Arial" charset="0"/>
              </a:rPr>
              <a:t> and </a:t>
            </a:r>
            <a:r>
              <a:rPr lang="ca-ES" dirty="0" err="1" smtClean="0">
                <a:latin typeface="Arial" charset="0"/>
                <a:cs typeface="Arial" charset="0"/>
              </a:rPr>
              <a:t>revised</a:t>
            </a:r>
            <a:r>
              <a:rPr lang="ca-ES" dirty="0" smtClean="0">
                <a:latin typeface="Arial" charset="0"/>
                <a:cs typeface="Arial" charset="0"/>
              </a:rPr>
              <a:t> for </a:t>
            </a:r>
            <a:r>
              <a:rPr lang="ca-ES" dirty="0" err="1" smtClean="0">
                <a:latin typeface="Arial" charset="0"/>
                <a:cs typeface="Arial" charset="0"/>
              </a:rPr>
              <a:t>the</a:t>
            </a:r>
            <a:r>
              <a:rPr lang="ca-ES" dirty="0" smtClean="0">
                <a:latin typeface="Arial" charset="0"/>
                <a:cs typeface="Arial" charset="0"/>
              </a:rPr>
              <a:t> </a:t>
            </a:r>
            <a:r>
              <a:rPr lang="ca-ES" dirty="0" err="1" smtClean="0">
                <a:latin typeface="Arial" charset="0"/>
                <a:cs typeface="Arial" charset="0"/>
              </a:rPr>
              <a:t>purpose</a:t>
            </a:r>
            <a:r>
              <a:rPr lang="ca-ES" dirty="0" smtClean="0">
                <a:latin typeface="Arial" charset="0"/>
                <a:cs typeface="Arial" charset="0"/>
              </a:rPr>
              <a:t> of </a:t>
            </a:r>
            <a:r>
              <a:rPr lang="ca-ES" dirty="0" err="1" smtClean="0">
                <a:latin typeface="Arial" charset="0"/>
                <a:cs typeface="Arial" charset="0"/>
              </a:rPr>
              <a:t>elucidating</a:t>
            </a:r>
            <a:r>
              <a:rPr lang="ca-ES" dirty="0" smtClean="0">
                <a:latin typeface="Arial" charset="0"/>
                <a:cs typeface="Arial" charset="0"/>
              </a:rPr>
              <a:t> </a:t>
            </a:r>
            <a:r>
              <a:rPr lang="ca-ES" dirty="0" err="1" smtClean="0">
                <a:latin typeface="Arial" charset="0"/>
                <a:cs typeface="Arial" charset="0"/>
              </a:rPr>
              <a:t>the</a:t>
            </a:r>
            <a:r>
              <a:rPr lang="ca-ES" dirty="0" smtClean="0">
                <a:latin typeface="Arial" charset="0"/>
                <a:cs typeface="Arial" charset="0"/>
              </a:rPr>
              <a:t> </a:t>
            </a:r>
            <a:r>
              <a:rPr lang="ca-ES" dirty="0" err="1" smtClean="0">
                <a:latin typeface="Arial" charset="0"/>
                <a:cs typeface="Arial" charset="0"/>
              </a:rPr>
              <a:t>detailed</a:t>
            </a:r>
            <a:r>
              <a:rPr lang="ca-ES" dirty="0" smtClean="0">
                <a:latin typeface="Arial" charset="0"/>
                <a:cs typeface="Arial" charset="0"/>
              </a:rPr>
              <a:t> </a:t>
            </a:r>
            <a:r>
              <a:rPr lang="ca-ES" dirty="0" err="1" smtClean="0">
                <a:latin typeface="Arial" charset="0"/>
                <a:cs typeface="Arial" charset="0"/>
              </a:rPr>
              <a:t>connections</a:t>
            </a:r>
            <a:r>
              <a:rPr lang="ca-ES" dirty="0" smtClean="0">
                <a:latin typeface="Arial" charset="0"/>
                <a:cs typeface="Arial" charset="0"/>
              </a:rPr>
              <a:t> </a:t>
            </a:r>
            <a:r>
              <a:rPr lang="ca-ES" dirty="0" err="1" smtClean="0">
                <a:latin typeface="Arial" charset="0"/>
                <a:cs typeface="Arial" charset="0"/>
              </a:rPr>
              <a:t>between</a:t>
            </a:r>
            <a:r>
              <a:rPr lang="ca-ES" dirty="0" smtClean="0">
                <a:latin typeface="Arial" charset="0"/>
                <a:cs typeface="Arial" charset="0"/>
              </a:rPr>
              <a:t> </a:t>
            </a:r>
            <a:r>
              <a:rPr lang="ca-ES" dirty="0" err="1" smtClean="0">
                <a:latin typeface="Arial" charset="0"/>
                <a:cs typeface="Arial" charset="0"/>
              </a:rPr>
              <a:t>genotype</a:t>
            </a:r>
            <a:r>
              <a:rPr lang="ca-ES" dirty="0" smtClean="0">
                <a:latin typeface="Arial" charset="0"/>
                <a:cs typeface="Arial" charset="0"/>
              </a:rPr>
              <a:t> and </a:t>
            </a:r>
            <a:r>
              <a:rPr lang="ca-ES" dirty="0" err="1" smtClean="0">
                <a:latin typeface="Arial" charset="0"/>
                <a:cs typeface="Arial" charset="0"/>
              </a:rPr>
              <a:t>phenotype</a:t>
            </a:r>
            <a:r>
              <a:rPr lang="ca-ES" dirty="0" smtClean="0">
                <a:latin typeface="Arial" charset="0"/>
                <a:cs typeface="Arial" charset="0"/>
              </a:rPr>
              <a:t>, </a:t>
            </a:r>
            <a:r>
              <a:rPr lang="ca-ES" dirty="0" err="1" smtClean="0">
                <a:latin typeface="Arial" charset="0"/>
                <a:cs typeface="Arial" charset="0"/>
              </a:rPr>
              <a:t>therefore</a:t>
            </a:r>
            <a:r>
              <a:rPr lang="ca-ES" dirty="0" smtClean="0">
                <a:latin typeface="Arial" charset="0"/>
                <a:cs typeface="Arial" charset="0"/>
              </a:rPr>
              <a:t> </a:t>
            </a:r>
            <a:r>
              <a:rPr lang="ca-ES" dirty="0" err="1" smtClean="0">
                <a:latin typeface="Arial" charset="0"/>
                <a:cs typeface="Arial" charset="0"/>
              </a:rPr>
              <a:t>unravelling</a:t>
            </a:r>
            <a:r>
              <a:rPr lang="ca-ES" dirty="0" smtClean="0">
                <a:latin typeface="Arial" charset="0"/>
                <a:cs typeface="Arial" charset="0"/>
              </a:rPr>
              <a:t> </a:t>
            </a:r>
            <a:r>
              <a:rPr lang="ca-ES" dirty="0" err="1" smtClean="0">
                <a:latin typeface="Arial" charset="0"/>
                <a:cs typeface="Arial" charset="0"/>
              </a:rPr>
              <a:t>the</a:t>
            </a:r>
            <a:r>
              <a:rPr lang="ca-ES" dirty="0" smtClean="0">
                <a:latin typeface="Arial" charset="0"/>
                <a:cs typeface="Arial" charset="0"/>
              </a:rPr>
              <a:t> </a:t>
            </a:r>
            <a:r>
              <a:rPr lang="ca-ES" dirty="0" err="1" smtClean="0">
                <a:latin typeface="Arial" charset="0"/>
                <a:cs typeface="Arial" charset="0"/>
              </a:rPr>
              <a:t>inner</a:t>
            </a:r>
            <a:r>
              <a:rPr lang="ca-ES" dirty="0" smtClean="0">
                <a:latin typeface="Arial" charset="0"/>
                <a:cs typeface="Arial" charset="0"/>
              </a:rPr>
              <a:t> molecular </a:t>
            </a:r>
            <a:r>
              <a:rPr lang="ca-ES" dirty="0" err="1" smtClean="0">
                <a:latin typeface="Arial" charset="0"/>
                <a:cs typeface="Arial" charset="0"/>
              </a:rPr>
              <a:t>biology</a:t>
            </a:r>
            <a:r>
              <a:rPr lang="ca-ES" dirty="0" smtClean="0">
                <a:latin typeface="Arial" charset="0"/>
                <a:cs typeface="Arial" charset="0"/>
              </a:rPr>
              <a:t> of </a:t>
            </a:r>
            <a:r>
              <a:rPr lang="ca-ES" dirty="0" err="1" smtClean="0">
                <a:latin typeface="Arial" charset="0"/>
                <a:cs typeface="Arial" charset="0"/>
              </a:rPr>
              <a:t>an</a:t>
            </a:r>
            <a:r>
              <a:rPr lang="ca-ES" dirty="0" smtClean="0">
                <a:latin typeface="Arial" charset="0"/>
                <a:cs typeface="Arial" charset="0"/>
              </a:rPr>
              <a:t> </a:t>
            </a:r>
            <a:r>
              <a:rPr lang="ca-ES" dirty="0" err="1" smtClean="0">
                <a:latin typeface="Arial" charset="0"/>
                <a:cs typeface="Arial" charset="0"/>
              </a:rPr>
              <a:t>organism</a:t>
            </a:r>
            <a:r>
              <a:rPr lang="ca-ES" dirty="0" smtClean="0">
                <a:latin typeface="Arial" charset="0"/>
                <a:cs typeface="Arial" charset="0"/>
              </a:rPr>
              <a:t>.</a:t>
            </a:r>
          </a:p>
          <a:p>
            <a:pPr>
              <a:spcBef>
                <a:spcPts val="415"/>
              </a:spcBef>
              <a:tabLst>
                <a:tab pos="0" algn="l"/>
                <a:tab pos="413249" algn="l"/>
                <a:tab pos="827963" algn="l"/>
                <a:tab pos="1242677" algn="l"/>
                <a:tab pos="1657392" algn="l"/>
                <a:tab pos="2072106" algn="l"/>
                <a:tab pos="2486820" algn="l"/>
                <a:tab pos="2901534" algn="l"/>
                <a:tab pos="3316249" algn="l"/>
                <a:tab pos="3730963" algn="l"/>
                <a:tab pos="4145677" algn="l"/>
                <a:tab pos="4560391" algn="l"/>
                <a:tab pos="4975106" algn="l"/>
                <a:tab pos="5389819" algn="l"/>
                <a:tab pos="5804534" algn="l"/>
                <a:tab pos="6219248" algn="l"/>
                <a:tab pos="6633962" algn="l"/>
                <a:tab pos="7048676" algn="l"/>
                <a:tab pos="7463391" algn="l"/>
                <a:tab pos="7878105" algn="l"/>
                <a:tab pos="8292819" algn="l"/>
              </a:tabLst>
            </a:pPr>
            <a:endParaRPr lang="ca-ES" dirty="0" smtClean="0">
              <a:latin typeface="Arial" charset="0"/>
              <a:cs typeface="Arial" charset="0"/>
            </a:endParaRPr>
          </a:p>
          <a:p>
            <a:pPr>
              <a:spcBef>
                <a:spcPts val="415"/>
              </a:spcBef>
              <a:tabLst>
                <a:tab pos="0" algn="l"/>
                <a:tab pos="413249" algn="l"/>
                <a:tab pos="827963" algn="l"/>
                <a:tab pos="1242677" algn="l"/>
                <a:tab pos="1657392" algn="l"/>
                <a:tab pos="2072106" algn="l"/>
                <a:tab pos="2486820" algn="l"/>
                <a:tab pos="2901534" algn="l"/>
                <a:tab pos="3316249" algn="l"/>
                <a:tab pos="3730963" algn="l"/>
                <a:tab pos="4145677" algn="l"/>
                <a:tab pos="4560391" algn="l"/>
                <a:tab pos="4975106" algn="l"/>
                <a:tab pos="5389819" algn="l"/>
                <a:tab pos="5804534" algn="l"/>
                <a:tab pos="6219248" algn="l"/>
                <a:tab pos="6633962" algn="l"/>
                <a:tab pos="7048676" algn="l"/>
                <a:tab pos="7463391" algn="l"/>
                <a:tab pos="7878105" algn="l"/>
                <a:tab pos="8292819" algn="l"/>
              </a:tabLst>
            </a:pPr>
            <a:endParaRPr lang="ca-ES" dirty="0" smtClean="0">
              <a:latin typeface="Arial" charset="0"/>
              <a:cs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9"/>
          <p:cNvSpPr>
            <a:spLocks noGrp="1" noChangeArrowheads="1"/>
          </p:cNvSpPr>
          <p:nvPr>
            <p:ph type="sldNum" sz="quarter"/>
          </p:nvPr>
        </p:nvSpPr>
        <p:spPr>
          <a:noFill/>
        </p:spPr>
        <p:txBody>
          <a:bodyPr/>
          <a:lstStyle/>
          <a:p>
            <a:fld id="{B31E5E7B-86F6-4C08-BEEF-072000A3B53A}" type="slidenum">
              <a:rPr lang="en-US">
                <a:latin typeface="Times New Roman" pitchFamily="16" charset="0"/>
                <a:cs typeface="Arial" charset="0"/>
              </a:rPr>
              <a:pPr/>
              <a:t>33</a:t>
            </a:fld>
            <a:endParaRPr lang="en-US">
              <a:latin typeface="Times New Roman" pitchFamily="16" charset="0"/>
              <a:cs typeface="Arial" charset="0"/>
            </a:endParaRPr>
          </a:p>
        </p:txBody>
      </p:sp>
      <p:sp>
        <p:nvSpPr>
          <p:cNvPr id="89091" name="Rectangle 1"/>
          <p:cNvSpPr txBox="1">
            <a:spLocks noGrp="1" noRot="1" noChangeAspect="1" noChangeArrowheads="1" noTextEdit="1"/>
          </p:cNvSpPr>
          <p:nvPr>
            <p:ph type="sldImg"/>
          </p:nvPr>
        </p:nvSpPr>
        <p:spPr>
          <a:xfrm>
            <a:off x="1143000" y="685800"/>
            <a:ext cx="4568825" cy="3425825"/>
          </a:xfrm>
          <a:ln/>
        </p:spPr>
      </p:sp>
      <p:sp>
        <p:nvSpPr>
          <p:cNvPr id="89092" name="Text Box 2"/>
          <p:cNvSpPr txBox="1">
            <a:spLocks noGrp="1" noChangeArrowheads="1"/>
          </p:cNvSpPr>
          <p:nvPr>
            <p:ph type="body" idx="1"/>
          </p:nvPr>
        </p:nvSpPr>
        <p:spPr>
          <a:xfrm>
            <a:off x="685494" y="4342939"/>
            <a:ext cx="5483946" cy="4111751"/>
          </a:xfrm>
          <a:noFill/>
          <a:ln/>
        </p:spPr>
        <p:txBody>
          <a:bodyPr/>
          <a:lstStyle/>
          <a:p>
            <a:pPr>
              <a:spcBef>
                <a:spcPts val="415"/>
              </a:spcBef>
              <a:tabLst>
                <a:tab pos="0" algn="l"/>
                <a:tab pos="413249" algn="l"/>
                <a:tab pos="827963" algn="l"/>
                <a:tab pos="1242677" algn="l"/>
                <a:tab pos="1657392" algn="l"/>
                <a:tab pos="2072106" algn="l"/>
                <a:tab pos="2486820" algn="l"/>
                <a:tab pos="2901534" algn="l"/>
                <a:tab pos="3316249" algn="l"/>
                <a:tab pos="3730963" algn="l"/>
                <a:tab pos="4145677" algn="l"/>
                <a:tab pos="4560391" algn="l"/>
                <a:tab pos="4975106" algn="l"/>
                <a:tab pos="5389819" algn="l"/>
                <a:tab pos="5804534" algn="l"/>
                <a:tab pos="6219248" algn="l"/>
                <a:tab pos="6633962" algn="l"/>
                <a:tab pos="7048676" algn="l"/>
                <a:tab pos="7463391" algn="l"/>
                <a:tab pos="7878105" algn="l"/>
                <a:tab pos="8292819" algn="l"/>
              </a:tabLst>
            </a:pPr>
            <a:r>
              <a:rPr lang="en-US" dirty="0" smtClean="0">
                <a:latin typeface="Times New Roman" pitchFamily="16" charset="0"/>
                <a:ea typeface="DejaVu Sans" charset="0"/>
                <a:cs typeface="DejaVu Sans" charset="0"/>
              </a:rPr>
              <a:t>Genomics is a discipline in genetics concerning the study of the genomes of organisms. The field includes intensive efforts to determine the entire DNA sequence of organisms and fine-scale genetic mapping efforts. The field also includes studies of </a:t>
            </a:r>
            <a:r>
              <a:rPr lang="en-US" dirty="0" err="1" smtClean="0">
                <a:latin typeface="Times New Roman" pitchFamily="16" charset="0"/>
                <a:ea typeface="DejaVu Sans" charset="0"/>
                <a:cs typeface="DejaVu Sans" charset="0"/>
              </a:rPr>
              <a:t>intragenomic</a:t>
            </a:r>
            <a:r>
              <a:rPr lang="en-US" dirty="0" smtClean="0">
                <a:latin typeface="Times New Roman" pitchFamily="16" charset="0"/>
                <a:ea typeface="DejaVu Sans" charset="0"/>
                <a:cs typeface="DejaVu Sans" charset="0"/>
              </a:rPr>
              <a:t> phenomena such as </a:t>
            </a:r>
            <a:r>
              <a:rPr lang="en-US" dirty="0" err="1" smtClean="0">
                <a:latin typeface="Times New Roman" pitchFamily="16" charset="0"/>
                <a:ea typeface="DejaVu Sans" charset="0"/>
                <a:cs typeface="DejaVu Sans" charset="0"/>
              </a:rPr>
              <a:t>heterosis</a:t>
            </a:r>
            <a:r>
              <a:rPr lang="en-US" dirty="0" smtClean="0">
                <a:latin typeface="Times New Roman" pitchFamily="16" charset="0"/>
                <a:ea typeface="DejaVu Sans" charset="0"/>
                <a:cs typeface="DejaVu Sans" charset="0"/>
              </a:rPr>
              <a:t>, </a:t>
            </a:r>
            <a:r>
              <a:rPr lang="en-US" dirty="0" err="1" smtClean="0">
                <a:latin typeface="Times New Roman" pitchFamily="16" charset="0"/>
                <a:ea typeface="DejaVu Sans" charset="0"/>
                <a:cs typeface="DejaVu Sans" charset="0"/>
              </a:rPr>
              <a:t>epistasis</a:t>
            </a:r>
            <a:r>
              <a:rPr lang="en-US" dirty="0" smtClean="0">
                <a:latin typeface="Times New Roman" pitchFamily="16" charset="0"/>
                <a:ea typeface="DejaVu Sans" charset="0"/>
                <a:cs typeface="DejaVu Sans" charset="0"/>
              </a:rPr>
              <a:t>, </a:t>
            </a:r>
            <a:r>
              <a:rPr lang="en-US" dirty="0" err="1" smtClean="0">
                <a:latin typeface="Times New Roman" pitchFamily="16" charset="0"/>
                <a:ea typeface="DejaVu Sans" charset="0"/>
                <a:cs typeface="DejaVu Sans" charset="0"/>
              </a:rPr>
              <a:t>pleiotropy</a:t>
            </a:r>
            <a:r>
              <a:rPr lang="en-US" dirty="0" smtClean="0">
                <a:latin typeface="Times New Roman" pitchFamily="16" charset="0"/>
                <a:ea typeface="DejaVu Sans" charset="0"/>
                <a:cs typeface="DejaVu Sans" charset="0"/>
              </a:rPr>
              <a:t> and other interactions between loci and alleles within the genome. In contrast, the investigation of the roles and functions of single genes is a primary focus of molecular biology or genetics and is a common topic of modern medical and biological research. Research of single genes does not fall into the definition of genomics unless the aim of this genetic, pathway, and functional information analysis is to elucidate its effect on, place in, and response to the entire genome's networks.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9"/>
          <p:cNvSpPr>
            <a:spLocks noGrp="1" noChangeArrowheads="1"/>
          </p:cNvSpPr>
          <p:nvPr>
            <p:ph type="sldNum" sz="quarter"/>
          </p:nvPr>
        </p:nvSpPr>
        <p:spPr>
          <a:noFill/>
        </p:spPr>
        <p:txBody>
          <a:bodyPr/>
          <a:lstStyle/>
          <a:p>
            <a:fld id="{A6BE13AF-3030-4B04-89F7-216C38823BA3}" type="slidenum">
              <a:rPr lang="en-US">
                <a:latin typeface="Times New Roman" pitchFamily="16" charset="0"/>
                <a:cs typeface="Arial" charset="0"/>
              </a:rPr>
              <a:pPr/>
              <a:t>34</a:t>
            </a:fld>
            <a:endParaRPr lang="en-US">
              <a:latin typeface="Times New Roman" pitchFamily="16" charset="0"/>
              <a:cs typeface="Arial" charset="0"/>
            </a:endParaRPr>
          </a:p>
        </p:txBody>
      </p:sp>
      <p:sp>
        <p:nvSpPr>
          <p:cNvPr id="90115" name="Rectangle 1"/>
          <p:cNvSpPr txBox="1">
            <a:spLocks noGrp="1" noRot="1" noChangeAspect="1" noChangeArrowheads="1" noTextEdit="1"/>
          </p:cNvSpPr>
          <p:nvPr>
            <p:ph type="sldImg"/>
          </p:nvPr>
        </p:nvSpPr>
        <p:spPr>
          <a:xfrm>
            <a:off x="1143000" y="685800"/>
            <a:ext cx="4568825" cy="3425825"/>
          </a:xfrm>
          <a:ln/>
        </p:spPr>
      </p:sp>
      <p:sp>
        <p:nvSpPr>
          <p:cNvPr id="90116" name="Text Box 2"/>
          <p:cNvSpPr txBox="1">
            <a:spLocks noGrp="1" noChangeArrowheads="1"/>
          </p:cNvSpPr>
          <p:nvPr>
            <p:ph type="body" idx="1"/>
          </p:nvPr>
        </p:nvSpPr>
        <p:spPr>
          <a:xfrm>
            <a:off x="685494" y="4342939"/>
            <a:ext cx="5483946" cy="4111751"/>
          </a:xfrm>
          <a:noFill/>
          <a:ln/>
        </p:spPr>
        <p:txBody>
          <a:bodyPr/>
          <a:lstStyle/>
          <a:p>
            <a:pPr>
              <a:spcBef>
                <a:spcPts val="415"/>
              </a:spcBef>
              <a:tabLst>
                <a:tab pos="0" algn="l"/>
                <a:tab pos="413249" algn="l"/>
                <a:tab pos="827963" algn="l"/>
                <a:tab pos="1242677" algn="l"/>
                <a:tab pos="1657392" algn="l"/>
                <a:tab pos="2072106" algn="l"/>
                <a:tab pos="2486820" algn="l"/>
                <a:tab pos="2901534" algn="l"/>
                <a:tab pos="3316249" algn="l"/>
                <a:tab pos="3730963" algn="l"/>
                <a:tab pos="4145677" algn="l"/>
                <a:tab pos="4560391" algn="l"/>
                <a:tab pos="4975106" algn="l"/>
                <a:tab pos="5389819" algn="l"/>
                <a:tab pos="5804534" algn="l"/>
                <a:tab pos="6219248" algn="l"/>
                <a:tab pos="6633962" algn="l"/>
                <a:tab pos="7048676" algn="l"/>
                <a:tab pos="7463391" algn="l"/>
                <a:tab pos="7878105" algn="l"/>
                <a:tab pos="8292819" algn="l"/>
              </a:tabLst>
            </a:pPr>
            <a:r>
              <a:rPr lang="en-US" dirty="0" smtClean="0">
                <a:latin typeface="Lucida Sans Unicode" pitchFamily="34" charset="0"/>
                <a:ea typeface="DejaVu Sans" charset="0"/>
                <a:cs typeface="DejaVu Sans" charset="0"/>
              </a:rPr>
              <a:t>The </a:t>
            </a:r>
            <a:r>
              <a:rPr lang="en-US" dirty="0" err="1" smtClean="0">
                <a:latin typeface="Lucida Sans Unicode" pitchFamily="34" charset="0"/>
                <a:ea typeface="DejaVu Sans" charset="0"/>
                <a:cs typeface="DejaVu Sans" charset="0"/>
              </a:rPr>
              <a:t>transcriptome</a:t>
            </a:r>
            <a:r>
              <a:rPr lang="en-US" dirty="0" smtClean="0">
                <a:latin typeface="Lucida Sans Unicode" pitchFamily="34" charset="0"/>
                <a:ea typeface="DejaVu Sans" charset="0"/>
                <a:cs typeface="DejaVu Sans" charset="0"/>
              </a:rPr>
              <a:t> is the set of all RNA molecules, including mRNA, </a:t>
            </a:r>
            <a:r>
              <a:rPr lang="en-US" dirty="0" err="1" smtClean="0">
                <a:latin typeface="Lucida Sans Unicode" pitchFamily="34" charset="0"/>
                <a:ea typeface="DejaVu Sans" charset="0"/>
                <a:cs typeface="DejaVu Sans" charset="0"/>
              </a:rPr>
              <a:t>rRNA</a:t>
            </a:r>
            <a:r>
              <a:rPr lang="en-US" dirty="0" smtClean="0">
                <a:latin typeface="Lucida Sans Unicode" pitchFamily="34" charset="0"/>
                <a:ea typeface="DejaVu Sans" charset="0"/>
                <a:cs typeface="DejaVu Sans" charset="0"/>
              </a:rPr>
              <a:t>, </a:t>
            </a:r>
            <a:r>
              <a:rPr lang="en-US" dirty="0" err="1" smtClean="0">
                <a:latin typeface="Lucida Sans Unicode" pitchFamily="34" charset="0"/>
                <a:ea typeface="DejaVu Sans" charset="0"/>
                <a:cs typeface="DejaVu Sans" charset="0"/>
              </a:rPr>
              <a:t>tRNA</a:t>
            </a:r>
            <a:r>
              <a:rPr lang="en-US" dirty="0" smtClean="0">
                <a:latin typeface="Lucida Sans Unicode" pitchFamily="34" charset="0"/>
                <a:ea typeface="DejaVu Sans" charset="0"/>
                <a:cs typeface="DejaVu Sans" charset="0"/>
              </a:rPr>
              <a:t>, and other non-coding RNA produced in one or a population of cells.</a:t>
            </a:r>
          </a:p>
          <a:p>
            <a:pPr>
              <a:spcBef>
                <a:spcPts val="415"/>
              </a:spcBef>
              <a:tabLst>
                <a:tab pos="0" algn="l"/>
                <a:tab pos="413249" algn="l"/>
                <a:tab pos="827963" algn="l"/>
                <a:tab pos="1242677" algn="l"/>
                <a:tab pos="1657392" algn="l"/>
                <a:tab pos="2072106" algn="l"/>
                <a:tab pos="2486820" algn="l"/>
                <a:tab pos="2901534" algn="l"/>
                <a:tab pos="3316249" algn="l"/>
                <a:tab pos="3730963" algn="l"/>
                <a:tab pos="4145677" algn="l"/>
                <a:tab pos="4560391" algn="l"/>
                <a:tab pos="4975106" algn="l"/>
                <a:tab pos="5389819" algn="l"/>
                <a:tab pos="5804534" algn="l"/>
                <a:tab pos="6219248" algn="l"/>
                <a:tab pos="6633962" algn="l"/>
                <a:tab pos="7048676" algn="l"/>
                <a:tab pos="7463391" algn="l"/>
                <a:tab pos="7878105" algn="l"/>
                <a:tab pos="8292819" algn="l"/>
              </a:tabLst>
            </a:pPr>
            <a:r>
              <a:rPr lang="es-ES" i="1" dirty="0" err="1" smtClean="0">
                <a:latin typeface="Times New Roman" pitchFamily="16" charset="0"/>
                <a:ea typeface="DejaVu Sans" charset="0"/>
                <a:cs typeface="DejaVu Sans" charset="0"/>
              </a:rPr>
              <a:t>transcriptomics</a:t>
            </a:r>
            <a:r>
              <a:rPr lang="es-ES" dirty="0" smtClean="0">
                <a:latin typeface="Times New Roman" pitchFamily="16" charset="0"/>
                <a:ea typeface="DejaVu Sans" charset="0"/>
                <a:cs typeface="DejaVu Sans" charset="0"/>
              </a:rPr>
              <a:t>, </a:t>
            </a:r>
            <a:r>
              <a:rPr lang="es-ES" dirty="0" err="1" smtClean="0">
                <a:latin typeface="Times New Roman" pitchFamily="16" charset="0"/>
                <a:ea typeface="DejaVu Sans" charset="0"/>
                <a:cs typeface="DejaVu Sans" charset="0"/>
              </a:rPr>
              <a:t>also</a:t>
            </a:r>
            <a:r>
              <a:rPr lang="es-ES" dirty="0" smtClean="0">
                <a:latin typeface="Times New Roman" pitchFamily="16" charset="0"/>
                <a:ea typeface="DejaVu Sans" charset="0"/>
                <a:cs typeface="DejaVu Sans" charset="0"/>
              </a:rPr>
              <a:t> </a:t>
            </a:r>
            <a:r>
              <a:rPr lang="es-ES" dirty="0" err="1" smtClean="0">
                <a:latin typeface="Times New Roman" pitchFamily="16" charset="0"/>
                <a:ea typeface="DejaVu Sans" charset="0"/>
                <a:cs typeface="DejaVu Sans" charset="0"/>
              </a:rPr>
              <a:t>referred</a:t>
            </a:r>
            <a:r>
              <a:rPr lang="es-ES" dirty="0" smtClean="0">
                <a:latin typeface="Times New Roman" pitchFamily="16" charset="0"/>
                <a:ea typeface="DejaVu Sans" charset="0"/>
                <a:cs typeface="DejaVu Sans" charset="0"/>
              </a:rPr>
              <a:t> </a:t>
            </a:r>
            <a:r>
              <a:rPr lang="es-ES" dirty="0" err="1" smtClean="0">
                <a:latin typeface="Times New Roman" pitchFamily="16" charset="0"/>
                <a:ea typeface="DejaVu Sans" charset="0"/>
                <a:cs typeface="DejaVu Sans" charset="0"/>
              </a:rPr>
              <a:t>to</a:t>
            </a:r>
            <a:r>
              <a:rPr lang="es-ES" dirty="0" smtClean="0">
                <a:latin typeface="Times New Roman" pitchFamily="16" charset="0"/>
                <a:ea typeface="DejaVu Sans" charset="0"/>
                <a:cs typeface="DejaVu Sans" charset="0"/>
              </a:rPr>
              <a:t> as </a:t>
            </a:r>
            <a:r>
              <a:rPr lang="es-ES" dirty="0" err="1" smtClean="0">
                <a:latin typeface="Times New Roman" pitchFamily="16" charset="0"/>
                <a:ea typeface="DejaVu Sans" charset="0"/>
                <a:cs typeface="DejaVu Sans" charset="0"/>
              </a:rPr>
              <a:t>expression</a:t>
            </a:r>
            <a:r>
              <a:rPr lang="es-ES" dirty="0" smtClean="0">
                <a:latin typeface="Times New Roman" pitchFamily="16" charset="0"/>
                <a:ea typeface="DejaVu Sans" charset="0"/>
                <a:cs typeface="DejaVu Sans" charset="0"/>
              </a:rPr>
              <a:t> </a:t>
            </a:r>
            <a:r>
              <a:rPr lang="es-ES" dirty="0" err="1" smtClean="0">
                <a:latin typeface="Times New Roman" pitchFamily="16" charset="0"/>
                <a:ea typeface="DejaVu Sans" charset="0"/>
                <a:cs typeface="DejaVu Sans" charset="0"/>
              </a:rPr>
              <a:t>profiling</a:t>
            </a:r>
            <a:r>
              <a:rPr lang="es-ES" dirty="0" smtClean="0">
                <a:latin typeface="Times New Roman" pitchFamily="16" charset="0"/>
                <a:ea typeface="DejaVu Sans" charset="0"/>
                <a:cs typeface="DejaVu Sans" charset="0"/>
              </a:rPr>
              <a:t>, examines </a:t>
            </a:r>
            <a:r>
              <a:rPr lang="es-ES" dirty="0" err="1" smtClean="0">
                <a:latin typeface="Times New Roman" pitchFamily="16" charset="0"/>
                <a:ea typeface="DejaVu Sans" charset="0"/>
                <a:cs typeface="DejaVu Sans" charset="0"/>
              </a:rPr>
              <a:t>the</a:t>
            </a:r>
            <a:r>
              <a:rPr lang="es-ES" dirty="0" smtClean="0">
                <a:latin typeface="Times New Roman" pitchFamily="16" charset="0"/>
                <a:ea typeface="DejaVu Sans" charset="0"/>
                <a:cs typeface="DejaVu Sans" charset="0"/>
              </a:rPr>
              <a:t> </a:t>
            </a:r>
            <a:r>
              <a:rPr lang="es-ES" dirty="0" err="1" smtClean="0">
                <a:latin typeface="Times New Roman" pitchFamily="16" charset="0"/>
                <a:ea typeface="DejaVu Sans" charset="0"/>
                <a:cs typeface="DejaVu Sans" charset="0"/>
              </a:rPr>
              <a:t>expression</a:t>
            </a:r>
            <a:r>
              <a:rPr lang="es-ES" dirty="0" smtClean="0">
                <a:latin typeface="Times New Roman" pitchFamily="16" charset="0"/>
                <a:ea typeface="DejaVu Sans" charset="0"/>
                <a:cs typeface="DejaVu Sans" charset="0"/>
              </a:rPr>
              <a:t> </a:t>
            </a:r>
            <a:r>
              <a:rPr lang="es-ES" dirty="0" err="1" smtClean="0">
                <a:latin typeface="Times New Roman" pitchFamily="16" charset="0"/>
                <a:ea typeface="DejaVu Sans" charset="0"/>
                <a:cs typeface="DejaVu Sans" charset="0"/>
              </a:rPr>
              <a:t>level</a:t>
            </a:r>
            <a:r>
              <a:rPr lang="es-ES" dirty="0" smtClean="0">
                <a:latin typeface="Times New Roman" pitchFamily="16" charset="0"/>
                <a:ea typeface="DejaVu Sans" charset="0"/>
                <a:cs typeface="DejaVu Sans" charset="0"/>
              </a:rPr>
              <a:t> of </a:t>
            </a:r>
            <a:r>
              <a:rPr lang="es-ES" dirty="0" err="1" smtClean="0">
                <a:latin typeface="Times New Roman" pitchFamily="16" charset="0"/>
                <a:ea typeface="DejaVu Sans" charset="0"/>
                <a:cs typeface="DejaVu Sans" charset="0"/>
              </a:rPr>
              <a:t>mRNAs</a:t>
            </a:r>
            <a:r>
              <a:rPr lang="es-ES" dirty="0" smtClean="0">
                <a:latin typeface="Times New Roman" pitchFamily="16" charset="0"/>
                <a:ea typeface="DejaVu Sans" charset="0"/>
                <a:cs typeface="DejaVu Sans" charset="0"/>
              </a:rPr>
              <a:t> in a </a:t>
            </a:r>
            <a:r>
              <a:rPr lang="es-ES" dirty="0" err="1" smtClean="0">
                <a:latin typeface="Times New Roman" pitchFamily="16" charset="0"/>
                <a:ea typeface="DejaVu Sans" charset="0"/>
                <a:cs typeface="DejaVu Sans" charset="0"/>
              </a:rPr>
              <a:t>given</a:t>
            </a:r>
            <a:r>
              <a:rPr lang="es-ES" dirty="0" smtClean="0">
                <a:latin typeface="Times New Roman" pitchFamily="16" charset="0"/>
                <a:ea typeface="DejaVu Sans" charset="0"/>
                <a:cs typeface="DejaVu Sans" charset="0"/>
              </a:rPr>
              <a:t> </a:t>
            </a:r>
            <a:r>
              <a:rPr lang="es-ES" dirty="0" err="1" smtClean="0">
                <a:latin typeface="Times New Roman" pitchFamily="16" charset="0"/>
                <a:ea typeface="DejaVu Sans" charset="0"/>
                <a:cs typeface="DejaVu Sans" charset="0"/>
              </a:rPr>
              <a:t>cell</a:t>
            </a:r>
            <a:r>
              <a:rPr lang="es-ES" dirty="0" smtClean="0">
                <a:latin typeface="Times New Roman" pitchFamily="16" charset="0"/>
                <a:ea typeface="DejaVu Sans" charset="0"/>
                <a:cs typeface="DejaVu Sans" charset="0"/>
              </a:rPr>
              <a:t> </a:t>
            </a:r>
            <a:r>
              <a:rPr lang="es-ES" dirty="0" err="1" smtClean="0">
                <a:latin typeface="Times New Roman" pitchFamily="16" charset="0"/>
                <a:ea typeface="DejaVu Sans" charset="0"/>
                <a:cs typeface="DejaVu Sans" charset="0"/>
              </a:rPr>
              <a:t>population</a:t>
            </a:r>
            <a:r>
              <a:rPr lang="es-ES" dirty="0" smtClean="0">
                <a:latin typeface="Times New Roman" pitchFamily="16" charset="0"/>
                <a:ea typeface="DejaVu Sans" charset="0"/>
                <a:cs typeface="DejaVu Sans" charset="0"/>
              </a:rPr>
              <a:t>, </a:t>
            </a:r>
            <a:r>
              <a:rPr lang="es-ES" dirty="0" err="1" smtClean="0">
                <a:latin typeface="Times New Roman" pitchFamily="16" charset="0"/>
                <a:ea typeface="DejaVu Sans" charset="0"/>
                <a:cs typeface="DejaVu Sans" charset="0"/>
              </a:rPr>
              <a:t>often</a:t>
            </a:r>
            <a:r>
              <a:rPr lang="es-ES" dirty="0" smtClean="0">
                <a:latin typeface="Times New Roman" pitchFamily="16" charset="0"/>
                <a:ea typeface="DejaVu Sans" charset="0"/>
                <a:cs typeface="DejaVu Sans" charset="0"/>
              </a:rPr>
              <a:t> </a:t>
            </a:r>
            <a:r>
              <a:rPr lang="es-ES" dirty="0" err="1" smtClean="0">
                <a:latin typeface="Times New Roman" pitchFamily="16" charset="0"/>
                <a:ea typeface="DejaVu Sans" charset="0"/>
                <a:cs typeface="DejaVu Sans" charset="0"/>
              </a:rPr>
              <a:t>using</a:t>
            </a:r>
            <a:r>
              <a:rPr lang="es-ES" dirty="0" smtClean="0">
                <a:latin typeface="Times New Roman" pitchFamily="16" charset="0"/>
                <a:ea typeface="DejaVu Sans" charset="0"/>
                <a:cs typeface="DejaVu Sans" charset="0"/>
              </a:rPr>
              <a:t> </a:t>
            </a:r>
            <a:r>
              <a:rPr lang="es-ES" dirty="0" err="1" smtClean="0">
                <a:latin typeface="Times New Roman" pitchFamily="16" charset="0"/>
                <a:ea typeface="DejaVu Sans" charset="0"/>
                <a:cs typeface="DejaVu Sans" charset="0"/>
              </a:rPr>
              <a:t>high-throughput</a:t>
            </a:r>
            <a:r>
              <a:rPr lang="es-ES" dirty="0" smtClean="0">
                <a:latin typeface="Times New Roman" pitchFamily="16" charset="0"/>
                <a:ea typeface="DejaVu Sans" charset="0"/>
                <a:cs typeface="DejaVu Sans" charset="0"/>
              </a:rPr>
              <a:t> </a:t>
            </a:r>
            <a:r>
              <a:rPr lang="es-ES" dirty="0" err="1" smtClean="0">
                <a:latin typeface="Times New Roman" pitchFamily="16" charset="0"/>
                <a:ea typeface="DejaVu Sans" charset="0"/>
                <a:cs typeface="DejaVu Sans" charset="0"/>
              </a:rPr>
              <a:t>techniques</a:t>
            </a:r>
            <a:r>
              <a:rPr lang="es-ES" dirty="0" smtClean="0">
                <a:latin typeface="Times New Roman" pitchFamily="16" charset="0"/>
                <a:ea typeface="DejaVu Sans" charset="0"/>
                <a:cs typeface="DejaVu Sans" charset="0"/>
              </a:rPr>
              <a:t> </a:t>
            </a:r>
            <a:r>
              <a:rPr lang="es-ES" dirty="0" err="1" smtClean="0">
                <a:latin typeface="Times New Roman" pitchFamily="16" charset="0"/>
                <a:ea typeface="DejaVu Sans" charset="0"/>
                <a:cs typeface="DejaVu Sans" charset="0"/>
              </a:rPr>
              <a:t>based</a:t>
            </a:r>
            <a:r>
              <a:rPr lang="es-ES" dirty="0" smtClean="0">
                <a:latin typeface="Times New Roman" pitchFamily="16" charset="0"/>
                <a:ea typeface="DejaVu Sans" charset="0"/>
                <a:cs typeface="DejaVu Sans" charset="0"/>
              </a:rPr>
              <a:t> </a:t>
            </a:r>
            <a:r>
              <a:rPr lang="es-ES" dirty="0" err="1" smtClean="0">
                <a:latin typeface="Times New Roman" pitchFamily="16" charset="0"/>
                <a:ea typeface="DejaVu Sans" charset="0"/>
                <a:cs typeface="DejaVu Sans" charset="0"/>
              </a:rPr>
              <a:t>on</a:t>
            </a:r>
            <a:r>
              <a:rPr lang="es-ES" dirty="0" smtClean="0">
                <a:latin typeface="Times New Roman" pitchFamily="16" charset="0"/>
                <a:ea typeface="DejaVu Sans" charset="0"/>
                <a:cs typeface="DejaVu Sans" charset="0"/>
              </a:rPr>
              <a:t> DNA </a:t>
            </a:r>
            <a:r>
              <a:rPr lang="es-ES" dirty="0" err="1" smtClean="0">
                <a:latin typeface="Times New Roman" pitchFamily="16" charset="0"/>
                <a:ea typeface="DejaVu Sans" charset="0"/>
                <a:cs typeface="DejaVu Sans" charset="0"/>
              </a:rPr>
              <a:t>microarray</a:t>
            </a:r>
            <a:r>
              <a:rPr lang="es-ES" dirty="0" smtClean="0">
                <a:latin typeface="Times New Roman" pitchFamily="16" charset="0"/>
                <a:ea typeface="DejaVu Sans" charset="0"/>
                <a:cs typeface="DejaVu Sans" charset="0"/>
              </a:rPr>
              <a:t> </a:t>
            </a:r>
            <a:r>
              <a:rPr lang="es-ES" dirty="0" err="1" smtClean="0">
                <a:latin typeface="Times New Roman" pitchFamily="16" charset="0"/>
                <a:ea typeface="DejaVu Sans" charset="0"/>
                <a:cs typeface="DejaVu Sans" charset="0"/>
              </a:rPr>
              <a:t>technology</a:t>
            </a:r>
            <a:r>
              <a:rPr lang="es-ES" dirty="0" smtClean="0">
                <a:latin typeface="Times New Roman" pitchFamily="16" charset="0"/>
                <a:ea typeface="DejaVu Sans" charset="0"/>
                <a:cs typeface="DejaVu Sans" charset="0"/>
              </a:rPr>
              <a:t>. </a:t>
            </a:r>
            <a:r>
              <a:rPr lang="es-ES" dirty="0" err="1" smtClean="0">
                <a:latin typeface="Times New Roman" pitchFamily="16" charset="0"/>
                <a:ea typeface="DejaVu Sans" charset="0"/>
                <a:cs typeface="DejaVu Sans" charset="0"/>
              </a:rPr>
              <a:t>The</a:t>
            </a:r>
            <a:r>
              <a:rPr lang="es-ES" dirty="0" smtClean="0">
                <a:latin typeface="Times New Roman" pitchFamily="16" charset="0"/>
                <a:ea typeface="DejaVu Sans" charset="0"/>
                <a:cs typeface="DejaVu Sans" charset="0"/>
              </a:rPr>
              <a:t> use </a:t>
            </a:r>
            <a:r>
              <a:rPr lang="es-ES" dirty="0" err="1" smtClean="0">
                <a:latin typeface="Times New Roman" pitchFamily="16" charset="0"/>
                <a:ea typeface="DejaVu Sans" charset="0"/>
                <a:cs typeface="DejaVu Sans" charset="0"/>
              </a:rPr>
              <a:t>ofnext-generation</a:t>
            </a:r>
            <a:r>
              <a:rPr lang="es-ES" dirty="0" smtClean="0">
                <a:latin typeface="Times New Roman" pitchFamily="16" charset="0"/>
                <a:ea typeface="DejaVu Sans" charset="0"/>
                <a:cs typeface="DejaVu Sans" charset="0"/>
              </a:rPr>
              <a:t> </a:t>
            </a:r>
            <a:r>
              <a:rPr lang="es-ES" dirty="0" err="1" smtClean="0">
                <a:latin typeface="Times New Roman" pitchFamily="16" charset="0"/>
                <a:ea typeface="DejaVu Sans" charset="0"/>
                <a:cs typeface="DejaVu Sans" charset="0"/>
              </a:rPr>
              <a:t>sequencing</a:t>
            </a:r>
            <a:r>
              <a:rPr lang="es-ES" dirty="0" smtClean="0">
                <a:latin typeface="Times New Roman" pitchFamily="16" charset="0"/>
                <a:ea typeface="DejaVu Sans" charset="0"/>
                <a:cs typeface="DejaVu Sans" charset="0"/>
              </a:rPr>
              <a:t> </a:t>
            </a:r>
            <a:r>
              <a:rPr lang="es-ES" dirty="0" err="1" smtClean="0">
                <a:latin typeface="Times New Roman" pitchFamily="16" charset="0"/>
                <a:ea typeface="DejaVu Sans" charset="0"/>
                <a:cs typeface="DejaVu Sans" charset="0"/>
              </a:rPr>
              <a:t>technology</a:t>
            </a:r>
            <a:r>
              <a:rPr lang="es-ES" dirty="0" smtClean="0">
                <a:latin typeface="Times New Roman" pitchFamily="16" charset="0"/>
                <a:ea typeface="DejaVu Sans" charset="0"/>
                <a:cs typeface="DejaVu Sans" charset="0"/>
              </a:rPr>
              <a:t> </a:t>
            </a:r>
            <a:r>
              <a:rPr lang="es-ES" dirty="0" err="1" smtClean="0">
                <a:latin typeface="Times New Roman" pitchFamily="16" charset="0"/>
                <a:ea typeface="DejaVu Sans" charset="0"/>
                <a:cs typeface="DejaVu Sans" charset="0"/>
              </a:rPr>
              <a:t>to</a:t>
            </a:r>
            <a:r>
              <a:rPr lang="es-ES" dirty="0" smtClean="0">
                <a:latin typeface="Times New Roman" pitchFamily="16" charset="0"/>
                <a:ea typeface="DejaVu Sans" charset="0"/>
                <a:cs typeface="DejaVu Sans" charset="0"/>
              </a:rPr>
              <a:t> </a:t>
            </a:r>
            <a:r>
              <a:rPr lang="es-ES" dirty="0" err="1" smtClean="0">
                <a:latin typeface="Times New Roman" pitchFamily="16" charset="0"/>
                <a:ea typeface="DejaVu Sans" charset="0"/>
                <a:cs typeface="DejaVu Sans" charset="0"/>
              </a:rPr>
              <a:t>study</a:t>
            </a:r>
            <a:r>
              <a:rPr lang="es-ES" dirty="0" smtClean="0">
                <a:latin typeface="Times New Roman" pitchFamily="16" charset="0"/>
                <a:ea typeface="DejaVu Sans" charset="0"/>
                <a:cs typeface="DejaVu Sans" charset="0"/>
              </a:rPr>
              <a:t> </a:t>
            </a:r>
            <a:r>
              <a:rPr lang="es-ES" dirty="0" err="1" smtClean="0">
                <a:latin typeface="Times New Roman" pitchFamily="16" charset="0"/>
                <a:ea typeface="DejaVu Sans" charset="0"/>
                <a:cs typeface="DejaVu Sans" charset="0"/>
              </a:rPr>
              <a:t>the</a:t>
            </a:r>
            <a:r>
              <a:rPr lang="es-ES" dirty="0" smtClean="0">
                <a:latin typeface="Times New Roman" pitchFamily="16" charset="0"/>
                <a:ea typeface="DejaVu Sans" charset="0"/>
                <a:cs typeface="DejaVu Sans" charset="0"/>
              </a:rPr>
              <a:t> </a:t>
            </a:r>
            <a:r>
              <a:rPr lang="es-ES" dirty="0" err="1" smtClean="0">
                <a:latin typeface="Times New Roman" pitchFamily="16" charset="0"/>
                <a:ea typeface="DejaVu Sans" charset="0"/>
                <a:cs typeface="DejaVu Sans" charset="0"/>
              </a:rPr>
              <a:t>transcriptome</a:t>
            </a:r>
            <a:r>
              <a:rPr lang="es-ES" dirty="0" smtClean="0">
                <a:latin typeface="Times New Roman" pitchFamily="16" charset="0"/>
                <a:ea typeface="DejaVu Sans" charset="0"/>
                <a:cs typeface="DejaVu Sans" charset="0"/>
              </a:rPr>
              <a:t> at </a:t>
            </a:r>
            <a:r>
              <a:rPr lang="es-ES" dirty="0" err="1" smtClean="0">
                <a:latin typeface="Times New Roman" pitchFamily="16" charset="0"/>
                <a:ea typeface="DejaVu Sans" charset="0"/>
                <a:cs typeface="DejaVu Sans" charset="0"/>
              </a:rPr>
              <a:t>the</a:t>
            </a:r>
            <a:r>
              <a:rPr lang="es-ES" dirty="0" smtClean="0">
                <a:latin typeface="Times New Roman" pitchFamily="16" charset="0"/>
                <a:ea typeface="DejaVu Sans" charset="0"/>
                <a:cs typeface="DejaVu Sans" charset="0"/>
              </a:rPr>
              <a:t> </a:t>
            </a:r>
            <a:r>
              <a:rPr lang="es-ES" dirty="0" err="1" smtClean="0">
                <a:latin typeface="Times New Roman" pitchFamily="16" charset="0"/>
                <a:ea typeface="DejaVu Sans" charset="0"/>
                <a:cs typeface="DejaVu Sans" charset="0"/>
              </a:rPr>
              <a:t>nucleotide</a:t>
            </a:r>
            <a:r>
              <a:rPr lang="es-ES" dirty="0" smtClean="0">
                <a:latin typeface="Times New Roman" pitchFamily="16" charset="0"/>
                <a:ea typeface="DejaVu Sans" charset="0"/>
                <a:cs typeface="DejaVu Sans" charset="0"/>
              </a:rPr>
              <a:t> </a:t>
            </a:r>
            <a:r>
              <a:rPr lang="es-ES" dirty="0" err="1" smtClean="0">
                <a:latin typeface="Times New Roman" pitchFamily="16" charset="0"/>
                <a:ea typeface="DejaVu Sans" charset="0"/>
                <a:cs typeface="DejaVu Sans" charset="0"/>
              </a:rPr>
              <a:t>level</a:t>
            </a:r>
            <a:r>
              <a:rPr lang="es-ES" dirty="0" smtClean="0">
                <a:latin typeface="Times New Roman" pitchFamily="16" charset="0"/>
                <a:ea typeface="DejaVu Sans" charset="0"/>
                <a:cs typeface="DejaVu Sans" charset="0"/>
              </a:rPr>
              <a:t> </a:t>
            </a:r>
            <a:r>
              <a:rPr lang="es-ES" dirty="0" err="1" smtClean="0">
                <a:latin typeface="Times New Roman" pitchFamily="16" charset="0"/>
                <a:ea typeface="DejaVu Sans" charset="0"/>
                <a:cs typeface="DejaVu Sans" charset="0"/>
              </a:rPr>
              <a:t>is</a:t>
            </a:r>
            <a:r>
              <a:rPr lang="es-ES" dirty="0" smtClean="0">
                <a:latin typeface="Times New Roman" pitchFamily="16" charset="0"/>
                <a:ea typeface="DejaVu Sans" charset="0"/>
                <a:cs typeface="DejaVu Sans" charset="0"/>
              </a:rPr>
              <a:t> </a:t>
            </a:r>
            <a:r>
              <a:rPr lang="es-ES" dirty="0" err="1" smtClean="0">
                <a:latin typeface="Times New Roman" pitchFamily="16" charset="0"/>
                <a:ea typeface="DejaVu Sans" charset="0"/>
                <a:cs typeface="DejaVu Sans" charset="0"/>
              </a:rPr>
              <a:t>known</a:t>
            </a:r>
            <a:r>
              <a:rPr lang="es-ES" dirty="0" smtClean="0">
                <a:latin typeface="Times New Roman" pitchFamily="16" charset="0"/>
                <a:ea typeface="DejaVu Sans" charset="0"/>
                <a:cs typeface="DejaVu Sans" charset="0"/>
              </a:rPr>
              <a:t> as RNA-</a:t>
            </a:r>
            <a:r>
              <a:rPr lang="es-ES" dirty="0" err="1" smtClean="0">
                <a:latin typeface="Times New Roman" pitchFamily="16" charset="0"/>
                <a:ea typeface="DejaVu Sans" charset="0"/>
                <a:cs typeface="DejaVu Sans" charset="0"/>
              </a:rPr>
              <a:t>Seq</a:t>
            </a:r>
            <a:r>
              <a:rPr lang="es-ES" dirty="0" smtClean="0">
                <a:latin typeface="Times New Roman" pitchFamily="16" charset="0"/>
                <a:ea typeface="DejaVu Sans" charset="0"/>
                <a:cs typeface="DejaVu Sans" charset="0"/>
              </a:rPr>
              <a:t>.[1] </a:t>
            </a:r>
          </a:p>
          <a:p>
            <a:pPr>
              <a:spcBef>
                <a:spcPts val="415"/>
              </a:spcBef>
              <a:tabLst>
                <a:tab pos="0" algn="l"/>
                <a:tab pos="413249" algn="l"/>
                <a:tab pos="827963" algn="l"/>
                <a:tab pos="1242677" algn="l"/>
                <a:tab pos="1657392" algn="l"/>
                <a:tab pos="2072106" algn="l"/>
                <a:tab pos="2486820" algn="l"/>
                <a:tab pos="2901534" algn="l"/>
                <a:tab pos="3316249" algn="l"/>
                <a:tab pos="3730963" algn="l"/>
                <a:tab pos="4145677" algn="l"/>
                <a:tab pos="4560391" algn="l"/>
                <a:tab pos="4975106" algn="l"/>
                <a:tab pos="5389819" algn="l"/>
                <a:tab pos="5804534" algn="l"/>
                <a:tab pos="6219248" algn="l"/>
                <a:tab pos="6633962" algn="l"/>
                <a:tab pos="7048676" algn="l"/>
                <a:tab pos="7463391" algn="l"/>
                <a:tab pos="7878105" algn="l"/>
                <a:tab pos="8292819" algn="l"/>
              </a:tabLst>
            </a:pPr>
            <a:endParaRPr lang="es-ES" dirty="0" smtClean="0">
              <a:latin typeface="Times New Roman" pitchFamily="16" charset="0"/>
              <a:ea typeface="DejaVu Sans" charset="0"/>
              <a:cs typeface="DejaVu Sans"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9"/>
          <p:cNvSpPr>
            <a:spLocks noGrp="1" noChangeArrowheads="1"/>
          </p:cNvSpPr>
          <p:nvPr>
            <p:ph type="sldNum" sz="quarter"/>
          </p:nvPr>
        </p:nvSpPr>
        <p:spPr>
          <a:noFill/>
        </p:spPr>
        <p:txBody>
          <a:bodyPr/>
          <a:lstStyle/>
          <a:p>
            <a:fld id="{E58A919D-659C-4257-80D4-5BFE26549EE8}" type="slidenum">
              <a:rPr lang="en-US">
                <a:latin typeface="Times New Roman" pitchFamily="16" charset="0"/>
                <a:cs typeface="Arial" charset="0"/>
              </a:rPr>
              <a:pPr/>
              <a:t>35</a:t>
            </a:fld>
            <a:endParaRPr lang="en-US">
              <a:latin typeface="Times New Roman" pitchFamily="16" charset="0"/>
              <a:cs typeface="Arial" charset="0"/>
            </a:endParaRPr>
          </a:p>
        </p:txBody>
      </p:sp>
      <p:sp>
        <p:nvSpPr>
          <p:cNvPr id="94211" name="Rectangle 1"/>
          <p:cNvSpPr txBox="1">
            <a:spLocks noGrp="1" noRot="1" noChangeAspect="1" noChangeArrowheads="1" noTextEdit="1"/>
          </p:cNvSpPr>
          <p:nvPr>
            <p:ph type="sldImg"/>
          </p:nvPr>
        </p:nvSpPr>
        <p:spPr>
          <a:xfrm>
            <a:off x="1143000" y="685800"/>
            <a:ext cx="4568825" cy="3425825"/>
          </a:xfrm>
          <a:ln/>
        </p:spPr>
      </p:sp>
      <p:sp>
        <p:nvSpPr>
          <p:cNvPr id="94212" name="Rectangle 2"/>
          <p:cNvSpPr txBox="1">
            <a:spLocks noGrp="1" noChangeArrowheads="1"/>
          </p:cNvSpPr>
          <p:nvPr>
            <p:ph type="body" idx="1"/>
          </p:nvPr>
        </p:nvSpPr>
        <p:spPr>
          <a:xfrm>
            <a:off x="685494" y="4342939"/>
            <a:ext cx="5483946" cy="4111751"/>
          </a:xfrm>
          <a:noFill/>
          <a:ln/>
        </p:spPr>
        <p:txBody>
          <a:bodyPr wrap="none" anchor="ctr"/>
          <a:lstStyle/>
          <a:p>
            <a:endParaRPr lang="es-ES" smtClean="0">
              <a:latin typeface="Times New Roman" pitchFamily="1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C726467B-4C4D-43CD-9925-00C8131DB510}" type="slidenum">
              <a:rPr lang="es-ES"/>
              <a:pPr/>
              <a:t>4</a:t>
            </a:fld>
            <a:endParaRPr lang="es-ES"/>
          </a:p>
        </p:txBody>
      </p:sp>
      <p:sp>
        <p:nvSpPr>
          <p:cNvPr id="47105" name="Text Box 1"/>
          <p:cNvSpPr txBox="1">
            <a:spLocks noChangeArrowheads="1"/>
          </p:cNvSpPr>
          <p:nvPr/>
        </p:nvSpPr>
        <p:spPr bwMode="auto">
          <a:xfrm>
            <a:off x="0" y="0"/>
            <a:ext cx="1638" cy="1485"/>
          </a:xfrm>
          <a:prstGeom prst="rect">
            <a:avLst/>
          </a:prstGeom>
          <a:noFill/>
          <a:ln w="9525">
            <a:no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1ABA6AAF-9EDD-498A-BC06-E709EF83825D}" type="slidenum">
              <a:rPr lang="ca-ES" sz="2400">
                <a:solidFill>
                  <a:srgbClr val="FFFFFF"/>
                </a:solidFill>
                <a:latin typeface="Times New Roman" pitchFamily="16" charset="0"/>
                <a:ea typeface="+mn-ea" charset="0"/>
                <a:cs typeface="+mn-ea" charset="0"/>
              </a:rPr>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a:t>
            </a:fld>
            <a:endParaRPr lang="ca-ES" sz="2400">
              <a:solidFill>
                <a:srgbClr val="FFFFFF"/>
              </a:solidFill>
              <a:latin typeface="Times New Roman" pitchFamily="16" charset="0"/>
              <a:ea typeface="+mn-ea" charset="0"/>
              <a:cs typeface="+mn-ea" charset="0"/>
            </a:endParaRPr>
          </a:p>
        </p:txBody>
      </p:sp>
      <p:sp>
        <p:nvSpPr>
          <p:cNvPr id="47106" name="Rectangle 2"/>
          <p:cNvSpPr txBox="1">
            <a:spLocks noGrp="1" noRot="1" noChangeAspect="1" noChangeArrowheads="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47107" name="Rectangle 3"/>
          <p:cNvSpPr txBox="1">
            <a:spLocks noGrp="1" noChangeArrowheads="1"/>
          </p:cNvSpPr>
          <p:nvPr>
            <p:ph type="body" idx="1"/>
          </p:nvPr>
        </p:nvSpPr>
        <p:spPr bwMode="auto">
          <a:xfrm>
            <a:off x="730341" y="4540090"/>
            <a:ext cx="5844366" cy="4296685"/>
          </a:xfrm>
          <a:prstGeom prst="rect">
            <a:avLst/>
          </a:prstGeom>
          <a:noFill/>
          <a:ln>
            <a:round/>
            <a:headEnd/>
            <a:tailEnd/>
          </a:ln>
        </p:spPr>
        <p:txBody>
          <a:bodyPr wrap="none" anchor="ct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ca-ES">
              <a:latin typeface="Arial" charset="0"/>
              <a:ea typeface="DejaVu Sans" charset="0"/>
              <a:cs typeface="DejaVu Sans"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E234D9B3-8A77-411B-B634-37B0B9D2E401}" type="slidenum">
              <a:rPr lang="es-ES"/>
              <a:pPr/>
              <a:t>5</a:t>
            </a:fld>
            <a:endParaRPr lang="es-ES"/>
          </a:p>
        </p:txBody>
      </p:sp>
      <p:sp>
        <p:nvSpPr>
          <p:cNvPr id="48129" name="Text Box 1"/>
          <p:cNvSpPr txBox="1">
            <a:spLocks noChangeArrowheads="1"/>
          </p:cNvSpPr>
          <p:nvPr/>
        </p:nvSpPr>
        <p:spPr bwMode="auto">
          <a:xfrm>
            <a:off x="0" y="0"/>
            <a:ext cx="1638" cy="1485"/>
          </a:xfrm>
          <a:prstGeom prst="rect">
            <a:avLst/>
          </a:prstGeom>
          <a:noFill/>
          <a:ln w="9525">
            <a:no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1B1434D9-1A65-4614-A4A5-22C45C42185B}" type="slidenum">
              <a:rPr lang="ca-ES" sz="2400">
                <a:solidFill>
                  <a:srgbClr val="FFFFFF"/>
                </a:solidFill>
                <a:latin typeface="Times New Roman" pitchFamily="16" charset="0"/>
                <a:ea typeface="+mn-ea" charset="0"/>
                <a:cs typeface="+mn-ea" charset="0"/>
              </a:rPr>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a:t>
            </a:fld>
            <a:endParaRPr lang="ca-ES" sz="2400">
              <a:solidFill>
                <a:srgbClr val="FFFFFF"/>
              </a:solidFill>
              <a:latin typeface="Times New Roman" pitchFamily="16" charset="0"/>
              <a:ea typeface="+mn-ea" charset="0"/>
              <a:cs typeface="+mn-ea" charset="0"/>
            </a:endParaRPr>
          </a:p>
        </p:txBody>
      </p:sp>
      <p:sp>
        <p:nvSpPr>
          <p:cNvPr id="48130" name="Rectangle 2"/>
          <p:cNvSpPr txBox="1">
            <a:spLocks noGrp="1" noRot="1" noChangeAspect="1" noChangeArrowheads="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48131" name="Rectangle 3"/>
          <p:cNvSpPr txBox="1">
            <a:spLocks noGrp="1" noChangeArrowheads="1"/>
          </p:cNvSpPr>
          <p:nvPr>
            <p:ph type="body" idx="1"/>
          </p:nvPr>
        </p:nvSpPr>
        <p:spPr bwMode="auto">
          <a:xfrm>
            <a:off x="730341" y="4540090"/>
            <a:ext cx="5844366" cy="4296685"/>
          </a:xfrm>
          <a:prstGeom prst="rect">
            <a:avLst/>
          </a:prstGeom>
          <a:noFill/>
          <a:ln>
            <a:round/>
            <a:headEnd/>
            <a:tailEnd/>
          </a:ln>
        </p:spPr>
        <p:txBody>
          <a:bodyPr wrap="none" anchor="ct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ca-ES">
              <a:latin typeface="Arial" charset="0"/>
              <a:ea typeface="DejaVu Sans" charset="0"/>
              <a:cs typeface="DejaVu Sans"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840CBAF1-4B57-45CB-9398-5F8E7CAE094F}" type="slidenum">
              <a:rPr lang="es-ES"/>
              <a:pPr/>
              <a:t>6</a:t>
            </a:fld>
            <a:endParaRPr lang="es-ES"/>
          </a:p>
        </p:txBody>
      </p:sp>
      <p:sp>
        <p:nvSpPr>
          <p:cNvPr id="49153" name="Text Box 1"/>
          <p:cNvSpPr txBox="1">
            <a:spLocks noChangeArrowheads="1"/>
          </p:cNvSpPr>
          <p:nvPr/>
        </p:nvSpPr>
        <p:spPr bwMode="auto">
          <a:xfrm>
            <a:off x="0" y="0"/>
            <a:ext cx="1638" cy="1485"/>
          </a:xfrm>
          <a:prstGeom prst="rect">
            <a:avLst/>
          </a:prstGeom>
          <a:noFill/>
          <a:ln w="9525">
            <a:no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43209AF-D53A-4B18-BF19-114297814AB3}" type="slidenum">
              <a:rPr lang="ca-ES" sz="2400">
                <a:solidFill>
                  <a:srgbClr val="FFFFFF"/>
                </a:solidFill>
                <a:latin typeface="Times New Roman" pitchFamily="16" charset="0"/>
                <a:ea typeface="+mn-ea" charset="0"/>
                <a:cs typeface="+mn-ea" charset="0"/>
              </a:rPr>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a:t>
            </a:fld>
            <a:endParaRPr lang="ca-ES" sz="2400">
              <a:solidFill>
                <a:srgbClr val="FFFFFF"/>
              </a:solidFill>
              <a:latin typeface="Times New Roman" pitchFamily="16" charset="0"/>
              <a:ea typeface="+mn-ea" charset="0"/>
              <a:cs typeface="+mn-ea" charset="0"/>
            </a:endParaRPr>
          </a:p>
        </p:txBody>
      </p:sp>
      <p:sp>
        <p:nvSpPr>
          <p:cNvPr id="49154" name="Rectangle 2"/>
          <p:cNvSpPr txBox="1">
            <a:spLocks noGrp="1" noRot="1" noChangeAspect="1" noChangeArrowheads="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49155" name="Rectangle 3"/>
          <p:cNvSpPr txBox="1">
            <a:spLocks noGrp="1" noChangeArrowheads="1"/>
          </p:cNvSpPr>
          <p:nvPr>
            <p:ph type="body" idx="1"/>
          </p:nvPr>
        </p:nvSpPr>
        <p:spPr bwMode="auto">
          <a:xfrm>
            <a:off x="730341" y="4540090"/>
            <a:ext cx="5844366" cy="4296685"/>
          </a:xfrm>
          <a:prstGeom prst="rect">
            <a:avLst/>
          </a:prstGeom>
          <a:noFill/>
          <a:ln>
            <a:round/>
            <a:headEnd/>
            <a:tailEnd/>
          </a:ln>
        </p:spPr>
        <p:txBody>
          <a:bodyPr wrap="none" anchor="ct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ca-ES">
              <a:latin typeface="Arial" charset="0"/>
              <a:ea typeface="DejaVu Sans" charset="0"/>
              <a:cs typeface="DejaVu Sans"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1E4EA63C-78CF-4F7B-91A5-9E7A3E4FEDA5}" type="slidenum">
              <a:rPr lang="es-ES"/>
              <a:pPr/>
              <a:t>7</a:t>
            </a:fld>
            <a:endParaRPr lang="es-ES"/>
          </a:p>
        </p:txBody>
      </p:sp>
      <p:sp>
        <p:nvSpPr>
          <p:cNvPr id="50177" name="Text Box 1"/>
          <p:cNvSpPr txBox="1">
            <a:spLocks noChangeArrowheads="1"/>
          </p:cNvSpPr>
          <p:nvPr/>
        </p:nvSpPr>
        <p:spPr bwMode="auto">
          <a:xfrm>
            <a:off x="0" y="0"/>
            <a:ext cx="1638" cy="1485"/>
          </a:xfrm>
          <a:prstGeom prst="rect">
            <a:avLst/>
          </a:prstGeom>
          <a:noFill/>
          <a:ln w="9525">
            <a:no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A407302-64D9-4AED-9B00-F82BB7A2235D}" type="slidenum">
              <a:rPr lang="ca-ES" sz="2400">
                <a:solidFill>
                  <a:srgbClr val="FFFFFF"/>
                </a:solidFill>
                <a:latin typeface="Times New Roman" pitchFamily="16" charset="0"/>
                <a:ea typeface="+mn-ea" charset="0"/>
                <a:cs typeface="+mn-ea" charset="0"/>
              </a:rPr>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7</a:t>
            </a:fld>
            <a:endParaRPr lang="ca-ES" sz="2400">
              <a:solidFill>
                <a:srgbClr val="FFFFFF"/>
              </a:solidFill>
              <a:latin typeface="Times New Roman" pitchFamily="16" charset="0"/>
              <a:ea typeface="+mn-ea" charset="0"/>
              <a:cs typeface="+mn-ea" charset="0"/>
            </a:endParaRPr>
          </a:p>
        </p:txBody>
      </p:sp>
      <p:sp>
        <p:nvSpPr>
          <p:cNvPr id="50178" name="Rectangle 2"/>
          <p:cNvSpPr txBox="1">
            <a:spLocks noGrp="1" noRot="1" noChangeAspect="1" noChangeArrowheads="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50179" name="Rectangle 3"/>
          <p:cNvSpPr txBox="1">
            <a:spLocks noGrp="1" noChangeArrowheads="1"/>
          </p:cNvSpPr>
          <p:nvPr>
            <p:ph type="body" idx="1"/>
          </p:nvPr>
        </p:nvSpPr>
        <p:spPr bwMode="auto">
          <a:xfrm>
            <a:off x="730341" y="4540090"/>
            <a:ext cx="5844366" cy="4296685"/>
          </a:xfrm>
          <a:prstGeom prst="rect">
            <a:avLst/>
          </a:prstGeom>
          <a:noFill/>
          <a:ln>
            <a:round/>
            <a:headEnd/>
            <a:tailEnd/>
          </a:ln>
        </p:spPr>
        <p:txBody>
          <a:bodyPr wrap="none" anchor="ct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ca-ES">
              <a:latin typeface="Arial" charset="0"/>
              <a:ea typeface="DejaVu Sans" charset="0"/>
              <a:cs typeface="DejaVu Sans"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C6CDEBCA-8331-477C-A177-E4D5DAAABA25}" type="slidenum">
              <a:rPr lang="es-ES"/>
              <a:pPr/>
              <a:t>8</a:t>
            </a:fld>
            <a:endParaRPr lang="es-ES"/>
          </a:p>
        </p:txBody>
      </p:sp>
      <p:sp>
        <p:nvSpPr>
          <p:cNvPr id="51201" name="Text Box 1"/>
          <p:cNvSpPr txBox="1">
            <a:spLocks noChangeArrowheads="1"/>
          </p:cNvSpPr>
          <p:nvPr/>
        </p:nvSpPr>
        <p:spPr bwMode="auto">
          <a:xfrm>
            <a:off x="0" y="0"/>
            <a:ext cx="1638" cy="1485"/>
          </a:xfrm>
          <a:prstGeom prst="rect">
            <a:avLst/>
          </a:prstGeom>
          <a:noFill/>
          <a:ln w="9525">
            <a:no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16975E55-53B6-4CDB-BD56-21B65A337B12}" type="slidenum">
              <a:rPr lang="ca-ES" sz="2400">
                <a:solidFill>
                  <a:srgbClr val="FFFFFF"/>
                </a:solidFill>
                <a:latin typeface="Times New Roman" pitchFamily="16" charset="0"/>
                <a:ea typeface="+mn-ea" charset="0"/>
                <a:cs typeface="+mn-ea" charset="0"/>
              </a:rPr>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8</a:t>
            </a:fld>
            <a:endParaRPr lang="ca-ES" sz="2400">
              <a:solidFill>
                <a:srgbClr val="FFFFFF"/>
              </a:solidFill>
              <a:latin typeface="Times New Roman" pitchFamily="16" charset="0"/>
              <a:ea typeface="+mn-ea" charset="0"/>
              <a:cs typeface="+mn-ea" charset="0"/>
            </a:endParaRPr>
          </a:p>
        </p:txBody>
      </p:sp>
      <p:sp>
        <p:nvSpPr>
          <p:cNvPr id="51202" name="Rectangle 2"/>
          <p:cNvSpPr txBox="1">
            <a:spLocks noGrp="1" noRot="1" noChangeAspect="1" noChangeArrowheads="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51203" name="Rectangle 3"/>
          <p:cNvSpPr txBox="1">
            <a:spLocks noGrp="1" noChangeArrowheads="1"/>
          </p:cNvSpPr>
          <p:nvPr>
            <p:ph type="body" idx="1"/>
          </p:nvPr>
        </p:nvSpPr>
        <p:spPr bwMode="auto">
          <a:xfrm>
            <a:off x="730341" y="4540090"/>
            <a:ext cx="5844366" cy="4296685"/>
          </a:xfrm>
          <a:prstGeom prst="rect">
            <a:avLst/>
          </a:prstGeom>
          <a:noFill/>
          <a:ln>
            <a:round/>
            <a:headEnd/>
            <a:tailEnd/>
          </a:ln>
        </p:spPr>
        <p:txBody>
          <a:bodyPr wrap="none" anchor="ct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ca-ES">
              <a:latin typeface="Arial" charset="0"/>
              <a:ea typeface="DejaVu Sans" charset="0"/>
              <a:cs typeface="DejaVu Sans"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a:spLocks noGrp="1" noChangeArrowheads="1"/>
          </p:cNvSpPr>
          <p:nvPr>
            <p:ph type="sldNum"/>
          </p:nvPr>
        </p:nvSpPr>
        <p:spPr>
          <a:ln/>
        </p:spPr>
        <p:txBody>
          <a:bodyPr/>
          <a:lstStyle/>
          <a:p>
            <a:fld id="{DCF7CC8A-B694-429E-BEB9-9AAAAE2299F7}" type="slidenum">
              <a:rPr lang="es-ES"/>
              <a:pPr/>
              <a:t>9</a:t>
            </a:fld>
            <a:endParaRPr lang="es-ES"/>
          </a:p>
        </p:txBody>
      </p:sp>
      <p:sp>
        <p:nvSpPr>
          <p:cNvPr id="52225" name="Text Box 1"/>
          <p:cNvSpPr txBox="1">
            <a:spLocks noChangeArrowheads="1"/>
          </p:cNvSpPr>
          <p:nvPr/>
        </p:nvSpPr>
        <p:spPr bwMode="auto">
          <a:xfrm>
            <a:off x="0" y="0"/>
            <a:ext cx="1638" cy="1485"/>
          </a:xfrm>
          <a:prstGeom prst="rect">
            <a:avLst/>
          </a:prstGeom>
          <a:noFill/>
          <a:ln w="9525">
            <a:no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E7FD51F-676A-4E55-B6D9-4E02AAB98726}" type="slidenum">
              <a:rPr lang="ca-ES" sz="2400">
                <a:solidFill>
                  <a:srgbClr val="FFFFFF"/>
                </a:solidFill>
                <a:latin typeface="Times New Roman" pitchFamily="16" charset="0"/>
                <a:ea typeface="+mn-ea" charset="0"/>
                <a:cs typeface="+mn-ea" charset="0"/>
              </a:rPr>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9</a:t>
            </a:fld>
            <a:endParaRPr lang="ca-ES" sz="2400">
              <a:solidFill>
                <a:srgbClr val="FFFFFF"/>
              </a:solidFill>
              <a:latin typeface="Times New Roman" pitchFamily="16" charset="0"/>
              <a:ea typeface="+mn-ea" charset="0"/>
              <a:cs typeface="+mn-ea" charset="0"/>
            </a:endParaRPr>
          </a:p>
        </p:txBody>
      </p:sp>
      <p:sp>
        <p:nvSpPr>
          <p:cNvPr id="52226" name="Rectangle 2"/>
          <p:cNvSpPr txBox="1">
            <a:spLocks noGrp="1" noRot="1" noChangeAspect="1" noChangeArrowheads="1"/>
          </p:cNvSpPr>
          <p:nvPr>
            <p:ph type="sldImg"/>
          </p:nvPr>
        </p:nvSpPr>
        <p:spPr bwMode="auto">
          <a:xfrm>
            <a:off x="1143000" y="685800"/>
            <a:ext cx="4573588" cy="3430588"/>
          </a:xfrm>
          <a:prstGeom prst="rect">
            <a:avLst/>
          </a:prstGeom>
          <a:solidFill>
            <a:srgbClr val="FFFFFF"/>
          </a:solidFill>
          <a:ln>
            <a:solidFill>
              <a:srgbClr val="000000"/>
            </a:solidFill>
            <a:miter lim="800000"/>
            <a:headEnd/>
            <a:tailEnd/>
          </a:ln>
        </p:spPr>
      </p:sp>
      <p:sp>
        <p:nvSpPr>
          <p:cNvPr id="52227" name="Rectangle 3"/>
          <p:cNvSpPr txBox="1">
            <a:spLocks noGrp="1" noChangeArrowheads="1"/>
          </p:cNvSpPr>
          <p:nvPr>
            <p:ph type="body" idx="1"/>
          </p:nvPr>
        </p:nvSpPr>
        <p:spPr bwMode="auto">
          <a:xfrm>
            <a:off x="730341" y="4540090"/>
            <a:ext cx="5844366" cy="4296685"/>
          </a:xfrm>
          <a:prstGeom prst="rect">
            <a:avLst/>
          </a:prstGeom>
          <a:noFill/>
          <a:ln>
            <a:round/>
            <a:headEnd/>
            <a:tailEnd/>
          </a:ln>
        </p:spPr>
        <p:txBody>
          <a:bodyPr wrap="none" anchor="ct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ca-ES">
              <a:latin typeface="Arial" charset="0"/>
              <a:ea typeface="DejaVu Sans" charset="0"/>
              <a:cs typeface="DejaVu San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07/06/2014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07/06/2014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07/06/2014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9400"/>
            <a:ext cx="8228013" cy="1311275"/>
          </a:xfrm>
        </p:spPr>
        <p:txBody>
          <a:bodyPr/>
          <a:lstStyle/>
          <a:p>
            <a:r>
              <a:rPr lang="es-ES" smtClean="0"/>
              <a:t>Haga clic para modificar el estilo de título del patrón</a:t>
            </a:r>
            <a:endParaRPr lang="es-ES"/>
          </a:p>
        </p:txBody>
      </p:sp>
      <p:sp>
        <p:nvSpPr>
          <p:cNvPr id="3" name="2 Marcador de pie de página"/>
          <p:cNvSpPr>
            <a:spLocks noGrp="1"/>
          </p:cNvSpPr>
          <p:nvPr>
            <p:ph type="ftr" idx="10"/>
          </p:nvPr>
        </p:nvSpPr>
        <p:spPr>
          <a:xfrm>
            <a:off x="3124200" y="6248400"/>
            <a:ext cx="2894013" cy="455613"/>
          </a:xfrm>
        </p:spPr>
        <p:txBody>
          <a:bodyPr/>
          <a:lstStyle>
            <a:lvl1pPr>
              <a:defRPr/>
            </a:lvl1pPr>
          </a:lstStyle>
          <a:p>
            <a:endParaRPr lang="en-US"/>
          </a:p>
        </p:txBody>
      </p:sp>
      <p:sp>
        <p:nvSpPr>
          <p:cNvPr id="4" name="3 Marcador de número de diapositiva"/>
          <p:cNvSpPr>
            <a:spLocks noGrp="1"/>
          </p:cNvSpPr>
          <p:nvPr>
            <p:ph type="sldNum" idx="11"/>
          </p:nvPr>
        </p:nvSpPr>
        <p:spPr>
          <a:xfrm>
            <a:off x="6553200" y="6248400"/>
            <a:ext cx="2132013" cy="455613"/>
          </a:xfrm>
        </p:spPr>
        <p:txBody>
          <a:bodyPr/>
          <a:lstStyle>
            <a:lvl1pPr>
              <a:defRPr/>
            </a:lvl1pPr>
          </a:lstStyle>
          <a:p>
            <a:fld id="{A1529846-F52D-4C41-8CCC-006428F8A75C}" type="slidenum">
              <a:rPr lang="en-US"/>
              <a:pPr/>
              <a:t>‹Nº›</a:t>
            </a:fld>
            <a:endParaRPr lang="en-US"/>
          </a:p>
        </p:txBody>
      </p:sp>
      <p:sp>
        <p:nvSpPr>
          <p:cNvPr id="5" name="4 Marcador de fecha"/>
          <p:cNvSpPr>
            <a:spLocks noGrp="1"/>
          </p:cNvSpPr>
          <p:nvPr>
            <p:ph type="dt" idx="12"/>
          </p:nvPr>
        </p:nvSpPr>
        <p:spPr>
          <a:xfrm>
            <a:off x="457200" y="6245225"/>
            <a:ext cx="2132013" cy="474663"/>
          </a:xfrm>
        </p:spPr>
        <p:txBody>
          <a:bodyPr/>
          <a:lstStyle>
            <a:lvl1pPr>
              <a:defRPr/>
            </a:lvl1pPr>
          </a:lstStyle>
          <a:p>
            <a:endParaRPr lang="es-E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ítulo, objetos y text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9400"/>
            <a:ext cx="8228013" cy="1311275"/>
          </a:xfrm>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557338"/>
            <a:ext cx="4037013" cy="39766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646613" y="1557338"/>
            <a:ext cx="4038600" cy="39766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pie de página"/>
          <p:cNvSpPr>
            <a:spLocks noGrp="1"/>
          </p:cNvSpPr>
          <p:nvPr>
            <p:ph type="ftr" idx="10"/>
          </p:nvPr>
        </p:nvSpPr>
        <p:spPr>
          <a:xfrm>
            <a:off x="3124200" y="6248400"/>
            <a:ext cx="2894013" cy="455613"/>
          </a:xfrm>
        </p:spPr>
        <p:txBody>
          <a:bodyPr/>
          <a:lstStyle>
            <a:lvl1pPr>
              <a:defRPr/>
            </a:lvl1pPr>
          </a:lstStyle>
          <a:p>
            <a:endParaRPr lang="en-US"/>
          </a:p>
        </p:txBody>
      </p:sp>
      <p:sp>
        <p:nvSpPr>
          <p:cNvPr id="6" name="5 Marcador de número de diapositiva"/>
          <p:cNvSpPr>
            <a:spLocks noGrp="1"/>
          </p:cNvSpPr>
          <p:nvPr>
            <p:ph type="sldNum" idx="11"/>
          </p:nvPr>
        </p:nvSpPr>
        <p:spPr>
          <a:xfrm>
            <a:off x="6553200" y="6248400"/>
            <a:ext cx="2132013" cy="455613"/>
          </a:xfrm>
        </p:spPr>
        <p:txBody>
          <a:bodyPr/>
          <a:lstStyle>
            <a:lvl1pPr>
              <a:defRPr/>
            </a:lvl1pPr>
          </a:lstStyle>
          <a:p>
            <a:fld id="{C4CF4104-A3AE-442D-BFDC-F60F53E19E1B}" type="slidenum">
              <a:rPr lang="en-US"/>
              <a:pPr/>
              <a:t>‹Nº›</a:t>
            </a:fld>
            <a:endParaRPr lang="en-US"/>
          </a:p>
        </p:txBody>
      </p:sp>
      <p:sp>
        <p:nvSpPr>
          <p:cNvPr id="7" name="6 Marcador de fecha"/>
          <p:cNvSpPr>
            <a:spLocks noGrp="1"/>
          </p:cNvSpPr>
          <p:nvPr>
            <p:ph type="dt" idx="12"/>
          </p:nvPr>
        </p:nvSpPr>
        <p:spPr>
          <a:xfrm>
            <a:off x="457200" y="6245225"/>
            <a:ext cx="2132013" cy="474663"/>
          </a:xfrm>
        </p:spPr>
        <p:txBody>
          <a:bodyPr/>
          <a:lstStyle>
            <a:lvl1pPr>
              <a:defRPr/>
            </a:lvl1pPr>
          </a:lstStyle>
          <a:p>
            <a:endParaRPr lang="es-E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cSld name="Título y objetos encima del text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9400"/>
            <a:ext cx="8228013" cy="1311275"/>
          </a:xfrm>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557338"/>
            <a:ext cx="8228013" cy="19113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3621088"/>
            <a:ext cx="8228013" cy="191293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pie de página"/>
          <p:cNvSpPr>
            <a:spLocks noGrp="1"/>
          </p:cNvSpPr>
          <p:nvPr>
            <p:ph type="ftr" idx="10"/>
          </p:nvPr>
        </p:nvSpPr>
        <p:spPr>
          <a:xfrm>
            <a:off x="3124200" y="6248400"/>
            <a:ext cx="2894013" cy="455613"/>
          </a:xfrm>
        </p:spPr>
        <p:txBody>
          <a:bodyPr/>
          <a:lstStyle>
            <a:lvl1pPr>
              <a:defRPr/>
            </a:lvl1pPr>
          </a:lstStyle>
          <a:p>
            <a:endParaRPr lang="en-US"/>
          </a:p>
        </p:txBody>
      </p:sp>
      <p:sp>
        <p:nvSpPr>
          <p:cNvPr id="6" name="5 Marcador de número de diapositiva"/>
          <p:cNvSpPr>
            <a:spLocks noGrp="1"/>
          </p:cNvSpPr>
          <p:nvPr>
            <p:ph type="sldNum" idx="11"/>
          </p:nvPr>
        </p:nvSpPr>
        <p:spPr>
          <a:xfrm>
            <a:off x="6553200" y="6248400"/>
            <a:ext cx="2132013" cy="455613"/>
          </a:xfrm>
        </p:spPr>
        <p:txBody>
          <a:bodyPr/>
          <a:lstStyle>
            <a:lvl1pPr>
              <a:defRPr/>
            </a:lvl1pPr>
          </a:lstStyle>
          <a:p>
            <a:fld id="{95B90F1F-9ADE-4442-85BB-186D495EFF2E}" type="slidenum">
              <a:rPr lang="en-US"/>
              <a:pPr/>
              <a:t>‹Nº›</a:t>
            </a:fld>
            <a:endParaRPr lang="en-US"/>
          </a:p>
        </p:txBody>
      </p:sp>
      <p:sp>
        <p:nvSpPr>
          <p:cNvPr id="7" name="6 Marcador de fecha"/>
          <p:cNvSpPr>
            <a:spLocks noGrp="1"/>
          </p:cNvSpPr>
          <p:nvPr>
            <p:ph type="dt" idx="12"/>
          </p:nvPr>
        </p:nvSpPr>
        <p:spPr>
          <a:xfrm>
            <a:off x="457200" y="6245225"/>
            <a:ext cx="2132013" cy="474663"/>
          </a:xfrm>
        </p:spPr>
        <p:txBody>
          <a:bodyPr/>
          <a:lstStyle>
            <a:lvl1pPr>
              <a:defRPr/>
            </a:lvl1pPr>
          </a:lstStyle>
          <a:p>
            <a:endParaRPr lang="es-E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174625"/>
            <a:ext cx="8532813" cy="1339850"/>
          </a:xfrm>
        </p:spPr>
        <p:txBody>
          <a:bodyPr/>
          <a:lstStyle/>
          <a:p>
            <a:r>
              <a:rPr lang="es-ES" smtClean="0"/>
              <a:t>Haga clic para modificar el estilo de título del patrón</a:t>
            </a:r>
            <a:endParaRPr lang="en-US"/>
          </a:p>
        </p:txBody>
      </p:sp>
      <p:sp>
        <p:nvSpPr>
          <p:cNvPr id="3" name="2 Marcador de texto"/>
          <p:cNvSpPr>
            <a:spLocks noGrp="1"/>
          </p:cNvSpPr>
          <p:nvPr>
            <p:ph type="body" sz="half" idx="1"/>
          </p:nvPr>
        </p:nvSpPr>
        <p:spPr>
          <a:xfrm>
            <a:off x="457200" y="1481138"/>
            <a:ext cx="4035425" cy="452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5025" y="1481138"/>
            <a:ext cx="4037013" cy="452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Rectangle 5"/>
          <p:cNvSpPr>
            <a:spLocks noGrp="1" noChangeArrowheads="1"/>
          </p:cNvSpPr>
          <p:nvPr>
            <p:ph type="ftr" idx="10"/>
          </p:nvPr>
        </p:nvSpPr>
        <p:spPr>
          <a:ln/>
        </p:spPr>
        <p:txBody>
          <a:bodyPr/>
          <a:lstStyle>
            <a:lvl1pPr>
              <a:defRPr/>
            </a:lvl1pPr>
          </a:lstStyle>
          <a:p>
            <a:pPr>
              <a:defRPr/>
            </a:pPr>
            <a:endParaRPr lang="es-ES"/>
          </a:p>
          <a:p>
            <a:pPr>
              <a:defRPr/>
            </a:pPr>
            <a:r>
              <a:rPr lang="es-ES"/>
              <a:t>CEMCAT-Neuroimmunology</a:t>
            </a:r>
          </a:p>
        </p:txBody>
      </p:sp>
      <p:sp>
        <p:nvSpPr>
          <p:cNvPr id="6" name="Rectangle 6"/>
          <p:cNvSpPr>
            <a:spLocks noGrp="1" noChangeArrowheads="1"/>
          </p:cNvSpPr>
          <p:nvPr>
            <p:ph type="sldNum" idx="11"/>
          </p:nvPr>
        </p:nvSpPr>
        <p:spPr>
          <a:ln/>
        </p:spPr>
        <p:txBody>
          <a:bodyPr/>
          <a:lstStyle>
            <a:lvl1pPr>
              <a:defRPr/>
            </a:lvl1pPr>
          </a:lstStyle>
          <a:p>
            <a:pPr>
              <a:defRPr/>
            </a:pPr>
            <a:fld id="{729CAB8B-9A56-4EF3-BB34-93D5D90A78AF}"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07/06/2014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07/06/2014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07/06/2014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07/06/2014</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07/06/2014</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07/06/2014</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07/06/2014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07/06/2014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07/06/2014</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hyperlink" Target="http://www.accessexcellence.org/AB/GG/collaboration.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www.accessexcellence.org/AB/GG/protein_synthesis.html" TargetMode="External"/><Relationship Id="rId4" Type="http://schemas.openxmlformats.org/officeDocument/2006/relationships/hyperlink" Target="http://www.accessexcellence.org/AB/GG/rna_synth.htm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s>
</file>

<file path=ppt/slides/_rels/slide3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idx="4294967295"/>
          </p:nvPr>
        </p:nvSpPr>
        <p:spPr>
          <a:xfrm>
            <a:off x="2971800" y="1828800"/>
            <a:ext cx="6019800" cy="22098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600">
                <a:solidFill>
                  <a:srgbClr val="FFFFFF"/>
                </a:solidFill>
              </a:rPr>
              <a:t>'omics' Data Analysis</a:t>
            </a:r>
          </a:p>
        </p:txBody>
      </p:sp>
      <p:sp>
        <p:nvSpPr>
          <p:cNvPr id="11266" name="Rectangle 2"/>
          <p:cNvSpPr>
            <a:spLocks noGrp="1" noChangeArrowheads="1"/>
          </p:cNvSpPr>
          <p:nvPr>
            <p:ph type="subTitle" idx="4294967295"/>
          </p:nvPr>
        </p:nvSpPr>
        <p:spPr>
          <a:xfrm>
            <a:off x="2971800" y="4267200"/>
            <a:ext cx="6019800" cy="1752600"/>
          </a:xfrm>
          <a:ln/>
        </p:spPr>
        <p:txBody>
          <a:bodyPr/>
          <a:lstStyle/>
          <a:p>
            <a:pPr marL="0" indent="0">
              <a:spcBef>
                <a:spcPts val="95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800" i="1" dirty="0"/>
              <a:t>1. Biology in a nutshell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title" idx="4294967295"/>
          </p:nvPr>
        </p:nvSpPr>
        <p:spPr>
          <a:xfrm>
            <a:off x="457200" y="457200"/>
            <a:ext cx="8229600" cy="13716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ca-ES" sz="4400"/>
              <a:t>DNA vs RNA</a:t>
            </a:r>
          </a:p>
        </p:txBody>
      </p:sp>
      <p:sp>
        <p:nvSpPr>
          <p:cNvPr id="20484" name="Text Box 4"/>
          <p:cNvSpPr txBox="1">
            <a:spLocks noChangeArrowheads="1"/>
          </p:cNvSpPr>
          <p:nvPr/>
        </p:nvSpPr>
        <p:spPr bwMode="auto">
          <a:xfrm>
            <a:off x="457200" y="1981200"/>
            <a:ext cx="8229600" cy="3886200"/>
          </a:xfrm>
          <a:prstGeom prst="rect">
            <a:avLst/>
          </a:prstGeom>
          <a:noFill/>
          <a:ln w="9525">
            <a:noFill/>
            <a:round/>
            <a:headEnd/>
            <a:tailEnd/>
          </a:ln>
          <a:effectLst/>
        </p:spPr>
        <p:txBody>
          <a:bodyPr lIns="90000" tIns="46800" rIns="90000" bIns="46800"/>
          <a:lstStyle/>
          <a:p>
            <a:pPr marL="333375" indent="-333375">
              <a:spcBef>
                <a:spcPts val="700"/>
              </a:spcBef>
              <a:buClr>
                <a:srgbClr val="00007D"/>
              </a:buClr>
              <a:buSzPct val="75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800" dirty="0">
                <a:solidFill>
                  <a:srgbClr val="000000"/>
                </a:solidFill>
                <a:ea typeface="DejaVu Sans" charset="0"/>
                <a:cs typeface="DejaVu Sans" charset="0"/>
              </a:rPr>
              <a:t>DNA is </a:t>
            </a:r>
            <a:r>
              <a:rPr lang="ca-ES" sz="2800" dirty="0" err="1">
                <a:solidFill>
                  <a:srgbClr val="000000"/>
                </a:solidFill>
                <a:ea typeface="DejaVu Sans" charset="0"/>
                <a:cs typeface="DejaVu Sans" charset="0"/>
              </a:rPr>
              <a:t>organized</a:t>
            </a:r>
            <a:r>
              <a:rPr lang="ca-ES" sz="2800" dirty="0">
                <a:solidFill>
                  <a:srgbClr val="000000"/>
                </a:solidFill>
                <a:ea typeface="DejaVu Sans" charset="0"/>
                <a:cs typeface="DejaVu Sans" charset="0"/>
              </a:rPr>
              <a:t> </a:t>
            </a:r>
            <a:r>
              <a:rPr lang="ca-ES" sz="2800" dirty="0" err="1">
                <a:solidFill>
                  <a:srgbClr val="000000"/>
                </a:solidFill>
                <a:ea typeface="DejaVu Sans" charset="0"/>
                <a:cs typeface="DejaVu Sans" charset="0"/>
              </a:rPr>
              <a:t>into</a:t>
            </a:r>
            <a:r>
              <a:rPr lang="ca-ES" sz="2800" dirty="0">
                <a:solidFill>
                  <a:srgbClr val="000000"/>
                </a:solidFill>
                <a:ea typeface="DejaVu Sans" charset="0"/>
                <a:cs typeface="DejaVu Sans" charset="0"/>
              </a:rPr>
              <a:t> a </a:t>
            </a:r>
            <a:r>
              <a:rPr lang="ca-ES" sz="2800" dirty="0" err="1">
                <a:solidFill>
                  <a:srgbClr val="000000"/>
                </a:solidFill>
                <a:ea typeface="DejaVu Sans" charset="0"/>
                <a:cs typeface="DejaVu Sans" charset="0"/>
              </a:rPr>
              <a:t>complementary</a:t>
            </a:r>
            <a:r>
              <a:rPr lang="ca-ES" sz="2800" dirty="0">
                <a:solidFill>
                  <a:srgbClr val="000000"/>
                </a:solidFill>
                <a:ea typeface="DejaVu Sans" charset="0"/>
                <a:cs typeface="DejaVu Sans" charset="0"/>
              </a:rPr>
              <a:t> </a:t>
            </a:r>
            <a:r>
              <a:rPr lang="ca-ES" sz="2800" dirty="0" err="1">
                <a:solidFill>
                  <a:srgbClr val="000000"/>
                </a:solidFill>
                <a:ea typeface="DejaVu Sans" charset="0"/>
                <a:cs typeface="DejaVu Sans" charset="0"/>
              </a:rPr>
              <a:t>double</a:t>
            </a:r>
            <a:r>
              <a:rPr lang="ca-ES" sz="2800" dirty="0">
                <a:solidFill>
                  <a:srgbClr val="000000"/>
                </a:solidFill>
                <a:ea typeface="DejaVu Sans" charset="0"/>
                <a:cs typeface="DejaVu Sans" charset="0"/>
              </a:rPr>
              <a:t> </a:t>
            </a:r>
            <a:r>
              <a:rPr lang="ca-ES" sz="2800" dirty="0" err="1">
                <a:solidFill>
                  <a:srgbClr val="000000"/>
                </a:solidFill>
                <a:ea typeface="DejaVu Sans" charset="0"/>
                <a:cs typeface="DejaVu Sans" charset="0"/>
              </a:rPr>
              <a:t>helix</a:t>
            </a:r>
            <a:r>
              <a:rPr lang="ca-ES" sz="2800" dirty="0">
                <a:solidFill>
                  <a:srgbClr val="000000"/>
                </a:solidFill>
                <a:ea typeface="DejaVu Sans" charset="0"/>
                <a:cs typeface="DejaVu Sans" charset="0"/>
              </a:rPr>
              <a:t>. RNA </a:t>
            </a:r>
            <a:r>
              <a:rPr lang="ca-ES" sz="2800" dirty="0" err="1">
                <a:solidFill>
                  <a:srgbClr val="000000"/>
                </a:solidFill>
                <a:ea typeface="DejaVu Sans" charset="0"/>
                <a:cs typeface="DejaVu Sans" charset="0"/>
              </a:rPr>
              <a:t>does</a:t>
            </a:r>
            <a:r>
              <a:rPr lang="ca-ES" sz="2800" dirty="0">
                <a:solidFill>
                  <a:srgbClr val="000000"/>
                </a:solidFill>
                <a:ea typeface="DejaVu Sans" charset="0"/>
                <a:cs typeface="DejaVu Sans" charset="0"/>
              </a:rPr>
              <a:t> not.</a:t>
            </a:r>
          </a:p>
          <a:p>
            <a:pPr marL="333375" indent="-333375">
              <a:spcBef>
                <a:spcPts val="700"/>
              </a:spcBef>
              <a:buClr>
                <a:srgbClr val="00007D"/>
              </a:buClr>
              <a:buSzPct val="75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800" dirty="0" err="1">
                <a:solidFill>
                  <a:srgbClr val="000000"/>
                </a:solidFill>
                <a:ea typeface="DejaVu Sans" charset="0"/>
                <a:cs typeface="DejaVu Sans" charset="0"/>
              </a:rPr>
              <a:t>One</a:t>
            </a:r>
            <a:r>
              <a:rPr lang="ca-ES" sz="2800" dirty="0">
                <a:solidFill>
                  <a:srgbClr val="000000"/>
                </a:solidFill>
                <a:ea typeface="DejaVu Sans" charset="0"/>
                <a:cs typeface="DejaVu Sans" charset="0"/>
              </a:rPr>
              <a:t> of </a:t>
            </a:r>
            <a:r>
              <a:rPr lang="ca-ES" sz="2800" dirty="0" err="1">
                <a:solidFill>
                  <a:srgbClr val="000000"/>
                </a:solidFill>
                <a:ea typeface="DejaVu Sans" charset="0"/>
                <a:cs typeface="DejaVu Sans" charset="0"/>
              </a:rPr>
              <a:t>the</a:t>
            </a:r>
            <a:r>
              <a:rPr lang="ca-ES" sz="2800" dirty="0">
                <a:solidFill>
                  <a:srgbClr val="000000"/>
                </a:solidFill>
                <a:ea typeface="DejaVu Sans" charset="0"/>
                <a:cs typeface="DejaVu Sans" charset="0"/>
              </a:rPr>
              <a:t> </a:t>
            </a:r>
            <a:r>
              <a:rPr lang="ca-ES" sz="2800" dirty="0" err="1">
                <a:solidFill>
                  <a:srgbClr val="000000"/>
                </a:solidFill>
                <a:ea typeface="DejaVu Sans" charset="0"/>
                <a:cs typeface="DejaVu Sans" charset="0"/>
              </a:rPr>
              <a:t>four</a:t>
            </a:r>
            <a:r>
              <a:rPr lang="ca-ES" sz="2800" dirty="0">
                <a:solidFill>
                  <a:srgbClr val="000000"/>
                </a:solidFill>
                <a:ea typeface="DejaVu Sans" charset="0"/>
                <a:cs typeface="DejaVu Sans" charset="0"/>
              </a:rPr>
              <a:t> bases </a:t>
            </a:r>
            <a:r>
              <a:rPr lang="ca-ES" sz="2800" dirty="0" err="1">
                <a:solidFill>
                  <a:srgbClr val="000000"/>
                </a:solidFill>
                <a:ea typeface="DejaVu Sans" charset="0"/>
                <a:cs typeface="DejaVu Sans" charset="0"/>
              </a:rPr>
              <a:t>are</a:t>
            </a:r>
            <a:r>
              <a:rPr lang="ca-ES" sz="2800" dirty="0">
                <a:solidFill>
                  <a:srgbClr val="000000"/>
                </a:solidFill>
                <a:ea typeface="DejaVu Sans" charset="0"/>
                <a:cs typeface="DejaVu Sans" charset="0"/>
              </a:rPr>
              <a:t> </a:t>
            </a:r>
            <a:r>
              <a:rPr lang="ca-ES" sz="2800" dirty="0" err="1">
                <a:solidFill>
                  <a:srgbClr val="000000"/>
                </a:solidFill>
                <a:ea typeface="DejaVu Sans" charset="0"/>
                <a:cs typeface="DejaVu Sans" charset="0"/>
              </a:rPr>
              <a:t>different</a:t>
            </a:r>
            <a:endParaRPr lang="ca-ES" sz="2800" dirty="0">
              <a:solidFill>
                <a:srgbClr val="000000"/>
              </a:solidFill>
              <a:ea typeface="DejaVu Sans" charset="0"/>
              <a:cs typeface="DejaVu Sans" charset="0"/>
            </a:endParaRPr>
          </a:p>
          <a:p>
            <a:pPr marL="735013" lvl="1" indent="-276225">
              <a:spcBef>
                <a:spcPts val="600"/>
              </a:spcBef>
              <a:buClr>
                <a:srgbClr val="9999CC"/>
              </a:buClr>
              <a:buSzPct val="80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400" dirty="0" smtClean="0">
                <a:solidFill>
                  <a:srgbClr val="000000"/>
                </a:solidFill>
                <a:ea typeface="DejaVu Sans" charset="0"/>
                <a:cs typeface="DejaVu Sans" charset="0"/>
              </a:rPr>
              <a:t>DNA</a:t>
            </a:r>
            <a:r>
              <a:rPr lang="ca-ES" sz="2400" dirty="0" smtClean="0">
                <a:solidFill>
                  <a:srgbClr val="000000"/>
                </a:solidFill>
                <a:latin typeface="Wingdings" charset="2"/>
                <a:ea typeface="DejaVu Sans" charset="0"/>
                <a:cs typeface="DejaVu Sans" charset="0"/>
              </a:rPr>
              <a:t>:</a:t>
            </a:r>
            <a:r>
              <a:rPr lang="ca-ES" sz="2400" dirty="0">
                <a:solidFill>
                  <a:srgbClr val="000000"/>
                </a:solidFill>
                <a:latin typeface="Wingdings" charset="2"/>
                <a:ea typeface="DejaVu Sans" charset="0"/>
                <a:cs typeface="DejaVu Sans" charset="0"/>
              </a:rPr>
              <a:t>	</a:t>
            </a:r>
            <a:r>
              <a:rPr lang="ca-ES" sz="2400" dirty="0">
                <a:solidFill>
                  <a:srgbClr val="000000"/>
                </a:solidFill>
                <a:ea typeface="DejaVu Sans" charset="0"/>
                <a:cs typeface="DejaVu Sans" charset="0"/>
              </a:rPr>
              <a:t>A, C, G, </a:t>
            </a:r>
            <a:r>
              <a:rPr lang="ca-ES" sz="2400" b="1" dirty="0">
                <a:solidFill>
                  <a:srgbClr val="000000"/>
                </a:solidFill>
                <a:ea typeface="DejaVu Sans" charset="0"/>
                <a:cs typeface="DejaVu Sans" charset="0"/>
              </a:rPr>
              <a:t>T</a:t>
            </a:r>
          </a:p>
          <a:p>
            <a:pPr marL="735013" lvl="1" indent="-276225">
              <a:spcBef>
                <a:spcPts val="600"/>
              </a:spcBef>
              <a:buClr>
                <a:srgbClr val="9999CC"/>
              </a:buClr>
              <a:buSzPct val="80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400" dirty="0">
                <a:solidFill>
                  <a:srgbClr val="000000"/>
                </a:solidFill>
                <a:ea typeface="DejaVu Sans" charset="0"/>
                <a:cs typeface="DejaVu Sans" charset="0"/>
              </a:rPr>
              <a:t>RNA:	A, C, G, </a:t>
            </a:r>
            <a:r>
              <a:rPr lang="ca-ES" sz="2400" b="1" dirty="0">
                <a:solidFill>
                  <a:srgbClr val="000000"/>
                </a:solidFill>
                <a:ea typeface="DejaVu Sans" charset="0"/>
                <a:cs typeface="DejaVu Sans" charset="0"/>
              </a:rPr>
              <a:t>U</a:t>
            </a:r>
          </a:p>
          <a:p>
            <a:pPr marL="333375" indent="-333375">
              <a:spcBef>
                <a:spcPts val="700"/>
              </a:spcBef>
              <a:buClr>
                <a:srgbClr val="00007D"/>
              </a:buClr>
              <a:buSzPct val="75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800" dirty="0" err="1">
                <a:solidFill>
                  <a:srgbClr val="000000"/>
                </a:solidFill>
                <a:ea typeface="DejaVu Sans" charset="0"/>
                <a:cs typeface="DejaVu Sans" charset="0"/>
              </a:rPr>
              <a:t>Differ</a:t>
            </a:r>
            <a:r>
              <a:rPr lang="ca-ES" sz="2800" dirty="0">
                <a:solidFill>
                  <a:srgbClr val="000000"/>
                </a:solidFill>
                <a:ea typeface="DejaVu Sans" charset="0"/>
                <a:cs typeface="DejaVu Sans" charset="0"/>
              </a:rPr>
              <a:t> </a:t>
            </a:r>
            <a:r>
              <a:rPr lang="ca-ES" sz="2800" dirty="0" err="1">
                <a:solidFill>
                  <a:srgbClr val="000000"/>
                </a:solidFill>
                <a:ea typeface="DejaVu Sans" charset="0"/>
                <a:cs typeface="DejaVu Sans" charset="0"/>
              </a:rPr>
              <a:t>from</a:t>
            </a:r>
            <a:r>
              <a:rPr lang="ca-ES" sz="2800" dirty="0">
                <a:solidFill>
                  <a:srgbClr val="000000"/>
                </a:solidFill>
                <a:ea typeface="DejaVu Sans" charset="0"/>
                <a:cs typeface="DejaVu Sans" charset="0"/>
              </a:rPr>
              <a:t> </a:t>
            </a:r>
            <a:r>
              <a:rPr lang="ca-ES" sz="2800" dirty="0" err="1">
                <a:solidFill>
                  <a:srgbClr val="000000"/>
                </a:solidFill>
                <a:ea typeface="DejaVu Sans" charset="0"/>
                <a:cs typeface="DejaVu Sans" charset="0"/>
              </a:rPr>
              <a:t>the</a:t>
            </a:r>
            <a:r>
              <a:rPr lang="ca-ES" sz="2800" dirty="0">
                <a:solidFill>
                  <a:srgbClr val="000000"/>
                </a:solidFill>
                <a:ea typeface="DejaVu Sans" charset="0"/>
                <a:cs typeface="DejaVu Sans" charset="0"/>
              </a:rPr>
              <a:t> </a:t>
            </a:r>
            <a:r>
              <a:rPr lang="ca-ES" sz="2800" dirty="0" err="1">
                <a:solidFill>
                  <a:srgbClr val="000000"/>
                </a:solidFill>
                <a:ea typeface="DejaVu Sans" charset="0"/>
                <a:cs typeface="DejaVu Sans" charset="0"/>
              </a:rPr>
              <a:t>nucleotide</a:t>
            </a:r>
            <a:r>
              <a:rPr lang="ca-ES" sz="2800" dirty="0">
                <a:solidFill>
                  <a:srgbClr val="000000"/>
                </a:solidFill>
                <a:ea typeface="DejaVu Sans" charset="0"/>
                <a:cs typeface="DejaVu Sans" charset="0"/>
              </a:rPr>
              <a:t> </a:t>
            </a:r>
            <a:r>
              <a:rPr lang="ca-ES" sz="2800" dirty="0" err="1">
                <a:solidFill>
                  <a:srgbClr val="000000"/>
                </a:solidFill>
                <a:ea typeface="DejaVu Sans" charset="0"/>
                <a:cs typeface="DejaVu Sans" charset="0"/>
              </a:rPr>
              <a:t>sugar</a:t>
            </a:r>
            <a:endParaRPr lang="ca-ES" sz="2800" dirty="0">
              <a:solidFill>
                <a:srgbClr val="000000"/>
              </a:solidFill>
              <a:ea typeface="DejaVu Sans" charset="0"/>
              <a:cs typeface="DejaVu Sans" charset="0"/>
            </a:endParaRPr>
          </a:p>
          <a:p>
            <a:pPr marL="735013" lvl="1" indent="-276225">
              <a:spcBef>
                <a:spcPts val="600"/>
              </a:spcBef>
              <a:buClr>
                <a:srgbClr val="9999CC"/>
              </a:buClr>
              <a:buSzPct val="80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400" dirty="0" smtClean="0">
                <a:solidFill>
                  <a:srgbClr val="000000"/>
                </a:solidFill>
                <a:ea typeface="DejaVu Sans" charset="0"/>
                <a:cs typeface="DejaVu Sans" charset="0"/>
              </a:rPr>
              <a:t>DNA: </a:t>
            </a:r>
            <a:r>
              <a:rPr lang="ca-ES" sz="2400" dirty="0">
                <a:solidFill>
                  <a:srgbClr val="000000"/>
                </a:solidFill>
                <a:ea typeface="DejaVu Sans" charset="0"/>
                <a:cs typeface="DejaVu Sans" charset="0"/>
              </a:rPr>
              <a:t>	</a:t>
            </a:r>
            <a:r>
              <a:rPr lang="ca-ES" sz="2400" dirty="0" err="1">
                <a:solidFill>
                  <a:srgbClr val="000000"/>
                </a:solidFill>
                <a:ea typeface="DejaVu Sans" charset="0"/>
                <a:cs typeface="DejaVu Sans" charset="0"/>
              </a:rPr>
              <a:t>Deoxyribose</a:t>
            </a:r>
            <a:endParaRPr lang="ca-ES" sz="2400" dirty="0">
              <a:solidFill>
                <a:srgbClr val="000000"/>
              </a:solidFill>
              <a:ea typeface="DejaVu Sans" charset="0"/>
              <a:cs typeface="DejaVu Sans" charset="0"/>
            </a:endParaRPr>
          </a:p>
          <a:p>
            <a:pPr marL="735013" lvl="1" indent="-276225">
              <a:spcBef>
                <a:spcPts val="600"/>
              </a:spcBef>
              <a:buClr>
                <a:srgbClr val="9999CC"/>
              </a:buClr>
              <a:buSzPct val="80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400" dirty="0">
                <a:solidFill>
                  <a:srgbClr val="000000"/>
                </a:solidFill>
                <a:ea typeface="DejaVu Sans" charset="0"/>
                <a:cs typeface="DejaVu Sans" charset="0"/>
              </a:rPr>
              <a:t>ARN:	</a:t>
            </a:r>
            <a:r>
              <a:rPr lang="ca-ES" sz="2400" dirty="0" err="1">
                <a:solidFill>
                  <a:srgbClr val="000000"/>
                </a:solidFill>
                <a:ea typeface="DejaVu Sans" charset="0"/>
                <a:cs typeface="DejaVu Sans" charset="0"/>
              </a:rPr>
              <a:t>Ribose</a:t>
            </a:r>
            <a:endParaRPr lang="ca-ES" sz="2400" dirty="0">
              <a:solidFill>
                <a:srgbClr val="000000"/>
              </a:solidFill>
              <a:ea typeface="DejaVu Sans" charset="0"/>
              <a:cs typeface="DejaVu Sans"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idx="4294967295"/>
          </p:nvPr>
        </p:nvSpPr>
        <p:spPr>
          <a:xfrm>
            <a:off x="457200" y="457200"/>
            <a:ext cx="8229600" cy="13716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ca-ES" sz="4400"/>
              <a:t>Proteins</a:t>
            </a:r>
          </a:p>
        </p:txBody>
      </p:sp>
      <p:sp>
        <p:nvSpPr>
          <p:cNvPr id="22532" name="Text Box 4"/>
          <p:cNvSpPr txBox="1">
            <a:spLocks noChangeArrowheads="1"/>
          </p:cNvSpPr>
          <p:nvPr/>
        </p:nvSpPr>
        <p:spPr bwMode="auto">
          <a:xfrm>
            <a:off x="457200" y="1981200"/>
            <a:ext cx="8213725" cy="3886200"/>
          </a:xfrm>
          <a:prstGeom prst="rect">
            <a:avLst/>
          </a:prstGeom>
          <a:noFill/>
          <a:ln w="9525">
            <a:noFill/>
            <a:round/>
            <a:headEnd/>
            <a:tailEnd/>
          </a:ln>
          <a:effectLst/>
        </p:spPr>
        <p:txBody>
          <a:bodyPr lIns="90000" tIns="46800" rIns="90000" bIns="46800"/>
          <a:lstStyle/>
          <a:p>
            <a:pPr marL="333375" indent="-333375">
              <a:spcBef>
                <a:spcPts val="800"/>
              </a:spcBef>
              <a:buClr>
                <a:srgbClr val="00007D"/>
              </a:buClr>
              <a:buSzPct val="75000"/>
              <a:buFont typeface="Euclid" pitchFamily="16" charset="0"/>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3200">
                <a:solidFill>
                  <a:srgbClr val="000000"/>
                </a:solidFill>
                <a:ea typeface="DejaVu Sans" charset="0"/>
                <a:cs typeface="DejaVu Sans" charset="0"/>
              </a:rPr>
              <a:t>Amino acid sequence</a:t>
            </a:r>
          </a:p>
          <a:p>
            <a:pPr marL="333375" indent="-333375">
              <a:spcBef>
                <a:spcPts val="800"/>
              </a:spcBef>
              <a:buClr>
                <a:srgbClr val="00007D"/>
              </a:buClr>
              <a:buSzPct val="75000"/>
              <a:buFont typeface="Euclid" pitchFamily="16" charset="0"/>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3200">
                <a:solidFill>
                  <a:srgbClr val="000000"/>
                </a:solidFill>
                <a:ea typeface="DejaVu Sans" charset="0"/>
                <a:cs typeface="DejaVu Sans" charset="0"/>
              </a:rPr>
              <a:t>Forms an unbranched polymer</a:t>
            </a:r>
          </a:p>
          <a:p>
            <a:pPr marL="333375" indent="-333375">
              <a:spcBef>
                <a:spcPts val="800"/>
              </a:spcBef>
              <a:buClr>
                <a:srgbClr val="00007D"/>
              </a:buClr>
              <a:buSzPct val="75000"/>
              <a:buFont typeface="Euclid" pitchFamily="16" charset="0"/>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3200">
                <a:solidFill>
                  <a:srgbClr val="000000"/>
                </a:solidFill>
                <a:ea typeface="DejaVu Sans" charset="0"/>
                <a:cs typeface="DejaVu Sans" charset="0"/>
              </a:rPr>
              <a:t>There are 20 different amino acids (AA)</a:t>
            </a:r>
          </a:p>
          <a:p>
            <a:pPr marL="333375" indent="-333375">
              <a:spcBef>
                <a:spcPts val="800"/>
              </a:spcBef>
              <a:buClr>
                <a:srgbClr val="00007D"/>
              </a:buClr>
              <a:buSzPct val="75000"/>
              <a:buFont typeface="Euclid" pitchFamily="16" charset="0"/>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3200">
                <a:solidFill>
                  <a:srgbClr val="000000"/>
                </a:solidFill>
                <a:ea typeface="DejaVu Sans" charset="0"/>
                <a:cs typeface="DejaVu Sans" charset="0"/>
              </a:rPr>
              <a:t>The key function of proteins is in its three dimensional structure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title" idx="4294967295"/>
          </p:nvPr>
        </p:nvSpPr>
        <p:spPr>
          <a:xfrm>
            <a:off x="457200" y="457200"/>
            <a:ext cx="8229600" cy="13716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ca-ES" sz="4400"/>
              <a:t>Amino acids</a:t>
            </a:r>
          </a:p>
        </p:txBody>
      </p:sp>
      <p:pic>
        <p:nvPicPr>
          <p:cNvPr id="23556" name="Picture 4"/>
          <p:cNvPicPr>
            <a:picLocks noChangeAspect="1" noChangeArrowheads="1"/>
          </p:cNvPicPr>
          <p:nvPr/>
        </p:nvPicPr>
        <p:blipFill>
          <a:blip r:embed="rId3" cstate="print"/>
          <a:srcRect/>
          <a:stretch>
            <a:fillRect/>
          </a:stretch>
        </p:blipFill>
        <p:spPr bwMode="auto">
          <a:xfrm>
            <a:off x="1200150" y="2112963"/>
            <a:ext cx="6097588" cy="3276600"/>
          </a:xfrm>
          <a:prstGeom prst="rect">
            <a:avLst/>
          </a:prstGeom>
          <a:noFill/>
          <a:ln w="9360">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title" idx="4294967295"/>
          </p:nvPr>
        </p:nvSpPr>
        <p:spPr>
          <a:xfrm>
            <a:off x="457200" y="425450"/>
            <a:ext cx="8229600" cy="14351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ca-ES" sz="4400"/>
              <a:t>Proteins “fold” into conformational structure </a:t>
            </a:r>
          </a:p>
        </p:txBody>
      </p:sp>
      <p:pic>
        <p:nvPicPr>
          <p:cNvPr id="24580" name="Picture 4"/>
          <p:cNvPicPr>
            <a:picLocks noChangeAspect="1" noChangeArrowheads="1"/>
          </p:cNvPicPr>
          <p:nvPr/>
        </p:nvPicPr>
        <p:blipFill>
          <a:blip r:embed="rId3" cstate="print"/>
          <a:srcRect/>
          <a:stretch>
            <a:fillRect/>
          </a:stretch>
        </p:blipFill>
        <p:spPr bwMode="auto">
          <a:xfrm>
            <a:off x="2700338" y="2005013"/>
            <a:ext cx="4248150" cy="3532187"/>
          </a:xfrm>
          <a:prstGeom prst="rect">
            <a:avLst/>
          </a:prstGeom>
          <a:noFill/>
          <a:ln w="9360">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title" idx="4294967295"/>
          </p:nvPr>
        </p:nvSpPr>
        <p:spPr>
          <a:xfrm>
            <a:off x="457200" y="457200"/>
            <a:ext cx="8229600" cy="13716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ca-ES"/>
              <a:t>Protein's structure</a:t>
            </a:r>
          </a:p>
        </p:txBody>
      </p:sp>
      <p:sp>
        <p:nvSpPr>
          <p:cNvPr id="25604" name="Text Box 4"/>
          <p:cNvSpPr txBox="1">
            <a:spLocks noChangeArrowheads="1"/>
          </p:cNvSpPr>
          <p:nvPr/>
        </p:nvSpPr>
        <p:spPr bwMode="auto">
          <a:xfrm>
            <a:off x="457200" y="1828800"/>
            <a:ext cx="8229600" cy="3751263"/>
          </a:xfrm>
          <a:prstGeom prst="rect">
            <a:avLst/>
          </a:prstGeom>
          <a:noFill/>
          <a:ln w="9525">
            <a:noFill/>
            <a:round/>
            <a:headEnd/>
            <a:tailEnd/>
          </a:ln>
          <a:effectLst/>
        </p:spPr>
        <p:txBody>
          <a:bodyPr lIns="90000" tIns="46800" rIns="90000" bIns="46800"/>
          <a:lstStyle/>
          <a:p>
            <a:pPr marL="336550" indent="-333375">
              <a:lnSpc>
                <a:spcPct val="90000"/>
              </a:lnSpc>
              <a:spcBef>
                <a:spcPts val="800"/>
              </a:spcBef>
              <a:tabLst>
                <a:tab pos="674688" algn="l"/>
                <a:tab pos="787400" algn="l"/>
                <a:tab pos="1244600" algn="l"/>
                <a:tab pos="1701800" algn="l"/>
                <a:tab pos="2159000" algn="l"/>
                <a:tab pos="2616200" algn="l"/>
                <a:tab pos="3073400" algn="l"/>
                <a:tab pos="3530600" algn="l"/>
                <a:tab pos="3987800" algn="l"/>
                <a:tab pos="4445000" algn="l"/>
                <a:tab pos="4902200" algn="l"/>
                <a:tab pos="5359400" algn="l"/>
                <a:tab pos="5816600" algn="l"/>
                <a:tab pos="6273800" algn="l"/>
                <a:tab pos="6731000" algn="l"/>
                <a:tab pos="7188200" algn="l"/>
                <a:tab pos="7645400" algn="l"/>
                <a:tab pos="8102600" algn="l"/>
                <a:tab pos="8559800" algn="l"/>
                <a:tab pos="9017000" algn="l"/>
                <a:tab pos="9474200" algn="l"/>
              </a:tabLst>
            </a:pPr>
            <a:r>
              <a:rPr lang="ca-ES" sz="2600">
                <a:solidFill>
                  <a:srgbClr val="000000"/>
                </a:solidFill>
                <a:ea typeface="DejaVu Sans" charset="0"/>
                <a:cs typeface="DejaVu Sans" charset="0"/>
              </a:rPr>
              <a:t>Proteins fold into lowest to highest complexity level:</a:t>
            </a:r>
          </a:p>
          <a:p>
            <a:pPr marL="336550" indent="-333375">
              <a:lnSpc>
                <a:spcPct val="90000"/>
              </a:lnSpc>
              <a:spcBef>
                <a:spcPts val="800"/>
              </a:spcBef>
              <a:buClr>
                <a:srgbClr val="00007D"/>
              </a:buClr>
              <a:buSzPct val="75000"/>
              <a:buFont typeface="Wingdings" charset="2"/>
              <a:buChar char=""/>
              <a:tabLst>
                <a:tab pos="674688" algn="l"/>
                <a:tab pos="787400" algn="l"/>
                <a:tab pos="1244600" algn="l"/>
                <a:tab pos="1701800" algn="l"/>
                <a:tab pos="2159000" algn="l"/>
                <a:tab pos="2616200" algn="l"/>
                <a:tab pos="3073400" algn="l"/>
                <a:tab pos="3530600" algn="l"/>
                <a:tab pos="3987800" algn="l"/>
                <a:tab pos="4445000" algn="l"/>
                <a:tab pos="4902200" algn="l"/>
                <a:tab pos="5359400" algn="l"/>
                <a:tab pos="5816600" algn="l"/>
                <a:tab pos="6273800" algn="l"/>
                <a:tab pos="6731000" algn="l"/>
                <a:tab pos="7188200" algn="l"/>
                <a:tab pos="7645400" algn="l"/>
                <a:tab pos="8102600" algn="l"/>
                <a:tab pos="8559800" algn="l"/>
                <a:tab pos="9017000" algn="l"/>
                <a:tab pos="9474200" algn="l"/>
              </a:tabLst>
            </a:pPr>
            <a:r>
              <a:rPr lang="ca-ES" sz="2600">
                <a:solidFill>
                  <a:srgbClr val="000000"/>
                </a:solidFill>
                <a:ea typeface="DejaVu Sans" charset="0"/>
                <a:cs typeface="DejaVu Sans" charset="0"/>
              </a:rPr>
              <a:t>Primary structure: amino acid sequence</a:t>
            </a:r>
          </a:p>
          <a:p>
            <a:pPr marL="336550" indent="-333375">
              <a:lnSpc>
                <a:spcPct val="90000"/>
              </a:lnSpc>
              <a:spcBef>
                <a:spcPts val="800"/>
              </a:spcBef>
              <a:buClr>
                <a:srgbClr val="00007D"/>
              </a:buClr>
              <a:buSzPct val="75000"/>
              <a:buFont typeface="Wingdings" charset="2"/>
              <a:buChar char=""/>
              <a:tabLst>
                <a:tab pos="674688" algn="l"/>
                <a:tab pos="787400" algn="l"/>
                <a:tab pos="1244600" algn="l"/>
                <a:tab pos="1701800" algn="l"/>
                <a:tab pos="2159000" algn="l"/>
                <a:tab pos="2616200" algn="l"/>
                <a:tab pos="3073400" algn="l"/>
                <a:tab pos="3530600" algn="l"/>
                <a:tab pos="3987800" algn="l"/>
                <a:tab pos="4445000" algn="l"/>
                <a:tab pos="4902200" algn="l"/>
                <a:tab pos="5359400" algn="l"/>
                <a:tab pos="5816600" algn="l"/>
                <a:tab pos="6273800" algn="l"/>
                <a:tab pos="6731000" algn="l"/>
                <a:tab pos="7188200" algn="l"/>
                <a:tab pos="7645400" algn="l"/>
                <a:tab pos="8102600" algn="l"/>
                <a:tab pos="8559800" algn="l"/>
                <a:tab pos="9017000" algn="l"/>
                <a:tab pos="9474200" algn="l"/>
              </a:tabLst>
            </a:pPr>
            <a:r>
              <a:rPr lang="ca-ES" sz="2600">
                <a:solidFill>
                  <a:srgbClr val="000000"/>
                </a:solidFill>
                <a:ea typeface="DejaVu Sans" charset="0"/>
                <a:cs typeface="DejaVu Sans" charset="0"/>
              </a:rPr>
              <a:t>Secondary structure: regularly repeating local structures stabilized by hydrogen bonds.</a:t>
            </a:r>
          </a:p>
          <a:p>
            <a:pPr marL="336550" indent="-333375">
              <a:lnSpc>
                <a:spcPct val="90000"/>
              </a:lnSpc>
              <a:spcBef>
                <a:spcPts val="800"/>
              </a:spcBef>
              <a:buClr>
                <a:srgbClr val="00007D"/>
              </a:buClr>
              <a:buSzPct val="75000"/>
              <a:buFont typeface="Wingdings" charset="2"/>
              <a:buChar char=""/>
              <a:tabLst>
                <a:tab pos="674688" algn="l"/>
                <a:tab pos="787400" algn="l"/>
                <a:tab pos="1244600" algn="l"/>
                <a:tab pos="1701800" algn="l"/>
                <a:tab pos="2159000" algn="l"/>
                <a:tab pos="2616200" algn="l"/>
                <a:tab pos="3073400" algn="l"/>
                <a:tab pos="3530600" algn="l"/>
                <a:tab pos="3987800" algn="l"/>
                <a:tab pos="4445000" algn="l"/>
                <a:tab pos="4902200" algn="l"/>
                <a:tab pos="5359400" algn="l"/>
                <a:tab pos="5816600" algn="l"/>
                <a:tab pos="6273800" algn="l"/>
                <a:tab pos="6731000" algn="l"/>
                <a:tab pos="7188200" algn="l"/>
                <a:tab pos="7645400" algn="l"/>
                <a:tab pos="8102600" algn="l"/>
                <a:tab pos="8559800" algn="l"/>
                <a:tab pos="9017000" algn="l"/>
                <a:tab pos="9474200" algn="l"/>
              </a:tabLst>
            </a:pPr>
            <a:r>
              <a:rPr lang="ca-ES" sz="2600">
                <a:solidFill>
                  <a:srgbClr val="000000"/>
                </a:solidFill>
                <a:ea typeface="DejaVu Sans" charset="0"/>
                <a:cs typeface="DejaVu Sans" charset="0"/>
              </a:rPr>
              <a:t>Tertiary structure: fold into 3-dimensional structures.</a:t>
            </a:r>
          </a:p>
          <a:p>
            <a:pPr marL="336550" indent="-333375">
              <a:lnSpc>
                <a:spcPct val="90000"/>
              </a:lnSpc>
              <a:spcBef>
                <a:spcPts val="800"/>
              </a:spcBef>
              <a:buClr>
                <a:srgbClr val="00007D"/>
              </a:buClr>
              <a:buSzPct val="75000"/>
              <a:buFont typeface="Wingdings" charset="2"/>
              <a:buChar char=""/>
              <a:tabLst>
                <a:tab pos="674688" algn="l"/>
                <a:tab pos="787400" algn="l"/>
                <a:tab pos="1244600" algn="l"/>
                <a:tab pos="1701800" algn="l"/>
                <a:tab pos="2159000" algn="l"/>
                <a:tab pos="2616200" algn="l"/>
                <a:tab pos="3073400" algn="l"/>
                <a:tab pos="3530600" algn="l"/>
                <a:tab pos="3987800" algn="l"/>
                <a:tab pos="4445000" algn="l"/>
                <a:tab pos="4902200" algn="l"/>
                <a:tab pos="5359400" algn="l"/>
                <a:tab pos="5816600" algn="l"/>
                <a:tab pos="6273800" algn="l"/>
                <a:tab pos="6731000" algn="l"/>
                <a:tab pos="7188200" algn="l"/>
                <a:tab pos="7645400" algn="l"/>
                <a:tab pos="8102600" algn="l"/>
                <a:tab pos="8559800" algn="l"/>
                <a:tab pos="9017000" algn="l"/>
                <a:tab pos="9474200" algn="l"/>
              </a:tabLst>
            </a:pPr>
            <a:r>
              <a:rPr lang="ca-ES" sz="2600">
                <a:solidFill>
                  <a:srgbClr val="000000"/>
                </a:solidFill>
                <a:ea typeface="DejaVu Sans" charset="0"/>
                <a:cs typeface="DejaVu Sans" charset="0"/>
              </a:rPr>
              <a:t>Quaternary structure: structure formed by several protein molecules (protein complex).</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Picture 3"/>
          <p:cNvPicPr>
            <a:picLocks noChangeAspect="1" noChangeArrowheads="1"/>
          </p:cNvPicPr>
          <p:nvPr/>
        </p:nvPicPr>
        <p:blipFill>
          <a:blip r:embed="rId3" cstate="print"/>
          <a:srcRect/>
          <a:stretch>
            <a:fillRect/>
          </a:stretch>
        </p:blipFill>
        <p:spPr bwMode="auto">
          <a:xfrm>
            <a:off x="984250" y="722313"/>
            <a:ext cx="6935788" cy="5576887"/>
          </a:xfrm>
          <a:prstGeom prst="rect">
            <a:avLst/>
          </a:prstGeom>
          <a:noFill/>
          <a:ln w="9360">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idx="4294967295"/>
          </p:nvPr>
        </p:nvSpPr>
        <p:spPr>
          <a:xfrm>
            <a:off x="720725" y="228600"/>
            <a:ext cx="7661275" cy="762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ca-ES" sz="3300"/>
              <a:t>The central dogma of molecular biology</a:t>
            </a:r>
            <a:r>
              <a:rPr lang="ca-ES"/>
              <a:t> </a:t>
            </a:r>
          </a:p>
        </p:txBody>
      </p:sp>
      <p:pic>
        <p:nvPicPr>
          <p:cNvPr id="27650" name="Picture 2"/>
          <p:cNvPicPr>
            <a:picLocks noChangeAspect="1" noChangeArrowheads="1"/>
          </p:cNvPicPr>
          <p:nvPr/>
        </p:nvPicPr>
        <p:blipFill>
          <a:blip r:embed="rId3" cstate="print"/>
          <a:srcRect/>
          <a:stretch>
            <a:fillRect/>
          </a:stretch>
        </p:blipFill>
        <p:spPr bwMode="auto">
          <a:xfrm>
            <a:off x="609600" y="1295400"/>
            <a:ext cx="2133600" cy="766763"/>
          </a:xfrm>
          <a:prstGeom prst="rect">
            <a:avLst/>
          </a:prstGeom>
          <a:noFill/>
          <a:ln w="9525">
            <a:noFill/>
            <a:round/>
            <a:headEnd/>
            <a:tailEnd/>
          </a:ln>
          <a:effectLst/>
        </p:spPr>
      </p:pic>
      <p:pic>
        <p:nvPicPr>
          <p:cNvPr id="27651" name="Picture 3"/>
          <p:cNvPicPr>
            <a:picLocks noChangeAspect="1" noChangeArrowheads="1"/>
          </p:cNvPicPr>
          <p:nvPr/>
        </p:nvPicPr>
        <p:blipFill>
          <a:blip r:embed="rId4" cstate="print"/>
          <a:srcRect/>
          <a:stretch>
            <a:fillRect/>
          </a:stretch>
        </p:blipFill>
        <p:spPr bwMode="auto">
          <a:xfrm>
            <a:off x="838200" y="4206875"/>
            <a:ext cx="1447800" cy="1354138"/>
          </a:xfrm>
          <a:prstGeom prst="rect">
            <a:avLst/>
          </a:prstGeom>
          <a:noFill/>
          <a:ln w="9525">
            <a:noFill/>
            <a:round/>
            <a:headEnd/>
            <a:tailEnd/>
          </a:ln>
          <a:effectLst/>
        </p:spPr>
      </p:pic>
      <p:sp>
        <p:nvSpPr>
          <p:cNvPr id="27652" name="Line 4"/>
          <p:cNvSpPr>
            <a:spLocks noChangeShapeType="1"/>
          </p:cNvSpPr>
          <p:nvPr/>
        </p:nvSpPr>
        <p:spPr bwMode="auto">
          <a:xfrm>
            <a:off x="1676400" y="2378075"/>
            <a:ext cx="1588" cy="1295400"/>
          </a:xfrm>
          <a:prstGeom prst="line">
            <a:avLst/>
          </a:prstGeom>
          <a:noFill/>
          <a:ln w="38160">
            <a:solidFill>
              <a:srgbClr val="000000"/>
            </a:solidFill>
            <a:miter lim="800000"/>
            <a:headEnd/>
            <a:tailEnd type="triangle" w="med" len="med"/>
          </a:ln>
          <a:effectLst/>
        </p:spPr>
        <p:txBody>
          <a:bodyPr/>
          <a:lstStyle/>
          <a:p>
            <a:endParaRPr lang="es-ES"/>
          </a:p>
        </p:txBody>
      </p:sp>
      <p:grpSp>
        <p:nvGrpSpPr>
          <p:cNvPr id="2" name="Group 5"/>
          <p:cNvGrpSpPr>
            <a:grpSpLocks/>
          </p:cNvGrpSpPr>
          <p:nvPr/>
        </p:nvGrpSpPr>
        <p:grpSpPr bwMode="auto">
          <a:xfrm>
            <a:off x="3146425" y="1463675"/>
            <a:ext cx="1725613" cy="3924300"/>
            <a:chOff x="1982" y="922"/>
            <a:chExt cx="1087" cy="2472"/>
          </a:xfrm>
        </p:grpSpPr>
        <p:sp>
          <p:nvSpPr>
            <p:cNvPr id="27654" name="Line 6"/>
            <p:cNvSpPr>
              <a:spLocks noChangeShapeType="1"/>
            </p:cNvSpPr>
            <p:nvPr/>
          </p:nvSpPr>
          <p:spPr bwMode="auto">
            <a:xfrm>
              <a:off x="2496" y="1689"/>
              <a:ext cx="0" cy="287"/>
            </a:xfrm>
            <a:prstGeom prst="line">
              <a:avLst/>
            </a:prstGeom>
            <a:noFill/>
            <a:ln w="38160">
              <a:solidFill>
                <a:srgbClr val="000000"/>
              </a:solidFill>
              <a:miter lim="800000"/>
              <a:headEnd/>
              <a:tailEnd type="triangle" w="med" len="med"/>
            </a:ln>
            <a:effectLst/>
          </p:spPr>
          <p:txBody>
            <a:bodyPr/>
            <a:lstStyle/>
            <a:p>
              <a:endParaRPr lang="es-ES"/>
            </a:p>
          </p:txBody>
        </p:sp>
        <p:sp>
          <p:nvSpPr>
            <p:cNvPr id="27655" name="Line 7"/>
            <p:cNvSpPr>
              <a:spLocks noChangeShapeType="1"/>
            </p:cNvSpPr>
            <p:nvPr/>
          </p:nvSpPr>
          <p:spPr bwMode="auto">
            <a:xfrm>
              <a:off x="2496" y="2793"/>
              <a:ext cx="0" cy="239"/>
            </a:xfrm>
            <a:prstGeom prst="line">
              <a:avLst/>
            </a:prstGeom>
            <a:noFill/>
            <a:ln w="38160">
              <a:solidFill>
                <a:srgbClr val="000000"/>
              </a:solidFill>
              <a:miter lim="800000"/>
              <a:headEnd/>
              <a:tailEnd type="triangle" w="med" len="med"/>
            </a:ln>
            <a:effectLst/>
          </p:spPr>
          <p:txBody>
            <a:bodyPr/>
            <a:lstStyle/>
            <a:p>
              <a:endParaRPr lang="es-ES"/>
            </a:p>
          </p:txBody>
        </p:sp>
        <p:sp>
          <p:nvSpPr>
            <p:cNvPr id="27656" name="Line 8"/>
            <p:cNvSpPr>
              <a:spLocks noChangeShapeType="1"/>
            </p:cNvSpPr>
            <p:nvPr/>
          </p:nvSpPr>
          <p:spPr bwMode="auto">
            <a:xfrm>
              <a:off x="2496" y="1306"/>
              <a:ext cx="0" cy="239"/>
            </a:xfrm>
            <a:prstGeom prst="line">
              <a:avLst/>
            </a:prstGeom>
            <a:noFill/>
            <a:ln w="38160">
              <a:solidFill>
                <a:srgbClr val="000000"/>
              </a:solidFill>
              <a:miter lim="800000"/>
              <a:headEnd/>
              <a:tailEnd/>
            </a:ln>
            <a:effectLst/>
          </p:spPr>
          <p:txBody>
            <a:bodyPr/>
            <a:lstStyle/>
            <a:p>
              <a:endParaRPr lang="es-ES"/>
            </a:p>
          </p:txBody>
        </p:sp>
        <p:sp>
          <p:nvSpPr>
            <p:cNvPr id="27657" name="Line 9"/>
            <p:cNvSpPr>
              <a:spLocks noChangeShapeType="1"/>
            </p:cNvSpPr>
            <p:nvPr/>
          </p:nvSpPr>
          <p:spPr bwMode="auto">
            <a:xfrm>
              <a:off x="2496" y="2409"/>
              <a:ext cx="0" cy="191"/>
            </a:xfrm>
            <a:prstGeom prst="line">
              <a:avLst/>
            </a:prstGeom>
            <a:noFill/>
            <a:ln w="38160">
              <a:solidFill>
                <a:srgbClr val="000000"/>
              </a:solidFill>
              <a:miter lim="800000"/>
              <a:headEnd/>
              <a:tailEnd/>
            </a:ln>
            <a:effectLst/>
          </p:spPr>
          <p:txBody>
            <a:bodyPr/>
            <a:lstStyle/>
            <a:p>
              <a:endParaRPr lang="es-ES"/>
            </a:p>
          </p:txBody>
        </p:sp>
        <p:sp>
          <p:nvSpPr>
            <p:cNvPr id="27658" name="Text Box 10"/>
            <p:cNvSpPr txBox="1">
              <a:spLocks noChangeArrowheads="1"/>
            </p:cNvSpPr>
            <p:nvPr/>
          </p:nvSpPr>
          <p:spPr bwMode="auto">
            <a:xfrm>
              <a:off x="2158" y="3105"/>
              <a:ext cx="756" cy="289"/>
            </a:xfrm>
            <a:prstGeom prst="rect">
              <a:avLst/>
            </a:prstGeom>
            <a:noFill/>
            <a:ln w="38160">
              <a:solidFill>
                <a:srgbClr val="000000"/>
              </a:solidFill>
              <a:miter lim="800000"/>
              <a:headEnd/>
              <a:tailEnd/>
            </a:ln>
            <a:effectLst/>
          </p:spPr>
          <p:txBody>
            <a:bodyPr wrap="none" lIns="90000" tIns="46800" rIns="90000" bIns="46800">
              <a:spAutoFit/>
            </a:bodyP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sv-SE" sz="2400">
                  <a:solidFill>
                    <a:srgbClr val="000000"/>
                  </a:solidFill>
                  <a:latin typeface="Comic Sans MS" pitchFamily="64" charset="0"/>
                  <a:ea typeface="DejaVu Sans" charset="0"/>
                  <a:cs typeface="DejaVu Sans" charset="0"/>
                </a:rPr>
                <a:t>Protein</a:t>
              </a:r>
            </a:p>
          </p:txBody>
        </p:sp>
        <p:sp>
          <p:nvSpPr>
            <p:cNvPr id="27659" name="Text Box 11"/>
            <p:cNvSpPr txBox="1">
              <a:spLocks noChangeArrowheads="1"/>
            </p:cNvSpPr>
            <p:nvPr/>
          </p:nvSpPr>
          <p:spPr bwMode="auto">
            <a:xfrm>
              <a:off x="2242" y="2026"/>
              <a:ext cx="675" cy="289"/>
            </a:xfrm>
            <a:prstGeom prst="rect">
              <a:avLst/>
            </a:prstGeom>
            <a:noFill/>
            <a:ln w="38160">
              <a:solidFill>
                <a:srgbClr val="000000"/>
              </a:solidFill>
              <a:miter lim="800000"/>
              <a:headEnd/>
              <a:tailEnd/>
            </a:ln>
            <a:effectLst/>
          </p:spPr>
          <p:txBody>
            <a:bodyPr wrap="none" lIns="90000" tIns="46800" rIns="90000" bIns="46800">
              <a:spAutoFit/>
            </a:bodyP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sv-SE" sz="2400">
                  <a:solidFill>
                    <a:srgbClr val="464646"/>
                  </a:solidFill>
                  <a:latin typeface="Comic Sans MS" pitchFamily="64" charset="0"/>
                  <a:ea typeface="DejaVu Sans" charset="0"/>
                  <a:cs typeface="DejaVu Sans" charset="0"/>
                </a:rPr>
                <a:t>mRNA</a:t>
              </a:r>
            </a:p>
          </p:txBody>
        </p:sp>
        <p:sp>
          <p:nvSpPr>
            <p:cNvPr id="27660" name="Text Box 12"/>
            <p:cNvSpPr txBox="1">
              <a:spLocks noChangeArrowheads="1"/>
            </p:cNvSpPr>
            <p:nvPr/>
          </p:nvSpPr>
          <p:spPr bwMode="auto">
            <a:xfrm>
              <a:off x="2225" y="922"/>
              <a:ext cx="544" cy="289"/>
            </a:xfrm>
            <a:prstGeom prst="rect">
              <a:avLst/>
            </a:prstGeom>
            <a:noFill/>
            <a:ln w="38160">
              <a:solidFill>
                <a:srgbClr val="000000"/>
              </a:solidFill>
              <a:miter lim="800000"/>
              <a:headEnd/>
              <a:tailEnd/>
            </a:ln>
            <a:effectLst/>
          </p:spPr>
          <p:txBody>
            <a:bodyPr wrap="none" lIns="90000" tIns="46800" rIns="90000" bIns="46800">
              <a:spAutoFit/>
            </a:bodyP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sv-SE" sz="2400">
                  <a:solidFill>
                    <a:srgbClr val="000000"/>
                  </a:solidFill>
                  <a:latin typeface="Comic Sans MS" pitchFamily="64" charset="0"/>
                  <a:ea typeface="DejaVu Sans" charset="0"/>
                  <a:cs typeface="DejaVu Sans" charset="0"/>
                </a:rPr>
                <a:t>DNA</a:t>
              </a:r>
            </a:p>
          </p:txBody>
        </p:sp>
        <p:sp>
          <p:nvSpPr>
            <p:cNvPr id="27661" name="Text Box 13"/>
            <p:cNvSpPr txBox="1">
              <a:spLocks noChangeArrowheads="1"/>
            </p:cNvSpPr>
            <p:nvPr/>
          </p:nvSpPr>
          <p:spPr bwMode="auto">
            <a:xfrm>
              <a:off x="1982" y="1498"/>
              <a:ext cx="1087" cy="250"/>
            </a:xfrm>
            <a:prstGeom prst="rect">
              <a:avLst/>
            </a:prstGeom>
            <a:noFill/>
            <a:ln w="9525">
              <a:noFill/>
              <a:round/>
              <a:headEnd/>
              <a:tailEnd/>
            </a:ln>
            <a:effectLst/>
          </p:spPr>
          <p:txBody>
            <a:bodyPr wrap="none" lIns="90000" tIns="46800" rIns="90000" bIns="46800">
              <a:spAutoFit/>
            </a:bodyP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sv-SE" sz="2000">
                  <a:solidFill>
                    <a:srgbClr val="000000"/>
                  </a:solidFill>
                  <a:latin typeface="Comic Sans MS" pitchFamily="64" charset="0"/>
                  <a:ea typeface="DejaVu Sans" charset="0"/>
                  <a:cs typeface="DejaVu Sans" charset="0"/>
                </a:rPr>
                <a:t>transcription</a:t>
              </a:r>
            </a:p>
          </p:txBody>
        </p:sp>
        <p:sp>
          <p:nvSpPr>
            <p:cNvPr id="27662" name="Text Box 14"/>
            <p:cNvSpPr txBox="1">
              <a:spLocks noChangeArrowheads="1"/>
            </p:cNvSpPr>
            <p:nvPr/>
          </p:nvSpPr>
          <p:spPr bwMode="auto">
            <a:xfrm>
              <a:off x="2016" y="2564"/>
              <a:ext cx="923" cy="250"/>
            </a:xfrm>
            <a:prstGeom prst="rect">
              <a:avLst/>
            </a:prstGeom>
            <a:noFill/>
            <a:ln w="9525">
              <a:noFill/>
              <a:round/>
              <a:headEnd/>
              <a:tailEnd/>
            </a:ln>
            <a:effectLst/>
          </p:spPr>
          <p:txBody>
            <a:bodyPr wrap="none" lIns="90000" tIns="46800" rIns="90000" bIns="46800">
              <a:spAutoFit/>
            </a:bodyP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sv-SE" sz="2000">
                  <a:solidFill>
                    <a:srgbClr val="000000"/>
                  </a:solidFill>
                  <a:latin typeface="Comic Sans MS" pitchFamily="64" charset="0"/>
                  <a:ea typeface="DejaVu Sans" charset="0"/>
                  <a:cs typeface="DejaVu Sans" charset="0"/>
                </a:rPr>
                <a:t>translation</a:t>
              </a:r>
            </a:p>
          </p:txBody>
        </p:sp>
      </p:grpSp>
      <p:sp>
        <p:nvSpPr>
          <p:cNvPr id="27663" name="Text Box 15"/>
          <p:cNvSpPr txBox="1">
            <a:spLocks noChangeArrowheads="1"/>
          </p:cNvSpPr>
          <p:nvPr/>
        </p:nvSpPr>
        <p:spPr bwMode="auto">
          <a:xfrm>
            <a:off x="5027613" y="1438275"/>
            <a:ext cx="3381375" cy="398463"/>
          </a:xfrm>
          <a:prstGeom prst="rect">
            <a:avLst/>
          </a:prstGeom>
          <a:noFill/>
          <a:ln w="9525">
            <a:noFill/>
            <a:round/>
            <a:headEnd/>
            <a:tailEnd/>
          </a:ln>
          <a:effectLst/>
        </p:spPr>
        <p:txBody>
          <a:bodyPr wrap="none" lIns="90000" tIns="46800" rIns="90000" bIns="46800">
            <a:spAutoFit/>
          </a:bodyP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sv-SE" sz="2000" b="1">
                <a:solidFill>
                  <a:srgbClr val="000000"/>
                </a:solidFill>
                <a:latin typeface="Courier New" pitchFamily="49" charset="0"/>
                <a:ea typeface="DejaVu Sans" charset="0"/>
                <a:cs typeface="DejaVu Sans" charset="0"/>
              </a:rPr>
              <a:t>CCTGAGCCAACTATTGATGAA</a:t>
            </a:r>
          </a:p>
        </p:txBody>
      </p:sp>
      <p:sp>
        <p:nvSpPr>
          <p:cNvPr id="27664" name="Line 16"/>
          <p:cNvSpPr>
            <a:spLocks noChangeShapeType="1"/>
          </p:cNvSpPr>
          <p:nvPr/>
        </p:nvSpPr>
        <p:spPr bwMode="auto">
          <a:xfrm>
            <a:off x="6553200" y="1920875"/>
            <a:ext cx="1588" cy="1143000"/>
          </a:xfrm>
          <a:prstGeom prst="line">
            <a:avLst/>
          </a:prstGeom>
          <a:noFill/>
          <a:ln w="38160">
            <a:solidFill>
              <a:srgbClr val="000000"/>
            </a:solidFill>
            <a:miter lim="800000"/>
            <a:headEnd/>
            <a:tailEnd type="triangle" w="med" len="med"/>
          </a:ln>
          <a:effectLst/>
        </p:spPr>
        <p:txBody>
          <a:bodyPr/>
          <a:lstStyle/>
          <a:p>
            <a:endParaRPr lang="es-ES"/>
          </a:p>
        </p:txBody>
      </p:sp>
      <p:sp>
        <p:nvSpPr>
          <p:cNvPr id="27665" name="Text Box 17"/>
          <p:cNvSpPr txBox="1">
            <a:spLocks noChangeArrowheads="1"/>
          </p:cNvSpPr>
          <p:nvPr/>
        </p:nvSpPr>
        <p:spPr bwMode="auto">
          <a:xfrm>
            <a:off x="5851525" y="4922838"/>
            <a:ext cx="1674813" cy="520700"/>
          </a:xfrm>
          <a:prstGeom prst="rect">
            <a:avLst/>
          </a:prstGeom>
          <a:noFill/>
          <a:ln w="9525">
            <a:noFill/>
            <a:round/>
            <a:headEnd/>
            <a:tailEnd/>
          </a:ln>
          <a:effectLst/>
        </p:spPr>
        <p:txBody>
          <a:bodyPr wrap="none" lIns="90000" tIns="46800" rIns="90000" bIns="46800">
            <a:spAutoFit/>
          </a:bodyP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sv-SE" sz="2800" b="1">
                <a:solidFill>
                  <a:srgbClr val="CA0826"/>
                </a:solidFill>
                <a:latin typeface="Courier New" pitchFamily="49" charset="0"/>
                <a:ea typeface="DejaVu Sans" charset="0"/>
                <a:cs typeface="DejaVu Sans" charset="0"/>
              </a:rPr>
              <a:t>P</a:t>
            </a:r>
            <a:r>
              <a:rPr lang="sv-SE" sz="2800" b="1">
                <a:solidFill>
                  <a:srgbClr val="0099FF"/>
                </a:solidFill>
                <a:latin typeface="Courier New" pitchFamily="49" charset="0"/>
                <a:ea typeface="DejaVu Sans" charset="0"/>
                <a:cs typeface="DejaVu Sans" charset="0"/>
              </a:rPr>
              <a:t>E</a:t>
            </a:r>
            <a:r>
              <a:rPr lang="sv-SE" sz="2800" b="1">
                <a:solidFill>
                  <a:srgbClr val="CA0826"/>
                </a:solidFill>
                <a:latin typeface="Courier New" pitchFamily="49" charset="0"/>
                <a:ea typeface="DejaVu Sans" charset="0"/>
                <a:cs typeface="DejaVu Sans" charset="0"/>
              </a:rPr>
              <a:t>P</a:t>
            </a:r>
            <a:r>
              <a:rPr lang="sv-SE" sz="2800" b="1">
                <a:solidFill>
                  <a:srgbClr val="DA1F28"/>
                </a:solidFill>
                <a:latin typeface="Courier New" pitchFamily="49" charset="0"/>
                <a:ea typeface="DejaVu Sans" charset="0"/>
                <a:cs typeface="DejaVu Sans" charset="0"/>
              </a:rPr>
              <a:t>T</a:t>
            </a:r>
            <a:r>
              <a:rPr lang="sv-SE" sz="2800" b="1">
                <a:solidFill>
                  <a:srgbClr val="66AB21"/>
                </a:solidFill>
                <a:latin typeface="Courier New" pitchFamily="49" charset="0"/>
                <a:ea typeface="DejaVu Sans" charset="0"/>
                <a:cs typeface="DejaVu Sans" charset="0"/>
              </a:rPr>
              <a:t>I</a:t>
            </a:r>
            <a:r>
              <a:rPr lang="sv-SE" sz="2800" b="1">
                <a:solidFill>
                  <a:srgbClr val="E4FB00"/>
                </a:solidFill>
                <a:latin typeface="Courier New" pitchFamily="49" charset="0"/>
                <a:ea typeface="DejaVu Sans" charset="0"/>
                <a:cs typeface="DejaVu Sans" charset="0"/>
              </a:rPr>
              <a:t>D</a:t>
            </a:r>
            <a:r>
              <a:rPr lang="sv-SE" sz="2800" b="1">
                <a:solidFill>
                  <a:srgbClr val="C94590"/>
                </a:solidFill>
                <a:latin typeface="Courier New" pitchFamily="49" charset="0"/>
                <a:ea typeface="DejaVu Sans" charset="0"/>
                <a:cs typeface="DejaVu Sans" charset="0"/>
              </a:rPr>
              <a:t>E</a:t>
            </a:r>
          </a:p>
        </p:txBody>
      </p:sp>
      <p:sp>
        <p:nvSpPr>
          <p:cNvPr id="27666" name="Line 18"/>
          <p:cNvSpPr>
            <a:spLocks noChangeShapeType="1"/>
          </p:cNvSpPr>
          <p:nvPr/>
        </p:nvSpPr>
        <p:spPr bwMode="auto">
          <a:xfrm>
            <a:off x="6553200" y="3673475"/>
            <a:ext cx="1588" cy="1143000"/>
          </a:xfrm>
          <a:prstGeom prst="line">
            <a:avLst/>
          </a:prstGeom>
          <a:noFill/>
          <a:ln w="38160">
            <a:solidFill>
              <a:srgbClr val="000000"/>
            </a:solidFill>
            <a:miter lim="800000"/>
            <a:headEnd/>
            <a:tailEnd type="triangle" w="med" len="med"/>
          </a:ln>
          <a:effectLst/>
        </p:spPr>
        <p:txBody>
          <a:bodyPr/>
          <a:lstStyle/>
          <a:p>
            <a:endParaRPr lang="es-ES"/>
          </a:p>
        </p:txBody>
      </p:sp>
      <p:sp>
        <p:nvSpPr>
          <p:cNvPr id="27667" name="Text Box 19"/>
          <p:cNvSpPr txBox="1">
            <a:spLocks noChangeArrowheads="1"/>
          </p:cNvSpPr>
          <p:nvPr/>
        </p:nvSpPr>
        <p:spPr bwMode="auto">
          <a:xfrm>
            <a:off x="5027613" y="3175000"/>
            <a:ext cx="3381375" cy="398463"/>
          </a:xfrm>
          <a:prstGeom prst="rect">
            <a:avLst/>
          </a:prstGeom>
          <a:noFill/>
          <a:ln w="9525">
            <a:noFill/>
            <a:round/>
            <a:headEnd/>
            <a:tailEnd/>
          </a:ln>
          <a:effectLst/>
        </p:spPr>
        <p:txBody>
          <a:bodyPr wrap="none" lIns="90000" tIns="46800" rIns="90000" bIns="46800">
            <a:spAutoFit/>
          </a:bodyPr>
          <a:lstStyle/>
          <a:p>
            <a:pPr eaLnBrk="0" hangingPunct="0">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sv-SE" sz="2000" b="1">
                <a:solidFill>
                  <a:srgbClr val="CA0826"/>
                </a:solidFill>
                <a:latin typeface="Courier New" pitchFamily="49" charset="0"/>
                <a:ea typeface="DejaVu Sans" charset="0"/>
                <a:cs typeface="DejaVu Sans" charset="0"/>
              </a:rPr>
              <a:t>CCU</a:t>
            </a:r>
            <a:r>
              <a:rPr lang="sv-SE" sz="2000" b="1">
                <a:solidFill>
                  <a:srgbClr val="0099FF"/>
                </a:solidFill>
                <a:latin typeface="Courier New" pitchFamily="49" charset="0"/>
                <a:ea typeface="DejaVu Sans" charset="0"/>
                <a:cs typeface="DejaVu Sans" charset="0"/>
              </a:rPr>
              <a:t>GAG</a:t>
            </a:r>
            <a:r>
              <a:rPr lang="sv-SE" sz="2000" b="1">
                <a:solidFill>
                  <a:srgbClr val="E14A72"/>
                </a:solidFill>
                <a:latin typeface="Courier New" pitchFamily="49" charset="0"/>
                <a:ea typeface="DejaVu Sans" charset="0"/>
                <a:cs typeface="DejaVu Sans" charset="0"/>
              </a:rPr>
              <a:t>CCA</a:t>
            </a:r>
            <a:r>
              <a:rPr lang="sv-SE" sz="2000" b="1">
                <a:solidFill>
                  <a:srgbClr val="DA1F28"/>
                </a:solidFill>
                <a:latin typeface="Courier New" pitchFamily="49" charset="0"/>
                <a:ea typeface="DejaVu Sans" charset="0"/>
                <a:cs typeface="DejaVu Sans" charset="0"/>
              </a:rPr>
              <a:t>ACU</a:t>
            </a:r>
            <a:r>
              <a:rPr lang="sv-SE" sz="2000" b="1">
                <a:solidFill>
                  <a:srgbClr val="66AB21"/>
                </a:solidFill>
                <a:latin typeface="Courier New" pitchFamily="49" charset="0"/>
                <a:ea typeface="DejaVu Sans" charset="0"/>
                <a:cs typeface="DejaVu Sans" charset="0"/>
              </a:rPr>
              <a:t>AUU</a:t>
            </a:r>
            <a:r>
              <a:rPr lang="sv-SE" sz="2000" b="1">
                <a:solidFill>
                  <a:srgbClr val="E4FB00"/>
                </a:solidFill>
                <a:latin typeface="Courier New" pitchFamily="49" charset="0"/>
                <a:ea typeface="DejaVu Sans" charset="0"/>
                <a:cs typeface="DejaVu Sans" charset="0"/>
              </a:rPr>
              <a:t>GAU</a:t>
            </a:r>
            <a:r>
              <a:rPr lang="sv-SE" sz="2000" b="1">
                <a:solidFill>
                  <a:srgbClr val="C94590"/>
                </a:solidFill>
                <a:latin typeface="Courier New" pitchFamily="49" charset="0"/>
                <a:ea typeface="DejaVu Sans" charset="0"/>
                <a:cs typeface="DejaVu Sans" charset="0"/>
              </a:rPr>
              <a:t>GAA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title" idx="4294967295"/>
          </p:nvPr>
        </p:nvSpPr>
        <p:spPr>
          <a:xfrm>
            <a:off x="457200" y="457200"/>
            <a:ext cx="8229600" cy="13716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ca-ES" sz="4400"/>
              <a:t>From DNA to proteins</a:t>
            </a:r>
          </a:p>
        </p:txBody>
      </p:sp>
      <p:sp>
        <p:nvSpPr>
          <p:cNvPr id="28676" name="Text Box 4"/>
          <p:cNvSpPr txBox="1">
            <a:spLocks noChangeArrowheads="1"/>
          </p:cNvSpPr>
          <p:nvPr/>
        </p:nvSpPr>
        <p:spPr bwMode="auto">
          <a:xfrm>
            <a:off x="457200" y="1981200"/>
            <a:ext cx="8229600" cy="3886200"/>
          </a:xfrm>
          <a:prstGeom prst="rect">
            <a:avLst/>
          </a:prstGeom>
          <a:noFill/>
          <a:ln w="9525">
            <a:noFill/>
            <a:round/>
            <a:headEnd/>
            <a:tailEnd/>
          </a:ln>
          <a:effectLst/>
        </p:spPr>
        <p:txBody>
          <a:bodyPr lIns="90000" tIns="46800" rIns="90000" bIns="46800"/>
          <a:lstStyle/>
          <a:p>
            <a:pPr marL="449263" indent="-449263">
              <a:lnSpc>
                <a:spcPct val="90000"/>
              </a:lnSpc>
              <a:spcBef>
                <a:spcPts val="600"/>
              </a:spcBef>
              <a:buClr>
                <a:srgbClr val="00007D"/>
              </a:buClr>
              <a:buSzPct val="75000"/>
              <a:buFont typeface="Times New Roman" pitchFamily="16" charset="0"/>
              <a:buChar char="•"/>
              <a:tabLst>
                <a:tab pos="898525" algn="l"/>
                <a:tab pos="1011238" algn="l"/>
                <a:tab pos="1468438" algn="l"/>
                <a:tab pos="1925638" algn="l"/>
                <a:tab pos="2382838" algn="l"/>
                <a:tab pos="2840038" algn="l"/>
                <a:tab pos="3297238" algn="l"/>
                <a:tab pos="3754438" algn="l"/>
                <a:tab pos="4211638" algn="l"/>
                <a:tab pos="4668838" algn="l"/>
                <a:tab pos="5126038" algn="l"/>
                <a:tab pos="5583238" algn="l"/>
                <a:tab pos="6040438" algn="l"/>
                <a:tab pos="6497638" algn="l"/>
                <a:tab pos="6954838" algn="l"/>
                <a:tab pos="7412038" algn="l"/>
                <a:tab pos="7869238" algn="l"/>
                <a:tab pos="8326438" algn="l"/>
                <a:tab pos="8783638" algn="l"/>
                <a:tab pos="9240838" algn="l"/>
                <a:tab pos="9698038" algn="l"/>
              </a:tabLst>
            </a:pPr>
            <a:r>
              <a:rPr lang="ca-ES" sz="2400">
                <a:solidFill>
                  <a:srgbClr val="000000"/>
                </a:solidFill>
                <a:ea typeface="DejaVu Sans" charset="0"/>
                <a:cs typeface="DejaVu Sans" charset="0"/>
              </a:rPr>
              <a:t>DNA is replicated in a complex process involving many enzymes: </a:t>
            </a:r>
            <a:r>
              <a:rPr lang="ca-ES" sz="2400" b="1" u="sng">
                <a:solidFill>
                  <a:srgbClr val="CCCCFF"/>
                </a:solidFill>
                <a:ea typeface="DejaVu Sans" charset="0"/>
                <a:cs typeface="DejaVu Sans" charset="0"/>
                <a:hlinkClick r:id="rId3"/>
              </a:rPr>
              <a:t>replication</a:t>
            </a:r>
          </a:p>
          <a:p>
            <a:pPr marL="449263" indent="-449263">
              <a:lnSpc>
                <a:spcPct val="90000"/>
              </a:lnSpc>
              <a:spcBef>
                <a:spcPts val="600"/>
              </a:spcBef>
              <a:buClr>
                <a:srgbClr val="00007D"/>
              </a:buClr>
              <a:buSzPct val="75000"/>
              <a:buFont typeface="Times New Roman" pitchFamily="16" charset="0"/>
              <a:buChar char="•"/>
              <a:tabLst>
                <a:tab pos="898525" algn="l"/>
                <a:tab pos="1011238" algn="l"/>
                <a:tab pos="1468438" algn="l"/>
                <a:tab pos="1925638" algn="l"/>
                <a:tab pos="2382838" algn="l"/>
                <a:tab pos="2840038" algn="l"/>
                <a:tab pos="3297238" algn="l"/>
                <a:tab pos="3754438" algn="l"/>
                <a:tab pos="4211638" algn="l"/>
                <a:tab pos="4668838" algn="l"/>
                <a:tab pos="5126038" algn="l"/>
                <a:tab pos="5583238" algn="l"/>
                <a:tab pos="6040438" algn="l"/>
                <a:tab pos="6497638" algn="l"/>
                <a:tab pos="6954838" algn="l"/>
                <a:tab pos="7412038" algn="l"/>
                <a:tab pos="7869238" algn="l"/>
                <a:tab pos="8326438" algn="l"/>
                <a:tab pos="8783638" algn="l"/>
                <a:tab pos="9240838" algn="l"/>
                <a:tab pos="9698038" algn="l"/>
              </a:tabLst>
            </a:pPr>
            <a:r>
              <a:rPr lang="ca-ES" sz="2400">
                <a:solidFill>
                  <a:srgbClr val="000000"/>
                </a:solidFill>
                <a:ea typeface="DejaVu Sans" charset="0"/>
                <a:cs typeface="DejaVu Sans" charset="0"/>
              </a:rPr>
              <a:t>DNA is copied in a string of complementary messenger RNA (mRNA): transcription </a:t>
            </a:r>
            <a:r>
              <a:rPr lang="ca-ES" sz="2400" b="1" u="sng">
                <a:solidFill>
                  <a:srgbClr val="CCCCFF"/>
                </a:solidFill>
                <a:ea typeface="DejaVu Sans" charset="0"/>
                <a:cs typeface="DejaVu Sans" charset="0"/>
                <a:hlinkClick r:id="rId4"/>
              </a:rPr>
              <a:t>transcription</a:t>
            </a:r>
          </a:p>
          <a:p>
            <a:pPr marL="449263" indent="-449263">
              <a:lnSpc>
                <a:spcPct val="90000"/>
              </a:lnSpc>
              <a:spcBef>
                <a:spcPts val="600"/>
              </a:spcBef>
              <a:buClr>
                <a:srgbClr val="00007D"/>
              </a:buClr>
              <a:buSzPct val="75000"/>
              <a:buFont typeface="Times New Roman" pitchFamily="16" charset="0"/>
              <a:buChar char="•"/>
              <a:tabLst>
                <a:tab pos="898525" algn="l"/>
                <a:tab pos="1011238" algn="l"/>
                <a:tab pos="1468438" algn="l"/>
                <a:tab pos="1925638" algn="l"/>
                <a:tab pos="2382838" algn="l"/>
                <a:tab pos="2840038" algn="l"/>
                <a:tab pos="3297238" algn="l"/>
                <a:tab pos="3754438" algn="l"/>
                <a:tab pos="4211638" algn="l"/>
                <a:tab pos="4668838" algn="l"/>
                <a:tab pos="5126038" algn="l"/>
                <a:tab pos="5583238" algn="l"/>
                <a:tab pos="6040438" algn="l"/>
                <a:tab pos="6497638" algn="l"/>
                <a:tab pos="6954838" algn="l"/>
                <a:tab pos="7412038" algn="l"/>
                <a:tab pos="7869238" algn="l"/>
                <a:tab pos="8326438" algn="l"/>
                <a:tab pos="8783638" algn="l"/>
                <a:tab pos="9240838" algn="l"/>
                <a:tab pos="9698038" algn="l"/>
              </a:tabLst>
            </a:pPr>
            <a:r>
              <a:rPr lang="ca-ES" sz="2400">
                <a:solidFill>
                  <a:srgbClr val="000000"/>
                </a:solidFill>
                <a:ea typeface="DejaVu Sans" charset="0"/>
                <a:cs typeface="DejaVu Sans" charset="0"/>
              </a:rPr>
              <a:t>In eukaryotic cells, the mRNA is processed </a:t>
            </a:r>
            <a:r>
              <a:rPr lang="ca-ES" sz="2400" b="1" u="sng">
                <a:solidFill>
                  <a:srgbClr val="CCCCFF"/>
                </a:solidFill>
                <a:ea typeface="DejaVu Sans" charset="0"/>
                <a:cs typeface="DejaVu Sans" charset="0"/>
                <a:hlinkClick r:id="rId4"/>
              </a:rPr>
              <a:t>splicing</a:t>
            </a:r>
            <a:r>
              <a:rPr lang="ca-ES" sz="2400">
                <a:solidFill>
                  <a:srgbClr val="000000"/>
                </a:solidFill>
                <a:ea typeface="DejaVu Sans" charset="0"/>
                <a:cs typeface="DejaVu Sans" charset="0"/>
              </a:rPr>
              <a:t>  eliminating coding fragments (“splicing”) and migrates from the nucleous to the cytoplasm.</a:t>
            </a:r>
          </a:p>
          <a:p>
            <a:pPr marL="449263" indent="-449263">
              <a:lnSpc>
                <a:spcPct val="90000"/>
              </a:lnSpc>
              <a:spcBef>
                <a:spcPts val="600"/>
              </a:spcBef>
              <a:buClr>
                <a:srgbClr val="00007D"/>
              </a:buClr>
              <a:buSzPct val="75000"/>
              <a:buFont typeface="Times New Roman" pitchFamily="16" charset="0"/>
              <a:buChar char="•"/>
              <a:tabLst>
                <a:tab pos="898525" algn="l"/>
                <a:tab pos="1011238" algn="l"/>
                <a:tab pos="1468438" algn="l"/>
                <a:tab pos="1925638" algn="l"/>
                <a:tab pos="2382838" algn="l"/>
                <a:tab pos="2840038" algn="l"/>
                <a:tab pos="3297238" algn="l"/>
                <a:tab pos="3754438" algn="l"/>
                <a:tab pos="4211638" algn="l"/>
                <a:tab pos="4668838" algn="l"/>
                <a:tab pos="5126038" algn="l"/>
                <a:tab pos="5583238" algn="l"/>
                <a:tab pos="6040438" algn="l"/>
                <a:tab pos="6497638" algn="l"/>
                <a:tab pos="6954838" algn="l"/>
                <a:tab pos="7412038" algn="l"/>
                <a:tab pos="7869238" algn="l"/>
                <a:tab pos="8326438" algn="l"/>
                <a:tab pos="8783638" algn="l"/>
                <a:tab pos="9240838" algn="l"/>
                <a:tab pos="9698038" algn="l"/>
              </a:tabLst>
            </a:pPr>
            <a:r>
              <a:rPr lang="ca-ES" sz="2400">
                <a:solidFill>
                  <a:srgbClr val="000000"/>
                </a:solidFill>
                <a:ea typeface="DejaVu Sans" charset="0"/>
                <a:cs typeface="DejaVu Sans" charset="0"/>
              </a:rPr>
              <a:t>The mRNA carries coded information to ribosomes (ribosomal RNA) that "read" and perform protein synthesis:  </a:t>
            </a:r>
            <a:r>
              <a:rPr lang="ca-ES" sz="2400" b="1" u="sng">
                <a:solidFill>
                  <a:srgbClr val="CCCCFF"/>
                </a:solidFill>
                <a:ea typeface="DejaVu Sans" charset="0"/>
                <a:cs typeface="DejaVu Sans" charset="0"/>
                <a:hlinkClick r:id="rId5"/>
              </a:rPr>
              <a:t>translation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idx="4294967295"/>
          </p:nvPr>
        </p:nvSpPr>
        <p:spPr>
          <a:xfrm>
            <a:off x="457200" y="457200"/>
            <a:ext cx="8229600" cy="13716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ca-ES" sz="4400"/>
              <a:t>1. Replication</a:t>
            </a:r>
          </a:p>
        </p:txBody>
      </p:sp>
      <p:pic>
        <p:nvPicPr>
          <p:cNvPr id="29698" name="Picture 2"/>
          <p:cNvPicPr>
            <a:picLocks noChangeAspect="1" noChangeArrowheads="1"/>
          </p:cNvPicPr>
          <p:nvPr/>
        </p:nvPicPr>
        <p:blipFill>
          <a:blip r:embed="rId3" cstate="print"/>
          <a:srcRect/>
          <a:stretch>
            <a:fillRect/>
          </a:stretch>
        </p:blipFill>
        <p:spPr bwMode="auto">
          <a:xfrm>
            <a:off x="1692275" y="2066925"/>
            <a:ext cx="5616575" cy="2889250"/>
          </a:xfrm>
          <a:prstGeom prst="rect">
            <a:avLst/>
          </a:prstGeom>
          <a:noFill/>
          <a:ln w="9360">
            <a:noFill/>
            <a:round/>
            <a:headEnd/>
            <a:tailEnd/>
          </a:ln>
          <a:effectLst/>
        </p:spPr>
      </p:pic>
      <p:sp>
        <p:nvSpPr>
          <p:cNvPr id="29699" name="Rectangle 3"/>
          <p:cNvSpPr>
            <a:spLocks noGrp="1" noChangeArrowheads="1"/>
          </p:cNvSpPr>
          <p:nvPr>
            <p:ph type="body" idx="4294967295"/>
          </p:nvPr>
        </p:nvSpPr>
        <p:spPr>
          <a:xfrm>
            <a:off x="457200" y="5260975"/>
            <a:ext cx="8229600" cy="606425"/>
          </a:xfrm>
          <a:ln/>
        </p:spPr>
        <p:txBody>
          <a:bodyPr tIns="45000" bIns="45000"/>
          <a:lstStyle/>
          <a:p>
            <a:pPr marL="333375" indent="-333375">
              <a:spcBef>
                <a:spcPts val="700"/>
              </a:spcBef>
              <a:buClr>
                <a:srgbClr val="00007D"/>
              </a:buClr>
              <a:buSzPct val="75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800"/>
              <a:t>Animations (1), (2), (3)</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title" idx="4294967295"/>
          </p:nvPr>
        </p:nvSpPr>
        <p:spPr>
          <a:xfrm>
            <a:off x="457200" y="457200"/>
            <a:ext cx="8229600" cy="13716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ca-ES" sz="4400"/>
              <a:t>2. Transcription</a:t>
            </a:r>
          </a:p>
        </p:txBody>
      </p:sp>
      <p:pic>
        <p:nvPicPr>
          <p:cNvPr id="30724" name="Picture 4"/>
          <p:cNvPicPr>
            <a:picLocks noChangeAspect="1" noChangeArrowheads="1"/>
          </p:cNvPicPr>
          <p:nvPr/>
        </p:nvPicPr>
        <p:blipFill>
          <a:blip r:embed="rId3" cstate="print"/>
          <a:srcRect/>
          <a:stretch>
            <a:fillRect/>
          </a:stretch>
        </p:blipFill>
        <p:spPr bwMode="auto">
          <a:xfrm>
            <a:off x="1042988" y="1989138"/>
            <a:ext cx="7620000" cy="2257425"/>
          </a:xfrm>
          <a:prstGeom prst="rect">
            <a:avLst/>
          </a:prstGeom>
          <a:noFill/>
          <a:ln w="9360">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idx="4294967295"/>
          </p:nvPr>
        </p:nvSpPr>
        <p:spPr>
          <a:xfrm>
            <a:off x="457200" y="457200"/>
            <a:ext cx="8229600" cy="13716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ca-ES"/>
              <a:t>Cells and organisms</a:t>
            </a:r>
          </a:p>
        </p:txBody>
      </p:sp>
      <p:sp>
        <p:nvSpPr>
          <p:cNvPr id="12292" name="Text Box 4"/>
          <p:cNvSpPr txBox="1">
            <a:spLocks noChangeArrowheads="1"/>
          </p:cNvSpPr>
          <p:nvPr/>
        </p:nvSpPr>
        <p:spPr bwMode="auto">
          <a:xfrm>
            <a:off x="457200" y="2057400"/>
            <a:ext cx="8229600" cy="4262438"/>
          </a:xfrm>
          <a:prstGeom prst="rect">
            <a:avLst/>
          </a:prstGeom>
          <a:noFill/>
          <a:ln w="9525">
            <a:noFill/>
            <a:round/>
            <a:headEnd/>
            <a:tailEnd/>
          </a:ln>
          <a:effectLst/>
        </p:spPr>
        <p:txBody>
          <a:bodyPr lIns="90000" tIns="46800" rIns="90000" bIns="46800"/>
          <a:lstStyle/>
          <a:p>
            <a:pPr marL="333375" indent="-333375">
              <a:spcBef>
                <a:spcPts val="800"/>
              </a:spcBef>
              <a:buClr>
                <a:srgbClr val="00007D"/>
              </a:buClr>
              <a:buSzPct val="75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3200" dirty="0" err="1">
                <a:solidFill>
                  <a:srgbClr val="000000"/>
                </a:solidFill>
                <a:ea typeface="DejaVu Sans" charset="0"/>
                <a:cs typeface="DejaVu Sans" charset="0"/>
              </a:rPr>
              <a:t>Organisms</a:t>
            </a:r>
            <a:endParaRPr lang="ca-ES" sz="3200" dirty="0">
              <a:solidFill>
                <a:srgbClr val="000000"/>
              </a:solidFill>
              <a:ea typeface="DejaVu Sans" charset="0"/>
              <a:cs typeface="DejaVu Sans" charset="0"/>
            </a:endParaRPr>
          </a:p>
          <a:p>
            <a:pPr marL="735013" lvl="1" indent="-276225">
              <a:spcBef>
                <a:spcPts val="700"/>
              </a:spcBef>
              <a:buClr>
                <a:srgbClr val="9999CC"/>
              </a:buClr>
              <a:buSzPct val="80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800" dirty="0" err="1">
                <a:solidFill>
                  <a:srgbClr val="000000"/>
                </a:solidFill>
                <a:ea typeface="DejaVu Sans" charset="0"/>
                <a:cs typeface="DejaVu Sans" charset="0"/>
              </a:rPr>
              <a:t>Unicellular</a:t>
            </a:r>
            <a:r>
              <a:rPr lang="ca-ES" sz="2800" dirty="0">
                <a:solidFill>
                  <a:srgbClr val="000000"/>
                </a:solidFill>
                <a:ea typeface="DejaVu Sans" charset="0"/>
                <a:cs typeface="DejaVu Sans" charset="0"/>
              </a:rPr>
              <a:t>: </a:t>
            </a:r>
            <a:r>
              <a:rPr lang="ca-ES" sz="2800" dirty="0" err="1">
                <a:solidFill>
                  <a:srgbClr val="000000"/>
                </a:solidFill>
                <a:ea typeface="DejaVu Sans" charset="0"/>
                <a:cs typeface="DejaVu Sans" charset="0"/>
              </a:rPr>
              <a:t>One</a:t>
            </a:r>
            <a:r>
              <a:rPr lang="ca-ES" sz="2800" dirty="0">
                <a:solidFill>
                  <a:srgbClr val="000000"/>
                </a:solidFill>
                <a:ea typeface="DejaVu Sans" charset="0"/>
                <a:cs typeface="DejaVu Sans" charset="0"/>
              </a:rPr>
              <a:t> single cell (or </a:t>
            </a:r>
            <a:r>
              <a:rPr lang="ca-ES" sz="2800" dirty="0" err="1">
                <a:solidFill>
                  <a:srgbClr val="000000"/>
                </a:solidFill>
                <a:ea typeface="DejaVu Sans" charset="0"/>
                <a:cs typeface="DejaVu Sans" charset="0"/>
              </a:rPr>
              <a:t>simpler</a:t>
            </a:r>
            <a:r>
              <a:rPr lang="ca-ES" sz="2800" dirty="0">
                <a:solidFill>
                  <a:srgbClr val="000000"/>
                </a:solidFill>
                <a:ea typeface="DejaVu Sans" charset="0"/>
                <a:cs typeface="DejaVu Sans" charset="0"/>
              </a:rPr>
              <a:t>)</a:t>
            </a:r>
          </a:p>
          <a:p>
            <a:pPr marL="1135063" lvl="2" indent="-220663">
              <a:spcBef>
                <a:spcPts val="600"/>
              </a:spcBef>
              <a:buClr>
                <a:srgbClr val="00007D"/>
              </a:buClr>
              <a:buSzPct val="65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400" dirty="0" err="1">
                <a:solidFill>
                  <a:srgbClr val="000000"/>
                </a:solidFill>
                <a:ea typeface="DejaVu Sans" charset="0"/>
                <a:cs typeface="DejaVu Sans" charset="0"/>
              </a:rPr>
              <a:t>Archaea</a:t>
            </a:r>
            <a:r>
              <a:rPr lang="ca-ES" sz="2400" dirty="0">
                <a:solidFill>
                  <a:srgbClr val="000000"/>
                </a:solidFill>
                <a:ea typeface="DejaVu Sans" charset="0"/>
                <a:cs typeface="DejaVu Sans" charset="0"/>
              </a:rPr>
              <a:t> </a:t>
            </a:r>
          </a:p>
          <a:p>
            <a:pPr marL="1135063" lvl="2" indent="-220663">
              <a:spcBef>
                <a:spcPts val="600"/>
              </a:spcBef>
              <a:buClr>
                <a:srgbClr val="00007D"/>
              </a:buClr>
              <a:buSzPct val="65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400" dirty="0" err="1">
                <a:solidFill>
                  <a:srgbClr val="000000"/>
                </a:solidFill>
                <a:ea typeface="DejaVu Sans" charset="0"/>
                <a:cs typeface="DejaVu Sans" charset="0"/>
              </a:rPr>
              <a:t>Prokaryotes</a:t>
            </a:r>
            <a:r>
              <a:rPr lang="ca-ES" sz="2400" dirty="0">
                <a:solidFill>
                  <a:srgbClr val="000000"/>
                </a:solidFill>
                <a:ea typeface="DejaVu Sans" charset="0"/>
                <a:cs typeface="DejaVu Sans" charset="0"/>
              </a:rPr>
              <a:t>: </a:t>
            </a:r>
            <a:r>
              <a:rPr lang="ca-ES" sz="2400" dirty="0" err="1">
                <a:solidFill>
                  <a:srgbClr val="000000"/>
                </a:solidFill>
                <a:ea typeface="DejaVu Sans" charset="0"/>
                <a:cs typeface="DejaVu Sans" charset="0"/>
              </a:rPr>
              <a:t>Bacteria</a:t>
            </a:r>
            <a:r>
              <a:rPr lang="ca-ES" sz="2400" dirty="0">
                <a:solidFill>
                  <a:srgbClr val="000000"/>
                </a:solidFill>
                <a:ea typeface="DejaVu Sans" charset="0"/>
                <a:cs typeface="DejaVu Sans" charset="0"/>
              </a:rPr>
              <a:t>, </a:t>
            </a:r>
            <a:r>
              <a:rPr lang="ca-ES" sz="2400" dirty="0" err="1">
                <a:solidFill>
                  <a:srgbClr val="000000"/>
                </a:solidFill>
                <a:ea typeface="DejaVu Sans" charset="0"/>
                <a:cs typeface="DejaVu Sans" charset="0"/>
              </a:rPr>
              <a:t>Yeast</a:t>
            </a:r>
            <a:endParaRPr lang="ca-ES" sz="2400" dirty="0">
              <a:solidFill>
                <a:srgbClr val="000000"/>
              </a:solidFill>
              <a:ea typeface="DejaVu Sans" charset="0"/>
              <a:cs typeface="DejaVu Sans" charset="0"/>
            </a:endParaRPr>
          </a:p>
          <a:p>
            <a:pPr marL="1135063" lvl="2" indent="-220663">
              <a:spcBef>
                <a:spcPts val="600"/>
              </a:spcBef>
              <a:buClr>
                <a:srgbClr val="00007D"/>
              </a:buClr>
              <a:buSzPct val="65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400" dirty="0" err="1">
                <a:solidFill>
                  <a:srgbClr val="000000"/>
                </a:solidFill>
                <a:ea typeface="DejaVu Sans" charset="0"/>
                <a:cs typeface="DejaVu Sans" charset="0"/>
              </a:rPr>
              <a:t>Eukaryote</a:t>
            </a:r>
            <a:r>
              <a:rPr lang="ca-ES" sz="2400" dirty="0">
                <a:solidFill>
                  <a:srgbClr val="000000"/>
                </a:solidFill>
                <a:ea typeface="DejaVu Sans" charset="0"/>
                <a:cs typeface="DejaVu Sans" charset="0"/>
              </a:rPr>
              <a:t>: </a:t>
            </a:r>
            <a:r>
              <a:rPr lang="ca-ES" sz="2400" dirty="0" err="1">
                <a:solidFill>
                  <a:srgbClr val="000000"/>
                </a:solidFill>
                <a:ea typeface="DejaVu Sans" charset="0"/>
                <a:cs typeface="DejaVu Sans" charset="0"/>
              </a:rPr>
              <a:t>Protozoos</a:t>
            </a:r>
            <a:endParaRPr lang="ca-ES" sz="2400" dirty="0">
              <a:solidFill>
                <a:srgbClr val="000000"/>
              </a:solidFill>
              <a:ea typeface="DejaVu Sans" charset="0"/>
              <a:cs typeface="DejaVu Sans" charset="0"/>
            </a:endParaRPr>
          </a:p>
          <a:p>
            <a:pPr marL="735013" lvl="1" indent="-276225">
              <a:spcBef>
                <a:spcPts val="700"/>
              </a:spcBef>
              <a:buClr>
                <a:srgbClr val="9999CC"/>
              </a:buClr>
              <a:buSzPct val="80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800" dirty="0" err="1">
                <a:solidFill>
                  <a:srgbClr val="000000"/>
                </a:solidFill>
                <a:ea typeface="DejaVu Sans" charset="0"/>
                <a:cs typeface="DejaVu Sans" charset="0"/>
              </a:rPr>
              <a:t>Pluricellular</a:t>
            </a:r>
            <a:r>
              <a:rPr lang="ca-ES" sz="2800" dirty="0">
                <a:solidFill>
                  <a:srgbClr val="000000"/>
                </a:solidFill>
                <a:ea typeface="DejaVu Sans" charset="0"/>
                <a:cs typeface="DejaVu Sans" charset="0"/>
              </a:rPr>
              <a:t>: </a:t>
            </a:r>
            <a:r>
              <a:rPr lang="ca-ES" sz="2800" dirty="0" err="1">
                <a:solidFill>
                  <a:srgbClr val="000000"/>
                </a:solidFill>
                <a:ea typeface="DejaVu Sans" charset="0"/>
                <a:cs typeface="DejaVu Sans" charset="0"/>
              </a:rPr>
              <a:t>Eukaryote</a:t>
            </a:r>
            <a:r>
              <a:rPr lang="ca-ES" sz="2800" dirty="0">
                <a:solidFill>
                  <a:srgbClr val="000000"/>
                </a:solidFill>
                <a:ea typeface="DejaVu Sans" charset="0"/>
                <a:cs typeface="DejaVu Sans" charset="0"/>
              </a:rPr>
              <a:t> cells</a:t>
            </a:r>
          </a:p>
          <a:p>
            <a:pPr marL="1135063" lvl="2" indent="-220663">
              <a:spcBef>
                <a:spcPts val="600"/>
              </a:spcBef>
              <a:buClr>
                <a:srgbClr val="00007D"/>
              </a:buClr>
              <a:buSzPct val="65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400" dirty="0" err="1">
                <a:solidFill>
                  <a:srgbClr val="000000"/>
                </a:solidFill>
                <a:ea typeface="DejaVu Sans" charset="0"/>
                <a:cs typeface="DejaVu Sans" charset="0"/>
              </a:rPr>
              <a:t>Different</a:t>
            </a:r>
            <a:r>
              <a:rPr lang="ca-ES" sz="2400" dirty="0">
                <a:solidFill>
                  <a:srgbClr val="000000"/>
                </a:solidFill>
                <a:ea typeface="DejaVu Sans" charset="0"/>
                <a:cs typeface="DejaVu Sans" charset="0"/>
              </a:rPr>
              <a:t> </a:t>
            </a:r>
            <a:r>
              <a:rPr lang="ca-ES" sz="2400" dirty="0" err="1">
                <a:solidFill>
                  <a:srgbClr val="000000"/>
                </a:solidFill>
                <a:ea typeface="DejaVu Sans" charset="0"/>
                <a:cs typeface="DejaVu Sans" charset="0"/>
              </a:rPr>
              <a:t>organitation</a:t>
            </a:r>
            <a:r>
              <a:rPr lang="ca-ES" sz="2400" dirty="0">
                <a:solidFill>
                  <a:srgbClr val="000000"/>
                </a:solidFill>
                <a:ea typeface="DejaVu Sans" charset="0"/>
                <a:cs typeface="DejaVu Sans" charset="0"/>
              </a:rPr>
              <a:t> </a:t>
            </a:r>
            <a:r>
              <a:rPr lang="ca-ES" sz="2400" dirty="0" err="1">
                <a:solidFill>
                  <a:srgbClr val="000000"/>
                </a:solidFill>
                <a:ea typeface="DejaVu Sans" charset="0"/>
                <a:cs typeface="DejaVu Sans" charset="0"/>
              </a:rPr>
              <a:t>levels</a:t>
            </a:r>
            <a:r>
              <a:rPr lang="ca-ES" sz="2400" dirty="0">
                <a:solidFill>
                  <a:srgbClr val="000000"/>
                </a:solidFill>
                <a:ea typeface="DejaVu Sans" charset="0"/>
                <a:cs typeface="DejaVu Sans" charset="0"/>
              </a:rPr>
              <a:t> (</a:t>
            </a:r>
            <a:r>
              <a:rPr lang="ca-ES" sz="2400" dirty="0" err="1">
                <a:solidFill>
                  <a:srgbClr val="000000"/>
                </a:solidFill>
                <a:ea typeface="DejaVu Sans" charset="0"/>
                <a:cs typeface="DejaVu Sans" charset="0"/>
              </a:rPr>
              <a:t>e.g</a:t>
            </a:r>
            <a:r>
              <a:rPr lang="ca-ES" sz="2400" dirty="0">
                <a:solidFill>
                  <a:srgbClr val="000000"/>
                </a:solidFill>
                <a:ea typeface="DejaVu Sans" charset="0"/>
                <a:cs typeface="DejaVu Sans" charset="0"/>
              </a:rPr>
              <a:t>. </a:t>
            </a:r>
            <a:r>
              <a:rPr lang="ca-ES" sz="2400" dirty="0" err="1">
                <a:solidFill>
                  <a:srgbClr val="000000"/>
                </a:solidFill>
                <a:ea typeface="DejaVu Sans" charset="0"/>
                <a:cs typeface="DejaVu Sans" charset="0"/>
              </a:rPr>
              <a:t>tissues</a:t>
            </a:r>
            <a:r>
              <a:rPr lang="ca-ES" sz="2400" dirty="0">
                <a:solidFill>
                  <a:srgbClr val="000000"/>
                </a:solidFill>
                <a:ea typeface="DejaVu Sans" charset="0"/>
                <a:cs typeface="DejaVu Sans" charset="0"/>
              </a:rPr>
              <a:t>)</a:t>
            </a:r>
          </a:p>
          <a:p>
            <a:pPr marL="1135063" lvl="2" indent="-220663">
              <a:spcBef>
                <a:spcPts val="600"/>
              </a:spcBef>
              <a:buClr>
                <a:srgbClr val="00007D"/>
              </a:buClr>
              <a:buSzPct val="65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400" dirty="0" err="1">
                <a:solidFill>
                  <a:srgbClr val="000000"/>
                </a:solidFill>
                <a:ea typeface="DejaVu Sans" charset="0"/>
                <a:cs typeface="DejaVu Sans" charset="0"/>
              </a:rPr>
              <a:t>Diversity</a:t>
            </a:r>
            <a:r>
              <a:rPr lang="ca-ES" sz="2400" dirty="0">
                <a:solidFill>
                  <a:srgbClr val="000000"/>
                </a:solidFill>
                <a:ea typeface="DejaVu Sans" charset="0"/>
                <a:cs typeface="DejaVu Sans" charset="0"/>
              </a:rPr>
              <a:t> in </a:t>
            </a:r>
            <a:r>
              <a:rPr lang="ca-ES" sz="2400" dirty="0" err="1">
                <a:solidFill>
                  <a:srgbClr val="000000"/>
                </a:solidFill>
                <a:ea typeface="DejaVu Sans" charset="0"/>
                <a:cs typeface="DejaVu Sans" charset="0"/>
              </a:rPr>
              <a:t>number</a:t>
            </a:r>
            <a:r>
              <a:rPr lang="ca-ES" sz="2400" dirty="0">
                <a:solidFill>
                  <a:srgbClr val="000000"/>
                </a:solidFill>
                <a:ea typeface="DejaVu Sans" charset="0"/>
                <a:cs typeface="DejaVu Sans" charset="0"/>
              </a:rPr>
              <a:t>, </a:t>
            </a:r>
            <a:r>
              <a:rPr lang="ca-ES" sz="2400" dirty="0" err="1">
                <a:solidFill>
                  <a:srgbClr val="000000"/>
                </a:solidFill>
                <a:ea typeface="DejaVu Sans" charset="0"/>
                <a:cs typeface="DejaVu Sans" charset="0"/>
              </a:rPr>
              <a:t>type</a:t>
            </a:r>
            <a:r>
              <a:rPr lang="ca-ES" sz="2400" dirty="0">
                <a:solidFill>
                  <a:srgbClr val="000000"/>
                </a:solidFill>
                <a:ea typeface="DejaVu Sans" charset="0"/>
                <a:cs typeface="DejaVu Sans" charset="0"/>
              </a:rPr>
              <a:t> and </a:t>
            </a:r>
            <a:r>
              <a:rPr lang="ca-ES" sz="2400" dirty="0" err="1">
                <a:solidFill>
                  <a:srgbClr val="000000"/>
                </a:solidFill>
                <a:ea typeface="DejaVu Sans" charset="0"/>
                <a:cs typeface="DejaVu Sans" charset="0"/>
              </a:rPr>
              <a:t>syze</a:t>
            </a:r>
            <a:endParaRPr lang="ca-ES" sz="2400" dirty="0">
              <a:solidFill>
                <a:srgbClr val="000000"/>
              </a:solidFill>
              <a:ea typeface="DejaVu Sans" charset="0"/>
              <a:cs typeface="DejaVu Sans" charset="0"/>
            </a:endParaRPr>
          </a:p>
          <a:p>
            <a:pPr marL="735013" lvl="1" indent="-276225">
              <a:spcBef>
                <a:spcPts val="700"/>
              </a:spcBef>
              <a:buClr>
                <a:srgbClr val="9999CC"/>
              </a:buClr>
              <a:buSzPct val="80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400" dirty="0" err="1">
                <a:solidFill>
                  <a:srgbClr val="000000"/>
                </a:solidFill>
                <a:ea typeface="DejaVu Sans" charset="0"/>
                <a:cs typeface="DejaVu Sans" charset="0"/>
              </a:rPr>
              <a:t>Viruses</a:t>
            </a:r>
            <a:r>
              <a:rPr lang="ca-ES" sz="2400" dirty="0">
                <a:solidFill>
                  <a:srgbClr val="000000"/>
                </a:solidFill>
                <a:ea typeface="DejaVu Sans" charset="0"/>
                <a:cs typeface="DejaVu Sans" charset="0"/>
              </a:rPr>
              <a:t> </a:t>
            </a:r>
            <a:r>
              <a:rPr lang="ca-ES" sz="2400" dirty="0" err="1">
                <a:solidFill>
                  <a:srgbClr val="000000"/>
                </a:solidFill>
                <a:ea typeface="DejaVu Sans" charset="0"/>
                <a:cs typeface="DejaVu Sans" charset="0"/>
              </a:rPr>
              <a:t>are</a:t>
            </a:r>
            <a:r>
              <a:rPr lang="ca-ES" sz="2400" dirty="0">
                <a:solidFill>
                  <a:srgbClr val="000000"/>
                </a:solidFill>
                <a:ea typeface="DejaVu Sans" charset="0"/>
                <a:cs typeface="DejaVu Sans" charset="0"/>
              </a:rPr>
              <a:t> </a:t>
            </a:r>
            <a:r>
              <a:rPr lang="ca-ES" sz="2400" dirty="0" err="1">
                <a:solidFill>
                  <a:srgbClr val="000000"/>
                </a:solidFill>
                <a:ea typeface="DejaVu Sans" charset="0"/>
                <a:cs typeface="DejaVu Sans" charset="0"/>
              </a:rPr>
              <a:t>not</a:t>
            </a:r>
            <a:r>
              <a:rPr lang="ca-ES" sz="2400" dirty="0">
                <a:solidFill>
                  <a:srgbClr val="000000"/>
                </a:solidFill>
                <a:ea typeface="DejaVu Sans" charset="0"/>
                <a:cs typeface="DejaVu Sans" charset="0"/>
              </a:rPr>
              <a:t> </a:t>
            </a:r>
            <a:r>
              <a:rPr lang="ca-ES" sz="2400" dirty="0" err="1">
                <a:solidFill>
                  <a:srgbClr val="000000"/>
                </a:solidFill>
                <a:ea typeface="DejaVu Sans" charset="0"/>
                <a:cs typeface="DejaVu Sans" charset="0"/>
              </a:rPr>
              <a:t>properly</a:t>
            </a:r>
            <a:r>
              <a:rPr lang="ca-ES" sz="2400" dirty="0">
                <a:solidFill>
                  <a:srgbClr val="000000"/>
                </a:solidFill>
                <a:ea typeface="DejaVu Sans" charset="0"/>
                <a:cs typeface="DejaVu Sans" charset="0"/>
              </a:rPr>
              <a:t> </a:t>
            </a:r>
            <a:r>
              <a:rPr lang="ca-ES" sz="2400" dirty="0" err="1">
                <a:solidFill>
                  <a:srgbClr val="000000"/>
                </a:solidFill>
                <a:ea typeface="DejaVu Sans" charset="0"/>
                <a:cs typeface="DejaVu Sans" charset="0"/>
              </a:rPr>
              <a:t>organisms</a:t>
            </a:r>
            <a:endParaRPr lang="ca-ES" sz="2400" dirty="0">
              <a:solidFill>
                <a:srgbClr val="000000"/>
              </a:solidFill>
              <a:ea typeface="DejaVu Sans" charset="0"/>
              <a:cs typeface="DejaVu Sans"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idx="4294967295"/>
          </p:nvPr>
        </p:nvSpPr>
        <p:spPr>
          <a:xfrm>
            <a:off x="457200" y="457200"/>
            <a:ext cx="8229600" cy="13716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ca-ES"/>
              <a:t>3. RNA processing or splicing</a:t>
            </a:r>
          </a:p>
        </p:txBody>
      </p:sp>
      <p:pic>
        <p:nvPicPr>
          <p:cNvPr id="31748" name="Picture 4"/>
          <p:cNvPicPr>
            <a:picLocks noChangeAspect="1" noChangeArrowheads="1"/>
          </p:cNvPicPr>
          <p:nvPr/>
        </p:nvPicPr>
        <p:blipFill>
          <a:blip r:embed="rId3" cstate="print"/>
          <a:srcRect/>
          <a:stretch>
            <a:fillRect/>
          </a:stretch>
        </p:blipFill>
        <p:spPr bwMode="auto">
          <a:xfrm>
            <a:off x="2843213" y="1773238"/>
            <a:ext cx="4286250" cy="4314825"/>
          </a:xfrm>
          <a:prstGeom prst="rect">
            <a:avLst/>
          </a:prstGeom>
          <a:noFill/>
          <a:ln w="9360">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idx="4294967295"/>
          </p:nvPr>
        </p:nvSpPr>
        <p:spPr>
          <a:xfrm>
            <a:off x="457200" y="457200"/>
            <a:ext cx="8229600" cy="13716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ca-ES" sz="4400"/>
              <a:t>4. Protein synthesis</a:t>
            </a:r>
          </a:p>
        </p:txBody>
      </p:sp>
      <p:sp>
        <p:nvSpPr>
          <p:cNvPr id="32770" name="AutoShape 2"/>
          <p:cNvSpPr>
            <a:spLocks noChangeArrowheads="1"/>
          </p:cNvSpPr>
          <p:nvPr/>
        </p:nvSpPr>
        <p:spPr bwMode="auto">
          <a:xfrm>
            <a:off x="457200" y="1981200"/>
            <a:ext cx="4033838" cy="3886200"/>
          </a:xfrm>
          <a:custGeom>
            <a:avLst/>
            <a:gdLst>
              <a:gd name="G0" fmla="*/ 11205 1 2"/>
              <a:gd name="G1" fmla="*/ 10795 1 2"/>
              <a:gd name="G2" fmla="+- 10795 0 0"/>
              <a:gd name="G3" fmla="+- 11205 0 0"/>
            </a:gdLst>
            <a:ahLst/>
            <a:cxnLst>
              <a:cxn ang="0">
                <a:pos x="r" y="vc"/>
              </a:cxn>
              <a:cxn ang="5400000">
                <a:pos x="hc" y="b"/>
              </a:cxn>
              <a:cxn ang="10800000">
                <a:pos x="l" y="vc"/>
              </a:cxn>
              <a:cxn ang="16200000">
                <a:pos x="hc" y="t"/>
              </a:cxn>
            </a:cxnLst>
            <a:rect l="0" t="0" r="0" b="0"/>
            <a:pathLst>
              <a:path>
                <a:moveTo>
                  <a:pt x="0" y="0"/>
                </a:moveTo>
                <a:lnTo>
                  <a:pt x="11205" y="0"/>
                </a:lnTo>
                <a:lnTo>
                  <a:pt x="11205" y="10795"/>
                </a:lnTo>
                <a:lnTo>
                  <a:pt x="0" y="10795"/>
                </a:lnTo>
                <a:close/>
              </a:path>
            </a:pathLst>
          </a:custGeom>
          <a:noFill/>
          <a:ln w="9360">
            <a:noFill/>
            <a:round/>
            <a:headEnd/>
            <a:tailEnd/>
          </a:ln>
          <a:effectLst/>
        </p:spPr>
        <p:txBody>
          <a:bodyPr wrap="none" anchor="ctr"/>
          <a:lstStyle/>
          <a:p>
            <a:endParaRPr lang="es-ES"/>
          </a:p>
        </p:txBody>
      </p:sp>
      <p:sp>
        <p:nvSpPr>
          <p:cNvPr id="32771" name="Rectangle 3"/>
          <p:cNvSpPr>
            <a:spLocks noGrp="1" noChangeArrowheads="1"/>
          </p:cNvSpPr>
          <p:nvPr>
            <p:ph type="body" idx="4294967295"/>
          </p:nvPr>
        </p:nvSpPr>
        <p:spPr>
          <a:xfrm>
            <a:off x="5508625" y="1700213"/>
            <a:ext cx="3419475" cy="4114800"/>
          </a:xfrm>
          <a:ln/>
        </p:spPr>
        <p:txBody>
          <a:bodyPr tIns="45000" bIns="45000"/>
          <a:lstStyle/>
          <a:p>
            <a:pPr marL="333375" indent="-333375">
              <a:lnSpc>
                <a:spcPct val="90000"/>
              </a:lnSpc>
              <a:spcBef>
                <a:spcPts val="500"/>
              </a:spcBef>
              <a:buClr>
                <a:srgbClr val="00007D"/>
              </a:buClr>
              <a:buSzPct val="75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000"/>
              <a:t>The mRNA goes to the cytoplasm where it binds to ribosomes.</a:t>
            </a:r>
          </a:p>
          <a:p>
            <a:pPr marL="333375" indent="-333375">
              <a:lnSpc>
                <a:spcPct val="90000"/>
              </a:lnSpc>
              <a:spcBef>
                <a:spcPts val="500"/>
              </a:spcBef>
              <a:buClr>
                <a:srgbClr val="00007D"/>
              </a:buClr>
              <a:buSzPct val="75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000"/>
              <a:t>Codon: mRNA information unit.</a:t>
            </a:r>
          </a:p>
          <a:p>
            <a:pPr marL="333375" indent="-333375">
              <a:lnSpc>
                <a:spcPct val="90000"/>
              </a:lnSpc>
              <a:spcBef>
                <a:spcPts val="500"/>
              </a:spcBef>
              <a:buClr>
                <a:srgbClr val="00007D"/>
              </a:buClr>
              <a:buSzPct val="75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000"/>
              <a:t>The tRNA brings the complementary AA tRNA. </a:t>
            </a:r>
          </a:p>
          <a:p>
            <a:pPr marL="333375" indent="-333375">
              <a:lnSpc>
                <a:spcPct val="90000"/>
              </a:lnSpc>
              <a:spcBef>
                <a:spcPts val="500"/>
              </a:spcBef>
              <a:buClr>
                <a:srgbClr val="00007D"/>
              </a:buClr>
              <a:buSzPct val="75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000"/>
              <a:t>The AA are bound to the protein to complete the sequence.</a:t>
            </a:r>
          </a:p>
          <a:p>
            <a:pPr marL="333375" indent="-333375">
              <a:lnSpc>
                <a:spcPct val="90000"/>
              </a:lnSpc>
              <a:spcBef>
                <a:spcPts val="500"/>
              </a:spcBef>
              <a:buClr>
                <a:srgbClr val="00007D"/>
              </a:buClr>
              <a:buSzPct val="75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000"/>
              <a:t>Animations (1), (2)</a:t>
            </a:r>
          </a:p>
        </p:txBody>
      </p:sp>
      <p:pic>
        <p:nvPicPr>
          <p:cNvPr id="32772" name="Picture 4"/>
          <p:cNvPicPr>
            <a:picLocks noChangeAspect="1" noChangeArrowheads="1"/>
          </p:cNvPicPr>
          <p:nvPr/>
        </p:nvPicPr>
        <p:blipFill>
          <a:blip r:embed="rId3" cstate="print"/>
          <a:srcRect/>
          <a:stretch>
            <a:fillRect/>
          </a:stretch>
        </p:blipFill>
        <p:spPr bwMode="auto">
          <a:xfrm>
            <a:off x="1258888" y="1628775"/>
            <a:ext cx="4286250" cy="4400550"/>
          </a:xfrm>
          <a:prstGeom prst="rect">
            <a:avLst/>
          </a:prstGeom>
          <a:noFill/>
          <a:ln w="9360">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title" idx="4294967295"/>
          </p:nvPr>
        </p:nvSpPr>
        <p:spPr>
          <a:xfrm>
            <a:off x="457200" y="457200"/>
            <a:ext cx="8229600" cy="13716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ca-ES" sz="4400"/>
              <a:t>Notice: 1 DNA vs. 3 RNA’s !</a:t>
            </a:r>
          </a:p>
        </p:txBody>
      </p:sp>
      <p:pic>
        <p:nvPicPr>
          <p:cNvPr id="33796" name="Picture 4"/>
          <p:cNvPicPr>
            <a:picLocks noChangeAspect="1" noChangeArrowheads="1"/>
          </p:cNvPicPr>
          <p:nvPr/>
        </p:nvPicPr>
        <p:blipFill>
          <a:blip r:embed="rId3" cstate="print"/>
          <a:srcRect/>
          <a:stretch>
            <a:fillRect/>
          </a:stretch>
        </p:blipFill>
        <p:spPr bwMode="auto">
          <a:xfrm>
            <a:off x="2484438" y="2060575"/>
            <a:ext cx="4095750" cy="3857625"/>
          </a:xfrm>
          <a:prstGeom prst="rect">
            <a:avLst/>
          </a:prstGeom>
          <a:noFill/>
          <a:ln w="9360">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title" idx="4294967295"/>
          </p:nvPr>
        </p:nvSpPr>
        <p:spPr>
          <a:xfrm>
            <a:off x="457200" y="457200"/>
            <a:ext cx="8229600" cy="13716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ca-ES" sz="4400"/>
              <a:t>The genetic code</a:t>
            </a:r>
          </a:p>
        </p:txBody>
      </p:sp>
      <p:pic>
        <p:nvPicPr>
          <p:cNvPr id="34820" name="Picture 4"/>
          <p:cNvPicPr>
            <a:picLocks noChangeAspect="1" noChangeArrowheads="1"/>
          </p:cNvPicPr>
          <p:nvPr/>
        </p:nvPicPr>
        <p:blipFill>
          <a:blip r:embed="rId3" cstate="print"/>
          <a:srcRect/>
          <a:stretch>
            <a:fillRect/>
          </a:stretch>
        </p:blipFill>
        <p:spPr bwMode="auto">
          <a:xfrm>
            <a:off x="4789488" y="2587625"/>
            <a:ext cx="3759200" cy="2673350"/>
          </a:xfrm>
          <a:prstGeom prst="rect">
            <a:avLst/>
          </a:prstGeom>
          <a:noFill/>
          <a:ln w="9360">
            <a:noFill/>
            <a:round/>
            <a:headEnd/>
            <a:tailEnd/>
          </a:ln>
          <a:effectLst/>
        </p:spPr>
      </p:pic>
      <p:pic>
        <p:nvPicPr>
          <p:cNvPr id="34821" name="Picture 5"/>
          <p:cNvPicPr>
            <a:picLocks noChangeAspect="1" noChangeArrowheads="1"/>
          </p:cNvPicPr>
          <p:nvPr/>
        </p:nvPicPr>
        <p:blipFill>
          <a:blip r:embed="rId4" cstate="print"/>
          <a:srcRect/>
          <a:stretch>
            <a:fillRect/>
          </a:stretch>
        </p:blipFill>
        <p:spPr bwMode="auto">
          <a:xfrm>
            <a:off x="512763" y="2608263"/>
            <a:ext cx="4033837" cy="1897062"/>
          </a:xfrm>
          <a:prstGeom prst="rect">
            <a:avLst/>
          </a:prstGeom>
          <a:noFill/>
          <a:ln w="9360">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title" idx="4294967295"/>
          </p:nvPr>
        </p:nvSpPr>
        <p:spPr>
          <a:xfrm>
            <a:off x="457200" y="457200"/>
            <a:ext cx="8229600" cy="13716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ca-ES" sz="4400"/>
              <a:t>What is a gene? (pre ENCODE)</a:t>
            </a:r>
          </a:p>
        </p:txBody>
      </p:sp>
      <p:sp>
        <p:nvSpPr>
          <p:cNvPr id="35844" name="Text Box 4"/>
          <p:cNvSpPr txBox="1">
            <a:spLocks noChangeArrowheads="1"/>
          </p:cNvSpPr>
          <p:nvPr/>
        </p:nvSpPr>
        <p:spPr bwMode="auto">
          <a:xfrm>
            <a:off x="457200" y="1981200"/>
            <a:ext cx="8229600" cy="3886200"/>
          </a:xfrm>
          <a:prstGeom prst="rect">
            <a:avLst/>
          </a:prstGeom>
          <a:noFill/>
          <a:ln w="9525">
            <a:noFill/>
            <a:round/>
            <a:headEnd/>
            <a:tailEnd/>
          </a:ln>
          <a:effectLst/>
        </p:spPr>
        <p:txBody>
          <a:bodyPr lIns="90000" tIns="46800" rIns="90000" bIns="46800"/>
          <a:lstStyle/>
          <a:p>
            <a:pPr marL="333375">
              <a:spcBef>
                <a:spcPts val="850"/>
              </a:spcBef>
              <a:buClr>
                <a:srgbClr val="00007D"/>
              </a:buClr>
              <a:buSzPct val="75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800" dirty="0" smtClean="0">
                <a:solidFill>
                  <a:srgbClr val="000000"/>
                </a:solidFill>
                <a:ea typeface="DejaVu Sans" charset="0"/>
                <a:cs typeface="DejaVu Sans" charset="0"/>
              </a:rPr>
              <a:t>A </a:t>
            </a:r>
            <a:r>
              <a:rPr lang="ca-ES" sz="2800" dirty="0" err="1" smtClean="0">
                <a:solidFill>
                  <a:srgbClr val="000000"/>
                </a:solidFill>
                <a:ea typeface="DejaVu Sans" charset="0"/>
                <a:cs typeface="DejaVu Sans" charset="0"/>
              </a:rPr>
              <a:t>gene</a:t>
            </a:r>
            <a:r>
              <a:rPr lang="ca-ES" sz="2800" dirty="0" smtClean="0">
                <a:solidFill>
                  <a:srgbClr val="000000"/>
                </a:solidFill>
                <a:ea typeface="DejaVu Sans" charset="0"/>
                <a:cs typeface="DejaVu Sans" charset="0"/>
              </a:rPr>
              <a:t> </a:t>
            </a:r>
            <a:r>
              <a:rPr lang="ca-ES" sz="2800" dirty="0" err="1" smtClean="0">
                <a:solidFill>
                  <a:srgbClr val="000000"/>
                </a:solidFill>
                <a:ea typeface="DejaVu Sans" charset="0"/>
                <a:cs typeface="DejaVu Sans" charset="0"/>
              </a:rPr>
              <a:t>used</a:t>
            </a:r>
            <a:r>
              <a:rPr lang="ca-ES" sz="2800" dirty="0" smtClean="0">
                <a:solidFill>
                  <a:srgbClr val="000000"/>
                </a:solidFill>
                <a:ea typeface="DejaVu Sans" charset="0"/>
                <a:cs typeface="DejaVu Sans" charset="0"/>
              </a:rPr>
              <a:t> to be </a:t>
            </a:r>
            <a:r>
              <a:rPr lang="ca-ES" sz="2800" dirty="0" err="1" smtClean="0">
                <a:solidFill>
                  <a:srgbClr val="000000"/>
                </a:solidFill>
                <a:ea typeface="DejaVu Sans" charset="0"/>
                <a:cs typeface="DejaVu Sans" charset="0"/>
              </a:rPr>
              <a:t>defined</a:t>
            </a:r>
            <a:r>
              <a:rPr lang="ca-ES" sz="2800" dirty="0" smtClean="0">
                <a:solidFill>
                  <a:srgbClr val="000000"/>
                </a:solidFill>
                <a:ea typeface="DejaVu Sans" charset="0"/>
                <a:cs typeface="DejaVu Sans" charset="0"/>
              </a:rPr>
              <a:t> as ...</a:t>
            </a:r>
          </a:p>
          <a:p>
            <a:pPr marL="863600" lvl="1">
              <a:spcBef>
                <a:spcPts val="850"/>
              </a:spcBef>
              <a:buSzPct val="75000"/>
              <a:buFont typeface="Symbol"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800" dirty="0" smtClean="0">
                <a:solidFill>
                  <a:srgbClr val="000000"/>
                </a:solidFill>
                <a:ea typeface="DejaVu Sans" charset="0"/>
                <a:cs typeface="DejaVu Sans" charset="0"/>
              </a:rPr>
              <a:t>The </a:t>
            </a:r>
            <a:r>
              <a:rPr lang="ca-ES" sz="2800" dirty="0" err="1" smtClean="0">
                <a:solidFill>
                  <a:srgbClr val="000000"/>
                </a:solidFill>
                <a:ea typeface="DejaVu Sans" charset="0"/>
                <a:cs typeface="DejaVu Sans" charset="0"/>
              </a:rPr>
              <a:t>functional</a:t>
            </a:r>
            <a:r>
              <a:rPr lang="ca-ES" sz="2800" dirty="0" smtClean="0">
                <a:solidFill>
                  <a:srgbClr val="000000"/>
                </a:solidFill>
                <a:ea typeface="DejaVu Sans" charset="0"/>
                <a:cs typeface="DejaVu Sans" charset="0"/>
              </a:rPr>
              <a:t> and </a:t>
            </a:r>
            <a:r>
              <a:rPr lang="ca-ES" sz="2800" dirty="0" err="1" smtClean="0">
                <a:solidFill>
                  <a:srgbClr val="000000"/>
                </a:solidFill>
                <a:ea typeface="DejaVu Sans" charset="0"/>
                <a:cs typeface="DejaVu Sans" charset="0"/>
              </a:rPr>
              <a:t>physical</a:t>
            </a:r>
            <a:r>
              <a:rPr lang="ca-ES" sz="2800" dirty="0" smtClean="0">
                <a:solidFill>
                  <a:srgbClr val="000000"/>
                </a:solidFill>
                <a:ea typeface="DejaVu Sans" charset="0"/>
                <a:cs typeface="DejaVu Sans" charset="0"/>
              </a:rPr>
              <a:t> unit of </a:t>
            </a:r>
            <a:r>
              <a:rPr lang="ca-ES" sz="2800" dirty="0" err="1" smtClean="0">
                <a:solidFill>
                  <a:srgbClr val="000000"/>
                </a:solidFill>
                <a:ea typeface="DejaVu Sans" charset="0"/>
                <a:cs typeface="DejaVu Sans" charset="0"/>
              </a:rPr>
              <a:t>heredity</a:t>
            </a:r>
            <a:r>
              <a:rPr lang="ca-ES" sz="2800" dirty="0" smtClean="0">
                <a:solidFill>
                  <a:srgbClr val="000000"/>
                </a:solidFill>
                <a:ea typeface="DejaVu Sans" charset="0"/>
                <a:cs typeface="DejaVu Sans" charset="0"/>
              </a:rPr>
              <a:t>,</a:t>
            </a:r>
          </a:p>
          <a:p>
            <a:pPr marL="863600" lvl="1">
              <a:spcBef>
                <a:spcPts val="850"/>
              </a:spcBef>
              <a:buSzPct val="75000"/>
              <a:buFont typeface="Symbol"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800" dirty="0" smtClean="0">
                <a:solidFill>
                  <a:srgbClr val="000000"/>
                </a:solidFill>
                <a:ea typeface="DejaVu Sans" charset="0"/>
                <a:cs typeface="DejaVu Sans" charset="0"/>
              </a:rPr>
              <a:t> </a:t>
            </a:r>
            <a:r>
              <a:rPr lang="ca-ES" sz="2800" dirty="0" err="1" smtClean="0">
                <a:solidFill>
                  <a:srgbClr val="000000"/>
                </a:solidFill>
                <a:ea typeface="DejaVu Sans" charset="0"/>
                <a:cs typeface="DejaVu Sans" charset="0"/>
              </a:rPr>
              <a:t>transmitted</a:t>
            </a:r>
            <a:r>
              <a:rPr lang="ca-ES" sz="2800" dirty="0" smtClean="0">
                <a:solidFill>
                  <a:srgbClr val="000000"/>
                </a:solidFill>
                <a:ea typeface="DejaVu Sans" charset="0"/>
                <a:cs typeface="DejaVu Sans" charset="0"/>
              </a:rPr>
              <a:t> </a:t>
            </a:r>
            <a:r>
              <a:rPr lang="ca-ES" sz="2800" dirty="0" err="1" smtClean="0">
                <a:solidFill>
                  <a:srgbClr val="000000"/>
                </a:solidFill>
                <a:ea typeface="DejaVu Sans" charset="0"/>
                <a:cs typeface="DejaVu Sans" charset="0"/>
              </a:rPr>
              <a:t>from</a:t>
            </a:r>
            <a:r>
              <a:rPr lang="ca-ES" sz="2800" dirty="0" smtClean="0">
                <a:solidFill>
                  <a:srgbClr val="000000"/>
                </a:solidFill>
                <a:ea typeface="DejaVu Sans" charset="0"/>
                <a:cs typeface="DejaVu Sans" charset="0"/>
              </a:rPr>
              <a:t> </a:t>
            </a:r>
            <a:r>
              <a:rPr lang="ca-ES" sz="2800" dirty="0" err="1" smtClean="0">
                <a:solidFill>
                  <a:srgbClr val="000000"/>
                </a:solidFill>
                <a:ea typeface="DejaVu Sans" charset="0"/>
                <a:cs typeface="DejaVu Sans" charset="0"/>
              </a:rPr>
              <a:t>one</a:t>
            </a:r>
            <a:r>
              <a:rPr lang="ca-ES" sz="2800" dirty="0" smtClean="0">
                <a:solidFill>
                  <a:srgbClr val="000000"/>
                </a:solidFill>
                <a:ea typeface="DejaVu Sans" charset="0"/>
                <a:cs typeface="DejaVu Sans" charset="0"/>
              </a:rPr>
              <a:t> </a:t>
            </a:r>
            <a:r>
              <a:rPr lang="ca-ES" sz="2800" dirty="0" err="1" smtClean="0">
                <a:solidFill>
                  <a:srgbClr val="000000"/>
                </a:solidFill>
                <a:ea typeface="DejaVu Sans" charset="0"/>
                <a:cs typeface="DejaVu Sans" charset="0"/>
              </a:rPr>
              <a:t>generation</a:t>
            </a:r>
            <a:r>
              <a:rPr lang="ca-ES" sz="2800" dirty="0" smtClean="0">
                <a:solidFill>
                  <a:srgbClr val="000000"/>
                </a:solidFill>
                <a:ea typeface="DejaVu Sans" charset="0"/>
                <a:cs typeface="DejaVu Sans" charset="0"/>
              </a:rPr>
              <a:t> to </a:t>
            </a:r>
            <a:r>
              <a:rPr lang="ca-ES" sz="2800" dirty="0" err="1" smtClean="0">
                <a:solidFill>
                  <a:srgbClr val="000000"/>
                </a:solidFill>
                <a:ea typeface="DejaVu Sans" charset="0"/>
                <a:cs typeface="DejaVu Sans" charset="0"/>
              </a:rPr>
              <a:t>their</a:t>
            </a:r>
            <a:r>
              <a:rPr lang="ca-ES" sz="2800" dirty="0" smtClean="0">
                <a:solidFill>
                  <a:srgbClr val="000000"/>
                </a:solidFill>
                <a:ea typeface="DejaVu Sans" charset="0"/>
                <a:cs typeface="DejaVu Sans" charset="0"/>
              </a:rPr>
              <a:t> </a:t>
            </a:r>
            <a:r>
              <a:rPr lang="ca-ES" sz="2800" dirty="0" err="1" smtClean="0">
                <a:solidFill>
                  <a:srgbClr val="000000"/>
                </a:solidFill>
                <a:ea typeface="DejaVu Sans" charset="0"/>
                <a:cs typeface="DejaVu Sans" charset="0"/>
              </a:rPr>
              <a:t>offsprings</a:t>
            </a:r>
            <a:r>
              <a:rPr lang="ca-ES" sz="2800" dirty="0" smtClean="0">
                <a:solidFill>
                  <a:srgbClr val="000000"/>
                </a:solidFill>
                <a:ea typeface="DejaVu Sans" charset="0"/>
                <a:cs typeface="DejaVu Sans" charset="0"/>
              </a:rPr>
              <a:t>,</a:t>
            </a:r>
          </a:p>
          <a:p>
            <a:pPr marL="863600" lvl="1">
              <a:spcBef>
                <a:spcPts val="850"/>
              </a:spcBef>
              <a:buSzPct val="75000"/>
              <a:buFont typeface="Symbol"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800" dirty="0" err="1" smtClean="0">
                <a:solidFill>
                  <a:srgbClr val="000000"/>
                </a:solidFill>
                <a:ea typeface="DejaVu Sans" charset="0"/>
                <a:cs typeface="DejaVu Sans" charset="0"/>
              </a:rPr>
              <a:t>consisting</a:t>
            </a:r>
            <a:r>
              <a:rPr lang="ca-ES" sz="2800" dirty="0" smtClean="0">
                <a:solidFill>
                  <a:srgbClr val="000000"/>
                </a:solidFill>
                <a:ea typeface="DejaVu Sans" charset="0"/>
                <a:cs typeface="DejaVu Sans" charset="0"/>
              </a:rPr>
              <a:t> of DNA fragments,</a:t>
            </a:r>
          </a:p>
          <a:p>
            <a:pPr marL="863600" lvl="1">
              <a:spcBef>
                <a:spcPts val="850"/>
              </a:spcBef>
              <a:buSzPct val="75000"/>
              <a:buFont typeface="Symbol"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800" dirty="0" err="1" smtClean="0">
                <a:solidFill>
                  <a:srgbClr val="000000"/>
                </a:solidFill>
                <a:ea typeface="DejaVu Sans" charset="0"/>
                <a:cs typeface="DejaVu Sans" charset="0"/>
              </a:rPr>
              <a:t>with</a:t>
            </a:r>
            <a:r>
              <a:rPr lang="ca-ES" sz="2800" dirty="0" smtClean="0">
                <a:solidFill>
                  <a:srgbClr val="000000"/>
                </a:solidFill>
                <a:ea typeface="DejaVu Sans" charset="0"/>
                <a:cs typeface="DejaVu Sans" charset="0"/>
              </a:rPr>
              <a:t> </a:t>
            </a:r>
            <a:r>
              <a:rPr lang="ca-ES" sz="2800" dirty="0" err="1" smtClean="0">
                <a:solidFill>
                  <a:srgbClr val="000000"/>
                </a:solidFill>
                <a:ea typeface="DejaVu Sans" charset="0"/>
                <a:cs typeface="DejaVu Sans" charset="0"/>
              </a:rPr>
              <a:t>the</a:t>
            </a:r>
            <a:r>
              <a:rPr lang="ca-ES" sz="2800" dirty="0" smtClean="0">
                <a:solidFill>
                  <a:srgbClr val="000000"/>
                </a:solidFill>
                <a:ea typeface="DejaVu Sans" charset="0"/>
                <a:cs typeface="DejaVu Sans" charset="0"/>
              </a:rPr>
              <a:t> </a:t>
            </a:r>
            <a:r>
              <a:rPr lang="ca-ES" sz="2800" dirty="0" err="1" smtClean="0">
                <a:solidFill>
                  <a:srgbClr val="000000"/>
                </a:solidFill>
                <a:ea typeface="DejaVu Sans" charset="0"/>
                <a:cs typeface="DejaVu Sans" charset="0"/>
              </a:rPr>
              <a:t>information</a:t>
            </a:r>
            <a:r>
              <a:rPr lang="ca-ES" sz="2800" dirty="0" smtClean="0">
                <a:solidFill>
                  <a:srgbClr val="000000"/>
                </a:solidFill>
                <a:ea typeface="DejaVu Sans" charset="0"/>
                <a:cs typeface="DejaVu Sans" charset="0"/>
              </a:rPr>
              <a:t> </a:t>
            </a:r>
            <a:r>
              <a:rPr lang="ca-ES" sz="2800" dirty="0" err="1" smtClean="0">
                <a:solidFill>
                  <a:srgbClr val="000000"/>
                </a:solidFill>
                <a:ea typeface="DejaVu Sans" charset="0"/>
                <a:cs typeface="DejaVu Sans" charset="0"/>
              </a:rPr>
              <a:t>needed</a:t>
            </a:r>
            <a:r>
              <a:rPr lang="ca-ES" sz="2800" dirty="0" smtClean="0">
                <a:solidFill>
                  <a:srgbClr val="000000"/>
                </a:solidFill>
                <a:ea typeface="DejaVu Sans" charset="0"/>
                <a:cs typeface="DejaVu Sans" charset="0"/>
              </a:rPr>
              <a:t> for </a:t>
            </a:r>
            <a:r>
              <a:rPr lang="ca-ES" sz="2800" dirty="0" err="1" smtClean="0">
                <a:solidFill>
                  <a:srgbClr val="000000"/>
                </a:solidFill>
                <a:ea typeface="DejaVu Sans" charset="0"/>
                <a:cs typeface="DejaVu Sans" charset="0"/>
              </a:rPr>
              <a:t>the</a:t>
            </a:r>
            <a:r>
              <a:rPr lang="ca-ES" sz="2800" dirty="0" smtClean="0">
                <a:solidFill>
                  <a:srgbClr val="000000"/>
                </a:solidFill>
                <a:ea typeface="DejaVu Sans" charset="0"/>
                <a:cs typeface="DejaVu Sans" charset="0"/>
              </a:rPr>
              <a:t> </a:t>
            </a:r>
            <a:r>
              <a:rPr lang="ca-ES" sz="2800" dirty="0" err="1" smtClean="0">
                <a:solidFill>
                  <a:srgbClr val="000000"/>
                </a:solidFill>
                <a:ea typeface="DejaVu Sans" charset="0"/>
                <a:cs typeface="DejaVu Sans" charset="0"/>
              </a:rPr>
              <a:t>synthesis</a:t>
            </a:r>
            <a:r>
              <a:rPr lang="ca-ES" sz="2800" dirty="0" smtClean="0">
                <a:solidFill>
                  <a:srgbClr val="000000"/>
                </a:solidFill>
                <a:ea typeface="DejaVu Sans" charset="0"/>
                <a:cs typeface="DejaVu Sans" charset="0"/>
              </a:rPr>
              <a:t> of a </a:t>
            </a:r>
            <a:r>
              <a:rPr lang="ca-ES" sz="2800" dirty="0" err="1" smtClean="0">
                <a:solidFill>
                  <a:srgbClr val="000000"/>
                </a:solidFill>
                <a:ea typeface="DejaVu Sans" charset="0"/>
                <a:cs typeface="DejaVu Sans" charset="0"/>
              </a:rPr>
              <a:t>specific</a:t>
            </a:r>
            <a:r>
              <a:rPr lang="ca-ES" sz="2800" dirty="0" smtClean="0">
                <a:solidFill>
                  <a:srgbClr val="000000"/>
                </a:solidFill>
                <a:ea typeface="DejaVu Sans" charset="0"/>
                <a:cs typeface="DejaVu Sans" charset="0"/>
              </a:rPr>
              <a:t> </a:t>
            </a:r>
            <a:r>
              <a:rPr lang="ca-ES" sz="2800" dirty="0" err="1" smtClean="0">
                <a:solidFill>
                  <a:srgbClr val="000000"/>
                </a:solidFill>
                <a:ea typeface="DejaVu Sans" charset="0"/>
                <a:cs typeface="DejaVu Sans" charset="0"/>
              </a:rPr>
              <a:t>protein</a:t>
            </a:r>
            <a:r>
              <a:rPr lang="ca-ES" sz="2800" dirty="0" smtClean="0">
                <a:solidFill>
                  <a:srgbClr val="000000"/>
                </a:solidFill>
                <a:ea typeface="DejaVu Sans" charset="0"/>
                <a:cs typeface="DejaVu Sans" charset="0"/>
              </a:rPr>
              <a:t> (most of </a:t>
            </a:r>
            <a:r>
              <a:rPr lang="ca-ES" sz="2800" dirty="0" err="1" smtClean="0">
                <a:solidFill>
                  <a:srgbClr val="000000"/>
                </a:solidFill>
                <a:ea typeface="DejaVu Sans" charset="0"/>
                <a:cs typeface="DejaVu Sans" charset="0"/>
              </a:rPr>
              <a:t>them</a:t>
            </a:r>
            <a:r>
              <a:rPr lang="ca-ES" sz="2800" dirty="0" smtClean="0">
                <a:solidFill>
                  <a:srgbClr val="000000"/>
                </a:solidFill>
                <a:ea typeface="DejaVu Sans" charset="0"/>
                <a:cs typeface="DejaVu Sans" charset="0"/>
              </a:rPr>
              <a:t>...)</a:t>
            </a:r>
          </a:p>
          <a:p>
            <a:pPr marL="333375" indent="-333375">
              <a:spcBef>
                <a:spcPts val="800"/>
              </a:spcBef>
              <a:buClr>
                <a:srgbClr val="00007D"/>
              </a:buClr>
              <a:buSzPct val="75000"/>
              <a:buFont typeface="Wingdings" charset="2"/>
              <a:buNone/>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endParaRPr lang="ca-ES" sz="3200" dirty="0">
              <a:solidFill>
                <a:srgbClr val="000000"/>
              </a:solidFill>
              <a:ea typeface="DejaVu Sans" charset="0"/>
              <a:cs typeface="DejaVu Sans"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title" idx="4294967295"/>
          </p:nvPr>
        </p:nvSpPr>
        <p:spPr>
          <a:xfrm>
            <a:off x="457200" y="457200"/>
            <a:ext cx="8229600" cy="13716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ca-ES" sz="4400"/>
              <a:t>Gene components</a:t>
            </a:r>
          </a:p>
        </p:txBody>
      </p:sp>
      <p:pic>
        <p:nvPicPr>
          <p:cNvPr id="38916" name="Picture 4"/>
          <p:cNvPicPr>
            <a:picLocks noChangeAspect="1" noChangeArrowheads="1"/>
          </p:cNvPicPr>
          <p:nvPr/>
        </p:nvPicPr>
        <p:blipFill>
          <a:blip r:embed="rId3" cstate="print"/>
          <a:srcRect/>
          <a:stretch>
            <a:fillRect/>
          </a:stretch>
        </p:blipFill>
        <p:spPr bwMode="auto">
          <a:xfrm>
            <a:off x="4593296" y="2060574"/>
            <a:ext cx="4226854" cy="3384649"/>
          </a:xfrm>
          <a:prstGeom prst="rect">
            <a:avLst/>
          </a:prstGeom>
          <a:noFill/>
          <a:ln w="9360">
            <a:noFill/>
            <a:round/>
            <a:headEnd/>
            <a:tailEnd/>
          </a:ln>
          <a:effectLst/>
        </p:spPr>
      </p:pic>
      <p:pic>
        <p:nvPicPr>
          <p:cNvPr id="38917" name="Picture 5"/>
          <p:cNvPicPr>
            <a:picLocks noChangeAspect="1" noChangeArrowheads="1"/>
          </p:cNvPicPr>
          <p:nvPr/>
        </p:nvPicPr>
        <p:blipFill>
          <a:blip r:embed="rId4" cstate="print"/>
          <a:srcRect/>
          <a:stretch>
            <a:fillRect/>
          </a:stretch>
        </p:blipFill>
        <p:spPr bwMode="auto">
          <a:xfrm>
            <a:off x="89149" y="2132013"/>
            <a:ext cx="4463802" cy="3313211"/>
          </a:xfrm>
          <a:prstGeom prst="rect">
            <a:avLst/>
          </a:prstGeom>
          <a:noFill/>
          <a:ln w="9360">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idx="4294967295"/>
          </p:nvPr>
        </p:nvSpPr>
        <p:spPr>
          <a:xfrm>
            <a:off x="457200" y="279400"/>
            <a:ext cx="8229600" cy="1312863"/>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ca-ES"/>
              <a:t>The ENCODE project</a:t>
            </a:r>
          </a:p>
        </p:txBody>
      </p:sp>
      <p:sp>
        <p:nvSpPr>
          <p:cNvPr id="36866" name="Rectangle 2"/>
          <p:cNvSpPr>
            <a:spLocks noGrp="1" noChangeArrowheads="1"/>
          </p:cNvSpPr>
          <p:nvPr>
            <p:ph type="subTitle" idx="4294967295"/>
          </p:nvPr>
        </p:nvSpPr>
        <p:spPr>
          <a:xfrm>
            <a:off x="457200" y="1800225"/>
            <a:ext cx="8183563" cy="4437087"/>
          </a:xfrm>
          <a:noFill/>
          <a:ln w="9525">
            <a:noFill/>
            <a:round/>
            <a:headEnd/>
            <a:tailEnd/>
          </a:ln>
          <a:effectLst/>
        </p:spPr>
        <p:txBody>
          <a:bodyPr lIns="90000" tIns="46800" rIns="90000" bIns="46800"/>
          <a:lstStyle/>
          <a:p>
            <a:pPr marL="144000" indent="0">
              <a:spcBef>
                <a:spcPts val="1200"/>
              </a:spcBef>
              <a:buSzPct val="75000"/>
              <a:buNone/>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800" dirty="0">
                <a:solidFill>
                  <a:srgbClr val="000000"/>
                </a:solidFill>
                <a:ea typeface="DejaVu Sans" charset="0"/>
                <a:cs typeface="DejaVu Sans" charset="0"/>
              </a:rPr>
              <a:t>In </a:t>
            </a:r>
            <a:r>
              <a:rPr lang="ca-ES" sz="2800" dirty="0" err="1">
                <a:solidFill>
                  <a:srgbClr val="000000"/>
                </a:solidFill>
                <a:ea typeface="DejaVu Sans" charset="0"/>
                <a:cs typeface="DejaVu Sans" charset="0"/>
              </a:rPr>
              <a:t>September</a:t>
            </a:r>
            <a:r>
              <a:rPr lang="ca-ES" sz="2800" dirty="0">
                <a:solidFill>
                  <a:srgbClr val="000000"/>
                </a:solidFill>
                <a:ea typeface="DejaVu Sans" charset="0"/>
                <a:cs typeface="DejaVu Sans" charset="0"/>
              </a:rPr>
              <a:t> 2003 The National </a:t>
            </a:r>
            <a:r>
              <a:rPr lang="ca-ES" sz="2800" dirty="0" err="1">
                <a:solidFill>
                  <a:srgbClr val="000000"/>
                </a:solidFill>
                <a:ea typeface="DejaVu Sans" charset="0"/>
                <a:cs typeface="DejaVu Sans" charset="0"/>
              </a:rPr>
              <a:t>Human</a:t>
            </a:r>
            <a:r>
              <a:rPr lang="ca-ES" sz="2800" dirty="0">
                <a:solidFill>
                  <a:srgbClr val="000000"/>
                </a:solidFill>
                <a:ea typeface="DejaVu Sans" charset="0"/>
                <a:cs typeface="DejaVu Sans" charset="0"/>
              </a:rPr>
              <a:t> </a:t>
            </a:r>
            <a:r>
              <a:rPr lang="ca-ES" sz="2800" dirty="0" err="1">
                <a:solidFill>
                  <a:srgbClr val="000000"/>
                </a:solidFill>
                <a:ea typeface="DejaVu Sans" charset="0"/>
                <a:cs typeface="DejaVu Sans" charset="0"/>
              </a:rPr>
              <a:t>Genome</a:t>
            </a:r>
            <a:r>
              <a:rPr lang="ca-ES" sz="2800" dirty="0">
                <a:solidFill>
                  <a:srgbClr val="000000"/>
                </a:solidFill>
                <a:ea typeface="DejaVu Sans" charset="0"/>
                <a:cs typeface="DejaVu Sans" charset="0"/>
              </a:rPr>
              <a:t> </a:t>
            </a:r>
            <a:r>
              <a:rPr lang="ca-ES" sz="2800" dirty="0" err="1">
                <a:solidFill>
                  <a:srgbClr val="000000"/>
                </a:solidFill>
                <a:ea typeface="DejaVu Sans" charset="0"/>
                <a:cs typeface="DejaVu Sans" charset="0"/>
              </a:rPr>
              <a:t>Research</a:t>
            </a:r>
            <a:r>
              <a:rPr lang="ca-ES" sz="2800" dirty="0">
                <a:solidFill>
                  <a:srgbClr val="000000"/>
                </a:solidFill>
                <a:ea typeface="DejaVu Sans" charset="0"/>
                <a:cs typeface="DejaVu Sans" charset="0"/>
              </a:rPr>
              <a:t> </a:t>
            </a:r>
            <a:r>
              <a:rPr lang="ca-ES" sz="2800" dirty="0" err="1">
                <a:solidFill>
                  <a:srgbClr val="000000"/>
                </a:solidFill>
                <a:ea typeface="DejaVu Sans" charset="0"/>
                <a:cs typeface="DejaVu Sans" charset="0"/>
              </a:rPr>
              <a:t>Institute</a:t>
            </a:r>
            <a:r>
              <a:rPr lang="ca-ES" sz="2800" dirty="0">
                <a:solidFill>
                  <a:srgbClr val="000000"/>
                </a:solidFill>
                <a:ea typeface="DejaVu Sans" charset="0"/>
                <a:cs typeface="DejaVu Sans" charset="0"/>
              </a:rPr>
              <a:t> (NHGRI) </a:t>
            </a:r>
            <a:r>
              <a:rPr lang="ca-ES" sz="2800" dirty="0" err="1">
                <a:solidFill>
                  <a:srgbClr val="000000"/>
                </a:solidFill>
                <a:ea typeface="DejaVu Sans" charset="0"/>
                <a:cs typeface="DejaVu Sans" charset="0"/>
              </a:rPr>
              <a:t>launched</a:t>
            </a:r>
            <a:r>
              <a:rPr lang="ca-ES" sz="2800" dirty="0">
                <a:solidFill>
                  <a:srgbClr val="000000"/>
                </a:solidFill>
                <a:ea typeface="DejaVu Sans" charset="0"/>
                <a:cs typeface="DejaVu Sans" charset="0"/>
              </a:rPr>
              <a:t> a </a:t>
            </a:r>
            <a:r>
              <a:rPr lang="ca-ES" sz="2800" dirty="0" err="1">
                <a:solidFill>
                  <a:srgbClr val="000000"/>
                </a:solidFill>
                <a:ea typeface="DejaVu Sans" charset="0"/>
                <a:cs typeface="DejaVu Sans" charset="0"/>
              </a:rPr>
              <a:t>public</a:t>
            </a:r>
            <a:r>
              <a:rPr lang="ca-ES" sz="2800" dirty="0">
                <a:solidFill>
                  <a:srgbClr val="000000"/>
                </a:solidFill>
                <a:ea typeface="DejaVu Sans" charset="0"/>
                <a:cs typeface="DejaVu Sans" charset="0"/>
              </a:rPr>
              <a:t> </a:t>
            </a:r>
            <a:r>
              <a:rPr lang="ca-ES" sz="2800" dirty="0" err="1">
                <a:solidFill>
                  <a:srgbClr val="000000"/>
                </a:solidFill>
                <a:ea typeface="DejaVu Sans" charset="0"/>
                <a:cs typeface="DejaVu Sans" charset="0"/>
              </a:rPr>
              <a:t>research</a:t>
            </a:r>
            <a:r>
              <a:rPr lang="ca-ES" sz="2800" dirty="0">
                <a:solidFill>
                  <a:srgbClr val="000000"/>
                </a:solidFill>
                <a:ea typeface="DejaVu Sans" charset="0"/>
                <a:cs typeface="DejaVu Sans" charset="0"/>
              </a:rPr>
              <a:t> </a:t>
            </a:r>
            <a:r>
              <a:rPr lang="ca-ES" sz="2800" dirty="0" err="1">
                <a:solidFill>
                  <a:srgbClr val="000000"/>
                </a:solidFill>
                <a:ea typeface="DejaVu Sans" charset="0"/>
                <a:cs typeface="DejaVu Sans" charset="0"/>
              </a:rPr>
              <a:t>consortium</a:t>
            </a:r>
            <a:r>
              <a:rPr lang="ca-ES" sz="2800" dirty="0">
                <a:solidFill>
                  <a:srgbClr val="000000"/>
                </a:solidFill>
                <a:ea typeface="DejaVu Sans" charset="0"/>
                <a:cs typeface="DejaVu Sans" charset="0"/>
              </a:rPr>
              <a:t> </a:t>
            </a:r>
            <a:r>
              <a:rPr lang="ca-ES" sz="2800" dirty="0" err="1">
                <a:solidFill>
                  <a:srgbClr val="000000"/>
                </a:solidFill>
                <a:ea typeface="DejaVu Sans" charset="0"/>
                <a:cs typeface="DejaVu Sans" charset="0"/>
              </a:rPr>
              <a:t>named</a:t>
            </a:r>
            <a:r>
              <a:rPr lang="ca-ES" sz="2800" dirty="0">
                <a:solidFill>
                  <a:srgbClr val="000000"/>
                </a:solidFill>
                <a:ea typeface="DejaVu Sans" charset="0"/>
                <a:cs typeface="DejaVu Sans" charset="0"/>
              </a:rPr>
              <a:t> ENCODE, </a:t>
            </a:r>
            <a:r>
              <a:rPr lang="ca-ES" sz="2800" dirty="0" err="1">
                <a:solidFill>
                  <a:srgbClr val="000000"/>
                </a:solidFill>
                <a:ea typeface="DejaVu Sans" charset="0"/>
                <a:cs typeface="DejaVu Sans" charset="0"/>
              </a:rPr>
              <a:t>the</a:t>
            </a:r>
            <a:r>
              <a:rPr lang="ca-ES" sz="2800" dirty="0">
                <a:solidFill>
                  <a:srgbClr val="000000"/>
                </a:solidFill>
                <a:ea typeface="DejaVu Sans" charset="0"/>
                <a:cs typeface="DejaVu Sans" charset="0"/>
              </a:rPr>
              <a:t> </a:t>
            </a:r>
            <a:r>
              <a:rPr lang="ca-ES" sz="2800" dirty="0" err="1">
                <a:solidFill>
                  <a:srgbClr val="000000"/>
                </a:solidFill>
                <a:ea typeface="DejaVu Sans" charset="0"/>
                <a:cs typeface="DejaVu Sans" charset="0"/>
              </a:rPr>
              <a:t>Encyclopedia</a:t>
            </a:r>
            <a:r>
              <a:rPr lang="ca-ES" sz="2800" dirty="0">
                <a:solidFill>
                  <a:srgbClr val="000000"/>
                </a:solidFill>
                <a:ea typeface="DejaVu Sans" charset="0"/>
                <a:cs typeface="DejaVu Sans" charset="0"/>
              </a:rPr>
              <a:t> Of DNA Elements</a:t>
            </a:r>
          </a:p>
          <a:p>
            <a:pPr marL="144000" indent="0">
              <a:spcBef>
                <a:spcPts val="1200"/>
              </a:spcBef>
              <a:buSzPct val="75000"/>
              <a:buNone/>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800" dirty="0" err="1">
                <a:solidFill>
                  <a:srgbClr val="000000"/>
                </a:solidFill>
                <a:ea typeface="DejaVu Sans" charset="0"/>
                <a:cs typeface="DejaVu Sans" charset="0"/>
              </a:rPr>
              <a:t>Its</a:t>
            </a:r>
            <a:r>
              <a:rPr lang="ca-ES" sz="2800" dirty="0">
                <a:solidFill>
                  <a:srgbClr val="000000"/>
                </a:solidFill>
                <a:ea typeface="DejaVu Sans" charset="0"/>
                <a:cs typeface="DejaVu Sans" charset="0"/>
              </a:rPr>
              <a:t> </a:t>
            </a:r>
            <a:r>
              <a:rPr lang="ca-ES" sz="2800" dirty="0" err="1">
                <a:solidFill>
                  <a:srgbClr val="000000"/>
                </a:solidFill>
                <a:ea typeface="DejaVu Sans" charset="0"/>
                <a:cs typeface="DejaVu Sans" charset="0"/>
              </a:rPr>
              <a:t>goal</a:t>
            </a:r>
            <a:r>
              <a:rPr lang="ca-ES" sz="2800" dirty="0">
                <a:solidFill>
                  <a:srgbClr val="000000"/>
                </a:solidFill>
                <a:ea typeface="DejaVu Sans" charset="0"/>
                <a:cs typeface="DejaVu Sans" charset="0"/>
              </a:rPr>
              <a:t> </a:t>
            </a:r>
            <a:r>
              <a:rPr lang="ca-ES" sz="2800" dirty="0" err="1">
                <a:solidFill>
                  <a:srgbClr val="000000"/>
                </a:solidFill>
                <a:ea typeface="DejaVu Sans" charset="0"/>
                <a:cs typeface="DejaVu Sans" charset="0"/>
              </a:rPr>
              <a:t>was</a:t>
            </a:r>
            <a:r>
              <a:rPr lang="ca-ES" sz="2800" dirty="0">
                <a:solidFill>
                  <a:srgbClr val="000000"/>
                </a:solidFill>
                <a:ea typeface="DejaVu Sans" charset="0"/>
                <a:cs typeface="DejaVu Sans" charset="0"/>
              </a:rPr>
              <a:t> “</a:t>
            </a:r>
            <a:r>
              <a:rPr lang="ca-ES" sz="2800" i="1" dirty="0">
                <a:solidFill>
                  <a:srgbClr val="000000"/>
                </a:solidFill>
                <a:ea typeface="DejaVu Sans" charset="0"/>
                <a:cs typeface="DejaVu Sans" charset="0"/>
              </a:rPr>
              <a:t>to </a:t>
            </a:r>
            <a:r>
              <a:rPr lang="ca-ES" sz="2800" i="1" dirty="0" err="1">
                <a:solidFill>
                  <a:srgbClr val="000000"/>
                </a:solidFill>
                <a:ea typeface="DejaVu Sans" charset="0"/>
                <a:cs typeface="DejaVu Sans" charset="0"/>
              </a:rPr>
              <a:t>carry</a:t>
            </a:r>
            <a:r>
              <a:rPr lang="ca-ES" sz="2800" i="1" dirty="0">
                <a:solidFill>
                  <a:srgbClr val="000000"/>
                </a:solidFill>
                <a:ea typeface="DejaVu Sans" charset="0"/>
                <a:cs typeface="DejaVu Sans" charset="0"/>
              </a:rPr>
              <a:t> out a </a:t>
            </a:r>
            <a:r>
              <a:rPr lang="ca-ES" sz="2800" i="1" dirty="0" err="1">
                <a:solidFill>
                  <a:srgbClr val="000000"/>
                </a:solidFill>
                <a:ea typeface="DejaVu Sans" charset="0"/>
                <a:cs typeface="DejaVu Sans" charset="0"/>
              </a:rPr>
              <a:t>project</a:t>
            </a:r>
            <a:r>
              <a:rPr lang="ca-ES" sz="2800" i="1" dirty="0">
                <a:solidFill>
                  <a:srgbClr val="000000"/>
                </a:solidFill>
                <a:ea typeface="DejaVu Sans" charset="0"/>
                <a:cs typeface="DejaVu Sans" charset="0"/>
              </a:rPr>
              <a:t> to </a:t>
            </a:r>
            <a:r>
              <a:rPr lang="ca-ES" sz="2800" i="1" dirty="0" err="1">
                <a:solidFill>
                  <a:srgbClr val="000000"/>
                </a:solidFill>
                <a:ea typeface="DejaVu Sans" charset="0"/>
                <a:cs typeface="DejaVu Sans" charset="0"/>
              </a:rPr>
              <a:t>identify</a:t>
            </a:r>
            <a:r>
              <a:rPr lang="ca-ES" sz="2800" i="1" dirty="0">
                <a:solidFill>
                  <a:srgbClr val="000000"/>
                </a:solidFill>
                <a:ea typeface="DejaVu Sans" charset="0"/>
                <a:cs typeface="DejaVu Sans" charset="0"/>
              </a:rPr>
              <a:t> all </a:t>
            </a:r>
            <a:r>
              <a:rPr lang="ca-ES" sz="2800" i="1" dirty="0" err="1">
                <a:solidFill>
                  <a:srgbClr val="000000"/>
                </a:solidFill>
                <a:ea typeface="DejaVu Sans" charset="0"/>
                <a:cs typeface="DejaVu Sans" charset="0"/>
              </a:rPr>
              <a:t>functional</a:t>
            </a:r>
            <a:r>
              <a:rPr lang="ca-ES" sz="2800" i="1" dirty="0">
                <a:solidFill>
                  <a:srgbClr val="000000"/>
                </a:solidFill>
                <a:ea typeface="DejaVu Sans" charset="0"/>
                <a:cs typeface="DejaVu Sans" charset="0"/>
              </a:rPr>
              <a:t> elements in </a:t>
            </a:r>
            <a:r>
              <a:rPr lang="ca-ES" sz="2800" i="1" dirty="0" err="1">
                <a:solidFill>
                  <a:srgbClr val="000000"/>
                </a:solidFill>
                <a:ea typeface="DejaVu Sans" charset="0"/>
                <a:cs typeface="DejaVu Sans" charset="0"/>
              </a:rPr>
              <a:t>the</a:t>
            </a:r>
            <a:r>
              <a:rPr lang="ca-ES" sz="2800" i="1" dirty="0">
                <a:solidFill>
                  <a:srgbClr val="000000"/>
                </a:solidFill>
                <a:ea typeface="DejaVu Sans" charset="0"/>
                <a:cs typeface="DejaVu Sans" charset="0"/>
              </a:rPr>
              <a:t> </a:t>
            </a:r>
            <a:r>
              <a:rPr lang="ca-ES" sz="2800" i="1" dirty="0" err="1">
                <a:solidFill>
                  <a:srgbClr val="000000"/>
                </a:solidFill>
                <a:ea typeface="DejaVu Sans" charset="0"/>
                <a:cs typeface="DejaVu Sans" charset="0"/>
              </a:rPr>
              <a:t>human</a:t>
            </a:r>
            <a:r>
              <a:rPr lang="ca-ES" sz="2800" i="1" dirty="0">
                <a:solidFill>
                  <a:srgbClr val="000000"/>
                </a:solidFill>
                <a:ea typeface="DejaVu Sans" charset="0"/>
                <a:cs typeface="DejaVu Sans" charset="0"/>
              </a:rPr>
              <a:t> </a:t>
            </a:r>
            <a:r>
              <a:rPr lang="ca-ES" sz="2800" i="1" dirty="0" err="1">
                <a:solidFill>
                  <a:srgbClr val="000000"/>
                </a:solidFill>
                <a:ea typeface="DejaVu Sans" charset="0"/>
                <a:cs typeface="DejaVu Sans" charset="0"/>
              </a:rPr>
              <a:t>genome</a:t>
            </a:r>
            <a:r>
              <a:rPr lang="ca-ES" sz="2800" i="1" dirty="0">
                <a:solidFill>
                  <a:srgbClr val="000000"/>
                </a:solidFill>
                <a:ea typeface="DejaVu Sans" charset="0"/>
                <a:cs typeface="DejaVu Sans" charset="0"/>
              </a:rPr>
              <a:t> </a:t>
            </a:r>
            <a:r>
              <a:rPr lang="ca-ES" sz="2800" i="1" dirty="0" err="1">
                <a:solidFill>
                  <a:srgbClr val="000000"/>
                </a:solidFill>
                <a:ea typeface="DejaVu Sans" charset="0"/>
                <a:cs typeface="DejaVu Sans" charset="0"/>
              </a:rPr>
              <a:t>sequence</a:t>
            </a:r>
            <a:r>
              <a:rPr lang="ca-ES" sz="2800" dirty="0">
                <a:solidFill>
                  <a:srgbClr val="000000"/>
                </a:solidFill>
                <a:ea typeface="DejaVu Sans" charset="0"/>
                <a:cs typeface="DejaVu Sans" charset="0"/>
              </a:rPr>
              <a:t>”</a:t>
            </a:r>
          </a:p>
          <a:p>
            <a:pPr marL="144000" indent="0">
              <a:spcBef>
                <a:spcPts val="1200"/>
              </a:spcBef>
              <a:buSzPct val="75000"/>
              <a:buNone/>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800" dirty="0">
                <a:solidFill>
                  <a:srgbClr val="000000"/>
                </a:solidFill>
                <a:ea typeface="DejaVu Sans" charset="0"/>
                <a:cs typeface="DejaVu Sans" charset="0"/>
              </a:rPr>
              <a:t>The </a:t>
            </a:r>
            <a:r>
              <a:rPr lang="ca-ES" sz="2800" dirty="0" err="1">
                <a:solidFill>
                  <a:srgbClr val="000000"/>
                </a:solidFill>
                <a:ea typeface="DejaVu Sans" charset="0"/>
                <a:cs typeface="DejaVu Sans" charset="0"/>
              </a:rPr>
              <a:t>findings</a:t>
            </a:r>
            <a:r>
              <a:rPr lang="ca-ES" sz="2800" dirty="0">
                <a:solidFill>
                  <a:srgbClr val="000000"/>
                </a:solidFill>
                <a:ea typeface="DejaVu Sans" charset="0"/>
                <a:cs typeface="DejaVu Sans" charset="0"/>
              </a:rPr>
              <a:t> of </a:t>
            </a:r>
            <a:r>
              <a:rPr lang="ca-ES" sz="2800" dirty="0" err="1">
                <a:solidFill>
                  <a:srgbClr val="000000"/>
                </a:solidFill>
                <a:ea typeface="DejaVu Sans" charset="0"/>
                <a:cs typeface="DejaVu Sans" charset="0"/>
              </a:rPr>
              <a:t>the</a:t>
            </a:r>
            <a:r>
              <a:rPr lang="ca-ES" sz="2800" dirty="0">
                <a:solidFill>
                  <a:srgbClr val="000000"/>
                </a:solidFill>
                <a:ea typeface="DejaVu Sans" charset="0"/>
                <a:cs typeface="DejaVu Sans" charset="0"/>
              </a:rPr>
              <a:t> ENCODE </a:t>
            </a:r>
            <a:r>
              <a:rPr lang="ca-ES" sz="2800" dirty="0" err="1">
                <a:solidFill>
                  <a:srgbClr val="000000"/>
                </a:solidFill>
                <a:ea typeface="DejaVu Sans" charset="0"/>
                <a:cs typeface="DejaVu Sans" charset="0"/>
              </a:rPr>
              <a:t>project</a:t>
            </a:r>
            <a:r>
              <a:rPr lang="ca-ES" sz="2800" dirty="0">
                <a:solidFill>
                  <a:srgbClr val="000000"/>
                </a:solidFill>
                <a:ea typeface="DejaVu Sans" charset="0"/>
                <a:cs typeface="DejaVu Sans" charset="0"/>
              </a:rPr>
              <a:t> </a:t>
            </a:r>
            <a:r>
              <a:rPr lang="ca-ES" sz="2800" dirty="0" err="1">
                <a:solidFill>
                  <a:srgbClr val="000000"/>
                </a:solidFill>
                <a:ea typeface="DejaVu Sans" charset="0"/>
                <a:cs typeface="DejaVu Sans" charset="0"/>
              </a:rPr>
              <a:t>have</a:t>
            </a:r>
            <a:r>
              <a:rPr lang="ca-ES" sz="2800" dirty="0">
                <a:solidFill>
                  <a:srgbClr val="000000"/>
                </a:solidFill>
                <a:ea typeface="DejaVu Sans" charset="0"/>
                <a:cs typeface="DejaVu Sans" charset="0"/>
              </a:rPr>
              <a:t> led to </a:t>
            </a:r>
            <a:r>
              <a:rPr lang="ca-ES" sz="2800" dirty="0" err="1">
                <a:solidFill>
                  <a:srgbClr val="000000"/>
                </a:solidFill>
                <a:ea typeface="DejaVu Sans" charset="0"/>
                <a:cs typeface="DejaVu Sans" charset="0"/>
              </a:rPr>
              <a:t>re-consider</a:t>
            </a:r>
            <a:r>
              <a:rPr lang="ca-ES" sz="2800" dirty="0">
                <a:solidFill>
                  <a:srgbClr val="000000"/>
                </a:solidFill>
                <a:ea typeface="DejaVu Sans" charset="0"/>
                <a:cs typeface="DejaVu Sans" charset="0"/>
              </a:rPr>
              <a:t> </a:t>
            </a:r>
            <a:r>
              <a:rPr lang="ca-ES" sz="2800" dirty="0" err="1">
                <a:solidFill>
                  <a:srgbClr val="000000"/>
                </a:solidFill>
                <a:ea typeface="DejaVu Sans" charset="0"/>
                <a:cs typeface="DejaVu Sans" charset="0"/>
              </a:rPr>
              <a:t>foundamental</a:t>
            </a:r>
            <a:r>
              <a:rPr lang="ca-ES" sz="2800" dirty="0">
                <a:solidFill>
                  <a:srgbClr val="000000"/>
                </a:solidFill>
                <a:ea typeface="DejaVu Sans" charset="0"/>
                <a:cs typeface="DejaVu Sans" charset="0"/>
              </a:rPr>
              <a:t> </a:t>
            </a:r>
            <a:r>
              <a:rPr lang="ca-ES" sz="2800" dirty="0" err="1">
                <a:solidFill>
                  <a:srgbClr val="000000"/>
                </a:solidFill>
                <a:ea typeface="DejaVu Sans" charset="0"/>
                <a:cs typeface="DejaVu Sans" charset="0"/>
              </a:rPr>
              <a:t>ideas</a:t>
            </a:r>
            <a:r>
              <a:rPr lang="ca-ES" sz="2800" dirty="0">
                <a:solidFill>
                  <a:srgbClr val="000000"/>
                </a:solidFill>
                <a:ea typeface="DejaVu Sans" charset="0"/>
                <a:cs typeface="DejaVu Sans" charset="0"/>
              </a:rPr>
              <a:t> </a:t>
            </a:r>
            <a:r>
              <a:rPr lang="ca-ES" sz="2800" dirty="0" err="1">
                <a:solidFill>
                  <a:srgbClr val="000000"/>
                </a:solidFill>
                <a:ea typeface="DejaVu Sans" charset="0"/>
                <a:cs typeface="DejaVu Sans" charset="0"/>
              </a:rPr>
              <a:t>such</a:t>
            </a:r>
            <a:r>
              <a:rPr lang="ca-ES" sz="2800" dirty="0">
                <a:solidFill>
                  <a:srgbClr val="000000"/>
                </a:solidFill>
                <a:ea typeface="DejaVu Sans" charset="0"/>
                <a:cs typeface="DejaVu Sans" charset="0"/>
              </a:rPr>
              <a:t> as </a:t>
            </a:r>
            <a:r>
              <a:rPr lang="ca-ES" sz="2800" dirty="0" err="1">
                <a:solidFill>
                  <a:srgbClr val="000000"/>
                </a:solidFill>
                <a:ea typeface="DejaVu Sans" charset="0"/>
                <a:cs typeface="DejaVu Sans" charset="0"/>
              </a:rPr>
              <a:t>the</a:t>
            </a:r>
            <a:r>
              <a:rPr lang="ca-ES" sz="2800" dirty="0">
                <a:solidFill>
                  <a:srgbClr val="000000"/>
                </a:solidFill>
                <a:ea typeface="DejaVu Sans" charset="0"/>
                <a:cs typeface="DejaVu Sans" charset="0"/>
              </a:rPr>
              <a:t> </a:t>
            </a:r>
            <a:r>
              <a:rPr lang="ca-ES" sz="2800" dirty="0" err="1">
                <a:solidFill>
                  <a:srgbClr val="000000"/>
                </a:solidFill>
                <a:ea typeface="DejaVu Sans" charset="0"/>
                <a:cs typeface="DejaVu Sans" charset="0"/>
              </a:rPr>
              <a:t>definition</a:t>
            </a:r>
            <a:r>
              <a:rPr lang="ca-ES" sz="2800" dirty="0">
                <a:solidFill>
                  <a:srgbClr val="000000"/>
                </a:solidFill>
                <a:ea typeface="DejaVu Sans" charset="0"/>
                <a:cs typeface="DejaVu Sans" charset="0"/>
              </a:rPr>
              <a:t> of  </a:t>
            </a:r>
            <a:r>
              <a:rPr lang="ca-ES" sz="2800" dirty="0" err="1">
                <a:solidFill>
                  <a:srgbClr val="000000"/>
                </a:solidFill>
                <a:ea typeface="DejaVu Sans" charset="0"/>
                <a:cs typeface="DejaVu Sans" charset="0"/>
              </a:rPr>
              <a:t>gene</a:t>
            </a:r>
            <a:endParaRPr lang="ca-ES" sz="2800" dirty="0">
              <a:solidFill>
                <a:srgbClr val="000000"/>
              </a:solidFill>
              <a:ea typeface="DejaVu Sans" charset="0"/>
              <a:cs typeface="DejaVu Sans" charset="0"/>
            </a:endParaRPr>
          </a:p>
          <a:p>
            <a:pPr marL="144000" indent="0">
              <a:spcBef>
                <a:spcPts val="1200"/>
              </a:spcBef>
              <a:buSzPct val="75000"/>
              <a:buNone/>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endParaRPr lang="ca-ES" sz="2400" dirty="0">
              <a:solidFill>
                <a:srgbClr val="000000"/>
              </a:solidFill>
              <a:ea typeface="DejaVu Sans" charset="0"/>
              <a:cs typeface="DejaVu Sans" charset="0"/>
            </a:endParaRPr>
          </a:p>
          <a:p>
            <a:pPr marL="144000" indent="0">
              <a:spcBef>
                <a:spcPts val="1200"/>
              </a:spcBef>
              <a:buSzPct val="75000"/>
              <a:buNone/>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endParaRPr lang="ca-ES" sz="2800" dirty="0">
              <a:solidFill>
                <a:srgbClr val="000000"/>
              </a:solidFill>
              <a:ea typeface="DejaVu Sans" charset="0"/>
              <a:cs typeface="DejaVu Sans" charset="0"/>
            </a:endParaRPr>
          </a:p>
        </p:txBody>
      </p:sp>
      <p:pic>
        <p:nvPicPr>
          <p:cNvPr id="36867" name="Picture 3"/>
          <p:cNvPicPr>
            <a:picLocks noChangeAspect="1" noChangeArrowheads="1"/>
          </p:cNvPicPr>
          <p:nvPr/>
        </p:nvPicPr>
        <p:blipFill>
          <a:blip r:embed="rId3" cstate="print"/>
          <a:srcRect/>
          <a:stretch>
            <a:fillRect/>
          </a:stretch>
        </p:blipFill>
        <p:spPr bwMode="auto">
          <a:xfrm>
            <a:off x="179512" y="404664"/>
            <a:ext cx="1905000" cy="115252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idx="4294967295"/>
          </p:nvPr>
        </p:nvSpPr>
        <p:spPr>
          <a:xfrm>
            <a:off x="457200" y="279400"/>
            <a:ext cx="8229600" cy="1312863"/>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ca-ES"/>
              <a:t>What is a gene (post-ENCODE)</a:t>
            </a:r>
          </a:p>
        </p:txBody>
      </p:sp>
      <p:pic>
        <p:nvPicPr>
          <p:cNvPr id="12290" name="Picture 2" descr="http://genome.cshlp.org/content/17/6/669/F4.large.jpg"/>
          <p:cNvPicPr>
            <a:picLocks noChangeAspect="1" noChangeArrowheads="1"/>
          </p:cNvPicPr>
          <p:nvPr/>
        </p:nvPicPr>
        <p:blipFill>
          <a:blip r:embed="rId3" cstate="print"/>
          <a:srcRect/>
          <a:stretch>
            <a:fillRect/>
          </a:stretch>
        </p:blipFill>
        <p:spPr bwMode="auto">
          <a:xfrm>
            <a:off x="1259632" y="1468132"/>
            <a:ext cx="6912768" cy="5141372"/>
          </a:xfrm>
          <a:prstGeom prst="rect">
            <a:avLst/>
          </a:prstGeom>
          <a:noFill/>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title" idx="4294967295"/>
          </p:nvPr>
        </p:nvSpPr>
        <p:spPr>
          <a:xfrm>
            <a:off x="457200" y="457200"/>
            <a:ext cx="8229600" cy="13716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ca-ES"/>
              <a:t>Gene expression</a:t>
            </a:r>
          </a:p>
        </p:txBody>
      </p:sp>
      <p:sp>
        <p:nvSpPr>
          <p:cNvPr id="39940" name="Text Box 4"/>
          <p:cNvSpPr txBox="1">
            <a:spLocks noChangeArrowheads="1"/>
          </p:cNvSpPr>
          <p:nvPr/>
        </p:nvSpPr>
        <p:spPr bwMode="auto">
          <a:xfrm>
            <a:off x="990600" y="1828800"/>
            <a:ext cx="7902575" cy="4114800"/>
          </a:xfrm>
          <a:prstGeom prst="rect">
            <a:avLst/>
          </a:prstGeom>
          <a:noFill/>
          <a:ln w="9525">
            <a:noFill/>
            <a:round/>
            <a:headEnd/>
            <a:tailEnd/>
          </a:ln>
          <a:effectLst/>
        </p:spPr>
        <p:txBody>
          <a:bodyPr lIns="90000" tIns="46800" rIns="90000" bIns="46800"/>
          <a:lstStyle/>
          <a:p>
            <a:pPr marL="333375" indent="-333375">
              <a:lnSpc>
                <a:spcPct val="90000"/>
              </a:lnSpc>
              <a:spcBef>
                <a:spcPts val="600"/>
              </a:spcBef>
              <a:buClr>
                <a:srgbClr val="00007D"/>
              </a:buClr>
              <a:buSzPct val="75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800">
                <a:solidFill>
                  <a:srgbClr val="000000"/>
                </a:solidFill>
                <a:ea typeface="DejaVu Sans" charset="0"/>
                <a:cs typeface="DejaVu Sans" charset="0"/>
              </a:rPr>
              <a:t>Genes can be “turned on” or “off”</a:t>
            </a:r>
          </a:p>
          <a:p>
            <a:pPr marL="333375" indent="-333375">
              <a:lnSpc>
                <a:spcPct val="90000"/>
              </a:lnSpc>
              <a:spcBef>
                <a:spcPts val="600"/>
              </a:spcBef>
              <a:buClr>
                <a:srgbClr val="00007D"/>
              </a:buClr>
              <a:buSzPct val="75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800">
                <a:solidFill>
                  <a:srgbClr val="000000"/>
                </a:solidFill>
                <a:ea typeface="DejaVu Sans" charset="0"/>
                <a:cs typeface="DejaVu Sans" charset="0"/>
              </a:rPr>
              <a:t>When a gene is turned on we say it is </a:t>
            </a:r>
            <a:r>
              <a:rPr lang="ca-ES" sz="2800" i="1">
                <a:solidFill>
                  <a:srgbClr val="000000"/>
                </a:solidFill>
                <a:ea typeface="DejaVu Sans" charset="0"/>
                <a:cs typeface="DejaVu Sans" charset="0"/>
              </a:rPr>
              <a:t>expressing</a:t>
            </a:r>
            <a:r>
              <a:rPr lang="ca-ES" sz="2800">
                <a:solidFill>
                  <a:srgbClr val="000000"/>
                </a:solidFill>
                <a:ea typeface="DejaVu Sans" charset="0"/>
                <a:cs typeface="DejaVu Sans" charset="0"/>
              </a:rPr>
              <a:t> or </a:t>
            </a:r>
            <a:r>
              <a:rPr lang="ca-ES" sz="2800" i="1">
                <a:solidFill>
                  <a:srgbClr val="000000"/>
                </a:solidFill>
                <a:ea typeface="DejaVu Sans" charset="0"/>
                <a:cs typeface="DejaVu Sans" charset="0"/>
              </a:rPr>
              <a:t>being expressed</a:t>
            </a:r>
          </a:p>
          <a:p>
            <a:pPr marL="863600" lvl="1" indent="-323850">
              <a:spcBef>
                <a:spcPts val="700"/>
              </a:spcBef>
              <a:buSzPct val="75000"/>
              <a:buFont typeface="Symbol"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800" i="1">
                <a:solidFill>
                  <a:srgbClr val="000000"/>
                </a:solidFill>
                <a:ea typeface="DejaVu Sans" charset="0"/>
                <a:cs typeface="DejaVu Sans" charset="0"/>
              </a:rPr>
              <a:t>The central dogma implies that when a gene is expressed it is, at least transcribed</a:t>
            </a:r>
          </a:p>
          <a:p>
            <a:pPr marL="863600" lvl="1" indent="-323850">
              <a:spcBef>
                <a:spcPts val="700"/>
              </a:spcBef>
              <a:buSzPct val="75000"/>
              <a:buFont typeface="Symbol"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800" i="1">
                <a:solidFill>
                  <a:srgbClr val="000000"/>
                </a:solidFill>
                <a:ea typeface="DejaVu Sans" charset="0"/>
                <a:cs typeface="DejaVu Sans" charset="0"/>
              </a:rPr>
              <a:t>That is:  expression → mRNA</a:t>
            </a:r>
          </a:p>
          <a:p>
            <a:pPr marL="333375" indent="-333375">
              <a:lnSpc>
                <a:spcPct val="90000"/>
              </a:lnSpc>
              <a:spcBef>
                <a:spcPts val="600"/>
              </a:spcBef>
              <a:buClr>
                <a:srgbClr val="00007D"/>
              </a:buClr>
              <a:buSzPct val="75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800">
                <a:solidFill>
                  <a:srgbClr val="000000"/>
                </a:solidFill>
                <a:ea typeface="DejaVu Sans" charset="0"/>
                <a:cs typeface="DejaVu Sans" charset="0"/>
              </a:rPr>
              <a:t>Each cell expresses only a fraction of  its genes</a:t>
            </a:r>
          </a:p>
          <a:p>
            <a:pPr marL="333375" indent="-333375">
              <a:lnSpc>
                <a:spcPct val="90000"/>
              </a:lnSpc>
              <a:spcBef>
                <a:spcPts val="600"/>
              </a:spcBef>
              <a:buClr>
                <a:srgbClr val="00007D"/>
              </a:buClr>
              <a:buSzPct val="75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800">
                <a:solidFill>
                  <a:srgbClr val="000000"/>
                </a:solidFill>
                <a:ea typeface="DejaVu Sans" charset="0"/>
                <a:cs typeface="DejaVu Sans" charset="0"/>
              </a:rPr>
              <a:t>Remaining genes are repressed ("off")</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title" idx="4294967295"/>
          </p:nvPr>
        </p:nvSpPr>
        <p:spPr>
          <a:xfrm>
            <a:off x="457200" y="457200"/>
            <a:ext cx="8229600" cy="13716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ca-ES"/>
              <a:t>Regulation of gene expression</a:t>
            </a:r>
          </a:p>
        </p:txBody>
      </p:sp>
      <p:sp>
        <p:nvSpPr>
          <p:cNvPr id="41988" name="Text Box 4"/>
          <p:cNvSpPr txBox="1">
            <a:spLocks noChangeArrowheads="1"/>
          </p:cNvSpPr>
          <p:nvPr/>
        </p:nvSpPr>
        <p:spPr bwMode="auto">
          <a:xfrm>
            <a:off x="720725" y="1828800"/>
            <a:ext cx="7920038" cy="3751263"/>
          </a:xfrm>
          <a:prstGeom prst="rect">
            <a:avLst/>
          </a:prstGeom>
          <a:noFill/>
          <a:ln w="9525">
            <a:noFill/>
            <a:round/>
            <a:headEnd/>
            <a:tailEnd/>
          </a:ln>
          <a:effectLst/>
        </p:spPr>
        <p:txBody>
          <a:bodyPr lIns="90000" tIns="46800" rIns="90000" bIns="46800"/>
          <a:lstStyle/>
          <a:p>
            <a:pPr marL="333375" indent="-333375">
              <a:lnSpc>
                <a:spcPct val="90000"/>
              </a:lnSpc>
              <a:spcBef>
                <a:spcPts val="600"/>
              </a:spcBef>
              <a:buClr>
                <a:srgbClr val="00007D"/>
              </a:buClr>
              <a:buSzPct val="75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400">
                <a:solidFill>
                  <a:srgbClr val="000000"/>
                </a:solidFill>
                <a:ea typeface="DejaVu Sans" charset="0"/>
                <a:cs typeface="DejaVu Sans" charset="0"/>
              </a:rPr>
              <a:t>Each cell expresses (or active or "on") only a fraction of their genes.</a:t>
            </a:r>
          </a:p>
          <a:p>
            <a:pPr marL="333375" indent="-333375">
              <a:lnSpc>
                <a:spcPct val="90000"/>
              </a:lnSpc>
              <a:spcBef>
                <a:spcPts val="600"/>
              </a:spcBef>
              <a:buClr>
                <a:srgbClr val="00007D"/>
              </a:buClr>
              <a:buSzPct val="75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400">
                <a:solidFill>
                  <a:srgbClr val="000000"/>
                </a:solidFill>
                <a:ea typeface="DejaVu Sans" charset="0"/>
                <a:cs typeface="DejaVu Sans" charset="0"/>
              </a:rPr>
              <a:t>Remaining genes are repressed ("off").</a:t>
            </a:r>
          </a:p>
          <a:p>
            <a:pPr marL="333375" indent="-333375">
              <a:lnSpc>
                <a:spcPct val="90000"/>
              </a:lnSpc>
              <a:spcBef>
                <a:spcPts val="600"/>
              </a:spcBef>
              <a:buClr>
                <a:srgbClr val="00007D"/>
              </a:buClr>
              <a:buSzPct val="75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400">
                <a:solidFill>
                  <a:srgbClr val="000000"/>
                </a:solidFill>
                <a:ea typeface="DejaVu Sans" charset="0"/>
                <a:cs typeface="DejaVu Sans" charset="0"/>
              </a:rPr>
              <a:t>The process consisting of activating some genes and inhibiting  others is globally known as </a:t>
            </a:r>
            <a:r>
              <a:rPr lang="ca-ES" sz="2400" i="1">
                <a:solidFill>
                  <a:srgbClr val="000000"/>
                </a:solidFill>
                <a:ea typeface="DejaVu Sans" charset="0"/>
                <a:cs typeface="DejaVu Sans" charset="0"/>
              </a:rPr>
              <a:t>gene regulation</a:t>
            </a:r>
            <a:r>
              <a:rPr lang="ca-ES" sz="2400">
                <a:solidFill>
                  <a:srgbClr val="000000"/>
                </a:solidFill>
                <a:ea typeface="DejaVu Sans" charset="0"/>
                <a:cs typeface="DejaVu Sans" charset="0"/>
              </a:rPr>
              <a:t>. </a:t>
            </a:r>
          </a:p>
          <a:p>
            <a:pPr marL="333375" indent="-333375">
              <a:lnSpc>
                <a:spcPct val="90000"/>
              </a:lnSpc>
              <a:spcBef>
                <a:spcPts val="600"/>
              </a:spcBef>
              <a:buClr>
                <a:srgbClr val="00007D"/>
              </a:buClr>
              <a:buSzPct val="75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400">
                <a:solidFill>
                  <a:srgbClr val="000000"/>
                </a:solidFill>
                <a:ea typeface="DejaVu Sans" charset="0"/>
                <a:cs typeface="DejaVu Sans" charset="0"/>
              </a:rPr>
              <a:t>Gene regulation determines:</a:t>
            </a:r>
          </a:p>
          <a:p>
            <a:pPr marL="735013" lvl="1" indent="-276225">
              <a:lnSpc>
                <a:spcPct val="90000"/>
              </a:lnSpc>
              <a:spcBef>
                <a:spcPts val="500"/>
              </a:spcBef>
              <a:buClr>
                <a:srgbClr val="9999CC"/>
              </a:buClr>
              <a:buSzPct val="80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000">
                <a:solidFill>
                  <a:srgbClr val="000000"/>
                </a:solidFill>
                <a:ea typeface="DejaVu Sans" charset="0"/>
                <a:cs typeface="DejaVu Sans" charset="0"/>
              </a:rPr>
              <a:t>The appearance and different function of different cells types</a:t>
            </a:r>
          </a:p>
          <a:p>
            <a:pPr marL="735013" lvl="1" indent="-276225">
              <a:lnSpc>
                <a:spcPct val="90000"/>
              </a:lnSpc>
              <a:spcBef>
                <a:spcPts val="500"/>
              </a:spcBef>
              <a:buClr>
                <a:srgbClr val="9999CC"/>
              </a:buClr>
              <a:buSzPct val="80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000">
                <a:solidFill>
                  <a:srgbClr val="000000"/>
                </a:solidFill>
                <a:ea typeface="DejaVu Sans" charset="0"/>
                <a:cs typeface="DejaVu Sans" charset="0"/>
              </a:rPr>
              <a:t>The ability of some cells to react quickly to environmental changes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idx="4294967295"/>
          </p:nvPr>
        </p:nvSpPr>
        <p:spPr>
          <a:xfrm>
            <a:off x="457200" y="457200"/>
            <a:ext cx="8229600" cy="13716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ca-ES" sz="4400"/>
              <a:t>Eukaryotes</a:t>
            </a:r>
          </a:p>
        </p:txBody>
      </p:sp>
      <p:sp>
        <p:nvSpPr>
          <p:cNvPr id="13314" name="AutoShape 2"/>
          <p:cNvSpPr>
            <a:spLocks noChangeArrowheads="1"/>
          </p:cNvSpPr>
          <p:nvPr/>
        </p:nvSpPr>
        <p:spPr bwMode="auto">
          <a:xfrm>
            <a:off x="457200" y="1981200"/>
            <a:ext cx="4033838" cy="3886200"/>
          </a:xfrm>
          <a:custGeom>
            <a:avLst/>
            <a:gdLst>
              <a:gd name="G0" fmla="*/ 11205 1 2"/>
              <a:gd name="G1" fmla="*/ 10795 1 2"/>
              <a:gd name="G2" fmla="+- 10795 0 0"/>
              <a:gd name="G3" fmla="+- 11205 0 0"/>
            </a:gdLst>
            <a:ahLst/>
            <a:cxnLst>
              <a:cxn ang="0">
                <a:pos x="r" y="vc"/>
              </a:cxn>
              <a:cxn ang="5400000">
                <a:pos x="hc" y="b"/>
              </a:cxn>
              <a:cxn ang="10800000">
                <a:pos x="l" y="vc"/>
              </a:cxn>
              <a:cxn ang="16200000">
                <a:pos x="hc" y="t"/>
              </a:cxn>
            </a:cxnLst>
            <a:rect l="0" t="0" r="0" b="0"/>
            <a:pathLst>
              <a:path>
                <a:moveTo>
                  <a:pt x="0" y="0"/>
                </a:moveTo>
                <a:lnTo>
                  <a:pt x="11205" y="0"/>
                </a:lnTo>
                <a:lnTo>
                  <a:pt x="11205" y="10795"/>
                </a:lnTo>
                <a:lnTo>
                  <a:pt x="0" y="10795"/>
                </a:lnTo>
                <a:close/>
              </a:path>
            </a:pathLst>
          </a:custGeom>
          <a:noFill/>
          <a:ln w="9360">
            <a:noFill/>
            <a:round/>
            <a:headEnd/>
            <a:tailEnd/>
          </a:ln>
          <a:effectLst/>
        </p:spPr>
        <p:txBody>
          <a:bodyPr wrap="none" anchor="ctr"/>
          <a:lstStyle/>
          <a:p>
            <a:endParaRPr lang="es-ES"/>
          </a:p>
        </p:txBody>
      </p:sp>
      <p:sp>
        <p:nvSpPr>
          <p:cNvPr id="13315" name="Rectangle 3"/>
          <p:cNvSpPr>
            <a:spLocks noGrp="1" noChangeArrowheads="1"/>
          </p:cNvSpPr>
          <p:nvPr>
            <p:ph type="body" idx="4294967295"/>
          </p:nvPr>
        </p:nvSpPr>
        <p:spPr>
          <a:xfrm>
            <a:off x="4832350" y="1981200"/>
            <a:ext cx="4033838" cy="3886200"/>
          </a:xfrm>
          <a:ln/>
        </p:spPr>
        <p:txBody>
          <a:bodyPr tIns="45000" bIns="45000"/>
          <a:lstStyle/>
          <a:p>
            <a:pPr marL="333375" indent="-333375">
              <a:lnSpc>
                <a:spcPct val="90000"/>
              </a:lnSpc>
              <a:spcBef>
                <a:spcPts val="500"/>
              </a:spcBef>
              <a:buClr>
                <a:srgbClr val="00007D"/>
              </a:buClr>
              <a:buSzPct val="75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000"/>
              <a:t>“Eu” good, </a:t>
            </a:r>
            <a:br>
              <a:rPr lang="ca-ES" sz="2000"/>
            </a:br>
            <a:r>
              <a:rPr lang="ca-ES" sz="2000"/>
              <a:t>“Karyo” nut or kernel </a:t>
            </a:r>
            <a:r>
              <a:rPr lang="ca-ES" sz="2000">
                <a:latin typeface="Wingdings" charset="2"/>
              </a:rPr>
              <a:t></a:t>
            </a:r>
            <a:r>
              <a:rPr lang="ca-ES" sz="2000"/>
              <a:t> </a:t>
            </a:r>
          </a:p>
          <a:p>
            <a:pPr marL="333375" indent="-333375">
              <a:lnSpc>
                <a:spcPct val="90000"/>
              </a:lnSpc>
              <a:spcBef>
                <a:spcPts val="500"/>
              </a:spcBef>
              <a:buClr>
                <a:srgbClr val="00007D"/>
              </a:buClr>
              <a:buSzPct val="75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000"/>
              <a:t>Presence of nucleous separated from  del cytoplasm by the nucleous envelope.</a:t>
            </a:r>
          </a:p>
          <a:p>
            <a:pPr marL="333375" indent="-333375">
              <a:lnSpc>
                <a:spcPct val="90000"/>
              </a:lnSpc>
              <a:spcBef>
                <a:spcPts val="500"/>
              </a:spcBef>
              <a:buClr>
                <a:srgbClr val="00007D"/>
              </a:buClr>
              <a:buSzPct val="75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000"/>
              <a:t>DNA: double-stranded, it is organized in chromosomes </a:t>
            </a:r>
          </a:p>
          <a:p>
            <a:pPr marL="333375" indent="-333375">
              <a:lnSpc>
                <a:spcPct val="90000"/>
              </a:lnSpc>
              <a:spcBef>
                <a:spcPts val="500"/>
              </a:spcBef>
              <a:buClr>
                <a:srgbClr val="00007D"/>
              </a:buClr>
              <a:buSzPct val="75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000"/>
              <a:t>The cell contains other membrane-bound organelles</a:t>
            </a:r>
          </a:p>
          <a:p>
            <a:pPr marL="333375" indent="-333375">
              <a:lnSpc>
                <a:spcPct val="90000"/>
              </a:lnSpc>
              <a:spcBef>
                <a:spcPts val="500"/>
              </a:spcBef>
              <a:buClr>
                <a:srgbClr val="00007D"/>
              </a:buClr>
              <a:buSzPct val="75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000"/>
              <a:t>Sexual reproduction is common</a:t>
            </a:r>
          </a:p>
        </p:txBody>
      </p:sp>
      <p:pic>
        <p:nvPicPr>
          <p:cNvPr id="13316" name="Picture 4"/>
          <p:cNvPicPr>
            <a:picLocks noChangeAspect="1" noChangeArrowheads="1"/>
          </p:cNvPicPr>
          <p:nvPr/>
        </p:nvPicPr>
        <p:blipFill>
          <a:blip r:embed="rId3" cstate="print"/>
          <a:srcRect/>
          <a:stretch>
            <a:fillRect/>
          </a:stretch>
        </p:blipFill>
        <p:spPr bwMode="auto">
          <a:xfrm>
            <a:off x="971550" y="1700213"/>
            <a:ext cx="3881438" cy="4249737"/>
          </a:xfrm>
          <a:prstGeom prst="rect">
            <a:avLst/>
          </a:prstGeom>
          <a:noFill/>
          <a:ln w="9360">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457200" y="457200"/>
            <a:ext cx="8229600" cy="13716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ca-ES" sz="4400" dirty="0"/>
              <a:t>How </a:t>
            </a:r>
            <a:r>
              <a:rPr lang="ca-ES" sz="4400" dirty="0" err="1" smtClean="0"/>
              <a:t>are</a:t>
            </a:r>
            <a:r>
              <a:rPr lang="ca-ES" sz="4400" dirty="0" smtClean="0"/>
              <a:t> </a:t>
            </a:r>
            <a:r>
              <a:rPr lang="ca-ES" dirty="0" err="1" smtClean="0"/>
              <a:t>genes</a:t>
            </a:r>
            <a:r>
              <a:rPr lang="ca-ES" dirty="0" smtClean="0"/>
              <a:t> </a:t>
            </a:r>
            <a:r>
              <a:rPr lang="ca-ES" sz="4400" dirty="0" err="1" smtClean="0"/>
              <a:t>regulated</a:t>
            </a:r>
            <a:r>
              <a:rPr lang="ca-ES" sz="4400" dirty="0"/>
              <a:t>?</a:t>
            </a:r>
          </a:p>
        </p:txBody>
      </p:sp>
      <p:sp>
        <p:nvSpPr>
          <p:cNvPr id="40964" name="Text Box 4"/>
          <p:cNvSpPr txBox="1">
            <a:spLocks noChangeArrowheads="1"/>
          </p:cNvSpPr>
          <p:nvPr/>
        </p:nvSpPr>
        <p:spPr bwMode="auto">
          <a:xfrm>
            <a:off x="457200" y="1981200"/>
            <a:ext cx="8229600" cy="3886200"/>
          </a:xfrm>
          <a:prstGeom prst="rect">
            <a:avLst/>
          </a:prstGeom>
          <a:noFill/>
          <a:ln w="9525">
            <a:noFill/>
            <a:round/>
            <a:headEnd/>
            <a:tailEnd/>
          </a:ln>
          <a:effectLst/>
        </p:spPr>
        <p:txBody>
          <a:bodyPr lIns="90000" tIns="46800" rIns="90000" bIns="46800"/>
          <a:lstStyle/>
          <a:p>
            <a:pPr marL="333375" indent="-333375">
              <a:lnSpc>
                <a:spcPct val="90000"/>
              </a:lnSpc>
              <a:spcBef>
                <a:spcPts val="600"/>
              </a:spcBef>
              <a:buClr>
                <a:srgbClr val="00007D"/>
              </a:buClr>
              <a:buSzPct val="75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400">
                <a:solidFill>
                  <a:srgbClr val="000000"/>
                </a:solidFill>
                <a:ea typeface="DejaVu Sans" charset="0"/>
                <a:cs typeface="DejaVu Sans" charset="0"/>
              </a:rPr>
              <a:t>Gene regulation can occur at any point in the process of expression but often occurs during transcription.</a:t>
            </a:r>
          </a:p>
          <a:p>
            <a:pPr marL="333375" indent="-333375">
              <a:lnSpc>
                <a:spcPct val="90000"/>
              </a:lnSpc>
              <a:spcBef>
                <a:spcPts val="600"/>
              </a:spcBef>
              <a:buClr>
                <a:srgbClr val="00007D"/>
              </a:buClr>
              <a:buSzPct val="75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400">
                <a:solidFill>
                  <a:srgbClr val="000000"/>
                </a:solidFill>
                <a:ea typeface="DejaVu Sans" charset="0"/>
                <a:cs typeface="DejaVu Sans" charset="0"/>
              </a:rPr>
              <a:t>Environmental signs or other cells activate proteins called </a:t>
            </a:r>
            <a:r>
              <a:rPr lang="ca-ES" sz="2400" i="1">
                <a:solidFill>
                  <a:srgbClr val="000000"/>
                </a:solidFill>
                <a:ea typeface="DejaVu Sans" charset="0"/>
                <a:cs typeface="DejaVu Sans" charset="0"/>
              </a:rPr>
              <a:t>transcription factor</a:t>
            </a:r>
            <a:r>
              <a:rPr lang="ca-ES" sz="2400">
                <a:solidFill>
                  <a:srgbClr val="000000"/>
                </a:solidFill>
                <a:ea typeface="DejaVu Sans" charset="0"/>
                <a:cs typeface="DejaVu Sans" charset="0"/>
              </a:rPr>
              <a:t>. </a:t>
            </a:r>
          </a:p>
          <a:p>
            <a:pPr marL="333375" indent="-333375">
              <a:lnSpc>
                <a:spcPct val="90000"/>
              </a:lnSpc>
              <a:spcBef>
                <a:spcPts val="600"/>
              </a:spcBef>
              <a:buClr>
                <a:srgbClr val="00007D"/>
              </a:buClr>
              <a:buSzPct val="75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400">
                <a:solidFill>
                  <a:srgbClr val="000000"/>
                </a:solidFill>
                <a:ea typeface="DejaVu Sans" charset="0"/>
                <a:cs typeface="DejaVu Sans" charset="0"/>
              </a:rPr>
              <a:t>They bind to the</a:t>
            </a:r>
            <a:r>
              <a:rPr lang="ca-ES" sz="2400" i="1">
                <a:solidFill>
                  <a:srgbClr val="000000"/>
                </a:solidFill>
                <a:ea typeface="DejaVu Sans" charset="0"/>
                <a:cs typeface="DejaVu Sans" charset="0"/>
              </a:rPr>
              <a:t> regulatory regions</a:t>
            </a:r>
            <a:r>
              <a:rPr lang="ca-ES" sz="2400">
                <a:solidFill>
                  <a:srgbClr val="000000"/>
                </a:solidFill>
                <a:ea typeface="DejaVu Sans" charset="0"/>
                <a:cs typeface="DejaVu Sans" charset="0"/>
              </a:rPr>
              <a:t> of genes, increasing or decreasing the level of transcription →</a:t>
            </a:r>
            <a:r>
              <a:rPr lang="ca-ES" sz="2400">
                <a:solidFill>
                  <a:srgbClr val="000000"/>
                </a:solidFill>
                <a:latin typeface="Wingdings" charset="2"/>
                <a:ea typeface="DejaVu Sans" charset="0"/>
                <a:cs typeface="DejaVu Sans" charset="0"/>
              </a:rPr>
              <a:t> </a:t>
            </a:r>
            <a:r>
              <a:rPr lang="ca-ES" sz="2400">
                <a:solidFill>
                  <a:srgbClr val="000000"/>
                </a:solidFill>
                <a:ea typeface="DejaVu Sans" charset="0"/>
                <a:cs typeface="DejaVu Sans" charset="0"/>
              </a:rPr>
              <a:t>They control the amount of gene product produced by the gene in every moment.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idx="4294967295"/>
          </p:nvPr>
        </p:nvSpPr>
        <p:spPr>
          <a:xfrm>
            <a:off x="457200" y="425450"/>
            <a:ext cx="8229600" cy="14351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ca-ES" sz="3600"/>
              <a:t>Forms of gene expression regulation</a:t>
            </a:r>
          </a:p>
        </p:txBody>
      </p:sp>
      <p:pic>
        <p:nvPicPr>
          <p:cNvPr id="43010" name="Picture 2"/>
          <p:cNvPicPr>
            <a:picLocks noChangeAspect="1" noChangeArrowheads="1"/>
          </p:cNvPicPr>
          <p:nvPr/>
        </p:nvPicPr>
        <p:blipFill>
          <a:blip r:embed="rId3" cstate="print"/>
          <a:srcRect/>
          <a:stretch>
            <a:fillRect/>
          </a:stretch>
        </p:blipFill>
        <p:spPr bwMode="auto">
          <a:xfrm>
            <a:off x="1260475" y="2101850"/>
            <a:ext cx="5940425" cy="4017963"/>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1"/>
          <p:cNvSpPr>
            <a:spLocks noGrp="1" noChangeArrowheads="1"/>
          </p:cNvSpPr>
          <p:nvPr>
            <p:ph type="title"/>
          </p:nvPr>
        </p:nvSpPr>
        <p:spPr>
          <a:xfrm>
            <a:off x="457200" y="174625"/>
            <a:ext cx="8534400" cy="1341438"/>
          </a:xfrm>
        </p:spPr>
        <p:txBody>
          <a:bodyPr>
            <a:norm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ca-ES" sz="4000" dirty="0" smtClean="0"/>
              <a:t>Put </a:t>
            </a:r>
            <a:r>
              <a:rPr lang="ca-ES" sz="4000" dirty="0" err="1" smtClean="0"/>
              <a:t>it</a:t>
            </a:r>
            <a:r>
              <a:rPr lang="ca-ES" sz="4000" dirty="0" smtClean="0"/>
              <a:t> </a:t>
            </a:r>
            <a:r>
              <a:rPr lang="ca-ES" sz="4000" dirty="0" err="1" smtClean="0"/>
              <a:t>altogether</a:t>
            </a:r>
            <a:r>
              <a:rPr lang="ca-ES" sz="4000" dirty="0" smtClean="0"/>
              <a:t>: </a:t>
            </a:r>
            <a:r>
              <a:rPr lang="ca-ES" sz="4000" i="1" dirty="0" smtClean="0"/>
              <a:t>The OMICS </a:t>
            </a:r>
            <a:r>
              <a:rPr lang="ca-ES" sz="4000" i="1" dirty="0" err="1" smtClean="0"/>
              <a:t>cascade</a:t>
            </a:r>
            <a:endParaRPr lang="ca-ES" sz="4000" i="1" dirty="0" smtClean="0"/>
          </a:p>
        </p:txBody>
      </p:sp>
      <p:pic>
        <p:nvPicPr>
          <p:cNvPr id="12293" name="Picture 2"/>
          <p:cNvPicPr>
            <a:picLocks noChangeAspect="1" noChangeArrowheads="1"/>
          </p:cNvPicPr>
          <p:nvPr/>
        </p:nvPicPr>
        <p:blipFill>
          <a:blip r:embed="rId3" cstate="print"/>
          <a:srcRect/>
          <a:stretch>
            <a:fillRect/>
          </a:stretch>
        </p:blipFill>
        <p:spPr bwMode="auto">
          <a:xfrm>
            <a:off x="4646613" y="2046288"/>
            <a:ext cx="4497387" cy="3778250"/>
          </a:xfrm>
          <a:prstGeom prst="rect">
            <a:avLst/>
          </a:prstGeom>
          <a:noFill/>
          <a:ln w="9525">
            <a:noFill/>
            <a:round/>
            <a:headEnd/>
            <a:tailEnd/>
          </a:ln>
        </p:spPr>
      </p:pic>
      <p:pic>
        <p:nvPicPr>
          <p:cNvPr id="12294" name="Picture 3"/>
          <p:cNvPicPr>
            <a:picLocks noChangeAspect="1" noChangeArrowheads="1"/>
          </p:cNvPicPr>
          <p:nvPr/>
        </p:nvPicPr>
        <p:blipFill>
          <a:blip r:embed="rId4" cstate="print"/>
          <a:srcRect/>
          <a:stretch>
            <a:fillRect/>
          </a:stretch>
        </p:blipFill>
        <p:spPr bwMode="auto">
          <a:xfrm>
            <a:off x="588963" y="1447800"/>
            <a:ext cx="3921125" cy="4419600"/>
          </a:xfrm>
          <a:prstGeom prst="rect">
            <a:avLst/>
          </a:prstGeom>
          <a:noFill/>
          <a:ln w="9525">
            <a:noFill/>
            <a:round/>
            <a:headEnd/>
            <a:tailEnd/>
          </a:ln>
        </p:spPr>
      </p:pic>
      <p:pic>
        <p:nvPicPr>
          <p:cNvPr id="12295" name="Picture 4"/>
          <p:cNvPicPr>
            <a:picLocks noChangeAspect="1" noChangeArrowheads="1"/>
          </p:cNvPicPr>
          <p:nvPr/>
        </p:nvPicPr>
        <p:blipFill>
          <a:blip r:embed="rId5" cstate="print"/>
          <a:srcRect/>
          <a:stretch>
            <a:fillRect/>
          </a:stretch>
        </p:blipFill>
        <p:spPr bwMode="auto">
          <a:xfrm>
            <a:off x="4425950" y="1219200"/>
            <a:ext cx="4718050" cy="4800600"/>
          </a:xfrm>
          <a:prstGeom prst="rect">
            <a:avLst/>
          </a:prstGeom>
          <a:noFill/>
          <a:ln w="9525">
            <a:noFill/>
            <a:round/>
            <a:headEnd/>
            <a:tailEnd/>
          </a:ln>
        </p:spPr>
      </p:pic>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5 Marcador de número de diapositiva"/>
          <p:cNvSpPr>
            <a:spLocks noGrp="1"/>
          </p:cNvSpPr>
          <p:nvPr>
            <p:ph type="sldNum" sz="quarter" idx="11"/>
          </p:nvPr>
        </p:nvSpPr>
        <p:spPr>
          <a:noFill/>
        </p:spPr>
        <p:txBody>
          <a:bodyPr/>
          <a:lstStyle/>
          <a:p>
            <a:fld id="{F7B4A26B-A8DB-4B7D-BDCB-81783904E636}" type="slidenum">
              <a:rPr lang="es-ES"/>
              <a:pPr/>
              <a:t>33</a:t>
            </a:fld>
            <a:endParaRPr lang="es-ES"/>
          </a:p>
        </p:txBody>
      </p:sp>
      <p:sp>
        <p:nvSpPr>
          <p:cNvPr id="13316" name="Rectangle 1"/>
          <p:cNvSpPr>
            <a:spLocks noGrp="1" noChangeArrowheads="1"/>
          </p:cNvSpPr>
          <p:nvPr>
            <p:ph type="title"/>
          </p:nvPr>
        </p:nvSpPr>
        <p:spPr>
          <a:xfrm>
            <a:off x="457200" y="174625"/>
            <a:ext cx="8534400" cy="1341438"/>
          </a:xfrm>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dirty="0" err="1" smtClean="0"/>
              <a:t>Genomics</a:t>
            </a:r>
            <a:endParaRPr lang="es-ES" dirty="0" smtClean="0"/>
          </a:p>
        </p:txBody>
      </p:sp>
      <p:sp>
        <p:nvSpPr>
          <p:cNvPr id="13317" name="Rectangle 2"/>
          <p:cNvSpPr>
            <a:spLocks noGrp="1" noChangeArrowheads="1"/>
          </p:cNvSpPr>
          <p:nvPr>
            <p:ph type="body" idx="1"/>
          </p:nvPr>
        </p:nvSpPr>
        <p:spPr>
          <a:xfrm>
            <a:off x="251520" y="1481138"/>
            <a:ext cx="4242693" cy="4522787"/>
          </a:xfrm>
        </p:spPr>
        <p:txBody>
          <a:bodyPr>
            <a:normAutofit/>
          </a:bodyPr>
          <a:lstStyle/>
          <a:p>
            <a:pPr marL="341313" indent="-341313">
              <a:spcBef>
                <a:spcPts val="800"/>
              </a:spcBef>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800" dirty="0" smtClean="0"/>
              <a:t>A genome is an organism's complete set of DNA, including all of its genes </a:t>
            </a:r>
          </a:p>
          <a:p>
            <a:pPr marL="341313" indent="-341313">
              <a:spcBef>
                <a:spcPts val="800"/>
              </a:spcBef>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800" dirty="0" smtClean="0"/>
              <a:t>Genomics relies on </a:t>
            </a:r>
            <a:r>
              <a:rPr lang="es-ES" sz="2800" i="1" dirty="0" err="1" smtClean="0"/>
              <a:t>sequencing</a:t>
            </a:r>
            <a:r>
              <a:rPr lang="es-ES" sz="2800" i="1" dirty="0" smtClean="0"/>
              <a:t> </a:t>
            </a:r>
            <a:r>
              <a:rPr lang="es-ES" sz="2800" i="1" dirty="0" err="1" smtClean="0"/>
              <a:t>technologies</a:t>
            </a:r>
            <a:r>
              <a:rPr lang="es-ES" sz="2800" i="1" dirty="0" smtClean="0"/>
              <a:t> </a:t>
            </a:r>
            <a:r>
              <a:rPr lang="es-ES" sz="2800" dirty="0" err="1" smtClean="0"/>
              <a:t>to</a:t>
            </a:r>
            <a:r>
              <a:rPr lang="es-ES" sz="2800" dirty="0" smtClean="0"/>
              <a:t> </a:t>
            </a:r>
            <a:r>
              <a:rPr lang="es-ES" sz="2800" dirty="0" err="1" smtClean="0"/>
              <a:t>study</a:t>
            </a:r>
            <a:r>
              <a:rPr lang="es-ES" sz="2800" dirty="0" smtClean="0"/>
              <a:t> </a:t>
            </a:r>
            <a:r>
              <a:rPr lang="es-ES" sz="2800" dirty="0" err="1" smtClean="0"/>
              <a:t>genomes</a:t>
            </a:r>
            <a:r>
              <a:rPr lang="es-ES" sz="2800" dirty="0" smtClean="0"/>
              <a:t> and </a:t>
            </a:r>
            <a:r>
              <a:rPr lang="es-ES" sz="2800" dirty="0" err="1" smtClean="0"/>
              <a:t>intragenomic</a:t>
            </a:r>
            <a:r>
              <a:rPr lang="es-ES" sz="2800" dirty="0" smtClean="0"/>
              <a:t> </a:t>
            </a:r>
            <a:r>
              <a:rPr lang="es-ES" sz="2800" dirty="0" err="1" smtClean="0"/>
              <a:t>phenomena</a:t>
            </a:r>
            <a:endParaRPr lang="es-ES" sz="2800" dirty="0" smtClean="0"/>
          </a:p>
          <a:p>
            <a:pPr marL="341313" indent="-341313">
              <a:spcBef>
                <a:spcPts val="800"/>
              </a:spcBef>
              <a:buClrTx/>
              <a:buFontTx/>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s-ES" sz="2800" dirty="0" smtClean="0"/>
          </a:p>
        </p:txBody>
      </p:sp>
      <p:pic>
        <p:nvPicPr>
          <p:cNvPr id="13318" name="Picture 3"/>
          <p:cNvPicPr>
            <a:picLocks noChangeAspect="1" noChangeArrowheads="1"/>
          </p:cNvPicPr>
          <p:nvPr/>
        </p:nvPicPr>
        <p:blipFill>
          <a:blip r:embed="rId3" cstate="print"/>
          <a:srcRect/>
          <a:stretch>
            <a:fillRect/>
          </a:stretch>
        </p:blipFill>
        <p:spPr bwMode="auto">
          <a:xfrm>
            <a:off x="4800600" y="2060848"/>
            <a:ext cx="4343400" cy="33909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1"/>
          <p:cNvSpPr>
            <a:spLocks noGrp="1" noChangeArrowheads="1"/>
          </p:cNvSpPr>
          <p:nvPr>
            <p:ph type="title"/>
          </p:nvPr>
        </p:nvSpPr>
        <p:spPr>
          <a:xfrm>
            <a:off x="457200" y="174625"/>
            <a:ext cx="8534400" cy="1341438"/>
          </a:xfrm>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mtClean="0"/>
              <a:t>Transcriptomics</a:t>
            </a:r>
          </a:p>
        </p:txBody>
      </p:sp>
      <p:sp>
        <p:nvSpPr>
          <p:cNvPr id="14341" name="Rectangle 2"/>
          <p:cNvSpPr>
            <a:spLocks noGrp="1" noChangeArrowheads="1"/>
          </p:cNvSpPr>
          <p:nvPr>
            <p:ph type="body" idx="1"/>
          </p:nvPr>
        </p:nvSpPr>
        <p:spPr>
          <a:xfrm>
            <a:off x="457200" y="1481138"/>
            <a:ext cx="4037013" cy="4522787"/>
          </a:xfrm>
        </p:spPr>
        <p:txBody>
          <a:bodyPr/>
          <a:lstStyle/>
          <a:p>
            <a:pPr marL="341313" indent="-341313">
              <a:lnSpc>
                <a:spcPct val="90000"/>
              </a:lnSpc>
              <a:spcBef>
                <a:spcPts val="600"/>
              </a:spcBef>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400" dirty="0" smtClean="0"/>
              <a:t>The </a:t>
            </a:r>
            <a:r>
              <a:rPr lang="en-US" sz="2400" dirty="0" err="1" smtClean="0"/>
              <a:t>transcriptome</a:t>
            </a:r>
            <a:r>
              <a:rPr lang="en-US" sz="2400" dirty="0" smtClean="0"/>
              <a:t> is the set of all RNA molecules, in one or a population of cells.</a:t>
            </a:r>
          </a:p>
          <a:p>
            <a:pPr marL="341313" indent="-341313">
              <a:lnSpc>
                <a:spcPct val="90000"/>
              </a:lnSpc>
              <a:spcBef>
                <a:spcPts val="600"/>
              </a:spcBef>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ES" sz="2400" b="1" i="1" dirty="0" err="1" smtClean="0"/>
              <a:t>Transcriptomics</a:t>
            </a:r>
            <a:r>
              <a:rPr lang="es-ES" sz="2400" b="1" dirty="0" smtClean="0"/>
              <a:t>, </a:t>
            </a:r>
            <a:r>
              <a:rPr lang="es-ES" sz="2400" dirty="0" smtClean="0"/>
              <a:t> examines </a:t>
            </a:r>
            <a:r>
              <a:rPr lang="es-ES" sz="2400" dirty="0" err="1" smtClean="0"/>
              <a:t>expression</a:t>
            </a:r>
            <a:r>
              <a:rPr lang="es-ES" sz="2400" dirty="0" smtClean="0"/>
              <a:t> </a:t>
            </a:r>
            <a:r>
              <a:rPr lang="es-ES" sz="2400" dirty="0" err="1" smtClean="0"/>
              <a:t>levels</a:t>
            </a:r>
            <a:r>
              <a:rPr lang="es-ES" sz="2400" dirty="0" smtClean="0"/>
              <a:t> of </a:t>
            </a:r>
            <a:r>
              <a:rPr lang="es-ES" sz="2400" dirty="0" err="1" smtClean="0"/>
              <a:t>mRNAs</a:t>
            </a:r>
            <a:r>
              <a:rPr lang="es-ES" sz="2400" dirty="0" smtClean="0"/>
              <a:t> in a </a:t>
            </a:r>
            <a:r>
              <a:rPr lang="es-ES" sz="2400" dirty="0" err="1" smtClean="0"/>
              <a:t>given</a:t>
            </a:r>
            <a:r>
              <a:rPr lang="es-ES" sz="2400" dirty="0" smtClean="0"/>
              <a:t> </a:t>
            </a:r>
            <a:r>
              <a:rPr lang="es-ES" sz="2400" dirty="0" err="1" smtClean="0"/>
              <a:t>cell</a:t>
            </a:r>
            <a:r>
              <a:rPr lang="es-ES" sz="2400" dirty="0" smtClean="0"/>
              <a:t> </a:t>
            </a:r>
            <a:r>
              <a:rPr lang="es-ES" sz="2400" dirty="0" err="1" smtClean="0"/>
              <a:t>population</a:t>
            </a:r>
            <a:r>
              <a:rPr lang="es-ES" sz="2400" dirty="0" smtClean="0"/>
              <a:t>, </a:t>
            </a:r>
            <a:r>
              <a:rPr lang="es-ES" sz="2400" dirty="0" err="1" smtClean="0"/>
              <a:t>often</a:t>
            </a:r>
            <a:r>
              <a:rPr lang="es-ES" sz="2400" dirty="0" smtClean="0"/>
              <a:t> </a:t>
            </a:r>
            <a:r>
              <a:rPr lang="es-ES" sz="2400" dirty="0" err="1" smtClean="0"/>
              <a:t>using</a:t>
            </a:r>
            <a:r>
              <a:rPr lang="es-ES" sz="2400" dirty="0" smtClean="0"/>
              <a:t> </a:t>
            </a:r>
            <a:r>
              <a:rPr lang="es-ES" sz="2400" dirty="0" err="1" smtClean="0"/>
              <a:t>high-throughput</a:t>
            </a:r>
            <a:r>
              <a:rPr lang="es-ES" sz="2400" dirty="0" smtClean="0"/>
              <a:t> </a:t>
            </a:r>
            <a:r>
              <a:rPr lang="es-ES" sz="2400" dirty="0" err="1" smtClean="0"/>
              <a:t>techniques</a:t>
            </a:r>
            <a:r>
              <a:rPr lang="es-ES" sz="2400" dirty="0" smtClean="0"/>
              <a:t> </a:t>
            </a:r>
            <a:r>
              <a:rPr lang="es-ES" sz="2400" dirty="0" err="1" smtClean="0"/>
              <a:t>such</a:t>
            </a:r>
            <a:r>
              <a:rPr lang="es-ES" sz="2400" dirty="0" smtClean="0"/>
              <a:t> as</a:t>
            </a:r>
          </a:p>
          <a:p>
            <a:pPr marL="741363" lvl="1" indent="-341313">
              <a:lnSpc>
                <a:spcPct val="90000"/>
              </a:lnSpc>
              <a:spcBef>
                <a:spcPts val="600"/>
              </a:spcBef>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ES" sz="2400" dirty="0" err="1" smtClean="0"/>
              <a:t>RTqPCR</a:t>
            </a:r>
            <a:endParaRPr lang="es-ES" sz="2400" dirty="0" smtClean="0"/>
          </a:p>
          <a:p>
            <a:pPr marL="741363" lvl="1" indent="-341313">
              <a:lnSpc>
                <a:spcPct val="90000"/>
              </a:lnSpc>
              <a:spcBef>
                <a:spcPts val="600"/>
              </a:spcBef>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ES" sz="2400" dirty="0" err="1" smtClean="0"/>
              <a:t>microarrays</a:t>
            </a:r>
            <a:r>
              <a:rPr lang="es-ES" sz="2400" dirty="0" smtClean="0"/>
              <a:t> </a:t>
            </a:r>
            <a:r>
              <a:rPr lang="es-ES" sz="2400" dirty="0" err="1" smtClean="0"/>
              <a:t>or</a:t>
            </a:r>
            <a:r>
              <a:rPr lang="es-ES" sz="2400" dirty="0" smtClean="0"/>
              <a:t> </a:t>
            </a:r>
          </a:p>
          <a:p>
            <a:pPr marL="741363" lvl="1" indent="-341313">
              <a:lnSpc>
                <a:spcPct val="90000"/>
              </a:lnSpc>
              <a:spcBef>
                <a:spcPts val="600"/>
              </a:spcBef>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ES" sz="2400" dirty="0" smtClean="0"/>
              <a:t>NGS.</a:t>
            </a:r>
          </a:p>
        </p:txBody>
      </p:sp>
      <p:pic>
        <p:nvPicPr>
          <p:cNvPr id="14342" name="Picture 3"/>
          <p:cNvPicPr>
            <a:picLocks noChangeAspect="1" noChangeArrowheads="1"/>
          </p:cNvPicPr>
          <p:nvPr/>
        </p:nvPicPr>
        <p:blipFill>
          <a:blip r:embed="rId3" cstate="print"/>
          <a:srcRect/>
          <a:stretch>
            <a:fillRect/>
          </a:stretch>
        </p:blipFill>
        <p:spPr bwMode="auto">
          <a:xfrm>
            <a:off x="4572000" y="1843088"/>
            <a:ext cx="4356100" cy="3170237"/>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
          <p:cNvSpPr>
            <a:spLocks noGrp="1" noChangeArrowheads="1"/>
          </p:cNvSpPr>
          <p:nvPr>
            <p:ph type="title"/>
          </p:nvPr>
        </p:nvSpPr>
        <p:spPr>
          <a:xfrm>
            <a:off x="457200" y="174625"/>
            <a:ext cx="8534400" cy="1341438"/>
          </a:xfrm>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mtClean="0"/>
              <a:t>‘omics’ are high throughput </a:t>
            </a:r>
          </a:p>
        </p:txBody>
      </p:sp>
      <p:sp>
        <p:nvSpPr>
          <p:cNvPr id="18437" name="Rectangle 2"/>
          <p:cNvSpPr>
            <a:spLocks noGrp="1" noChangeArrowheads="1"/>
          </p:cNvSpPr>
          <p:nvPr>
            <p:ph type="body" idx="1"/>
          </p:nvPr>
        </p:nvSpPr>
        <p:spPr>
          <a:xfrm>
            <a:off x="457200" y="1481138"/>
            <a:ext cx="8226425" cy="4522787"/>
          </a:xfrm>
        </p:spPr>
        <p:txBody>
          <a:bodyPr/>
          <a:lstStyle/>
          <a:p>
            <a:pPr marL="341313" indent="-341313">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ES" smtClean="0"/>
              <a:t>Most ‘omic’ approches generate huge quantities of data.</a:t>
            </a:r>
          </a:p>
          <a:p>
            <a:pPr marL="341313" indent="-341313">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ES" smtClean="0"/>
              <a:t>The management, storage, analysis and interpretation of these high throughput datasets cannot be conceived without all type of computing and quantitative ressources</a:t>
            </a:r>
          </a:p>
          <a:p>
            <a:pPr marL="341313" indent="-341313">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ES" b="1" i="1" smtClean="0"/>
              <a:t>Bioinformatics and computational biology are a must for omics sciences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0" y="0"/>
            <a:ext cx="1588" cy="1588"/>
          </a:xfrm>
          <a:prstGeom prst="rect">
            <a:avLst/>
          </a:prstGeom>
          <a:noFill/>
          <a:ln w="9525">
            <a:noFill/>
            <a:round/>
            <a:headEnd/>
            <a:tailEnd/>
          </a:ln>
          <a:effectLst/>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ca-ES" dirty="0">
              <a:solidFill>
                <a:srgbClr val="000000"/>
              </a:solidFill>
              <a:ea typeface="DejaVu Sans" charset="0"/>
              <a:cs typeface="DejaVu Sans" charset="0"/>
            </a:endParaRPr>
          </a:p>
        </p:txBody>
      </p:sp>
      <p:sp>
        <p:nvSpPr>
          <p:cNvPr id="14339" name="Rectangle 3"/>
          <p:cNvSpPr>
            <a:spLocks noGrp="1" noChangeArrowheads="1"/>
          </p:cNvSpPr>
          <p:nvPr>
            <p:ph type="title" idx="4294967295"/>
          </p:nvPr>
        </p:nvSpPr>
        <p:spPr>
          <a:xfrm>
            <a:off x="457200" y="457200"/>
            <a:ext cx="8229600" cy="13716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ca-ES"/>
              <a:t>Key biomolecules</a:t>
            </a:r>
          </a:p>
        </p:txBody>
      </p:sp>
      <p:sp>
        <p:nvSpPr>
          <p:cNvPr id="14340" name="Text Box 4"/>
          <p:cNvSpPr txBox="1">
            <a:spLocks noChangeArrowheads="1"/>
          </p:cNvSpPr>
          <p:nvPr/>
        </p:nvSpPr>
        <p:spPr bwMode="auto">
          <a:xfrm>
            <a:off x="681038" y="2057400"/>
            <a:ext cx="8229600" cy="3886200"/>
          </a:xfrm>
          <a:prstGeom prst="rect">
            <a:avLst/>
          </a:prstGeom>
          <a:noFill/>
          <a:ln w="9525">
            <a:noFill/>
            <a:round/>
            <a:headEnd/>
            <a:tailEnd/>
          </a:ln>
          <a:effectLst/>
        </p:spPr>
        <p:txBody>
          <a:bodyPr lIns="90000" tIns="46800" rIns="90000" bIns="46800"/>
          <a:lstStyle/>
          <a:p>
            <a:pPr marL="333375" indent="-333375">
              <a:lnSpc>
                <a:spcPct val="90000"/>
              </a:lnSpc>
              <a:spcBef>
                <a:spcPts val="700"/>
              </a:spcBef>
              <a:buClr>
                <a:srgbClr val="00007D"/>
              </a:buClr>
              <a:buSzPct val="75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800">
                <a:solidFill>
                  <a:srgbClr val="000000"/>
                </a:solidFill>
                <a:ea typeface="DejaVu Sans" charset="0"/>
                <a:cs typeface="DejaVu Sans" charset="0"/>
              </a:rPr>
              <a:t>The basic components of biological systems are</a:t>
            </a:r>
          </a:p>
          <a:p>
            <a:pPr marL="735013" lvl="1" indent="-276225">
              <a:lnSpc>
                <a:spcPct val="90000"/>
              </a:lnSpc>
              <a:spcBef>
                <a:spcPts val="600"/>
              </a:spcBef>
              <a:buClr>
                <a:srgbClr val="9999CC"/>
              </a:buClr>
              <a:buSzPct val="80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400">
                <a:solidFill>
                  <a:srgbClr val="000000"/>
                </a:solidFill>
                <a:ea typeface="DejaVu Sans" charset="0"/>
                <a:cs typeface="DejaVu Sans" charset="0"/>
              </a:rPr>
              <a:t>Sugars (carbohydrates)</a:t>
            </a:r>
          </a:p>
          <a:p>
            <a:pPr marL="735013" lvl="1" indent="-276225">
              <a:lnSpc>
                <a:spcPct val="90000"/>
              </a:lnSpc>
              <a:spcBef>
                <a:spcPts val="600"/>
              </a:spcBef>
              <a:buClr>
                <a:srgbClr val="9999CC"/>
              </a:buClr>
              <a:buSzPct val="80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400">
                <a:solidFill>
                  <a:srgbClr val="000000"/>
                </a:solidFill>
                <a:ea typeface="DejaVu Sans" charset="0"/>
                <a:cs typeface="DejaVu Sans" charset="0"/>
              </a:rPr>
              <a:t>Fats (lipids)</a:t>
            </a:r>
          </a:p>
          <a:p>
            <a:pPr marL="735013" lvl="1" indent="-276225">
              <a:lnSpc>
                <a:spcPct val="90000"/>
              </a:lnSpc>
              <a:spcBef>
                <a:spcPts val="600"/>
              </a:spcBef>
              <a:buClr>
                <a:srgbClr val="9999CC"/>
              </a:buClr>
              <a:buSzPct val="80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400">
                <a:solidFill>
                  <a:srgbClr val="000000"/>
                </a:solidFill>
                <a:ea typeface="DejaVu Sans" charset="0"/>
                <a:cs typeface="DejaVu Sans" charset="0"/>
              </a:rPr>
              <a:t>Nucleic acids</a:t>
            </a:r>
          </a:p>
          <a:p>
            <a:pPr marL="735013" lvl="1" indent="-276225">
              <a:lnSpc>
                <a:spcPct val="90000"/>
              </a:lnSpc>
              <a:spcBef>
                <a:spcPts val="600"/>
              </a:spcBef>
              <a:buClr>
                <a:srgbClr val="9999CC"/>
              </a:buClr>
              <a:buSzPct val="80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400">
                <a:solidFill>
                  <a:srgbClr val="000000"/>
                </a:solidFill>
                <a:ea typeface="DejaVu Sans" charset="0"/>
                <a:cs typeface="DejaVu Sans" charset="0"/>
              </a:rPr>
              <a:t>Proteins</a:t>
            </a:r>
          </a:p>
          <a:p>
            <a:pPr marL="333375" indent="-333375">
              <a:lnSpc>
                <a:spcPct val="90000"/>
              </a:lnSpc>
              <a:spcBef>
                <a:spcPts val="700"/>
              </a:spcBef>
              <a:buClr>
                <a:srgbClr val="00007D"/>
              </a:buClr>
              <a:buSzPct val="75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800">
                <a:solidFill>
                  <a:srgbClr val="000000"/>
                </a:solidFill>
                <a:ea typeface="DejaVu Sans" charset="0"/>
                <a:cs typeface="DejaVu Sans" charset="0"/>
              </a:rPr>
              <a:t>Sugars and lipids have no important role regarding “biological information”</a:t>
            </a:r>
            <a:r>
              <a:rPr lang="ca-ES" sz="2800">
                <a:solidFill>
                  <a:srgbClr val="000000"/>
                </a:solidFill>
                <a:latin typeface="Wingdings" charset="2"/>
                <a:ea typeface="DejaVu Sans" charset="0"/>
                <a:cs typeface="DejaVu Sans" charset="0"/>
              </a:rPr>
              <a:t>:</a:t>
            </a:r>
            <a:br>
              <a:rPr lang="ca-ES" sz="2800">
                <a:solidFill>
                  <a:srgbClr val="000000"/>
                </a:solidFill>
                <a:latin typeface="Wingdings" charset="2"/>
                <a:ea typeface="DejaVu Sans" charset="0"/>
                <a:cs typeface="DejaVu Sans" charset="0"/>
              </a:rPr>
            </a:br>
            <a:r>
              <a:rPr lang="ca-ES" sz="2800">
                <a:solidFill>
                  <a:srgbClr val="000000"/>
                </a:solidFill>
                <a:latin typeface="Wingdings" charset="2"/>
                <a:ea typeface="DejaVu Sans" charset="0"/>
                <a:cs typeface="DejaVu Sans" charset="0"/>
              </a:rPr>
              <a:t>	</a:t>
            </a:r>
            <a:r>
              <a:rPr lang="ca-ES" sz="2800" i="1">
                <a:solidFill>
                  <a:srgbClr val="000000"/>
                </a:solidFill>
                <a:ea typeface="DejaVu Sans" charset="0"/>
                <a:cs typeface="DejaVu Sans" charset="0"/>
              </a:rPr>
              <a:t>Not discussed here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title" idx="4294967295"/>
          </p:nvPr>
        </p:nvSpPr>
        <p:spPr>
          <a:xfrm>
            <a:off x="457200" y="457200"/>
            <a:ext cx="8229600" cy="13716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ca-ES" sz="4400"/>
              <a:t>Nucleic acids and proteins</a:t>
            </a:r>
          </a:p>
        </p:txBody>
      </p:sp>
      <p:sp>
        <p:nvSpPr>
          <p:cNvPr id="15364" name="Text Box 4"/>
          <p:cNvSpPr txBox="1">
            <a:spLocks noChangeArrowheads="1"/>
          </p:cNvSpPr>
          <p:nvPr/>
        </p:nvSpPr>
        <p:spPr bwMode="auto">
          <a:xfrm>
            <a:off x="457200" y="1981200"/>
            <a:ext cx="8229600" cy="3940175"/>
          </a:xfrm>
          <a:prstGeom prst="rect">
            <a:avLst/>
          </a:prstGeom>
          <a:noFill/>
          <a:ln w="9525">
            <a:noFill/>
            <a:round/>
            <a:headEnd/>
            <a:tailEnd/>
          </a:ln>
          <a:effectLst/>
        </p:spPr>
        <p:txBody>
          <a:bodyPr lIns="90000" tIns="46800" rIns="90000" bIns="46800"/>
          <a:lstStyle/>
          <a:p>
            <a:pPr marL="333375" indent="-333375">
              <a:spcBef>
                <a:spcPts val="800"/>
              </a:spcBef>
              <a:buClr>
                <a:srgbClr val="00007D"/>
              </a:buClr>
              <a:buSzPct val="75000"/>
              <a:buFont typeface="Arial" pitchFamily="34" charset="0"/>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3200" dirty="0" err="1">
                <a:solidFill>
                  <a:srgbClr val="000000"/>
                </a:solidFill>
                <a:ea typeface="DejaVu Sans" charset="0"/>
                <a:cs typeface="DejaVu Sans" charset="0"/>
              </a:rPr>
              <a:t>Molecules</a:t>
            </a:r>
            <a:r>
              <a:rPr lang="ca-ES" sz="3200" dirty="0">
                <a:solidFill>
                  <a:srgbClr val="000000"/>
                </a:solidFill>
                <a:ea typeface="DejaVu Sans" charset="0"/>
                <a:cs typeface="DejaVu Sans" charset="0"/>
              </a:rPr>
              <a:t> </a:t>
            </a:r>
            <a:r>
              <a:rPr lang="ca-ES" sz="3200" dirty="0" err="1">
                <a:solidFill>
                  <a:srgbClr val="000000"/>
                </a:solidFill>
                <a:ea typeface="DejaVu Sans" charset="0"/>
                <a:cs typeface="DejaVu Sans" charset="0"/>
              </a:rPr>
              <a:t>that</a:t>
            </a:r>
            <a:r>
              <a:rPr lang="ca-ES" sz="3200" dirty="0">
                <a:solidFill>
                  <a:srgbClr val="000000"/>
                </a:solidFill>
                <a:ea typeface="DejaVu Sans" charset="0"/>
                <a:cs typeface="DejaVu Sans" charset="0"/>
              </a:rPr>
              <a:t> </a:t>
            </a:r>
            <a:r>
              <a:rPr lang="ca-ES" sz="3200" dirty="0" err="1">
                <a:solidFill>
                  <a:srgbClr val="000000"/>
                </a:solidFill>
                <a:ea typeface="DejaVu Sans" charset="0"/>
                <a:cs typeface="DejaVu Sans" charset="0"/>
              </a:rPr>
              <a:t>contain</a:t>
            </a:r>
            <a:r>
              <a:rPr lang="ca-ES" sz="3200" dirty="0">
                <a:solidFill>
                  <a:srgbClr val="000000"/>
                </a:solidFill>
                <a:ea typeface="DejaVu Sans" charset="0"/>
                <a:cs typeface="DejaVu Sans" charset="0"/>
              </a:rPr>
              <a:t> and transport </a:t>
            </a:r>
            <a:r>
              <a:rPr lang="ca-ES" sz="3200" dirty="0" err="1" smtClean="0">
                <a:solidFill>
                  <a:srgbClr val="000000"/>
                </a:solidFill>
                <a:ea typeface="DejaVu Sans" charset="0"/>
                <a:cs typeface="DejaVu Sans" charset="0"/>
              </a:rPr>
              <a:t>information</a:t>
            </a:r>
            <a:endParaRPr lang="ca-ES" sz="3200" dirty="0">
              <a:solidFill>
                <a:srgbClr val="000000"/>
              </a:solidFill>
              <a:ea typeface="DejaVu Sans" charset="0"/>
              <a:cs typeface="DejaVu Sans" charset="0"/>
            </a:endParaRPr>
          </a:p>
          <a:p>
            <a:pPr marL="735013" lvl="1" indent="-276225">
              <a:spcBef>
                <a:spcPts val="700"/>
              </a:spcBef>
              <a:buClr>
                <a:srgbClr val="9999CC"/>
              </a:buClr>
              <a:buSzPct val="80000"/>
              <a:buFont typeface="Arial" pitchFamily="34" charset="0"/>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800" dirty="0">
                <a:solidFill>
                  <a:srgbClr val="000000"/>
                </a:solidFill>
                <a:ea typeface="DejaVu Sans" charset="0"/>
                <a:cs typeface="DejaVu Sans" charset="0"/>
              </a:rPr>
              <a:t>DNA (4 </a:t>
            </a:r>
            <a:r>
              <a:rPr lang="ca-ES" sz="2800" dirty="0" err="1">
                <a:solidFill>
                  <a:srgbClr val="000000"/>
                </a:solidFill>
                <a:ea typeface="DejaVu Sans" charset="0"/>
                <a:cs typeface="DejaVu Sans" charset="0"/>
              </a:rPr>
              <a:t>different</a:t>
            </a:r>
            <a:r>
              <a:rPr lang="ca-ES" sz="2800" dirty="0">
                <a:solidFill>
                  <a:srgbClr val="000000"/>
                </a:solidFill>
                <a:ea typeface="DejaVu Sans" charset="0"/>
                <a:cs typeface="DejaVu Sans" charset="0"/>
              </a:rPr>
              <a:t> </a:t>
            </a:r>
            <a:r>
              <a:rPr lang="ca-ES" sz="2800" dirty="0" err="1">
                <a:solidFill>
                  <a:srgbClr val="000000"/>
                </a:solidFill>
                <a:ea typeface="DejaVu Sans" charset="0"/>
                <a:cs typeface="DejaVu Sans" charset="0"/>
              </a:rPr>
              <a:t>nucleotides</a:t>
            </a:r>
            <a:r>
              <a:rPr lang="ca-ES" sz="2800" dirty="0">
                <a:solidFill>
                  <a:srgbClr val="000000"/>
                </a:solidFill>
                <a:ea typeface="DejaVu Sans" charset="0"/>
                <a:cs typeface="DejaVu Sans" charset="0"/>
              </a:rPr>
              <a:t>)</a:t>
            </a:r>
          </a:p>
          <a:p>
            <a:pPr marL="1192213" lvl="2" indent="-276225">
              <a:spcBef>
                <a:spcPts val="700"/>
              </a:spcBef>
              <a:buClr>
                <a:srgbClr val="9999CC"/>
              </a:buClr>
              <a:buSzPct val="80000"/>
              <a:buFont typeface="Arial" pitchFamily="34" charset="0"/>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400" dirty="0" err="1">
                <a:solidFill>
                  <a:srgbClr val="000000"/>
                </a:solidFill>
                <a:ea typeface="DejaVu Sans" charset="0"/>
                <a:cs typeface="DejaVu Sans" charset="0"/>
              </a:rPr>
              <a:t>Contains</a:t>
            </a:r>
            <a:r>
              <a:rPr lang="ca-ES" sz="2400" dirty="0">
                <a:solidFill>
                  <a:srgbClr val="000000"/>
                </a:solidFill>
                <a:ea typeface="DejaVu Sans" charset="0"/>
                <a:cs typeface="DejaVu Sans" charset="0"/>
              </a:rPr>
              <a:t> </a:t>
            </a:r>
            <a:r>
              <a:rPr lang="ca-ES" sz="2400" dirty="0" err="1">
                <a:solidFill>
                  <a:srgbClr val="000000"/>
                </a:solidFill>
                <a:ea typeface="DejaVu Sans" charset="0"/>
                <a:cs typeface="DejaVu Sans" charset="0"/>
              </a:rPr>
              <a:t>encoded</a:t>
            </a:r>
            <a:r>
              <a:rPr lang="ca-ES" sz="2400" dirty="0">
                <a:solidFill>
                  <a:srgbClr val="000000"/>
                </a:solidFill>
                <a:ea typeface="DejaVu Sans" charset="0"/>
                <a:cs typeface="DejaVu Sans" charset="0"/>
              </a:rPr>
              <a:t> </a:t>
            </a:r>
            <a:r>
              <a:rPr lang="ca-ES" sz="2400" dirty="0" err="1">
                <a:solidFill>
                  <a:srgbClr val="000000"/>
                </a:solidFill>
                <a:ea typeface="DejaVu Sans" charset="0"/>
                <a:cs typeface="DejaVu Sans" charset="0"/>
              </a:rPr>
              <a:t>biological</a:t>
            </a:r>
            <a:r>
              <a:rPr lang="ca-ES" sz="2400" dirty="0">
                <a:solidFill>
                  <a:srgbClr val="000000"/>
                </a:solidFill>
                <a:ea typeface="DejaVu Sans" charset="0"/>
                <a:cs typeface="DejaVu Sans" charset="0"/>
              </a:rPr>
              <a:t> </a:t>
            </a:r>
            <a:r>
              <a:rPr lang="ca-ES" sz="2400" dirty="0" err="1">
                <a:solidFill>
                  <a:srgbClr val="000000"/>
                </a:solidFill>
                <a:ea typeface="DejaVu Sans" charset="0"/>
                <a:cs typeface="DejaVu Sans" charset="0"/>
              </a:rPr>
              <a:t>information</a:t>
            </a:r>
            <a:endParaRPr lang="ca-ES" sz="2400" dirty="0">
              <a:solidFill>
                <a:srgbClr val="000000"/>
              </a:solidFill>
              <a:ea typeface="DejaVu Sans" charset="0"/>
              <a:cs typeface="DejaVu Sans" charset="0"/>
            </a:endParaRPr>
          </a:p>
          <a:p>
            <a:pPr marL="735013" lvl="1" indent="-276225">
              <a:spcBef>
                <a:spcPts val="700"/>
              </a:spcBef>
              <a:buClr>
                <a:srgbClr val="9999CC"/>
              </a:buClr>
              <a:buSzPct val="80000"/>
              <a:buFont typeface="Arial" pitchFamily="34" charset="0"/>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800" dirty="0">
                <a:solidFill>
                  <a:srgbClr val="000000"/>
                </a:solidFill>
                <a:ea typeface="DejaVu Sans" charset="0"/>
                <a:cs typeface="DejaVu Sans" charset="0"/>
              </a:rPr>
              <a:t>RNA (4 </a:t>
            </a:r>
            <a:r>
              <a:rPr lang="ca-ES" sz="2800" dirty="0" err="1">
                <a:solidFill>
                  <a:srgbClr val="000000"/>
                </a:solidFill>
                <a:ea typeface="DejaVu Sans" charset="0"/>
                <a:cs typeface="DejaVu Sans" charset="0"/>
              </a:rPr>
              <a:t>different</a:t>
            </a:r>
            <a:r>
              <a:rPr lang="ca-ES" sz="2800" dirty="0">
                <a:solidFill>
                  <a:srgbClr val="000000"/>
                </a:solidFill>
                <a:ea typeface="DejaVu Sans" charset="0"/>
                <a:cs typeface="DejaVu Sans" charset="0"/>
              </a:rPr>
              <a:t> </a:t>
            </a:r>
            <a:r>
              <a:rPr lang="ca-ES" sz="2800" dirty="0" err="1">
                <a:solidFill>
                  <a:srgbClr val="000000"/>
                </a:solidFill>
                <a:ea typeface="DejaVu Sans" charset="0"/>
                <a:cs typeface="DejaVu Sans" charset="0"/>
              </a:rPr>
              <a:t>nucleotides</a:t>
            </a:r>
            <a:r>
              <a:rPr lang="ca-ES" sz="2800" dirty="0">
                <a:solidFill>
                  <a:srgbClr val="000000"/>
                </a:solidFill>
                <a:ea typeface="DejaVu Sans" charset="0"/>
                <a:cs typeface="DejaVu Sans" charset="0"/>
              </a:rPr>
              <a:t>)</a:t>
            </a:r>
          </a:p>
          <a:p>
            <a:pPr marL="1192213" lvl="2" indent="-276225">
              <a:spcBef>
                <a:spcPts val="700"/>
              </a:spcBef>
              <a:buClr>
                <a:srgbClr val="9999CC"/>
              </a:buClr>
              <a:buSzPct val="80000"/>
              <a:buFont typeface="Arial" pitchFamily="34" charset="0"/>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400" dirty="0" err="1">
                <a:solidFill>
                  <a:srgbClr val="000000"/>
                </a:solidFill>
                <a:ea typeface="DejaVu Sans" charset="0"/>
                <a:cs typeface="DejaVu Sans" charset="0"/>
              </a:rPr>
              <a:t>Carries</a:t>
            </a:r>
            <a:r>
              <a:rPr lang="ca-ES" sz="2400" dirty="0">
                <a:solidFill>
                  <a:srgbClr val="000000"/>
                </a:solidFill>
                <a:ea typeface="DejaVu Sans" charset="0"/>
                <a:cs typeface="DejaVu Sans" charset="0"/>
              </a:rPr>
              <a:t> </a:t>
            </a:r>
            <a:r>
              <a:rPr lang="ca-ES" sz="2400" dirty="0" err="1">
                <a:solidFill>
                  <a:srgbClr val="000000"/>
                </a:solidFill>
                <a:ea typeface="DejaVu Sans" charset="0"/>
                <a:cs typeface="DejaVu Sans" charset="0"/>
              </a:rPr>
              <a:t>information</a:t>
            </a:r>
            <a:r>
              <a:rPr lang="ca-ES" sz="2400" dirty="0">
                <a:solidFill>
                  <a:srgbClr val="000000"/>
                </a:solidFill>
                <a:ea typeface="DejaVu Sans" charset="0"/>
                <a:cs typeface="DejaVu Sans" charset="0"/>
              </a:rPr>
              <a:t> </a:t>
            </a:r>
            <a:r>
              <a:rPr lang="ca-ES" sz="2400" dirty="0" err="1">
                <a:solidFill>
                  <a:srgbClr val="000000"/>
                </a:solidFill>
                <a:ea typeface="DejaVu Sans" charset="0"/>
                <a:cs typeface="DejaVu Sans" charset="0"/>
              </a:rPr>
              <a:t>from</a:t>
            </a:r>
            <a:r>
              <a:rPr lang="ca-ES" sz="2400" dirty="0">
                <a:solidFill>
                  <a:srgbClr val="000000"/>
                </a:solidFill>
                <a:ea typeface="DejaVu Sans" charset="0"/>
                <a:cs typeface="DejaVu Sans" charset="0"/>
              </a:rPr>
              <a:t> DNA to </a:t>
            </a:r>
            <a:r>
              <a:rPr lang="ca-ES" sz="2400" dirty="0" err="1">
                <a:solidFill>
                  <a:srgbClr val="000000"/>
                </a:solidFill>
                <a:ea typeface="DejaVu Sans" charset="0"/>
                <a:cs typeface="DejaVu Sans" charset="0"/>
              </a:rPr>
              <a:t>proteins</a:t>
            </a:r>
            <a:endParaRPr lang="ca-ES" sz="2400" dirty="0">
              <a:solidFill>
                <a:srgbClr val="000000"/>
              </a:solidFill>
              <a:ea typeface="DejaVu Sans" charset="0"/>
              <a:cs typeface="DejaVu Sans" charset="0"/>
            </a:endParaRPr>
          </a:p>
          <a:p>
            <a:pPr marL="735013" lvl="1" indent="-276225">
              <a:spcBef>
                <a:spcPts val="700"/>
              </a:spcBef>
              <a:buClr>
                <a:srgbClr val="9999CC"/>
              </a:buClr>
              <a:buSzPct val="80000"/>
              <a:buFont typeface="Arial" pitchFamily="34" charset="0"/>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800" dirty="0" err="1">
                <a:solidFill>
                  <a:srgbClr val="000000"/>
                </a:solidFill>
                <a:ea typeface="DejaVu Sans" charset="0"/>
                <a:cs typeface="DejaVu Sans" charset="0"/>
              </a:rPr>
              <a:t>Proteins</a:t>
            </a:r>
            <a:r>
              <a:rPr lang="ca-ES" sz="2800" dirty="0">
                <a:solidFill>
                  <a:srgbClr val="000000"/>
                </a:solidFill>
                <a:ea typeface="DejaVu Sans" charset="0"/>
                <a:cs typeface="DejaVu Sans" charset="0"/>
              </a:rPr>
              <a:t> (20 </a:t>
            </a:r>
            <a:r>
              <a:rPr lang="ca-ES" sz="2800" dirty="0" err="1">
                <a:solidFill>
                  <a:srgbClr val="000000"/>
                </a:solidFill>
                <a:ea typeface="DejaVu Sans" charset="0"/>
                <a:cs typeface="DejaVu Sans" charset="0"/>
              </a:rPr>
              <a:t>different</a:t>
            </a:r>
            <a:r>
              <a:rPr lang="ca-ES" sz="2800" dirty="0">
                <a:solidFill>
                  <a:srgbClr val="000000"/>
                </a:solidFill>
                <a:ea typeface="DejaVu Sans" charset="0"/>
                <a:cs typeface="DejaVu Sans" charset="0"/>
              </a:rPr>
              <a:t> </a:t>
            </a:r>
            <a:r>
              <a:rPr lang="ca-ES" sz="2800" dirty="0" err="1">
                <a:solidFill>
                  <a:srgbClr val="000000"/>
                </a:solidFill>
                <a:ea typeface="DejaVu Sans" charset="0"/>
                <a:cs typeface="DejaVu Sans" charset="0"/>
              </a:rPr>
              <a:t>amino</a:t>
            </a:r>
            <a:r>
              <a:rPr lang="ca-ES" sz="2800" dirty="0">
                <a:solidFill>
                  <a:srgbClr val="000000"/>
                </a:solidFill>
                <a:ea typeface="DejaVu Sans" charset="0"/>
                <a:cs typeface="DejaVu Sans" charset="0"/>
              </a:rPr>
              <a:t> </a:t>
            </a:r>
            <a:r>
              <a:rPr lang="ca-ES" sz="2800" dirty="0" err="1">
                <a:solidFill>
                  <a:srgbClr val="000000"/>
                </a:solidFill>
                <a:ea typeface="DejaVu Sans" charset="0"/>
                <a:cs typeface="DejaVu Sans" charset="0"/>
              </a:rPr>
              <a:t>acids</a:t>
            </a:r>
            <a:r>
              <a:rPr lang="ca-ES" sz="2800" dirty="0">
                <a:solidFill>
                  <a:srgbClr val="000000"/>
                </a:solidFill>
                <a:ea typeface="DejaVu Sans" charset="0"/>
                <a:cs typeface="DejaVu Sans" charset="0"/>
              </a:rPr>
              <a:t>)</a:t>
            </a:r>
          </a:p>
          <a:p>
            <a:pPr marL="1192213" lvl="2" indent="-276225">
              <a:spcBef>
                <a:spcPts val="700"/>
              </a:spcBef>
              <a:buClr>
                <a:srgbClr val="9999CC"/>
              </a:buClr>
              <a:buSzPct val="80000"/>
              <a:buFont typeface="Arial" pitchFamily="34" charset="0"/>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400" dirty="0" err="1">
                <a:solidFill>
                  <a:srgbClr val="000000"/>
                </a:solidFill>
                <a:ea typeface="DejaVu Sans" charset="0"/>
                <a:cs typeface="DejaVu Sans" charset="0"/>
              </a:rPr>
              <a:t>Function</a:t>
            </a:r>
            <a:r>
              <a:rPr lang="ca-ES" sz="2400" dirty="0">
                <a:solidFill>
                  <a:srgbClr val="000000"/>
                </a:solidFill>
                <a:ea typeface="DejaVu Sans" charset="0"/>
                <a:cs typeface="DejaVu Sans" charset="0"/>
              </a:rPr>
              <a:t> and </a:t>
            </a:r>
            <a:r>
              <a:rPr lang="ca-ES" sz="2400" dirty="0" err="1">
                <a:solidFill>
                  <a:srgbClr val="000000"/>
                </a:solidFill>
                <a:ea typeface="DejaVu Sans" charset="0"/>
                <a:cs typeface="DejaVu Sans" charset="0"/>
              </a:rPr>
              <a:t>structure</a:t>
            </a:r>
            <a:r>
              <a:rPr lang="ca-ES" sz="2400" dirty="0">
                <a:solidFill>
                  <a:srgbClr val="000000"/>
                </a:solidFill>
                <a:ea typeface="DejaVu Sans" charset="0"/>
                <a:cs typeface="DejaVu Sans" charset="0"/>
              </a:rPr>
              <a:t> of </a:t>
            </a:r>
            <a:r>
              <a:rPr lang="ca-ES" sz="2400" dirty="0" err="1">
                <a:solidFill>
                  <a:srgbClr val="000000"/>
                </a:solidFill>
                <a:ea typeface="DejaVu Sans" charset="0"/>
                <a:cs typeface="DejaVu Sans" charset="0"/>
              </a:rPr>
              <a:t>living</a:t>
            </a:r>
            <a:r>
              <a:rPr lang="ca-ES" sz="2400" dirty="0">
                <a:solidFill>
                  <a:srgbClr val="000000"/>
                </a:solidFill>
                <a:ea typeface="DejaVu Sans" charset="0"/>
                <a:cs typeface="DejaVu Sans" charset="0"/>
              </a:rPr>
              <a:t> </a:t>
            </a:r>
            <a:r>
              <a:rPr lang="ca-ES" sz="2400" dirty="0" err="1">
                <a:solidFill>
                  <a:srgbClr val="000000"/>
                </a:solidFill>
                <a:ea typeface="DejaVu Sans" charset="0"/>
                <a:cs typeface="DejaVu Sans" charset="0"/>
              </a:rPr>
              <a:t>beings</a:t>
            </a:r>
            <a:endParaRPr lang="ca-ES" sz="2400" dirty="0">
              <a:solidFill>
                <a:srgbClr val="000000"/>
              </a:solidFill>
              <a:ea typeface="DejaVu Sans" charset="0"/>
              <a:cs typeface="DejaVu Sans"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title" idx="4294967295"/>
          </p:nvPr>
        </p:nvSpPr>
        <p:spPr>
          <a:xfrm>
            <a:off x="457200" y="457200"/>
            <a:ext cx="8229600" cy="13716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ca-ES" sz="4400"/>
              <a:t>Nucleotides</a:t>
            </a:r>
          </a:p>
        </p:txBody>
      </p:sp>
      <p:sp>
        <p:nvSpPr>
          <p:cNvPr id="16388" name="Text Box 4"/>
          <p:cNvSpPr txBox="1">
            <a:spLocks noChangeArrowheads="1"/>
          </p:cNvSpPr>
          <p:nvPr/>
        </p:nvSpPr>
        <p:spPr bwMode="auto">
          <a:xfrm>
            <a:off x="457200" y="1981200"/>
            <a:ext cx="8229600" cy="3886200"/>
          </a:xfrm>
          <a:prstGeom prst="rect">
            <a:avLst/>
          </a:prstGeom>
          <a:noFill/>
          <a:ln w="9525">
            <a:noFill/>
            <a:round/>
            <a:headEnd/>
            <a:tailEnd/>
          </a:ln>
          <a:effectLst/>
        </p:spPr>
        <p:txBody>
          <a:bodyPr lIns="90000" tIns="46800" rIns="90000" bIns="46800"/>
          <a:lstStyle/>
          <a:p>
            <a:pPr marL="333375" indent="-333375">
              <a:lnSpc>
                <a:spcPct val="90000"/>
              </a:lnSpc>
              <a:spcBef>
                <a:spcPts val="700"/>
              </a:spcBef>
              <a:buClr>
                <a:srgbClr val="00007D"/>
              </a:buClr>
              <a:buSzPct val="75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800">
                <a:solidFill>
                  <a:srgbClr val="000000"/>
                </a:solidFill>
                <a:ea typeface="DejaVu Sans" charset="0"/>
                <a:cs typeface="DejaVu Sans" charset="0"/>
              </a:rPr>
              <a:t>Basic components of nucleic acids</a:t>
            </a:r>
          </a:p>
          <a:p>
            <a:pPr marL="333375" indent="-333375">
              <a:lnSpc>
                <a:spcPct val="90000"/>
              </a:lnSpc>
              <a:spcBef>
                <a:spcPts val="700"/>
              </a:spcBef>
              <a:buClr>
                <a:srgbClr val="00007D"/>
              </a:buClr>
              <a:buSzPct val="75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800">
                <a:solidFill>
                  <a:srgbClr val="000000"/>
                </a:solidFill>
                <a:ea typeface="DejaVu Sans" charset="0"/>
                <a:cs typeface="DejaVu Sans" charset="0"/>
              </a:rPr>
              <a:t>Consisting of</a:t>
            </a:r>
          </a:p>
          <a:p>
            <a:pPr marL="735013" lvl="1" indent="-276225">
              <a:lnSpc>
                <a:spcPct val="90000"/>
              </a:lnSpc>
              <a:spcBef>
                <a:spcPts val="600"/>
              </a:spcBef>
              <a:buClr>
                <a:srgbClr val="9999CC"/>
              </a:buClr>
              <a:buSzPct val="80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400">
                <a:solidFill>
                  <a:srgbClr val="000000"/>
                </a:solidFill>
                <a:ea typeface="DejaVu Sans" charset="0"/>
                <a:cs typeface="DejaVu Sans" charset="0"/>
              </a:rPr>
              <a:t>A sugar (Ribose or Deoxyribose)</a:t>
            </a:r>
          </a:p>
          <a:p>
            <a:pPr marL="735013" lvl="1" indent="-276225">
              <a:lnSpc>
                <a:spcPct val="90000"/>
              </a:lnSpc>
              <a:spcBef>
                <a:spcPts val="600"/>
              </a:spcBef>
              <a:buClr>
                <a:srgbClr val="9999CC"/>
              </a:buClr>
              <a:buSzPct val="80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400">
                <a:solidFill>
                  <a:srgbClr val="000000"/>
                </a:solidFill>
                <a:ea typeface="DejaVu Sans" charset="0"/>
                <a:cs typeface="DejaVu Sans" charset="0"/>
              </a:rPr>
              <a:t>A nitrogen base</a:t>
            </a:r>
          </a:p>
          <a:p>
            <a:pPr marL="735013" lvl="1" indent="-276225">
              <a:lnSpc>
                <a:spcPct val="90000"/>
              </a:lnSpc>
              <a:spcBef>
                <a:spcPts val="600"/>
              </a:spcBef>
              <a:buClr>
                <a:srgbClr val="9999CC"/>
              </a:buClr>
              <a:buSzPct val="80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400">
                <a:solidFill>
                  <a:srgbClr val="000000"/>
                </a:solidFill>
                <a:ea typeface="DejaVu Sans" charset="0"/>
                <a:cs typeface="DejaVu Sans" charset="0"/>
              </a:rPr>
              <a:t>A phosphate group</a:t>
            </a:r>
          </a:p>
          <a:p>
            <a:pPr marL="333375" indent="-333375">
              <a:lnSpc>
                <a:spcPct val="90000"/>
              </a:lnSpc>
              <a:spcBef>
                <a:spcPts val="700"/>
              </a:spcBef>
              <a:buClr>
                <a:srgbClr val="00007D"/>
              </a:buClr>
              <a:buSzPct val="75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2800">
                <a:solidFill>
                  <a:srgbClr val="000000"/>
                </a:solidFill>
                <a:ea typeface="DejaVu Sans" charset="0"/>
                <a:cs typeface="DejaVu Sans" charset="0"/>
              </a:rPr>
              <a:t>In biological parlance we speak of "bases" instead of nucleotides to describe a string (3000bp = 3000 bp)</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title" idx="4294967295"/>
          </p:nvPr>
        </p:nvSpPr>
        <p:spPr>
          <a:xfrm>
            <a:off x="457200" y="457200"/>
            <a:ext cx="8229600" cy="13716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ca-ES" sz="4400"/>
              <a:t>DNA nucleotides</a:t>
            </a:r>
          </a:p>
        </p:txBody>
      </p:sp>
      <p:pic>
        <p:nvPicPr>
          <p:cNvPr id="17412" name="Picture 4"/>
          <p:cNvPicPr>
            <a:picLocks noChangeAspect="1" noChangeArrowheads="1"/>
          </p:cNvPicPr>
          <p:nvPr/>
        </p:nvPicPr>
        <p:blipFill>
          <a:blip r:embed="rId3" cstate="print"/>
          <a:srcRect/>
          <a:stretch>
            <a:fillRect/>
          </a:stretch>
        </p:blipFill>
        <p:spPr bwMode="auto">
          <a:xfrm>
            <a:off x="665163" y="1995488"/>
            <a:ext cx="7548562" cy="3522662"/>
          </a:xfrm>
          <a:prstGeom prst="rect">
            <a:avLst/>
          </a:prstGeom>
          <a:noFill/>
          <a:ln w="9360">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idx="4294967295"/>
          </p:nvPr>
        </p:nvSpPr>
        <p:spPr>
          <a:xfrm>
            <a:off x="457200" y="457200"/>
            <a:ext cx="8229600" cy="1371600"/>
          </a:xfrm>
          <a:ln/>
        </p:spPr>
        <p:txBody>
          <a:bodyPr>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ca-ES"/>
              <a:t>The pairing between complementary bases</a:t>
            </a:r>
          </a:p>
        </p:txBody>
      </p:sp>
      <p:pic>
        <p:nvPicPr>
          <p:cNvPr id="18436" name="Picture 4"/>
          <p:cNvPicPr>
            <a:picLocks noChangeAspect="1" noChangeArrowheads="1"/>
          </p:cNvPicPr>
          <p:nvPr/>
        </p:nvPicPr>
        <p:blipFill>
          <a:blip r:embed="rId3" cstate="print"/>
          <a:srcRect/>
          <a:stretch>
            <a:fillRect/>
          </a:stretch>
        </p:blipFill>
        <p:spPr bwMode="auto">
          <a:xfrm>
            <a:off x="720725" y="1979613"/>
            <a:ext cx="7620000" cy="481965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title" idx="4294967295"/>
          </p:nvPr>
        </p:nvSpPr>
        <p:spPr>
          <a:xfrm>
            <a:off x="457200" y="457200"/>
            <a:ext cx="8229600" cy="13716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ca-ES"/>
              <a:t>The primary structure of DNA</a:t>
            </a:r>
          </a:p>
        </p:txBody>
      </p:sp>
      <p:sp>
        <p:nvSpPr>
          <p:cNvPr id="19460" name="Text Box 4"/>
          <p:cNvSpPr txBox="1">
            <a:spLocks noChangeArrowheads="1"/>
          </p:cNvSpPr>
          <p:nvPr/>
        </p:nvSpPr>
        <p:spPr bwMode="auto">
          <a:xfrm>
            <a:off x="457200" y="1981200"/>
            <a:ext cx="8229600" cy="1851025"/>
          </a:xfrm>
          <a:prstGeom prst="rect">
            <a:avLst/>
          </a:prstGeom>
          <a:noFill/>
          <a:ln w="9525">
            <a:noFill/>
            <a:round/>
            <a:headEnd/>
            <a:tailEnd/>
          </a:ln>
          <a:effectLst/>
        </p:spPr>
        <p:txBody>
          <a:bodyPr lIns="90000" tIns="46800" rIns="90000" bIns="46800"/>
          <a:lstStyle/>
          <a:p>
            <a:pPr marL="333375" indent="-333375">
              <a:spcBef>
                <a:spcPts val="800"/>
              </a:spcBef>
              <a:buClr>
                <a:srgbClr val="00007D"/>
              </a:buClr>
              <a:buSzPct val="75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3200">
                <a:solidFill>
                  <a:srgbClr val="000000"/>
                </a:solidFill>
                <a:ea typeface="DejaVu Sans" charset="0"/>
                <a:cs typeface="DejaVu Sans" charset="0"/>
              </a:rPr>
              <a:t>Sequence of nuceotides</a:t>
            </a:r>
          </a:p>
          <a:p>
            <a:pPr marL="333375" indent="-333375">
              <a:spcBef>
                <a:spcPts val="800"/>
              </a:spcBef>
              <a:buClr>
                <a:srgbClr val="00007D"/>
              </a:buClr>
              <a:buSzPct val="75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3200">
                <a:solidFill>
                  <a:srgbClr val="000000"/>
                </a:solidFill>
                <a:ea typeface="DejaVu Sans" charset="0"/>
                <a:cs typeface="DejaVu Sans" charset="0"/>
              </a:rPr>
              <a:t>Forms an unbranched polymer</a:t>
            </a:r>
          </a:p>
          <a:p>
            <a:pPr marL="333375" indent="-333375">
              <a:spcBef>
                <a:spcPts val="800"/>
              </a:spcBef>
              <a:buClr>
                <a:srgbClr val="00007D"/>
              </a:buClr>
              <a:buSzPct val="75000"/>
              <a:buFont typeface="Wingdings" charset="2"/>
              <a:buChar char=""/>
              <a:tabLst>
                <a:tab pos="666750" algn="l"/>
                <a:tab pos="781050" algn="l"/>
                <a:tab pos="1238250" algn="l"/>
                <a:tab pos="1695450" algn="l"/>
                <a:tab pos="2152650" algn="l"/>
                <a:tab pos="2609850" algn="l"/>
                <a:tab pos="3067050" algn="l"/>
                <a:tab pos="3524250" algn="l"/>
                <a:tab pos="3981450" algn="l"/>
                <a:tab pos="4438650" algn="l"/>
                <a:tab pos="4895850" algn="l"/>
                <a:tab pos="5353050" algn="l"/>
                <a:tab pos="5810250" algn="l"/>
                <a:tab pos="6267450" algn="l"/>
                <a:tab pos="6724650" algn="l"/>
                <a:tab pos="7181850" algn="l"/>
                <a:tab pos="7639050" algn="l"/>
                <a:tab pos="8096250" algn="l"/>
                <a:tab pos="8553450" algn="l"/>
                <a:tab pos="9010650" algn="l"/>
                <a:tab pos="9467850" algn="l"/>
              </a:tabLst>
            </a:pPr>
            <a:r>
              <a:rPr lang="ca-ES" sz="3200">
                <a:solidFill>
                  <a:srgbClr val="000000"/>
                </a:solidFill>
                <a:ea typeface="DejaVu Sans" charset="0"/>
                <a:cs typeface="DejaVu Sans" charset="0"/>
              </a:rPr>
              <a:t>Organized in a double-stranded</a:t>
            </a:r>
          </a:p>
        </p:txBody>
      </p:sp>
      <p:sp>
        <p:nvSpPr>
          <p:cNvPr id="19461" name="AutoShape 5"/>
          <p:cNvSpPr>
            <a:spLocks noChangeArrowheads="1"/>
          </p:cNvSpPr>
          <p:nvPr/>
        </p:nvSpPr>
        <p:spPr bwMode="auto">
          <a:xfrm>
            <a:off x="1395413" y="3933825"/>
            <a:ext cx="7221537" cy="1373188"/>
          </a:xfrm>
          <a:custGeom>
            <a:avLst/>
            <a:gdLst>
              <a:gd name="G0" fmla="*/ 20062 1 2"/>
              <a:gd name="G1" fmla="*/ 3815 1 2"/>
              <a:gd name="G2" fmla="+- 3815 0 0"/>
              <a:gd name="G3" fmla="+- 20062 0 0"/>
            </a:gdLst>
            <a:ahLst/>
            <a:cxnLst>
              <a:cxn ang="0">
                <a:pos x="r" y="vc"/>
              </a:cxn>
              <a:cxn ang="5400000">
                <a:pos x="hc" y="b"/>
              </a:cxn>
              <a:cxn ang="10800000">
                <a:pos x="l" y="vc"/>
              </a:cxn>
              <a:cxn ang="16200000">
                <a:pos x="hc" y="t"/>
              </a:cxn>
            </a:cxnLst>
            <a:rect l="0" t="0" r="0" b="0"/>
            <a:pathLst>
              <a:path>
                <a:moveTo>
                  <a:pt x="0" y="0"/>
                </a:moveTo>
                <a:lnTo>
                  <a:pt x="20062" y="0"/>
                </a:lnTo>
                <a:lnTo>
                  <a:pt x="20062" y="3815"/>
                </a:lnTo>
                <a:lnTo>
                  <a:pt x="0" y="3815"/>
                </a:lnTo>
                <a:close/>
              </a:path>
            </a:pathLst>
          </a:custGeom>
          <a:noFill/>
          <a:ln w="9360">
            <a:noFill/>
            <a:round/>
            <a:headEnd/>
            <a:tailEnd/>
          </a:ln>
          <a:effectLst/>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ca-ES" sz="2800">
                <a:solidFill>
                  <a:srgbClr val="000000"/>
                </a:solidFill>
                <a:latin typeface="OCR A Extended" pitchFamily="49" charset="0"/>
                <a:ea typeface="DejaVu Sans" charset="0"/>
                <a:cs typeface="DejaVu Sans" charset="0"/>
              </a:rPr>
              <a:t>atgaatcgta ggggtttgaa cgctggcaat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ca-ES" sz="2800">
                <a:solidFill>
                  <a:srgbClr val="000000"/>
                </a:solidFill>
                <a:latin typeface="OCR A Extended" pitchFamily="49" charset="0"/>
                <a:ea typeface="DejaVu Sans" charset="0"/>
                <a:cs typeface="DejaVu Sans" charset="0"/>
              </a:rPr>
              <a:t>acgatgactt ctcaagcgaa cattgacgac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ca-ES" sz="2800">
                <a:solidFill>
                  <a:srgbClr val="000000"/>
                </a:solidFill>
                <a:latin typeface="OCR A Extended" pitchFamily="49" charset="0"/>
                <a:ea typeface="DejaVu Sans" charset="0"/>
                <a:cs typeface="DejaVu Sans" charset="0"/>
              </a:rPr>
              <a:t>ggcagctgga aggcggtctc cgagggcgga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2012</Words>
  <Application>Microsoft Office PowerPoint</Application>
  <PresentationFormat>Presentación en pantalla (4:3)</PresentationFormat>
  <Paragraphs>234</Paragraphs>
  <Slides>35</Slides>
  <Notes>35</Notes>
  <HiddenSlides>0</HiddenSlides>
  <MMClips>0</MMClips>
  <ScaleCrop>false</ScaleCrop>
  <HeadingPairs>
    <vt:vector size="4" baseType="variant">
      <vt:variant>
        <vt:lpstr>Tema</vt:lpstr>
      </vt:variant>
      <vt:variant>
        <vt:i4>1</vt:i4>
      </vt:variant>
      <vt:variant>
        <vt:lpstr>Títulos de diapositiva</vt:lpstr>
      </vt:variant>
      <vt:variant>
        <vt:i4>35</vt:i4>
      </vt:variant>
    </vt:vector>
  </HeadingPairs>
  <TitlesOfParts>
    <vt:vector size="36" baseType="lpstr">
      <vt:lpstr>Tema de Office</vt:lpstr>
      <vt:lpstr>'omics' Data Analysis</vt:lpstr>
      <vt:lpstr>Cells and organisms</vt:lpstr>
      <vt:lpstr>Eukaryotes</vt:lpstr>
      <vt:lpstr>Key biomolecules</vt:lpstr>
      <vt:lpstr>Nucleic acids and proteins</vt:lpstr>
      <vt:lpstr>Nucleotides</vt:lpstr>
      <vt:lpstr>DNA nucleotides</vt:lpstr>
      <vt:lpstr>The pairing between complementary bases</vt:lpstr>
      <vt:lpstr>The primary structure of DNA</vt:lpstr>
      <vt:lpstr>DNA vs RNA</vt:lpstr>
      <vt:lpstr>Proteins</vt:lpstr>
      <vt:lpstr>Amino acids</vt:lpstr>
      <vt:lpstr>Proteins “fold” into conformational structure </vt:lpstr>
      <vt:lpstr>Protein's structure</vt:lpstr>
      <vt:lpstr>Presentación de PowerPoint</vt:lpstr>
      <vt:lpstr>The central dogma of molecular biology </vt:lpstr>
      <vt:lpstr>From DNA to proteins</vt:lpstr>
      <vt:lpstr>1. Replication</vt:lpstr>
      <vt:lpstr>2. Transcription</vt:lpstr>
      <vt:lpstr>3. RNA processing or splicing</vt:lpstr>
      <vt:lpstr>4. Protein synthesis</vt:lpstr>
      <vt:lpstr>Notice: 1 DNA vs. 3 RNA’s !</vt:lpstr>
      <vt:lpstr>The genetic code</vt:lpstr>
      <vt:lpstr>What is a gene? (pre ENCODE)</vt:lpstr>
      <vt:lpstr>Gene components</vt:lpstr>
      <vt:lpstr>The ENCODE project</vt:lpstr>
      <vt:lpstr>What is a gene (post-ENCODE)</vt:lpstr>
      <vt:lpstr>Gene expression</vt:lpstr>
      <vt:lpstr>Regulation of gene expression</vt:lpstr>
      <vt:lpstr>How are genes regulated?</vt:lpstr>
      <vt:lpstr>Forms of gene expression regulation</vt:lpstr>
      <vt:lpstr>Put it altogether: The OMICS cascade</vt:lpstr>
      <vt:lpstr>Genomics</vt:lpstr>
      <vt:lpstr>Transcriptomics</vt:lpstr>
      <vt:lpstr>‘omics’ are high throughput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'omics' Data Analysis</dc:title>
  <dc:creator>Alex Sánchez</dc:creator>
  <cp:lastModifiedBy>Usuario de Windows</cp:lastModifiedBy>
  <cp:revision>4</cp:revision>
  <dcterms:created xsi:type="dcterms:W3CDTF">2014-06-05T14:32:11Z</dcterms:created>
  <dcterms:modified xsi:type="dcterms:W3CDTF">2014-06-07T09:34:44Z</dcterms:modified>
</cp:coreProperties>
</file>